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30"/>
  </p:notesMasterIdLst>
  <p:sldIdLst>
    <p:sldId id="256" r:id="rId2"/>
    <p:sldId id="403" r:id="rId3"/>
    <p:sldId id="662" r:id="rId4"/>
    <p:sldId id="657" r:id="rId5"/>
    <p:sldId id="658" r:id="rId6"/>
    <p:sldId id="661" r:id="rId7"/>
    <p:sldId id="637" r:id="rId8"/>
    <p:sldId id="638" r:id="rId9"/>
    <p:sldId id="664" r:id="rId10"/>
    <p:sldId id="639" r:id="rId11"/>
    <p:sldId id="640" r:id="rId12"/>
    <p:sldId id="641" r:id="rId13"/>
    <p:sldId id="642" r:id="rId14"/>
    <p:sldId id="643" r:id="rId15"/>
    <p:sldId id="644" r:id="rId16"/>
    <p:sldId id="645" r:id="rId17"/>
    <p:sldId id="646" r:id="rId18"/>
    <p:sldId id="647" r:id="rId19"/>
    <p:sldId id="648" r:id="rId20"/>
    <p:sldId id="649" r:id="rId21"/>
    <p:sldId id="650" r:id="rId22"/>
    <p:sldId id="651" r:id="rId23"/>
    <p:sldId id="652" r:id="rId24"/>
    <p:sldId id="653" r:id="rId25"/>
    <p:sldId id="656" r:id="rId26"/>
    <p:sldId id="660" r:id="rId27"/>
    <p:sldId id="663" r:id="rId28"/>
    <p:sldId id="635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0" autoAdjust="0"/>
    <p:restoredTop sz="94660"/>
  </p:normalViewPr>
  <p:slideViewPr>
    <p:cSldViewPr>
      <p:cViewPr>
        <p:scale>
          <a:sx n="114" d="100"/>
          <a:sy n="114" d="100"/>
        </p:scale>
        <p:origin x="-696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6E61CF-7C8A-493A-B47E-E98632FB4C02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9F0BC-01E8-40B0-9187-39B7B83307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703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A37F3-9B89-4AF0-87F8-FF012F8E85F6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03E63-8E9F-4059-9D92-AD81282C6F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A37F3-9B89-4AF0-87F8-FF012F8E85F6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03E63-8E9F-4059-9D92-AD81282C6F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A37F3-9B89-4AF0-87F8-FF012F8E85F6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03E63-8E9F-4059-9D92-AD81282C6F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A37F3-9B89-4AF0-87F8-FF012F8E85F6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03E63-8E9F-4059-9D92-AD81282C6F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A37F3-9B89-4AF0-87F8-FF012F8E85F6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03E63-8E9F-4059-9D92-AD81282C6F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A37F3-9B89-4AF0-87F8-FF012F8E85F6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03E63-8E9F-4059-9D92-AD81282C6F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A37F3-9B89-4AF0-87F8-FF012F8E85F6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03E63-8E9F-4059-9D92-AD81282C6F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A37F3-9B89-4AF0-87F8-FF012F8E85F6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F03E63-8E9F-4059-9D92-AD81282C6F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A37F3-9B89-4AF0-87F8-FF012F8E85F6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03E63-8E9F-4059-9D92-AD81282C6F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A37F3-9B89-4AF0-87F8-FF012F8E85F6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3F03E63-8E9F-4059-9D92-AD81282C6F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E66A37F3-9B89-4AF0-87F8-FF012F8E85F6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03E63-8E9F-4059-9D92-AD81282C6F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66A37F3-9B89-4AF0-87F8-FF012F8E85F6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3F03E63-8E9F-4059-9D92-AD81282C6F5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500" dirty="0" smtClean="0"/>
              <a:t>TLE Roster Verification Import</a:t>
            </a:r>
            <a:endParaRPr lang="en-US" sz="6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3050" y="2743200"/>
            <a:ext cx="6480048" cy="554212"/>
          </a:xfrm>
        </p:spPr>
        <p:txBody>
          <a:bodyPr>
            <a:normAutofit/>
          </a:bodyPr>
          <a:lstStyle/>
          <a:p>
            <a:r>
              <a:rPr lang="en-US" sz="3500" dirty="0" smtClean="0"/>
              <a:t>Webinar – FAQ Session</a:t>
            </a:r>
            <a:endParaRPr lang="en-US" sz="3500" dirty="0"/>
          </a:p>
        </p:txBody>
      </p:sp>
      <p:pic>
        <p:nvPicPr>
          <p:cNvPr id="6" name="Picture 5" descr="wav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5865924"/>
            <a:ext cx="2057400" cy="9920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av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5865924"/>
            <a:ext cx="2057400" cy="99207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2400" y="1143000"/>
            <a:ext cx="8458200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300" dirty="0" smtClean="0"/>
              <a:t> </a:t>
            </a:r>
            <a:r>
              <a:rPr lang="en-US" sz="2300" b="1" dirty="0" smtClean="0"/>
              <a:t>Goal 2</a:t>
            </a:r>
            <a:r>
              <a:rPr lang="en-US" sz="2300" dirty="0" smtClean="0"/>
              <a:t> - Every “Participating” Teacher A Single Sign On Account with Certificate Number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300" dirty="0" smtClean="0"/>
              <a:t> 1 – Determine if your teachers already have an SSO account.  If they do, Goal 1 is complete.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300" dirty="0"/>
              <a:t> </a:t>
            </a:r>
            <a:r>
              <a:rPr lang="en-US" sz="2300" dirty="0" smtClean="0"/>
              <a:t>2 – If the teacher does NOT have an SSO account, have them go to the home page and create a user account on their own.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endParaRPr lang="en-US" sz="2300" dirty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300" dirty="0" smtClean="0"/>
              <a:t> Show example of How to Go to the SSO and create an account.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4800" y="304799"/>
            <a:ext cx="556260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/>
              <a:t>March 4</a:t>
            </a:r>
            <a:r>
              <a:rPr lang="en-US" sz="2500" baseline="30000" dirty="0" smtClean="0"/>
              <a:t>th</a:t>
            </a:r>
            <a:r>
              <a:rPr lang="en-US" sz="2500" dirty="0" smtClean="0"/>
              <a:t> to March 31</a:t>
            </a:r>
            <a:r>
              <a:rPr lang="en-US" sz="2500" baseline="30000" dirty="0" smtClean="0"/>
              <a:t>st</a:t>
            </a:r>
            <a:endParaRPr lang="en-US" sz="25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94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av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5865924"/>
            <a:ext cx="2057400" cy="99207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0"/>
            <a:ext cx="9144000" cy="4864963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>
            <a:off x="4724400" y="2819400"/>
            <a:ext cx="533400" cy="91440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215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av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5865924"/>
            <a:ext cx="2057400" cy="99207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3835"/>
            <a:ext cx="9144000" cy="6250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11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av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5865924"/>
            <a:ext cx="2057400" cy="99207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402" y="304800"/>
            <a:ext cx="8635309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838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av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5865924"/>
            <a:ext cx="2057400" cy="99207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61" y="76200"/>
            <a:ext cx="9043046" cy="5181600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 flipH="1" flipV="1">
            <a:off x="4077749" y="3200400"/>
            <a:ext cx="1219200" cy="7620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995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av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5865924"/>
            <a:ext cx="2057400" cy="99207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7572"/>
            <a:ext cx="9144000" cy="6162855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 flipH="1" flipV="1">
            <a:off x="3124200" y="4191000"/>
            <a:ext cx="1219200" cy="7620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460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av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5865924"/>
            <a:ext cx="2057400" cy="99207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7572"/>
            <a:ext cx="9144000" cy="6162855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 flipV="1">
            <a:off x="1242969" y="4648200"/>
            <a:ext cx="1219200" cy="3810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646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av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5865924"/>
            <a:ext cx="2057400" cy="99207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167" y="0"/>
            <a:ext cx="8333665" cy="6858000"/>
          </a:xfrm>
          <a:prstGeom prst="rect">
            <a:avLst/>
          </a:prstGeom>
        </p:spPr>
      </p:pic>
      <p:cxnSp>
        <p:nvCxnSpPr>
          <p:cNvPr id="10" name="Straight Arrow Connector 9"/>
          <p:cNvCxnSpPr/>
          <p:nvPr/>
        </p:nvCxnSpPr>
        <p:spPr>
          <a:xfrm flipH="1" flipV="1">
            <a:off x="5257800" y="5410200"/>
            <a:ext cx="1195431" cy="15240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062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av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5865924"/>
            <a:ext cx="2057400" cy="99207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2339" y="914400"/>
            <a:ext cx="8458200" cy="5747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500" dirty="0" smtClean="0"/>
              <a:t> </a:t>
            </a:r>
            <a:r>
              <a:rPr lang="en-US" sz="2200" b="1" dirty="0" smtClean="0"/>
              <a:t>Goal 3</a:t>
            </a:r>
            <a:r>
              <a:rPr lang="en-US" sz="2200" dirty="0" smtClean="0"/>
              <a:t> - Every “Participating” Teacher A Single Sign On Account with Certificate Number; </a:t>
            </a:r>
            <a:r>
              <a:rPr lang="en-US" sz="2200" u="sng" dirty="0" smtClean="0"/>
              <a:t>associated with your district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dirty="0" smtClean="0"/>
              <a:t> Inside of the SSO, a teacher has the option to select to “Add a District” to their account which will allow the Superintendent or District Logon Administrator the ability to assign roles (Battelle) to the account.  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dirty="0" smtClean="0"/>
              <a:t> If you, as an Admin, can see the teacher in SSO they are associated and Goal 2 is complete.  If not they are not associated.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dirty="0"/>
              <a:t> </a:t>
            </a:r>
            <a:r>
              <a:rPr lang="en-US" sz="2200" dirty="0" smtClean="0"/>
              <a:t>Automated association is also taking place when the user logs in using the School Personnel report.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4800" y="304799"/>
            <a:ext cx="556260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/>
              <a:t>March 4</a:t>
            </a:r>
            <a:r>
              <a:rPr lang="en-US" sz="2500" baseline="30000" dirty="0" smtClean="0"/>
              <a:t>th</a:t>
            </a:r>
            <a:r>
              <a:rPr lang="en-US" sz="2500" dirty="0" smtClean="0"/>
              <a:t> to March 31</a:t>
            </a:r>
            <a:r>
              <a:rPr lang="en-US" sz="2500" baseline="30000" dirty="0" smtClean="0"/>
              <a:t>st</a:t>
            </a:r>
            <a:r>
              <a:rPr lang="en-US" sz="2500" dirty="0" smtClean="0"/>
              <a:t> </a:t>
            </a:r>
            <a:endParaRPr lang="en-US" sz="25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84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av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5865924"/>
            <a:ext cx="2057400" cy="992076"/>
          </a:xfrm>
          <a:prstGeom prst="rect">
            <a:avLst/>
          </a:prstGeom>
        </p:spPr>
      </p:pic>
      <p:pic>
        <p:nvPicPr>
          <p:cNvPr id="8" name="Picture 7" descr="http://ok.gov/sde/sites/ok.gov.sde/files/studinfosyslogo1.gif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43" t="-2392" r="19943" b="40630"/>
          <a:stretch/>
        </p:blipFill>
        <p:spPr bwMode="auto">
          <a:xfrm>
            <a:off x="7848600" y="152400"/>
            <a:ext cx="1095375" cy="10972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7572"/>
            <a:ext cx="9144000" cy="6162855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 flipH="1" flipV="1">
            <a:off x="3048000" y="3810000"/>
            <a:ext cx="1219200" cy="7620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19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av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5865924"/>
            <a:ext cx="2057400" cy="99207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2400" y="1295400"/>
            <a:ext cx="8458200" cy="57708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500" dirty="0" smtClean="0"/>
              <a:t> Participation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500" dirty="0" smtClean="0"/>
              <a:t> TLE Steps for Success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500" dirty="0" smtClean="0"/>
              <a:t> TLE </a:t>
            </a:r>
            <a:r>
              <a:rPr lang="en-US" sz="3500" dirty="0"/>
              <a:t>Roster Verification Import Video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/>
              <a:t> http://</a:t>
            </a:r>
            <a:r>
              <a:rPr lang="en-US" sz="3600" dirty="0" smtClean="0"/>
              <a:t>vimeo.com/87904409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500" dirty="0" smtClean="0"/>
              <a:t> Questions </a:t>
            </a:r>
            <a:r>
              <a:rPr lang="en-US" sz="3500" dirty="0"/>
              <a:t>from Districts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35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3500" dirty="0" smtClean="0"/>
          </a:p>
        </p:txBody>
      </p:sp>
    </p:spTree>
    <p:extLst>
      <p:ext uri="{BB962C8B-B14F-4D97-AF65-F5344CB8AC3E}">
        <p14:creationId xmlns:p14="http://schemas.microsoft.com/office/powerpoint/2010/main" val="231273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av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5865924"/>
            <a:ext cx="2057400" cy="99207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7085"/>
            <a:ext cx="9144000" cy="3803830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 flipH="1">
            <a:off x="3924300" y="3962400"/>
            <a:ext cx="1295400" cy="38100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914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av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5865924"/>
            <a:ext cx="2057400" cy="99207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00"/>
            <a:ext cx="9144000" cy="6722720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 flipV="1">
            <a:off x="3810000" y="2286000"/>
            <a:ext cx="1219200" cy="7620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4648200" y="3810000"/>
            <a:ext cx="1219200" cy="7620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68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av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5865924"/>
            <a:ext cx="2057400" cy="99207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76024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 flipH="1" flipV="1">
            <a:off x="2743200" y="2971800"/>
            <a:ext cx="1219200" cy="7620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843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av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5865924"/>
            <a:ext cx="2057400" cy="99207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0"/>
            <a:ext cx="9144000" cy="4252599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 flipH="1">
            <a:off x="8534400" y="2743200"/>
            <a:ext cx="152400" cy="99060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452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av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5865924"/>
            <a:ext cx="2057400" cy="99207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33400"/>
            <a:ext cx="8447078" cy="4191000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>
            <a:off x="2209800" y="2057400"/>
            <a:ext cx="457200" cy="106680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121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av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5865924"/>
            <a:ext cx="2057400" cy="99207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2400" y="1295400"/>
            <a:ext cx="84582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dirty="0" smtClean="0"/>
              <a:t> </a:t>
            </a:r>
            <a:r>
              <a:rPr lang="en-US" sz="2200" b="1" dirty="0"/>
              <a:t>Goal </a:t>
            </a:r>
            <a:r>
              <a:rPr lang="en-US" sz="2200" b="1" dirty="0" smtClean="0"/>
              <a:t>4</a:t>
            </a:r>
            <a:r>
              <a:rPr lang="en-US" sz="2200" dirty="0" smtClean="0"/>
              <a:t> </a:t>
            </a:r>
            <a:r>
              <a:rPr lang="en-US" sz="2200" dirty="0"/>
              <a:t>– Final Data Clean Up in the Battelle For Kids application April </a:t>
            </a:r>
            <a:r>
              <a:rPr lang="en-US" sz="2200" dirty="0" smtClean="0"/>
              <a:t>TBD </a:t>
            </a:r>
            <a:r>
              <a:rPr lang="en-US" sz="2200" dirty="0"/>
              <a:t>– approximately April </a:t>
            </a:r>
            <a:r>
              <a:rPr lang="en-US" sz="2200" dirty="0" smtClean="0"/>
              <a:t>15.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b="1" dirty="0" smtClean="0"/>
              <a:t> Goal 5</a:t>
            </a:r>
            <a:r>
              <a:rPr lang="en-US" sz="2200" dirty="0" smtClean="0"/>
              <a:t> – Every “Participating” teacher a single sign on account with Certificate Number; associated with your district; </a:t>
            </a:r>
            <a:r>
              <a:rPr lang="en-US" sz="2200" u="sng" dirty="0" smtClean="0"/>
              <a:t>and with the appropriate Battelle for Kids role assigned to their account.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b="1" dirty="0" smtClean="0"/>
              <a:t> Goal </a:t>
            </a:r>
            <a:r>
              <a:rPr lang="en-US" sz="2200" b="1" dirty="0"/>
              <a:t>6</a:t>
            </a:r>
            <a:r>
              <a:rPr lang="en-US" sz="2200" dirty="0"/>
              <a:t> – Teachers Begin Roster Verification by logging into Single Sign On and </a:t>
            </a:r>
            <a:r>
              <a:rPr lang="en-US" sz="2200" dirty="0" smtClean="0"/>
              <a:t>clicking </a:t>
            </a:r>
            <a:r>
              <a:rPr lang="en-US" sz="2200" dirty="0"/>
              <a:t>on the Battelle for Kids application.  (approximately April </a:t>
            </a:r>
            <a:r>
              <a:rPr lang="en-US" sz="2200" dirty="0" smtClean="0"/>
              <a:t>15 </a:t>
            </a:r>
            <a:r>
              <a:rPr lang="en-US" sz="2200" dirty="0"/>
              <a:t>to </a:t>
            </a:r>
            <a:r>
              <a:rPr lang="en-US" sz="2200" dirty="0" smtClean="0"/>
              <a:t>approximately </a:t>
            </a:r>
            <a:r>
              <a:rPr lang="en-US" sz="2200" dirty="0"/>
              <a:t>May 31)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dirty="0"/>
              <a:t> </a:t>
            </a:r>
            <a:r>
              <a:rPr lang="en-US" sz="2200" b="1" dirty="0"/>
              <a:t>Goal 7</a:t>
            </a:r>
            <a:r>
              <a:rPr lang="en-US" sz="2200" dirty="0"/>
              <a:t> – Principals/Administrators review and approve rosters in the Battelle for </a:t>
            </a:r>
            <a:r>
              <a:rPr lang="en-US" sz="2200" dirty="0" smtClean="0"/>
              <a:t>Kids </a:t>
            </a:r>
            <a:r>
              <a:rPr lang="en-US" sz="2200" dirty="0"/>
              <a:t>application (completed by June </a:t>
            </a:r>
            <a:r>
              <a:rPr lang="en-US" sz="2200" dirty="0" smtClean="0"/>
              <a:t>12)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22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dirty="0"/>
              <a:t> </a:t>
            </a:r>
            <a:r>
              <a:rPr lang="en-US" sz="2200" dirty="0" smtClean="0"/>
              <a:t>We will discuss the Battelle for Kids application shortly</a:t>
            </a:r>
            <a:endParaRPr lang="en-US" sz="2200" dirty="0"/>
          </a:p>
        </p:txBody>
      </p:sp>
      <p:sp>
        <p:nvSpPr>
          <p:cNvPr id="2" name="TextBox 1"/>
          <p:cNvSpPr txBox="1"/>
          <p:nvPr/>
        </p:nvSpPr>
        <p:spPr>
          <a:xfrm>
            <a:off x="304800" y="304799"/>
            <a:ext cx="556260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/>
              <a:t>April TBD – June 13</a:t>
            </a:r>
            <a:r>
              <a:rPr lang="en-US" sz="2500" baseline="30000" dirty="0" smtClean="0"/>
              <a:t>th</a:t>
            </a:r>
            <a:endParaRPr lang="en-US" sz="25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52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av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5865924"/>
            <a:ext cx="2057400" cy="99207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2400" y="1295400"/>
            <a:ext cx="8458200" cy="57708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500" dirty="0" smtClean="0"/>
              <a:t> Participation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500" dirty="0" smtClean="0"/>
              <a:t> TLE Steps for Success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500" dirty="0" smtClean="0"/>
              <a:t> </a:t>
            </a:r>
            <a:r>
              <a:rPr lang="en-US" sz="3500" u="sng" dirty="0" smtClean="0"/>
              <a:t>TLE </a:t>
            </a:r>
            <a:r>
              <a:rPr lang="en-US" sz="3500" u="sng" dirty="0"/>
              <a:t>Roster Verification Import Video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/>
              <a:t> http://</a:t>
            </a:r>
            <a:r>
              <a:rPr lang="en-US" sz="3600" dirty="0" smtClean="0"/>
              <a:t>vimeo.com/87904409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500" dirty="0" smtClean="0"/>
              <a:t> Questions </a:t>
            </a:r>
            <a:r>
              <a:rPr lang="en-US" sz="3500" dirty="0"/>
              <a:t>from Districts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35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3500" dirty="0" smtClean="0"/>
          </a:p>
        </p:txBody>
      </p:sp>
    </p:spTree>
    <p:extLst>
      <p:ext uri="{BB962C8B-B14F-4D97-AF65-F5344CB8AC3E}">
        <p14:creationId xmlns:p14="http://schemas.microsoft.com/office/powerpoint/2010/main" val="275895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av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5865924"/>
            <a:ext cx="2057400" cy="99207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2400" y="1295400"/>
            <a:ext cx="8458200" cy="57708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500" dirty="0" smtClean="0"/>
              <a:t> Participation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500" dirty="0" smtClean="0"/>
              <a:t> TLE Steps for Success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500" dirty="0" smtClean="0"/>
              <a:t> TLE </a:t>
            </a:r>
            <a:r>
              <a:rPr lang="en-US" sz="3500" dirty="0"/>
              <a:t>Roster Verification Import Video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/>
              <a:t> http://</a:t>
            </a:r>
            <a:r>
              <a:rPr lang="en-US" sz="3600" dirty="0" smtClean="0"/>
              <a:t>vimeo.com/87904409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500" dirty="0" smtClean="0"/>
              <a:t> </a:t>
            </a:r>
            <a:r>
              <a:rPr lang="en-US" sz="3500" u="sng" dirty="0" smtClean="0"/>
              <a:t>Questions </a:t>
            </a:r>
            <a:r>
              <a:rPr lang="en-US" sz="3500" u="sng" dirty="0"/>
              <a:t>from Districts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35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3500" dirty="0" smtClean="0"/>
          </a:p>
        </p:txBody>
      </p:sp>
    </p:spTree>
    <p:extLst>
      <p:ext uri="{BB962C8B-B14F-4D97-AF65-F5344CB8AC3E}">
        <p14:creationId xmlns:p14="http://schemas.microsoft.com/office/powerpoint/2010/main" val="395786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500" dirty="0" smtClean="0"/>
              <a:t>TLE Roster Verification Import</a:t>
            </a:r>
            <a:endParaRPr lang="en-US" sz="6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3050" y="2743200"/>
            <a:ext cx="6480048" cy="554212"/>
          </a:xfrm>
        </p:spPr>
        <p:txBody>
          <a:bodyPr>
            <a:normAutofit/>
          </a:bodyPr>
          <a:lstStyle/>
          <a:p>
            <a:r>
              <a:rPr lang="en-US" sz="3500" dirty="0" smtClean="0"/>
              <a:t>Webinar – FAQ Session</a:t>
            </a:r>
            <a:endParaRPr lang="en-US" sz="3500" dirty="0"/>
          </a:p>
        </p:txBody>
      </p:sp>
      <p:pic>
        <p:nvPicPr>
          <p:cNvPr id="6" name="Picture 5" descr="wav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5865924"/>
            <a:ext cx="2057400" cy="99207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85800" y="1219200"/>
            <a:ext cx="66294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/>
              <a:t>SDE Help Desk:  405-521-3301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14834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av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5865924"/>
            <a:ext cx="2057400" cy="99207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2400" y="1295400"/>
            <a:ext cx="8458200" cy="57708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500" dirty="0" smtClean="0"/>
              <a:t> </a:t>
            </a:r>
            <a:r>
              <a:rPr lang="en-US" sz="3500" u="sng" dirty="0" smtClean="0"/>
              <a:t>Participation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500" dirty="0" smtClean="0"/>
              <a:t> TLE Steps for Success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500" dirty="0" smtClean="0"/>
              <a:t> TLE </a:t>
            </a:r>
            <a:r>
              <a:rPr lang="en-US" sz="3500" dirty="0"/>
              <a:t>Roster Verification Import Video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/>
              <a:t> http://</a:t>
            </a:r>
            <a:r>
              <a:rPr lang="en-US" sz="3600" dirty="0" smtClean="0"/>
              <a:t>vimeo.com/87904409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500" dirty="0" smtClean="0"/>
              <a:t> Questions </a:t>
            </a:r>
            <a:r>
              <a:rPr lang="en-US" sz="3500" dirty="0"/>
              <a:t>from Districts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35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3500" dirty="0" smtClean="0"/>
          </a:p>
        </p:txBody>
      </p:sp>
    </p:spTree>
    <p:extLst>
      <p:ext uri="{BB962C8B-B14F-4D97-AF65-F5344CB8AC3E}">
        <p14:creationId xmlns:p14="http://schemas.microsoft.com/office/powerpoint/2010/main" val="106908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av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5865924"/>
            <a:ext cx="2057400" cy="99207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1670" y="1137330"/>
            <a:ext cx="8458200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000" dirty="0" smtClean="0"/>
              <a:t> Tested Grades and Subjects Only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000" dirty="0"/>
              <a:t> </a:t>
            </a:r>
            <a:r>
              <a:rPr lang="en-US" sz="3000" dirty="0" smtClean="0"/>
              <a:t>Grades 4 – 12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000" dirty="0"/>
              <a:t> </a:t>
            </a:r>
            <a:r>
              <a:rPr lang="en-US" sz="3000" dirty="0" smtClean="0"/>
              <a:t>Subjects Elementary</a:t>
            </a:r>
          </a:p>
          <a:p>
            <a:pPr lvl="2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000" smtClean="0"/>
              <a:t> Reading/ELA </a:t>
            </a:r>
            <a:r>
              <a:rPr lang="en-US" sz="3000" dirty="0" smtClean="0"/>
              <a:t>and Math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000" dirty="0"/>
              <a:t> </a:t>
            </a:r>
            <a:r>
              <a:rPr lang="en-US" sz="3000" dirty="0" smtClean="0"/>
              <a:t>Subjects High School</a:t>
            </a:r>
          </a:p>
          <a:p>
            <a:pPr lvl="2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000" dirty="0"/>
              <a:t> </a:t>
            </a:r>
            <a:r>
              <a:rPr lang="en-US" sz="3000" dirty="0" smtClean="0"/>
              <a:t>English III, Algebra I, Algebra II, Geometry.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76200"/>
            <a:ext cx="556260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 smtClean="0"/>
              <a:t>Participation</a:t>
            </a:r>
            <a:endParaRPr lang="en-US" sz="4500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4803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av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5865924"/>
            <a:ext cx="2057400" cy="99207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2400" y="76200"/>
            <a:ext cx="556260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 smtClean="0"/>
              <a:t>Participation</a:t>
            </a:r>
            <a:endParaRPr lang="en-US" sz="4500" b="1" dirty="0"/>
          </a:p>
          <a:p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6200" y="914400"/>
            <a:ext cx="502500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1044  Transitional Fourth </a:t>
            </a:r>
            <a:r>
              <a:rPr lang="en-US" sz="1200" dirty="0"/>
              <a:t>Grade(3 to 4</a:t>
            </a:r>
            <a:r>
              <a:rPr lang="en-US" sz="1200" dirty="0" smtClean="0"/>
              <a:t>) (Math/Reading)</a:t>
            </a: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1054  Fourth Grade (Math/Reading)</a:t>
            </a: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1055  Fifth Grade (Math/Reading)</a:t>
            </a: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1056  Sixth Grade (Math/Reading)</a:t>
            </a: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1057  Seventh Grade (Math/Reading)</a:t>
            </a: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1058  Eighth Grade (Math/Reading)</a:t>
            </a: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1114  Language </a:t>
            </a:r>
            <a:r>
              <a:rPr lang="en-US" sz="1200" dirty="0"/>
              <a:t>Arts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1115  Spelling/Vocabulary</a:t>
            </a: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1116  Title </a:t>
            </a:r>
            <a:r>
              <a:rPr lang="en-US" sz="1200" dirty="0"/>
              <a:t>I Language Arts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1132  Reading</a:t>
            </a: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1134  ACE </a:t>
            </a:r>
            <a:r>
              <a:rPr lang="en-US" sz="1200" dirty="0"/>
              <a:t>Remediation Reading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1139  Title </a:t>
            </a:r>
            <a:r>
              <a:rPr lang="en-US" sz="1200" dirty="0"/>
              <a:t>I Reading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1313  English </a:t>
            </a:r>
            <a:r>
              <a:rPr lang="en-US" sz="1200" dirty="0"/>
              <a:t>as a Second Language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2204  Mathematics</a:t>
            </a: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2217  Pre </a:t>
            </a:r>
            <a:r>
              <a:rPr lang="en-US" sz="1200" dirty="0"/>
              <a:t>Algebra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2227  Algebra </a:t>
            </a:r>
            <a:r>
              <a:rPr lang="en-US" sz="1200" dirty="0"/>
              <a:t>I (NOT FOR HIGH SCHOOL CREDIT)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2230  Geometry </a:t>
            </a:r>
            <a:r>
              <a:rPr lang="en-US" sz="1200" dirty="0"/>
              <a:t>(NOT FOR HIGH SCHOOL CREDIT)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2231  Title </a:t>
            </a:r>
            <a:r>
              <a:rPr lang="en-US" sz="1200" dirty="0"/>
              <a:t>I Math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2232  Combined </a:t>
            </a:r>
            <a:r>
              <a:rPr lang="en-US" sz="1200" dirty="0"/>
              <a:t>Geometry (not FOR HIGH SCHOOL CREDIT)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2234  ACE </a:t>
            </a:r>
            <a:r>
              <a:rPr lang="en-US" sz="1200" dirty="0"/>
              <a:t>Math Remediation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2510  Advanced </a:t>
            </a:r>
            <a:r>
              <a:rPr lang="en-US" sz="1200" dirty="0"/>
              <a:t>Programming (For Math Credit)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2537  AP </a:t>
            </a:r>
            <a:r>
              <a:rPr lang="en-US" sz="1200" dirty="0"/>
              <a:t>Computer Science Course A (For Math Credit)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2538  Computer </a:t>
            </a:r>
            <a:r>
              <a:rPr lang="en-US" sz="1200" dirty="0"/>
              <a:t>Science Course AB (For Math Credit)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4010  AP </a:t>
            </a:r>
            <a:r>
              <a:rPr lang="en-US" sz="1200" dirty="0"/>
              <a:t>English Lit. &amp; Comp.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4051  English </a:t>
            </a:r>
            <a:r>
              <a:rPr lang="en-US" sz="1200" dirty="0"/>
              <a:t>III (Amer. Lit)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4057  AP </a:t>
            </a:r>
            <a:r>
              <a:rPr lang="en-US" sz="1200" dirty="0"/>
              <a:t>English Language &amp; Composition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4058  ACE </a:t>
            </a:r>
            <a:r>
              <a:rPr lang="en-US" sz="1200" dirty="0"/>
              <a:t>Reading remediation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4060  ACE </a:t>
            </a:r>
            <a:r>
              <a:rPr lang="en-US" sz="1200" dirty="0"/>
              <a:t>English III </a:t>
            </a:r>
            <a:r>
              <a:rPr lang="en-US" sz="1200" dirty="0" smtClean="0"/>
              <a:t>remediation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4880994" y="876955"/>
            <a:ext cx="502500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4063  English As A 2nd Language — Grades 9-12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4064  </a:t>
            </a:r>
            <a:r>
              <a:rPr lang="en-US" sz="1200" dirty="0"/>
              <a:t>International English Language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4065  IB </a:t>
            </a:r>
            <a:r>
              <a:rPr lang="en-US" sz="1200" dirty="0"/>
              <a:t>Language Arts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4210  Reading</a:t>
            </a: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4215  Title </a:t>
            </a:r>
            <a:r>
              <a:rPr lang="en-US" sz="1200" dirty="0"/>
              <a:t>I Reading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4230  World </a:t>
            </a:r>
            <a:r>
              <a:rPr lang="en-US" sz="1200" dirty="0"/>
              <a:t>Literature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4404  Title </a:t>
            </a:r>
            <a:r>
              <a:rPr lang="en-US" sz="1200" dirty="0"/>
              <a:t>I Math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4405  ACE </a:t>
            </a:r>
            <a:r>
              <a:rPr lang="en-US" sz="1200" dirty="0"/>
              <a:t>Math Remediation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4411  Algebra </a:t>
            </a:r>
            <a:r>
              <a:rPr lang="en-US" sz="1200" dirty="0"/>
              <a:t>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4412  Algebra </a:t>
            </a:r>
            <a:r>
              <a:rPr lang="en-US" sz="1200" dirty="0"/>
              <a:t>II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4414  ACE </a:t>
            </a:r>
            <a:r>
              <a:rPr lang="en-US" sz="1200" dirty="0"/>
              <a:t>Algebra I Remediation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4415  ACE </a:t>
            </a:r>
            <a:r>
              <a:rPr lang="en-US" sz="1200" dirty="0"/>
              <a:t>Algebra II Remediation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4418  Intermediate </a:t>
            </a:r>
            <a:r>
              <a:rPr lang="en-US" sz="1200" dirty="0"/>
              <a:t>Algebra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4420  Algebra </a:t>
            </a:r>
            <a:r>
              <a:rPr lang="en-US" sz="1200" dirty="0"/>
              <a:t>Matrix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4421  Contextual </a:t>
            </a:r>
            <a:r>
              <a:rPr lang="en-US" sz="1200" dirty="0"/>
              <a:t>Algebra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4431  Pre </a:t>
            </a:r>
            <a:r>
              <a:rPr lang="en-US" sz="1200" dirty="0"/>
              <a:t>Algebra (Elective Credit Only)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4432  Algebra </a:t>
            </a:r>
            <a:r>
              <a:rPr lang="en-US" sz="1200" dirty="0"/>
              <a:t>I A (1/2 Unit Credit)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4433  Algebra </a:t>
            </a:r>
            <a:r>
              <a:rPr lang="en-US" sz="1200" dirty="0"/>
              <a:t>I B (1/2 Unit Credit)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4520  Combined </a:t>
            </a:r>
            <a:r>
              <a:rPr lang="en-US" sz="1200" dirty="0"/>
              <a:t>Geometry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4521  Contextual </a:t>
            </a:r>
            <a:r>
              <a:rPr lang="en-US" sz="1200" dirty="0"/>
              <a:t>Geometry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4524  ACE </a:t>
            </a:r>
            <a:r>
              <a:rPr lang="en-US" sz="1200" dirty="0"/>
              <a:t>Geometry Remediation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4530  Plane </a:t>
            </a:r>
            <a:r>
              <a:rPr lang="en-US" sz="1200" dirty="0"/>
              <a:t>Geometry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4540  Solid </a:t>
            </a:r>
            <a:r>
              <a:rPr lang="en-US" sz="1200" dirty="0"/>
              <a:t>Geometry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4630  General </a:t>
            </a:r>
            <a:r>
              <a:rPr lang="en-US" sz="1200" dirty="0"/>
              <a:t>Mathematics (For Elective Credit Only)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4640  High </a:t>
            </a:r>
            <a:r>
              <a:rPr lang="en-US" sz="1200" dirty="0"/>
              <a:t>School Arithmetic (For Elective Credit Only)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4811  Applied </a:t>
            </a:r>
            <a:r>
              <a:rPr lang="en-US" sz="1200" dirty="0"/>
              <a:t>Math I (For Elective Credit Only)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4812  Applied </a:t>
            </a:r>
            <a:r>
              <a:rPr lang="en-US" sz="1200" dirty="0"/>
              <a:t>Math II (For Elective Credit Only)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4820  IB </a:t>
            </a:r>
            <a:r>
              <a:rPr lang="en-US" sz="1200" dirty="0"/>
              <a:t>Math</a:t>
            </a:r>
          </a:p>
        </p:txBody>
      </p:sp>
    </p:spTree>
    <p:extLst>
      <p:ext uri="{BB962C8B-B14F-4D97-AF65-F5344CB8AC3E}">
        <p14:creationId xmlns:p14="http://schemas.microsoft.com/office/powerpoint/2010/main" val="242004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av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5865924"/>
            <a:ext cx="2057400" cy="99207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2400" y="1295400"/>
            <a:ext cx="8458200" cy="57708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500" dirty="0" smtClean="0"/>
              <a:t> Participation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500" dirty="0" smtClean="0"/>
              <a:t> </a:t>
            </a:r>
            <a:r>
              <a:rPr lang="en-US" sz="3500" u="sng" dirty="0" smtClean="0"/>
              <a:t>TLE Steps for Success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500" dirty="0" smtClean="0"/>
              <a:t> TLE </a:t>
            </a:r>
            <a:r>
              <a:rPr lang="en-US" sz="3500" dirty="0"/>
              <a:t>Roster Verification Import Video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/>
              <a:t> http://</a:t>
            </a:r>
            <a:r>
              <a:rPr lang="en-US" sz="3600" dirty="0" smtClean="0"/>
              <a:t>vimeo.com/87904409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500" dirty="0" smtClean="0"/>
              <a:t> Questions </a:t>
            </a:r>
            <a:r>
              <a:rPr lang="en-US" sz="3500" dirty="0"/>
              <a:t>from Districts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35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3500" dirty="0" smtClean="0"/>
          </a:p>
        </p:txBody>
      </p:sp>
    </p:spTree>
    <p:extLst>
      <p:ext uri="{BB962C8B-B14F-4D97-AF65-F5344CB8AC3E}">
        <p14:creationId xmlns:p14="http://schemas.microsoft.com/office/powerpoint/2010/main" val="275895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av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5865924"/>
            <a:ext cx="2057400" cy="99207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200" y="228600"/>
            <a:ext cx="84582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1700" dirty="0" smtClean="0"/>
              <a:t> </a:t>
            </a:r>
            <a:r>
              <a:rPr lang="en-US" sz="1700" b="1" dirty="0"/>
              <a:t>Goal </a:t>
            </a:r>
            <a:r>
              <a:rPr lang="en-US" sz="1700" b="1" dirty="0" smtClean="0"/>
              <a:t>1</a:t>
            </a:r>
            <a:r>
              <a:rPr lang="en-US" sz="1700" dirty="0" smtClean="0"/>
              <a:t> </a:t>
            </a:r>
            <a:r>
              <a:rPr lang="en-US" sz="1700" dirty="0"/>
              <a:t>– Data Clean Up in the  Wave TLE Roster Verification Import Application 	(March 4 – March 31</a:t>
            </a:r>
            <a:r>
              <a:rPr lang="en-US" sz="1700" dirty="0" smtClean="0"/>
              <a:t>)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1700" b="1" dirty="0" smtClean="0"/>
              <a:t> Goal </a:t>
            </a:r>
            <a:r>
              <a:rPr lang="en-US" sz="1700" b="1" dirty="0"/>
              <a:t>2</a:t>
            </a:r>
            <a:r>
              <a:rPr lang="en-US" sz="1700" b="1" dirty="0" smtClean="0"/>
              <a:t> </a:t>
            </a:r>
            <a:r>
              <a:rPr lang="en-US" sz="1700" dirty="0" smtClean="0"/>
              <a:t>– Every “participating” teacher a Single Sign On Account with Certificate 	Number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1700" dirty="0"/>
              <a:t> </a:t>
            </a:r>
            <a:r>
              <a:rPr lang="en-US" sz="1700" b="1" dirty="0" smtClean="0"/>
              <a:t>Goal 3</a:t>
            </a:r>
            <a:r>
              <a:rPr lang="en-US" sz="1700" dirty="0" smtClean="0"/>
              <a:t> – Every “participating” teacher a Single Sign On Account with Certificate 	Number; 	associated with your district.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1700" b="1" dirty="0" smtClean="0"/>
              <a:t> Goal 4</a:t>
            </a:r>
            <a:r>
              <a:rPr lang="en-US" sz="1700" dirty="0" smtClean="0"/>
              <a:t> – Final Data Clean Up in the Battelle For Kids application April TBD – April 	TBD.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1700" dirty="0"/>
              <a:t> </a:t>
            </a:r>
            <a:r>
              <a:rPr lang="en-US" sz="1700" b="1" dirty="0"/>
              <a:t>Goal </a:t>
            </a:r>
            <a:r>
              <a:rPr lang="en-US" sz="1700" b="1" dirty="0" smtClean="0"/>
              <a:t>5</a:t>
            </a:r>
            <a:r>
              <a:rPr lang="en-US" sz="1700" dirty="0" smtClean="0"/>
              <a:t> </a:t>
            </a:r>
            <a:r>
              <a:rPr lang="en-US" sz="1700" dirty="0"/>
              <a:t>– Every “participating” teacher a Single Sign On Account with Certificate </a:t>
            </a:r>
            <a:r>
              <a:rPr lang="en-US" sz="1700" dirty="0" smtClean="0"/>
              <a:t>	Number</a:t>
            </a:r>
            <a:r>
              <a:rPr lang="en-US" sz="1700" dirty="0"/>
              <a:t>;	associated with your district; with the Battelle for </a:t>
            </a:r>
            <a:r>
              <a:rPr lang="en-US" sz="1700" dirty="0" smtClean="0"/>
              <a:t>Kids role assigned 	to </a:t>
            </a:r>
            <a:r>
              <a:rPr lang="en-US" sz="1700" dirty="0"/>
              <a:t>their </a:t>
            </a:r>
            <a:r>
              <a:rPr lang="en-US" sz="1700" dirty="0" smtClean="0"/>
              <a:t>account.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1700" dirty="0"/>
              <a:t> </a:t>
            </a:r>
            <a:r>
              <a:rPr lang="en-US" sz="1700" b="1" dirty="0" smtClean="0"/>
              <a:t>Goal 6</a:t>
            </a:r>
            <a:r>
              <a:rPr lang="en-US" sz="1700" dirty="0" smtClean="0"/>
              <a:t> – Teachers Begin Roster Verification by logging into Single Sign On and 	Clicking on the Battelle for Kids application.  (approximately April 15 to 	approximately May 31)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1700" dirty="0"/>
              <a:t> </a:t>
            </a:r>
            <a:r>
              <a:rPr lang="en-US" sz="1700" b="1" dirty="0" smtClean="0"/>
              <a:t>Goal 7</a:t>
            </a:r>
            <a:r>
              <a:rPr lang="en-US" sz="1700" dirty="0" smtClean="0"/>
              <a:t> – Principals/Administrators review and approve rosters in the Battelle for Kids 	application (completed by June 12)</a:t>
            </a:r>
          </a:p>
        </p:txBody>
      </p:sp>
    </p:spTree>
    <p:extLst>
      <p:ext uri="{BB962C8B-B14F-4D97-AF65-F5344CB8AC3E}">
        <p14:creationId xmlns:p14="http://schemas.microsoft.com/office/powerpoint/2010/main" val="221987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av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5865924"/>
            <a:ext cx="2057400" cy="99207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0789" y="696146"/>
            <a:ext cx="84582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500" b="1" dirty="0" smtClean="0"/>
              <a:t>March </a:t>
            </a:r>
            <a:r>
              <a:rPr lang="en-US" sz="3500" b="1" dirty="0"/>
              <a:t>4</a:t>
            </a:r>
            <a:r>
              <a:rPr lang="en-US" sz="3500" b="1" dirty="0" smtClean="0"/>
              <a:t> – March 31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500" dirty="0" smtClean="0"/>
              <a:t> Goals 1, 2, &amp; 3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500" dirty="0" smtClean="0"/>
              <a:t> </a:t>
            </a:r>
            <a:r>
              <a:rPr lang="en-US" sz="3500" b="1" dirty="0" smtClean="0"/>
              <a:t>April TBD to June 12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500" dirty="0" smtClean="0"/>
              <a:t> Goals 4, 5, 6 &amp; 7</a:t>
            </a:r>
          </a:p>
        </p:txBody>
      </p:sp>
    </p:spTree>
    <p:extLst>
      <p:ext uri="{BB962C8B-B14F-4D97-AF65-F5344CB8AC3E}">
        <p14:creationId xmlns:p14="http://schemas.microsoft.com/office/powerpoint/2010/main" val="344956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av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5865924"/>
            <a:ext cx="2057400" cy="99207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2400" y="1295400"/>
            <a:ext cx="8458200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500" dirty="0" smtClean="0"/>
              <a:t> </a:t>
            </a:r>
            <a:r>
              <a:rPr lang="en-US" sz="2200" b="1" dirty="0" smtClean="0"/>
              <a:t>Goal </a:t>
            </a:r>
            <a:r>
              <a:rPr lang="en-US" sz="2200" b="1" dirty="0"/>
              <a:t>1</a:t>
            </a:r>
            <a:r>
              <a:rPr lang="en-US" sz="2200" dirty="0" smtClean="0"/>
              <a:t> - </a:t>
            </a:r>
            <a:r>
              <a:rPr lang="en-US" sz="2400" dirty="0"/>
              <a:t>Data Clean Up in the  Wave TLE Roster Verification Import Application </a:t>
            </a:r>
            <a:r>
              <a:rPr lang="en-US" sz="2400" dirty="0" smtClean="0"/>
              <a:t>(</a:t>
            </a:r>
            <a:r>
              <a:rPr lang="en-US" sz="2400" dirty="0"/>
              <a:t>March </a:t>
            </a:r>
            <a:r>
              <a:rPr lang="en-US" sz="2400" dirty="0" smtClean="0"/>
              <a:t>4 </a:t>
            </a:r>
            <a:r>
              <a:rPr lang="en-US" sz="2400" dirty="0"/>
              <a:t>– March </a:t>
            </a:r>
            <a:r>
              <a:rPr lang="en-US" sz="2400" dirty="0" smtClean="0"/>
              <a:t>31</a:t>
            </a:r>
            <a:r>
              <a:rPr lang="en-US" sz="2400" dirty="0"/>
              <a:t>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4800" y="304799"/>
            <a:ext cx="556260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/>
              <a:t>March 4</a:t>
            </a:r>
            <a:r>
              <a:rPr lang="en-US" sz="2500" baseline="30000" dirty="0" smtClean="0"/>
              <a:t>th</a:t>
            </a:r>
            <a:r>
              <a:rPr lang="en-US" sz="2500" dirty="0" smtClean="0"/>
              <a:t> – March 31</a:t>
            </a:r>
            <a:r>
              <a:rPr lang="en-US" sz="2500" baseline="30000" dirty="0" smtClean="0"/>
              <a:t>st</a:t>
            </a:r>
            <a:endParaRPr lang="en-US" sz="25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36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10929</TotalTime>
  <Words>874</Words>
  <Application>Microsoft Office PowerPoint</Application>
  <PresentationFormat>On-screen Show (4:3)</PresentationFormat>
  <Paragraphs>125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Technic</vt:lpstr>
      <vt:lpstr>TLE Roster Verification Import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TLE Roster Verification Import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duane.brown</dc:creator>
  <cp:lastModifiedBy>Peter Wright</cp:lastModifiedBy>
  <cp:revision>309</cp:revision>
  <dcterms:created xsi:type="dcterms:W3CDTF">2010-08-09T18:00:03Z</dcterms:created>
  <dcterms:modified xsi:type="dcterms:W3CDTF">2015-03-11T17:16:18Z</dcterms:modified>
</cp:coreProperties>
</file>