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7"/>
  </p:notesMasterIdLst>
  <p:handoutMasterIdLst>
    <p:handoutMasterId r:id="rId38"/>
  </p:handoutMasterIdLst>
  <p:sldIdLst>
    <p:sldId id="259" r:id="rId5"/>
    <p:sldId id="256" r:id="rId6"/>
    <p:sldId id="341" r:id="rId7"/>
    <p:sldId id="260" r:id="rId8"/>
    <p:sldId id="261" r:id="rId9"/>
    <p:sldId id="343" r:id="rId10"/>
    <p:sldId id="303" r:id="rId11"/>
    <p:sldId id="291" r:id="rId12"/>
    <p:sldId id="326" r:id="rId13"/>
    <p:sldId id="329" r:id="rId14"/>
    <p:sldId id="324" r:id="rId15"/>
    <p:sldId id="279" r:id="rId16"/>
    <p:sldId id="330" r:id="rId17"/>
    <p:sldId id="331" r:id="rId18"/>
    <p:sldId id="325" r:id="rId19"/>
    <p:sldId id="323" r:id="rId20"/>
    <p:sldId id="304" r:id="rId21"/>
    <p:sldId id="310" r:id="rId22"/>
    <p:sldId id="312" r:id="rId23"/>
    <p:sldId id="337" r:id="rId24"/>
    <p:sldId id="327" r:id="rId25"/>
    <p:sldId id="332" r:id="rId26"/>
    <p:sldId id="333" r:id="rId27"/>
    <p:sldId id="334" r:id="rId28"/>
    <p:sldId id="335" r:id="rId29"/>
    <p:sldId id="336" r:id="rId30"/>
    <p:sldId id="338" r:id="rId31"/>
    <p:sldId id="328" r:id="rId32"/>
    <p:sldId id="339" r:id="rId33"/>
    <p:sldId id="340" r:id="rId34"/>
    <p:sldId id="311" r:id="rId35"/>
    <p:sldId id="283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82" autoAdjust="0"/>
    <p:restoredTop sz="94632" autoAdjust="0"/>
  </p:normalViewPr>
  <p:slideViewPr>
    <p:cSldViewPr snapToGrid="0" snapToObjects="1">
      <p:cViewPr varScale="1">
        <p:scale>
          <a:sx n="81" d="100"/>
          <a:sy n="81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8B398-DAFC-4DE4-AEAB-93CD196B2E3E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94F25F-9CDE-4814-841B-A4DE508E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82F6-CDB6-413D-877F-13036CF4CA2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4EF7-CA9A-4EB2-8311-03BA2A8D2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Repeat Expenditures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2" indent="-342900">
              <a:buClr>
                <a:srgbClr val="FFC000"/>
              </a:buClr>
            </a:pPr>
            <a:r>
              <a:rPr lang="en-US" sz="6000" dirty="0"/>
              <a:t>Sites intending to expend School Improvement funds on identical software, technology, personnel, supplies, and materials as </a:t>
            </a:r>
            <a:r>
              <a:rPr lang="en-US" sz="6000" dirty="0" smtClean="0"/>
              <a:t>FY17 </a:t>
            </a:r>
            <a:r>
              <a:rPr lang="en-US" sz="6000" dirty="0"/>
              <a:t>will be required to provide a data-based rationale for the purchase</a:t>
            </a:r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Repeat Expenditures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SHOULD INCLUDE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/>
              <a:t>Data (percentages, numbers, indicators of growth)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Evidence that the expenditure is effecting positive change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SHOULD NOT INCLUDE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/>
              <a:t>The same wording used in the SW/SI Plan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Anecdotal or subjective responses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A re-stating of the expenditure description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199464" y="1236119"/>
            <a:ext cx="441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Expenditures are expected to be aligned with SW/SI Plan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Personnel/Positions are expected to be aligned with SW/SI Plan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8778" y="1915291"/>
            <a:ext cx="535686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/>
              <a:t>Need to be entered in School Personnel Records (SPR)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Allowable Job Code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Coded to Project 515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000" dirty="0"/>
              <a:t>Reasonable and Necessary Salary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000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/>
              <a:t>Personnel names can be entered in the description box on the Budget Detail Page</a:t>
            </a:r>
          </a:p>
          <a:p>
            <a:pPr marL="0" indent="0" algn="ctr">
              <a:buClr>
                <a:srgbClr val="FFC000"/>
              </a:buClr>
              <a:buNone/>
            </a:pPr>
            <a:r>
              <a:rPr lang="en-US" sz="6400" dirty="0"/>
              <a:t>Or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/>
              <a:t>Position Title can be entered in the description box on the Budget Detail Page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400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/>
              <a:t>Name must appear on claim 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400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/>
              <a:t>Reviewer will verify SPR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C000"/>
              </a:buClr>
            </a:pPr>
            <a:r>
              <a:rPr lang="en-US" dirty="0" smtClean="0"/>
              <a:t>Tutors</a:t>
            </a:r>
          </a:p>
          <a:p>
            <a:pPr lvl="2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Need to be certified in the content area (ESSA)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Extended Day/Summer School Teachers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515 does NOT pay for regular classroom teachers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Teacher-Trainers/Mentors/Teacher-Leaders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Site level only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Paraprofessionals/Teacher Assistants/Classroom Aides</a:t>
            </a:r>
          </a:p>
          <a:p>
            <a:pPr lvl="2">
              <a:buClr>
                <a:srgbClr val="FFC000"/>
              </a:buClr>
            </a:pPr>
            <a:r>
              <a:rPr lang="en-US" dirty="0" smtClean="0"/>
              <a:t>Must include detailed description of position in SW/SI Plan</a:t>
            </a:r>
          </a:p>
          <a:p>
            <a:pPr lvl="1"/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4199464" y="1236119"/>
            <a:ext cx="441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Expenditure descriptions are expected to be detailed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“Supplies” is not sufficient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Unknown expenditures can be indicated with phrases like “to be determined” or “place holder”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Amendments can be made anytime</a:t>
            </a:r>
          </a:p>
          <a:p>
            <a:pPr>
              <a:buClr>
                <a:srgbClr val="CC00FF"/>
              </a:buClr>
            </a:pPr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11" y="1943480"/>
            <a:ext cx="3111239" cy="31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777534" y="1143000"/>
            <a:ext cx="441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FY18 Allocation* - up to 5% can be spent on consumables such as ink, toner, paper, postage, etc.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OCAS code 1000/600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Consumable items for Professional Development, Data Rooms, and Parental Involvement will be determined on a case by case basis (if the amounts exceed 5% of the allocation)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Clr>
                <a:srgbClr val="92D050"/>
              </a:buClr>
              <a:buNone/>
            </a:pPr>
            <a:endParaRPr lang="en-US" dirty="0"/>
          </a:p>
          <a:p>
            <a:pPr marL="0" indent="0">
              <a:buClr>
                <a:srgbClr val="92D050"/>
              </a:buClr>
              <a:buNone/>
            </a:pPr>
            <a:r>
              <a:rPr lang="en-US" sz="1900" dirty="0" smtClean="0"/>
              <a:t>*Does NOT mean 5% of total funds, since 5% were allowed to be utilized in FY17.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900" dirty="0" smtClean="0"/>
              <a:t>$22,221.89 = $1,111.09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900" dirty="0" smtClean="0"/>
              <a:t>$10,000 = $500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900" dirty="0" smtClean="0"/>
              <a:t>$8,000  = $400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n-US" sz="1900" dirty="0" smtClean="0"/>
              <a:t>$5,000  = $250</a:t>
            </a:r>
          </a:p>
          <a:p>
            <a:pPr>
              <a:buClr>
                <a:srgbClr val="CC00FF"/>
              </a:buClr>
            </a:pPr>
            <a:endParaRPr lang="en-US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26" name="Picture 2" descr="Image result for stack of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8" y="1557727"/>
            <a:ext cx="3317132" cy="33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FY18 SW/SI Plan &amp; Project 515 Budget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560320"/>
            <a:ext cx="9144000" cy="2438400"/>
            <a:chOff x="0" y="1560320"/>
            <a:chExt cx="9144000" cy="243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0320"/>
              <a:ext cx="41148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8" y="1560320"/>
              <a:ext cx="4114800" cy="2438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4"/>
            <a:stretch/>
          </p:blipFill>
          <p:spPr>
            <a:xfrm>
              <a:off x="8128200" y="1560320"/>
              <a:ext cx="1015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30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60375" y="1518493"/>
            <a:ext cx="7467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SW/SI Plan and FY18 Budget are not linked in GMS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Either can be submitted and amended independently of each other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Districts and Sites are to work collaboratively to ensure that SW/SI Plan and Budget align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Review Process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60375" y="1518493"/>
            <a:ext cx="7467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Reviewers will need both the SW/SI Plan and Budget in order to complete the review process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6400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6400" dirty="0" smtClean="0"/>
              <a:t>If only one is submitted, reviewers will contact sites to discuss the status of the other piece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Review Process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0581"/>
            <a:ext cx="7772400" cy="1841991"/>
          </a:xfrm>
        </p:spPr>
        <p:txBody>
          <a:bodyPr>
            <a:normAutofit/>
          </a:bodyPr>
          <a:lstStyle/>
          <a:p>
            <a:r>
              <a:rPr lang="en-US" dirty="0" smtClean="0"/>
              <a:t>FY18 Project 515 Budget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Office of School Support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1734" y="47625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Webinars</a:t>
            </a:r>
          </a:p>
          <a:p>
            <a:pPr algn="l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Wednesday, April 12th</a:t>
            </a:r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Returned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Expenditure descriptions are general</a:t>
            </a:r>
          </a:p>
          <a:p>
            <a:r>
              <a:rPr lang="en-US" dirty="0" smtClean="0"/>
              <a:t>Expenditures do not align with SW/SI Plan</a:t>
            </a:r>
          </a:p>
          <a:p>
            <a:r>
              <a:rPr lang="en-US" dirty="0" smtClean="0"/>
              <a:t>Coding is incorrect</a:t>
            </a:r>
          </a:p>
          <a:p>
            <a:r>
              <a:rPr lang="en-US" dirty="0" smtClean="0"/>
              <a:t>For Focus sites: Expenditures do not align w/ Focus sub-group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9" y="1847653"/>
            <a:ext cx="3564273" cy="3564273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Review Process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515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560320"/>
            <a:ext cx="9144000" cy="2438400"/>
            <a:chOff x="0" y="1560320"/>
            <a:chExt cx="9144000" cy="243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0320"/>
              <a:ext cx="4114800" cy="2438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8" y="1560320"/>
              <a:ext cx="41148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4"/>
            <a:stretch/>
          </p:blipFill>
          <p:spPr>
            <a:xfrm>
              <a:off x="8128200" y="1560320"/>
              <a:ext cx="1015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Office of School Support follows the OSDE Joint </a:t>
            </a:r>
            <a:r>
              <a:rPr lang="en-US" dirty="0"/>
              <a:t>Federal Programs Claims Procedures for documentation requirements </a:t>
            </a:r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endParaRPr lang="en-US" sz="1300" dirty="0"/>
          </a:p>
          <a:p>
            <a:pPr marL="0" indent="0" algn="ctr">
              <a:buNone/>
            </a:pPr>
            <a:r>
              <a:rPr lang="en-US" sz="1300" dirty="0"/>
              <a:t>http://</a:t>
            </a:r>
            <a:r>
              <a:rPr lang="en-US" sz="1300" dirty="0" smtClean="0"/>
              <a:t>sde.ok.gov/sde/sites/ok.gov.sde/files/Joint%20Federal%20Programs%20Claims%20Procedures.pdf</a:t>
            </a:r>
            <a:endParaRPr lang="en-US" sz="13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/>
              <a:t>Zero dollar claims are not required</a:t>
            </a:r>
          </a:p>
          <a:p>
            <a:pPr>
              <a:buClr>
                <a:srgbClr val="FFC000"/>
              </a:buClr>
            </a:pPr>
            <a:r>
              <a:rPr lang="en-US" dirty="0"/>
              <a:t>Purchase Orders are not </a:t>
            </a:r>
            <a:r>
              <a:rPr lang="en-US" dirty="0" smtClean="0"/>
              <a:t>required</a:t>
            </a:r>
            <a:endParaRPr lang="en-US" dirty="0"/>
          </a:p>
          <a:p>
            <a:pPr>
              <a:buClr>
                <a:srgbClr val="FFC000"/>
              </a:buClr>
            </a:pPr>
            <a:r>
              <a:rPr lang="en-US" dirty="0"/>
              <a:t>Copies of checks should NOT be uploaded</a:t>
            </a:r>
          </a:p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2050" name="Picture 2" descr="Image result for yellow paperc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78" y="256779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Salaries (Object Code 100) include extra duty and stipends per OCAS manual</a:t>
            </a:r>
          </a:p>
          <a:p>
            <a:r>
              <a:rPr lang="en-US" dirty="0" smtClean="0"/>
              <a:t>Documentation in the form of a timesheet, tutoring log, or time &amp; effort IS REQUIRED for all positions that work outside of a regular contract day</a:t>
            </a:r>
          </a:p>
          <a:p>
            <a:r>
              <a:rPr lang="en-US" dirty="0" smtClean="0"/>
              <a:t>Personnel should be entered accurately in School Personnel Records (SPR) BEFORE claiming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Tutors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Must be certified in area they are tutoring (ESSA)</a:t>
            </a:r>
          </a:p>
          <a:p>
            <a:r>
              <a:rPr lang="en-US" dirty="0" smtClean="0"/>
              <a:t>If you are using Object Code 100 (Salary), tutors MUST be employees of the District</a:t>
            </a:r>
          </a:p>
          <a:p>
            <a:r>
              <a:rPr lang="en-US" dirty="0" smtClean="0"/>
              <a:t>Tutoring is almost never a regular contracted day position, so keep timesheets or logs</a:t>
            </a:r>
          </a:p>
          <a:p>
            <a:r>
              <a:rPr lang="en-US" dirty="0" smtClean="0"/>
              <a:t>Questions about tutors, please contact our office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074" name="Picture 2" descr="Image result for tuto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9381"/>
            <a:ext cx="42767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8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Subscriptions/Licenses/Warranties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/>
              <a:t>Federal Uniform Grant Guidance (UGG) only allows for 1yr subscriptions, warranties, licenses, etc.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Work w/ your vendor before placing order</a:t>
            </a:r>
          </a:p>
          <a:p>
            <a:pPr lvl="1">
              <a:buClr>
                <a:srgbClr val="FFC000"/>
              </a:buClr>
            </a:pPr>
            <a:r>
              <a:rPr lang="en-US" dirty="0"/>
              <a:t>Itemized 3YR Apple Care is not allowable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This is NOT new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22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/>
              <a:t>Date Range is incorrect</a:t>
            </a:r>
          </a:p>
          <a:p>
            <a:pPr lvl="1">
              <a:buClr>
                <a:srgbClr val="FFC000"/>
              </a:buClr>
            </a:pPr>
            <a:r>
              <a:rPr lang="en-US" dirty="0" smtClean="0"/>
              <a:t>Start on the 1</a:t>
            </a:r>
            <a:r>
              <a:rPr lang="en-US" baseline="30000" dirty="0" smtClean="0"/>
              <a:t>st</a:t>
            </a:r>
            <a:r>
              <a:rPr lang="en-US" dirty="0" smtClean="0"/>
              <a:t> day of a month; end on last day of a month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Coding is incorrect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Multi-year license, warranty, or subscription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Documentation for tutors is not provided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Claims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6779" y="1847653"/>
            <a:ext cx="3564273" cy="35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4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Engageok</a:t>
            </a:r>
            <a:r>
              <a:rPr lang="en-US" dirty="0" smtClean="0"/>
              <a:t> on the road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560320"/>
            <a:ext cx="9144000" cy="2438400"/>
            <a:chOff x="0" y="1560320"/>
            <a:chExt cx="9144000" cy="243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0320"/>
              <a:ext cx="4114800" cy="2438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8" y="1560320"/>
              <a:ext cx="41148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4"/>
            <a:stretch/>
          </p:blipFill>
          <p:spPr>
            <a:xfrm>
              <a:off x="8128200" y="1560320"/>
              <a:ext cx="1015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21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Improvement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School Support Technical Assistance Room (open all day)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Let’s get started!</a:t>
            </a:r>
          </a:p>
          <a:p>
            <a:r>
              <a:rPr lang="en-US" dirty="0" smtClean="0"/>
              <a:t>Come and go style session providing step-by-step instructions for creating plans in GMS and walking LEAs through any areas of concern or questions about the school improvement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 to School Improvement/Project 515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Required session for 3</a:t>
            </a:r>
            <a:r>
              <a:rPr lang="en-US" baseline="30000" dirty="0" smtClean="0"/>
              <a:t>rd</a:t>
            </a:r>
            <a:r>
              <a:rPr lang="en-US" dirty="0" smtClean="0"/>
              <a:t> Year Focus Sites</a:t>
            </a:r>
          </a:p>
          <a:p>
            <a:r>
              <a:rPr lang="en-US" dirty="0" smtClean="0"/>
              <a:t>Recommended session for all sites in designation</a:t>
            </a:r>
          </a:p>
          <a:p>
            <a:r>
              <a:rPr lang="en-US" dirty="0" smtClean="0"/>
              <a:t>Information regarding school improvement requirements, Project 515 funding, and GMS.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8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0" y="318313"/>
            <a:ext cx="3424127" cy="3424127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 rot="21437555">
            <a:off x="957988" y="1119474"/>
            <a:ext cx="2849197" cy="1887345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Freestyle Script" panose="030804020302050B0404" pitchFamily="66" charset="0"/>
              </a:rPr>
              <a:t>For a copy of the power point, </a:t>
            </a:r>
          </a:p>
          <a:p>
            <a:pPr algn="ctr"/>
            <a:r>
              <a:rPr lang="en-US" sz="2800" dirty="0" smtClean="0">
                <a:latin typeface="Freestyle Script" panose="030804020302050B0404" pitchFamily="66" charset="0"/>
              </a:rPr>
              <a:t>please email </a:t>
            </a:r>
          </a:p>
          <a:p>
            <a:pPr algn="ctr"/>
            <a:endParaRPr lang="en-US" sz="1800" dirty="0" smtClean="0">
              <a:latin typeface="Tw Cen MT" panose="020B0602020104020603" pitchFamily="34" charset="0"/>
            </a:endParaRPr>
          </a:p>
          <a:p>
            <a:pPr algn="ctr"/>
            <a:r>
              <a:rPr lang="en-US" sz="1600" b="1" dirty="0" smtClean="0">
                <a:latin typeface="Tw Cen MT" panose="020B0602020104020603" pitchFamily="34" charset="0"/>
              </a:rPr>
              <a:t>ZADA.SERY@SDE.OK.GOV</a:t>
            </a:r>
          </a:p>
          <a:p>
            <a:pPr algn="l"/>
            <a:endParaRPr lang="en-US" sz="1200" b="1" u="sng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93763" y="2535183"/>
            <a:ext cx="3424127" cy="3424127"/>
            <a:chOff x="4693763" y="2535183"/>
            <a:chExt cx="3424127" cy="34241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763" y="2535183"/>
              <a:ext cx="3424127" cy="3424127"/>
            </a:xfrm>
            <a:prstGeom prst="rect">
              <a:avLst/>
            </a:prstGeom>
          </p:spPr>
        </p:pic>
        <p:sp>
          <p:nvSpPr>
            <p:cNvPr id="5" name="Subtitle 2"/>
            <p:cNvSpPr txBox="1">
              <a:spLocks/>
            </p:cNvSpPr>
            <p:nvPr/>
          </p:nvSpPr>
          <p:spPr>
            <a:xfrm rot="21317624">
              <a:off x="4943794" y="3319014"/>
              <a:ext cx="2903456" cy="1778725"/>
            </a:xfrm>
            <a:prstGeom prst="rect">
              <a:avLst/>
            </a:prstGeom>
          </p:spPr>
          <p:txBody>
            <a:bodyPr vert="horz" tIns="0" rIns="45720" bIns="0" anchor="b">
              <a:normAutofit/>
            </a:bodyPr>
            <a:lstStyle>
              <a:lvl1pPr marL="0" indent="0" algn="r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/>
                <a:buNone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0000"/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None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None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 smtClean="0">
                  <a:latin typeface="Freestyle Script" panose="030804020302050B0404" pitchFamily="66" charset="0"/>
                </a:rPr>
                <a:t>Errors/glitches re: GMS – send email w/ screenshots </a:t>
              </a:r>
            </a:p>
            <a:p>
              <a:pPr algn="ctr"/>
              <a:r>
                <a:rPr lang="en-US" sz="1600" b="1" dirty="0" smtClean="0"/>
                <a:t>ZADA.SERY@SDE.OK.GOV</a:t>
              </a:r>
            </a:p>
            <a:p>
              <a:pPr algn="l"/>
              <a:endParaRPr lang="en-US" sz="1200" b="1" u="sng" dirty="0" smtClean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7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EngageOK</a:t>
            </a:r>
            <a:r>
              <a:rPr lang="en-US" dirty="0" smtClean="0"/>
              <a:t>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7/10/17 Yukon</a:t>
            </a:r>
          </a:p>
          <a:p>
            <a:r>
              <a:rPr lang="en-US" dirty="0" smtClean="0"/>
              <a:t>7/11/17 Union (Tulsa area)</a:t>
            </a:r>
          </a:p>
          <a:p>
            <a:r>
              <a:rPr lang="en-US" dirty="0" smtClean="0"/>
              <a:t>7/12/17 Enid</a:t>
            </a:r>
          </a:p>
          <a:p>
            <a:r>
              <a:rPr lang="en-US" dirty="0" smtClean="0"/>
              <a:t>7/13/17 Weatherford</a:t>
            </a:r>
          </a:p>
          <a:p>
            <a:r>
              <a:rPr lang="en-US" dirty="0" smtClean="0"/>
              <a:t>7/18/17 Durant</a:t>
            </a:r>
          </a:p>
          <a:p>
            <a:r>
              <a:rPr lang="en-US" dirty="0" smtClean="0"/>
              <a:t>7/19/17 Ada</a:t>
            </a:r>
          </a:p>
          <a:p>
            <a:r>
              <a:rPr lang="en-US" dirty="0" smtClean="0"/>
              <a:t>7/20/17 Cache</a:t>
            </a:r>
          </a:p>
        </p:txBody>
      </p:sp>
    </p:spTree>
    <p:extLst>
      <p:ext uri="{BB962C8B-B14F-4D97-AF65-F5344CB8AC3E}">
        <p14:creationId xmlns:p14="http://schemas.microsoft.com/office/powerpoint/2010/main" val="20174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560320"/>
            <a:ext cx="9144000" cy="2438400"/>
            <a:chOff x="0" y="1560320"/>
            <a:chExt cx="9144000" cy="2438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0320"/>
              <a:ext cx="4114800" cy="2438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8" y="1560320"/>
              <a:ext cx="4114800" cy="2438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4"/>
            <a:stretch/>
          </p:blipFill>
          <p:spPr>
            <a:xfrm>
              <a:off x="8128200" y="1560320"/>
              <a:ext cx="1015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2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2562" y="864617"/>
            <a:ext cx="3886200" cy="541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Nicholas Clayton,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nicholas.clayton@sde.ok.gov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(405) 522-1476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Deborah Cornelison,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deborah.cornelison@sde.ok.gov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(580) 421-5405</a:t>
            </a:r>
          </a:p>
          <a:p>
            <a:pPr>
              <a:buClr>
                <a:schemeClr val="bg1">
                  <a:lumMod val="50000"/>
                </a:schemeClr>
              </a:buClr>
              <a:buSzPct val="100000"/>
            </a:pPr>
            <a:r>
              <a:rPr lang="en-US" sz="1500" dirty="0">
                <a:solidFill>
                  <a:schemeClr val="bg1"/>
                </a:solidFill>
                <a:cs typeface="Times New Roman" panose="02020603050405020304" pitchFamily="18" charset="0"/>
              </a:rPr>
              <a:t>Janel Cypert, Specialist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dirty="0">
                <a:solidFill>
                  <a:srgbClr val="FFC000"/>
                </a:solidFill>
                <a:cs typeface="Times New Roman" panose="02020603050405020304" pitchFamily="18" charset="0"/>
              </a:rPr>
              <a:t>janel.cypert@sde.ok.gov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</a:pP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(405) </a:t>
            </a: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521-2841</a:t>
            </a:r>
            <a:endParaRPr lang="en-US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5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Jan Foreman,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jan.foreman@sde.ok.gov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(580) 618-1000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Joyce Rock,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j</a:t>
            </a:r>
            <a:r>
              <a:rPr lang="en-US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oyce.rock@sde.ok.gov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(405) 227-6812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Tina Spence, Specialist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tina.spence@sde.ok.gov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(405) 521-4513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8762" y="4591991"/>
            <a:ext cx="4038600" cy="14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Zada Sery, </a:t>
            </a:r>
            <a:r>
              <a:rPr lang="en-US" sz="1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GMS/Grant Consultant</a:t>
            </a:r>
          </a:p>
          <a:p>
            <a:pPr lvl="1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zada.sery@sde.ok.gov</a:t>
            </a:r>
            <a:endParaRPr lang="en-US" sz="1400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buClr>
                <a:schemeClr val="bg1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405) 521-4269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3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marL="4000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Contact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098" name="Picture 2" descr="Image result for 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23" y="502763"/>
            <a:ext cx="4505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838200"/>
            <a:ext cx="5867400" cy="55625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Timeline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FY17 Closeout Options*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FY18 </a:t>
            </a:r>
            <a:r>
              <a:rPr lang="en-US" dirty="0"/>
              <a:t>Project 515 </a:t>
            </a:r>
            <a:r>
              <a:rPr lang="en-US" dirty="0" smtClean="0"/>
              <a:t>Budget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Review Process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Claims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 smtClean="0"/>
              <a:t>EngageOK</a:t>
            </a: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*revised from 4/12/17 webinar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Agenda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989805"/>
            <a:ext cx="8305800" cy="4572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C00FF"/>
              </a:buClr>
              <a:buFont typeface="Arial"/>
              <a:buNone/>
            </a:pPr>
            <a:r>
              <a:rPr lang="en-US" dirty="0" smtClean="0"/>
              <a:t>		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06/30/17	- FY17 grant year ends; Last day to encumber FY17 funds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07/01/17	- FY18 SW/SI Plan &amp; Project 515 budget open	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08/01/17	- FY17 claim deadline; Claims received after will be considered LATE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08/31/17	- Any remaining open FY17 applications will be closed; Remaining funds will be carried over to FY18 Budget*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09/30/17	- 2nd year carryover expires; Last day to encumber 2nd year carryover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10/01/17	- FY18SW/SI Plan &amp; Project 515 budget deadline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	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10/31/17	2nd year carryover claim deadline</a:t>
            </a:r>
            <a:endParaRPr lang="en-US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*see closeout process for this year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Timeline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FY17 Closeout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Summer Pre-Approval*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Clr>
                <a:srgbClr val="FFC000"/>
              </a:buClr>
            </a:pPr>
            <a:r>
              <a:rPr lang="en-US" dirty="0" smtClean="0"/>
              <a:t>Due to budgetary cut-backs and system developer limitations, we are unable to provide a closeout report option for 515.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LEAs wanting to get Summer expenditures “pre-approved” may complete a budget template and email it to their assigned School Support Specialist.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LEAs will complete the FY18 Project 515 Budget once carryover is loaded (after the state board meeting)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Grant Cycle Closeout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>
              <a:buClr>
                <a:srgbClr val="FFC000"/>
              </a:buClr>
            </a:pPr>
            <a:r>
              <a:rPr lang="en-US" dirty="0" smtClean="0"/>
              <a:t>Same process as last year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Office of School Support closes out all FY17 budget after August State Board Meeting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Carryover won’t be available in GMS budget until September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7" y="201613"/>
            <a:ext cx="1744980" cy="133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308045"/>
            <a:ext cx="324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*revised from 4/12/17 webinar</a:t>
            </a:r>
          </a:p>
        </p:txBody>
      </p:sp>
    </p:spTree>
    <p:extLst>
      <p:ext uri="{BB962C8B-B14F-4D97-AF65-F5344CB8AC3E}">
        <p14:creationId xmlns:p14="http://schemas.microsoft.com/office/powerpoint/2010/main" val="101760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FY18 Project 515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560320"/>
            <a:ext cx="9144000" cy="2438400"/>
            <a:chOff x="0" y="1560320"/>
            <a:chExt cx="9144000" cy="243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0320"/>
              <a:ext cx="4114800" cy="2438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8" y="1560320"/>
              <a:ext cx="4114800" cy="2438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14"/>
            <a:stretch/>
          </p:blipFill>
          <p:spPr>
            <a:xfrm>
              <a:off x="8128200" y="1560320"/>
              <a:ext cx="1015800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2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599" y="1365493"/>
            <a:ext cx="8100767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Opens July 1, 2017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District Level 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District/Superintendent should complete the budget (collaborate with Principal)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Site budgets contained on Budget Detail tab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Carryover will be moved into FY17 budget after closeout (date pending)</a:t>
            </a:r>
          </a:p>
          <a:p>
            <a:pPr marL="0" indent="0">
              <a:buClr>
                <a:srgbClr val="CC00FF"/>
              </a:buClr>
              <a:buNone/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3093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00FF"/>
              </a:buClr>
            </a:pPr>
            <a:endParaRPr lang="en-US" dirty="0" smtClean="0"/>
          </a:p>
          <a:p>
            <a:pPr marL="36576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 marL="0" indent="0">
              <a:buClr>
                <a:srgbClr val="CC00FF"/>
              </a:buClr>
              <a:buFont typeface="Arial"/>
              <a:buNone/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 smtClean="0"/>
          </a:p>
          <a:p>
            <a:pPr>
              <a:buClr>
                <a:srgbClr val="CC00FF"/>
              </a:buClr>
            </a:pP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w Cen MT"/>
                <a:ea typeface="+mj-ea"/>
                <a:cs typeface="Tw Cen MT"/>
              </a:defRPr>
            </a:lvl1pPr>
          </a:lstStyle>
          <a:p>
            <a:pPr algn="r"/>
            <a:r>
              <a:rPr lang="en-US" dirty="0" smtClean="0">
                <a:latin typeface="Tw Cen MT" panose="020B0602020104020603" pitchFamily="34" charset="0"/>
              </a:rPr>
              <a:t>Budget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Carryover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2014-15 Designation Awards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41463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endParaRPr lang="en-US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Priority Sites </a:t>
            </a:r>
            <a:r>
              <a:rPr lang="en-US" dirty="0"/>
              <a:t>= $</a:t>
            </a:r>
            <a:r>
              <a:rPr lang="en-US" dirty="0" smtClean="0"/>
              <a:t>20,600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8,000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Focus </a:t>
            </a:r>
            <a:r>
              <a:rPr lang="en-US" dirty="0"/>
              <a:t>Sites = $5,000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1"/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dirty="0" smtClean="0"/>
              <a:t>2015-16 Designation Awards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41463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endParaRPr lang="en-US" dirty="0" smtClean="0"/>
          </a:p>
          <a:p>
            <a:pPr marL="0" indent="0">
              <a:buClr>
                <a:srgbClr val="FFC000"/>
              </a:buClr>
              <a:buNone/>
            </a:pPr>
            <a:r>
              <a:rPr lang="en-US" dirty="0" smtClean="0"/>
              <a:t>Priority Sites </a:t>
            </a:r>
            <a:r>
              <a:rPr lang="en-US" dirty="0"/>
              <a:t>= $</a:t>
            </a:r>
            <a:r>
              <a:rPr lang="en-US" dirty="0" smtClean="0"/>
              <a:t>22,221.89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10,000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</a:t>
            </a:r>
            <a:r>
              <a:rPr lang="en-US" dirty="0" smtClean="0"/>
              <a:t>8,000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  <a:p>
            <a:pPr marL="0" indent="0">
              <a:buClr>
                <a:srgbClr val="FFC000"/>
              </a:buClr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Focus </a:t>
            </a:r>
            <a:r>
              <a:rPr lang="en-US" dirty="0" smtClean="0"/>
              <a:t>Sites </a:t>
            </a:r>
            <a:r>
              <a:rPr lang="en-US" dirty="0"/>
              <a:t>= $5,000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2757</TotalTime>
  <Words>1119</Words>
  <Application>Microsoft Office PowerPoint</Application>
  <PresentationFormat>On-screen Show (4:3)</PresentationFormat>
  <Paragraphs>239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FY18 Project 515 Budget Training</vt:lpstr>
      <vt:lpstr>PowerPoint Presentation</vt:lpstr>
      <vt:lpstr>PowerPoint Presentation</vt:lpstr>
      <vt:lpstr>PowerPoint Presentation</vt:lpstr>
      <vt:lpstr>FY17 Closeout Options</vt:lpstr>
      <vt:lpstr>Budget</vt:lpstr>
      <vt:lpstr>PowerPoint Presentation</vt:lpstr>
      <vt:lpstr>Maximum Carryover</vt:lpstr>
      <vt:lpstr>Rationale for Repeat Expenditures</vt:lpstr>
      <vt:lpstr>Rationale for Repeat Expenditures</vt:lpstr>
      <vt:lpstr>PowerPoint Presentation</vt:lpstr>
      <vt:lpstr>Personnel</vt:lpstr>
      <vt:lpstr>Personnel</vt:lpstr>
      <vt:lpstr>PowerPoint Presentation</vt:lpstr>
      <vt:lpstr>PowerPoint Presentation</vt:lpstr>
      <vt:lpstr>Review Process</vt:lpstr>
      <vt:lpstr>PowerPoint Presentation</vt:lpstr>
      <vt:lpstr>PowerPoint Presentation</vt:lpstr>
      <vt:lpstr>Returned Budgets</vt:lpstr>
      <vt:lpstr>claims</vt:lpstr>
      <vt:lpstr>Documentation</vt:lpstr>
      <vt:lpstr>Documentation</vt:lpstr>
      <vt:lpstr>Personnel</vt:lpstr>
      <vt:lpstr>Personnel</vt:lpstr>
      <vt:lpstr>Subscriptions/Licenses/Warranties</vt:lpstr>
      <vt:lpstr>Returned Claims</vt:lpstr>
      <vt:lpstr>Engageok on the road</vt:lpstr>
      <vt:lpstr>School Improvement Sessions</vt:lpstr>
      <vt:lpstr>EngageOK Locations</vt:lpstr>
      <vt:lpstr>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OMES</cp:lastModifiedBy>
  <cp:revision>248</cp:revision>
  <cp:lastPrinted>2016-01-12T21:13:37Z</cp:lastPrinted>
  <dcterms:created xsi:type="dcterms:W3CDTF">2010-04-12T23:12:02Z</dcterms:created>
  <dcterms:modified xsi:type="dcterms:W3CDTF">2017-04-21T16:26:51Z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