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58" r:id="rId5"/>
    <p:sldId id="260" r:id="rId6"/>
    <p:sldId id="261" r:id="rId7"/>
    <p:sldId id="264" r:id="rId8"/>
    <p:sldId id="263" r:id="rId9"/>
    <p:sldId id="265" r:id="rId10"/>
    <p:sldId id="262" r:id="rId11"/>
    <p:sldId id="267" r:id="rId12"/>
    <p:sldId id="266" r:id="rId13"/>
    <p:sldId id="268" r:id="rId14"/>
    <p:sldId id="270" r:id="rId15"/>
    <p:sldId id="273" r:id="rId16"/>
    <p:sldId id="271" r:id="rId17"/>
    <p:sldId id="274" r:id="rId18"/>
    <p:sldId id="272" r:id="rId19"/>
    <p:sldId id="276" r:id="rId20"/>
    <p:sldId id="277" r:id="rId21"/>
    <p:sldId id="275" r:id="rId22"/>
    <p:sldId id="279" r:id="rId23"/>
    <p:sldId id="280" r:id="rId24"/>
    <p:sldId id="282" r:id="rId25"/>
    <p:sldId id="283" r:id="rId26"/>
    <p:sldId id="284" r:id="rId27"/>
    <p:sldId id="286" r:id="rId28"/>
    <p:sldId id="285" r:id="rId29"/>
    <p:sldId id="287" r:id="rId30"/>
    <p:sldId id="288" r:id="rId31"/>
    <p:sldId id="289" r:id="rId32"/>
    <p:sldId id="290" r:id="rId33"/>
    <p:sldId id="278" r:id="rId34"/>
    <p:sldId id="292" r:id="rId35"/>
    <p:sldId id="293" r:id="rId36"/>
    <p:sldId id="294" r:id="rId37"/>
    <p:sldId id="291" r:id="rId38"/>
    <p:sldId id="29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70D"/>
    <a:srgbClr val="942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48"/>
    <p:restoredTop sz="94699"/>
  </p:normalViewPr>
  <p:slideViewPr>
    <p:cSldViewPr snapToGrid="0" snapToObjects="1">
      <p:cViewPr varScale="1">
        <p:scale>
          <a:sx n="100" d="100"/>
          <a:sy n="100" d="100"/>
        </p:scale>
        <p:origin x="-102" y="-2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24000" y="4400394"/>
            <a:ext cx="9144000" cy="1655762"/>
          </a:xfrm>
        </p:spPr>
        <p:txBody>
          <a:bodyPr>
            <a:normAutofit/>
          </a:bodyPr>
          <a:lstStyle>
            <a:lvl1pPr marL="0" indent="0" algn="ctr">
              <a:buNone/>
              <a:defRPr sz="4400">
                <a:solidFill>
                  <a:schemeClr val="bg1"/>
                </a:solidFill>
                <a:effectLst>
                  <a:outerShdw blurRad="50800" dist="38100" algn="l" rotWithShape="0">
                    <a:prstClr val="black">
                      <a:alpha val="40000"/>
                    </a:prstClr>
                  </a:outerShdw>
                </a:effectLst>
                <a:latin typeface="Gill Sans MT" charset="0"/>
                <a:ea typeface="Gill Sans MT" charset="0"/>
                <a:cs typeface="Gill Sans M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Session Title</a:t>
            </a:r>
            <a:endParaRPr lang="en-US" dirty="0"/>
          </a:p>
        </p:txBody>
      </p:sp>
      <p:sp>
        <p:nvSpPr>
          <p:cNvPr id="6" name="Slide Number Placeholder 5"/>
          <p:cNvSpPr>
            <a:spLocks noGrp="1"/>
          </p:cNvSpPr>
          <p:nvPr>
            <p:ph type="sldNum" sz="quarter" idx="12"/>
          </p:nvPr>
        </p:nvSpPr>
        <p:spPr/>
        <p:txBody>
          <a:bodyPr/>
          <a:lstStyle>
            <a:lvl1pPr>
              <a:defRPr>
                <a:solidFill>
                  <a:srgbClr val="FFC70D"/>
                </a:solidFill>
              </a:defRPr>
            </a:lvl1pPr>
          </a:lstStyle>
          <a:p>
            <a:fld id="{043D7045-A7CD-E746-B6AD-10BCAE7A4FBF}" type="slidenum">
              <a:rPr lang="en-US" smtClean="0"/>
              <a:pPr/>
              <a:t>‹#›</a:t>
            </a:fld>
            <a:endParaRPr lang="en-US" dirty="0"/>
          </a:p>
        </p:txBody>
      </p:sp>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t="14280" b="12994"/>
          <a:stretch/>
        </p:blipFill>
        <p:spPr>
          <a:xfrm>
            <a:off x="2061762" y="1008912"/>
            <a:ext cx="8068475" cy="3300740"/>
          </a:xfrm>
          <a:prstGeom prst="rect">
            <a:avLst/>
          </a:prstGeom>
        </p:spPr>
      </p:pic>
    </p:spTree>
    <p:extLst>
      <p:ext uri="{BB962C8B-B14F-4D97-AF65-F5344CB8AC3E}">
        <p14:creationId xmlns:p14="http://schemas.microsoft.com/office/powerpoint/2010/main" val="2095071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043D7045-A7CD-E746-B6AD-10BCAE7A4FBF}" type="slidenum">
              <a:rPr lang="en-US" smtClean="0"/>
              <a:t>‹#›</a:t>
            </a:fld>
            <a:endParaRPr lang="en-US" dirty="0"/>
          </a:p>
        </p:txBody>
      </p:sp>
    </p:spTree>
    <p:extLst>
      <p:ext uri="{BB962C8B-B14F-4D97-AF65-F5344CB8AC3E}">
        <p14:creationId xmlns:p14="http://schemas.microsoft.com/office/powerpoint/2010/main" val="1539000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043D7045-A7CD-E746-B6AD-10BCAE7A4FBF}" type="slidenum">
              <a:rPr lang="en-US" smtClean="0"/>
              <a:t>‹#›</a:t>
            </a:fld>
            <a:endParaRPr lang="en-US" dirty="0"/>
          </a:p>
        </p:txBody>
      </p:sp>
    </p:spTree>
    <p:extLst>
      <p:ext uri="{BB962C8B-B14F-4D97-AF65-F5344CB8AC3E}">
        <p14:creationId xmlns:p14="http://schemas.microsoft.com/office/powerpoint/2010/main" val="1688980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043D7045-A7CD-E746-B6AD-10BCAE7A4FBF}" type="slidenum">
              <a:rPr lang="en-US" smtClean="0"/>
              <a:t>‹#›</a:t>
            </a:fld>
            <a:endParaRPr lang="en-US" dirty="0"/>
          </a:p>
        </p:txBody>
      </p:sp>
    </p:spTree>
    <p:extLst>
      <p:ext uri="{BB962C8B-B14F-4D97-AF65-F5344CB8AC3E}">
        <p14:creationId xmlns:p14="http://schemas.microsoft.com/office/powerpoint/2010/main" val="1340094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effectLst>
            <a:outerShdw blurRad="50800" dist="38100" dir="2700000" algn="tl" rotWithShape="0">
              <a:prstClr val="black">
                <a:alpha val="40000"/>
              </a:prstClr>
            </a:outerShdw>
          </a:effectLst>
        </p:spPr>
        <p:txBody>
          <a:bodyPr anchor="b"/>
          <a:lstStyle>
            <a:lvl1pPr>
              <a:defRPr sz="60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a:effectLst>
            <a:outerShdw blurRad="50800" dist="38100" dir="2700000" algn="tl" rotWithShape="0">
              <a:prstClr val="black">
                <a:alpha val="40000"/>
              </a:prstClr>
            </a:outerShdw>
          </a:effectLst>
        </p:spPr>
        <p:txBody>
          <a:bodyPr/>
          <a:lstStyle>
            <a:lvl1pPr marL="0" indent="0">
              <a:buNone/>
              <a:defRPr sz="2400">
                <a:solidFill>
                  <a:srgbClr val="FFC70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043D7045-A7CD-E746-B6AD-10BCAE7A4FBF}" type="slidenum">
              <a:rPr lang="en-US" smtClean="0"/>
              <a:t>‹#›</a:t>
            </a:fld>
            <a:endParaRPr lang="en-US" dirty="0"/>
          </a:p>
        </p:txBody>
      </p:sp>
    </p:spTree>
    <p:extLst>
      <p:ext uri="{BB962C8B-B14F-4D97-AF65-F5344CB8AC3E}">
        <p14:creationId xmlns:p14="http://schemas.microsoft.com/office/powerpoint/2010/main" val="1234812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043D7045-A7CD-E746-B6AD-10BCAE7A4FBF}" type="slidenum">
              <a:rPr lang="en-US" smtClean="0"/>
              <a:t>‹#›</a:t>
            </a:fld>
            <a:endParaRPr lang="en-US" dirty="0"/>
          </a:p>
        </p:txBody>
      </p:sp>
    </p:spTree>
    <p:extLst>
      <p:ext uri="{BB962C8B-B14F-4D97-AF65-F5344CB8AC3E}">
        <p14:creationId xmlns:p14="http://schemas.microsoft.com/office/powerpoint/2010/main" val="206563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043D7045-A7CD-E746-B6AD-10BCAE7A4FBF}" type="slidenum">
              <a:rPr lang="en-US" smtClean="0"/>
              <a:t>‹#›</a:t>
            </a:fld>
            <a:endParaRPr lang="en-US" dirty="0"/>
          </a:p>
        </p:txBody>
      </p:sp>
    </p:spTree>
    <p:extLst>
      <p:ext uri="{BB962C8B-B14F-4D97-AF65-F5344CB8AC3E}">
        <p14:creationId xmlns:p14="http://schemas.microsoft.com/office/powerpoint/2010/main" val="1373170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043D7045-A7CD-E746-B6AD-10BCAE7A4FBF}" type="slidenum">
              <a:rPr lang="en-US" smtClean="0"/>
              <a:t>‹#›</a:t>
            </a:fld>
            <a:endParaRPr lang="en-US" dirty="0"/>
          </a:p>
        </p:txBody>
      </p:sp>
    </p:spTree>
    <p:extLst>
      <p:ext uri="{BB962C8B-B14F-4D97-AF65-F5344CB8AC3E}">
        <p14:creationId xmlns:p14="http://schemas.microsoft.com/office/powerpoint/2010/main" val="2023188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3D7045-A7CD-E746-B6AD-10BCAE7A4FBF}" type="slidenum">
              <a:rPr lang="en-US" smtClean="0"/>
              <a:t>‹#›</a:t>
            </a:fld>
            <a:endParaRPr lang="en-US" dirty="0"/>
          </a:p>
        </p:txBody>
      </p:sp>
    </p:spTree>
    <p:extLst>
      <p:ext uri="{BB962C8B-B14F-4D97-AF65-F5344CB8AC3E}">
        <p14:creationId xmlns:p14="http://schemas.microsoft.com/office/powerpoint/2010/main" val="47273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43D7045-A7CD-E746-B6AD-10BCAE7A4FBF}" type="slidenum">
              <a:rPr lang="en-US" smtClean="0"/>
              <a:t>‹#›</a:t>
            </a:fld>
            <a:endParaRPr lang="en-US" dirty="0"/>
          </a:p>
        </p:txBody>
      </p:sp>
    </p:spTree>
    <p:extLst>
      <p:ext uri="{BB962C8B-B14F-4D97-AF65-F5344CB8AC3E}">
        <p14:creationId xmlns:p14="http://schemas.microsoft.com/office/powerpoint/2010/main" val="1691083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43D7045-A7CD-E746-B6AD-10BCAE7A4FBF}" type="slidenum">
              <a:rPr lang="en-US" smtClean="0"/>
              <a:t>‹#›</a:t>
            </a:fld>
            <a:endParaRPr lang="en-US" dirty="0"/>
          </a:p>
        </p:txBody>
      </p:sp>
    </p:spTree>
    <p:extLst>
      <p:ext uri="{BB962C8B-B14F-4D97-AF65-F5344CB8AC3E}">
        <p14:creationId xmlns:p14="http://schemas.microsoft.com/office/powerpoint/2010/main" val="101543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3">
            <a:extLst>
              <a:ext uri="{28A0092B-C50C-407E-A947-70E740481C1C}">
                <a14:useLocalDpi xmlns:a14="http://schemas.microsoft.com/office/drawing/2010/main" val="0"/>
              </a:ext>
            </a:extLst>
          </a:blip>
          <a:srcRect b="22713"/>
          <a:stretch/>
        </p:blipFill>
        <p:spPr>
          <a:xfrm>
            <a:off x="0" y="5943600"/>
            <a:ext cx="12213023" cy="9144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FFC70D"/>
                </a:solidFill>
              </a:defRPr>
            </a:lvl1pPr>
          </a:lstStyle>
          <a:p>
            <a:fld id="{043D7045-A7CD-E746-B6AD-10BCAE7A4FBF}" type="slidenum">
              <a:rPr lang="en-US" smtClean="0"/>
              <a:pPr/>
              <a:t>‹#›</a:t>
            </a:fld>
            <a:endParaRPr lang="en-US" dirty="0"/>
          </a:p>
        </p:txBody>
      </p:sp>
      <p:pic>
        <p:nvPicPr>
          <p:cNvPr id="9" name="Picture 8"/>
          <p:cNvPicPr>
            <a:picLocks noChangeAspect="1"/>
          </p:cNvPicPr>
          <p:nvPr userDrawn="1"/>
        </p:nvPicPr>
        <p:blipFill rotWithShape="1">
          <a:blip r:embed="rId14">
            <a:extLst>
              <a:ext uri="{28A0092B-C50C-407E-A947-70E740481C1C}">
                <a14:useLocalDpi xmlns:a14="http://schemas.microsoft.com/office/drawing/2010/main" val="0"/>
              </a:ext>
            </a:extLst>
          </a:blip>
          <a:srcRect t="14280" b="12994"/>
          <a:stretch/>
        </p:blipFill>
        <p:spPr>
          <a:xfrm>
            <a:off x="274843" y="6122849"/>
            <a:ext cx="1658659" cy="678542"/>
          </a:xfrm>
          <a:prstGeom prst="rect">
            <a:avLst/>
          </a:prstGeom>
        </p:spPr>
      </p:pic>
    </p:spTree>
    <p:extLst>
      <p:ext uri="{BB962C8B-B14F-4D97-AF65-F5344CB8AC3E}">
        <p14:creationId xmlns:p14="http://schemas.microsoft.com/office/powerpoint/2010/main" val="1343659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942780"/>
          </a:solidFill>
          <a:latin typeface="Gill Sans MT" charset="0"/>
          <a:ea typeface="Gill Sans MT" charset="0"/>
          <a:cs typeface="Gill Sans MT"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rgbClr val="942780"/>
          </a:solidFill>
          <a:latin typeface="Gill Sans MT" charset="0"/>
          <a:ea typeface="Gill Sans MT" charset="0"/>
          <a:cs typeface="Gill Sans MT" charset="0"/>
        </a:defRPr>
      </a:lvl1pPr>
      <a:lvl2pPr marL="685800" indent="-228600" algn="l" defTabSz="914400" rtl="0" eaLnBrk="1" latinLnBrk="0" hangingPunct="1">
        <a:lnSpc>
          <a:spcPct val="90000"/>
        </a:lnSpc>
        <a:spcBef>
          <a:spcPts val="500"/>
        </a:spcBef>
        <a:buFont typeface="Arial"/>
        <a:buChar char="•"/>
        <a:defRPr sz="2400" b="0" i="0" kern="1200">
          <a:solidFill>
            <a:srgbClr val="942780"/>
          </a:solidFill>
          <a:latin typeface="Gill Sans MT" charset="0"/>
          <a:ea typeface="Gill Sans MT" charset="0"/>
          <a:cs typeface="Gill Sans MT" charset="0"/>
        </a:defRPr>
      </a:lvl2pPr>
      <a:lvl3pPr marL="1143000" indent="-228600" algn="l" defTabSz="914400" rtl="0" eaLnBrk="1" latinLnBrk="0" hangingPunct="1">
        <a:lnSpc>
          <a:spcPct val="90000"/>
        </a:lnSpc>
        <a:spcBef>
          <a:spcPts val="500"/>
        </a:spcBef>
        <a:buFont typeface="Arial"/>
        <a:buChar char="•"/>
        <a:defRPr sz="2000" b="0" i="0" kern="1200">
          <a:solidFill>
            <a:srgbClr val="942780"/>
          </a:solidFill>
          <a:latin typeface="Gill Sans MT" charset="0"/>
          <a:ea typeface="Gill Sans MT" charset="0"/>
          <a:cs typeface="Gill Sans MT" charset="0"/>
        </a:defRPr>
      </a:lvl3pPr>
      <a:lvl4pPr marL="1600200" indent="-228600" algn="l" defTabSz="914400" rtl="0" eaLnBrk="1" latinLnBrk="0" hangingPunct="1">
        <a:lnSpc>
          <a:spcPct val="90000"/>
        </a:lnSpc>
        <a:spcBef>
          <a:spcPts val="500"/>
        </a:spcBef>
        <a:buFont typeface="Arial"/>
        <a:buChar char="•"/>
        <a:defRPr sz="1800" b="0" i="0" kern="1200">
          <a:solidFill>
            <a:srgbClr val="942780"/>
          </a:solidFill>
          <a:latin typeface="Gill Sans MT" charset="0"/>
          <a:ea typeface="Gill Sans MT" charset="0"/>
          <a:cs typeface="Gill Sans MT" charset="0"/>
        </a:defRPr>
      </a:lvl4pPr>
      <a:lvl5pPr marL="2057400" indent="-228600" algn="l" defTabSz="914400" rtl="0" eaLnBrk="1" latinLnBrk="0" hangingPunct="1">
        <a:lnSpc>
          <a:spcPct val="90000"/>
        </a:lnSpc>
        <a:spcBef>
          <a:spcPts val="500"/>
        </a:spcBef>
        <a:buFont typeface="Arial"/>
        <a:buChar char="•"/>
        <a:defRPr sz="1800" b="0" i="0" kern="1200">
          <a:solidFill>
            <a:srgbClr val="942780"/>
          </a:solidFill>
          <a:latin typeface="Gill Sans MT" charset="0"/>
          <a:ea typeface="Gill Sans MT" charset="0"/>
          <a:cs typeface="Gill Sans M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sde.ok.gov/sde/special-education" TargetMode="External"/><Relationship Id="rId3" Type="http://schemas.openxmlformats.org/officeDocument/2006/relationships/hyperlink" Target="http://sde.ok.gov/sde/office-legal-services" TargetMode="External"/><Relationship Id="rId7" Type="http://schemas.openxmlformats.org/officeDocument/2006/relationships/hyperlink" Target="http://sde.ok.gov/sde/school-improvement" TargetMode="External"/><Relationship Id="rId2" Type="http://schemas.openxmlformats.org/officeDocument/2006/relationships/hyperlink" Target="http://www2.ed.gov/policy/fund/guid/uniform-guidance/index.html" TargetMode="External"/><Relationship Id="rId1" Type="http://schemas.openxmlformats.org/officeDocument/2006/relationships/slideLayout" Target="../slideLayouts/slideLayout2.xml"/><Relationship Id="rId6" Type="http://schemas.openxmlformats.org/officeDocument/2006/relationships/hyperlink" Target="http://sde.ok.gov/sde/federal-programs" TargetMode="External"/><Relationship Id="rId5" Type="http://schemas.openxmlformats.org/officeDocument/2006/relationships/hyperlink" Target="http://sde.ok.gov/sde/child-nutrition-programs" TargetMode="External"/><Relationship Id="rId4" Type="http://schemas.openxmlformats.org/officeDocument/2006/relationships/hyperlink" Target="http://sde.ok.gov/sde/21cclc" TargetMode="External"/><Relationship Id="rId9" Type="http://schemas.openxmlformats.org/officeDocument/2006/relationships/hyperlink" Target="https://sde.ok.gov/sde/financial-accountin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400394"/>
            <a:ext cx="9144000" cy="987532"/>
          </a:xfrm>
        </p:spPr>
        <p:txBody>
          <a:bodyPr>
            <a:normAutofit fontScale="92500"/>
          </a:bodyPr>
          <a:lstStyle/>
          <a:p>
            <a:r>
              <a:rPr lang="en-US" dirty="0" smtClean="0"/>
              <a:t>Joint Federal Programs Claims Procedures</a:t>
            </a:r>
            <a:endParaRPr lang="en-US" dirty="0"/>
          </a:p>
        </p:txBody>
      </p:sp>
      <p:sp>
        <p:nvSpPr>
          <p:cNvPr id="4" name="Subtitle 2"/>
          <p:cNvSpPr txBox="1">
            <a:spLocks/>
          </p:cNvSpPr>
          <p:nvPr/>
        </p:nvSpPr>
        <p:spPr>
          <a:xfrm>
            <a:off x="1524000" y="5115501"/>
            <a:ext cx="9144000" cy="9875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4400" b="0" i="0" kern="1200">
                <a:solidFill>
                  <a:schemeClr val="bg1"/>
                </a:solidFill>
                <a:effectLst>
                  <a:outerShdw blurRad="50800" dist="38100" algn="l" rotWithShape="0">
                    <a:prstClr val="black">
                      <a:alpha val="40000"/>
                    </a:prstClr>
                  </a:outerShdw>
                </a:effectLst>
                <a:latin typeface="Gill Sans MT" charset="0"/>
                <a:ea typeface="Gill Sans MT" charset="0"/>
                <a:cs typeface="Gill Sans MT" charset="0"/>
              </a:defRPr>
            </a:lvl1pPr>
            <a:lvl2pPr marL="457200" indent="0" algn="ctr" defTabSz="914400" rtl="0" eaLnBrk="1" latinLnBrk="0" hangingPunct="1">
              <a:lnSpc>
                <a:spcPct val="90000"/>
              </a:lnSpc>
              <a:spcBef>
                <a:spcPts val="500"/>
              </a:spcBef>
              <a:buFont typeface="Arial"/>
              <a:buNone/>
              <a:defRPr sz="2000" b="0" i="0" kern="1200">
                <a:solidFill>
                  <a:srgbClr val="942780"/>
                </a:solidFill>
                <a:latin typeface="Gill Sans MT" charset="0"/>
                <a:ea typeface="Gill Sans MT" charset="0"/>
                <a:cs typeface="Gill Sans MT" charset="0"/>
              </a:defRPr>
            </a:lvl2pPr>
            <a:lvl3pPr marL="914400" indent="0" algn="ctr" defTabSz="914400" rtl="0" eaLnBrk="1" latinLnBrk="0" hangingPunct="1">
              <a:lnSpc>
                <a:spcPct val="90000"/>
              </a:lnSpc>
              <a:spcBef>
                <a:spcPts val="500"/>
              </a:spcBef>
              <a:buFont typeface="Arial"/>
              <a:buNone/>
              <a:defRPr sz="1800" b="0" i="0" kern="1200">
                <a:solidFill>
                  <a:srgbClr val="942780"/>
                </a:solidFill>
                <a:latin typeface="Gill Sans MT" charset="0"/>
                <a:ea typeface="Gill Sans MT" charset="0"/>
                <a:cs typeface="Gill Sans MT" charset="0"/>
              </a:defRPr>
            </a:lvl3pPr>
            <a:lvl4pPr marL="1371600" indent="0" algn="ctr" defTabSz="914400" rtl="0" eaLnBrk="1" latinLnBrk="0" hangingPunct="1">
              <a:lnSpc>
                <a:spcPct val="90000"/>
              </a:lnSpc>
              <a:spcBef>
                <a:spcPts val="500"/>
              </a:spcBef>
              <a:buFont typeface="Arial"/>
              <a:buNone/>
              <a:defRPr sz="1600" b="0" i="0" kern="1200">
                <a:solidFill>
                  <a:srgbClr val="942780"/>
                </a:solidFill>
                <a:latin typeface="Gill Sans MT" charset="0"/>
                <a:ea typeface="Gill Sans MT" charset="0"/>
                <a:cs typeface="Gill Sans MT" charset="0"/>
              </a:defRPr>
            </a:lvl4pPr>
            <a:lvl5pPr marL="1828800" indent="0" algn="ctr" defTabSz="914400" rtl="0" eaLnBrk="1" latinLnBrk="0" hangingPunct="1">
              <a:lnSpc>
                <a:spcPct val="90000"/>
              </a:lnSpc>
              <a:spcBef>
                <a:spcPts val="500"/>
              </a:spcBef>
              <a:buFont typeface="Arial"/>
              <a:buNone/>
              <a:defRPr sz="1600" b="0" i="0" kern="1200">
                <a:solidFill>
                  <a:srgbClr val="942780"/>
                </a:solidFill>
                <a:latin typeface="Gill Sans MT" charset="0"/>
                <a:ea typeface="Gill Sans MT" charset="0"/>
                <a:cs typeface="Gill Sans M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3600" dirty="0" smtClean="0"/>
              <a:t>OSDE Panel</a:t>
            </a:r>
            <a:endParaRPr lang="en-US" sz="3600" dirty="0"/>
          </a:p>
        </p:txBody>
      </p:sp>
    </p:spTree>
    <p:extLst>
      <p:ext uri="{BB962C8B-B14F-4D97-AF65-F5344CB8AC3E}">
        <p14:creationId xmlns:p14="http://schemas.microsoft.com/office/powerpoint/2010/main" val="1727563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135"/>
            <a:ext cx="10515600" cy="954520"/>
          </a:xfrm>
        </p:spPr>
        <p:txBody>
          <a:bodyPr/>
          <a:lstStyle/>
          <a:p>
            <a:pPr algn="ctr"/>
            <a:r>
              <a:rPr lang="en-US" dirty="0" smtClean="0">
                <a:solidFill>
                  <a:schemeClr val="tx1"/>
                </a:solidFill>
              </a:rPr>
              <a:t>Joint Federal Program Claims Procedures</a:t>
            </a:r>
            <a:endParaRPr lang="en-US" dirty="0">
              <a:solidFill>
                <a:schemeClr val="tx1"/>
              </a:solidFill>
            </a:endParaRPr>
          </a:p>
        </p:txBody>
      </p:sp>
      <p:sp>
        <p:nvSpPr>
          <p:cNvPr id="3" name="Content Placeholder 2"/>
          <p:cNvSpPr>
            <a:spLocks noGrp="1"/>
          </p:cNvSpPr>
          <p:nvPr>
            <p:ph idx="1"/>
          </p:nvPr>
        </p:nvSpPr>
        <p:spPr>
          <a:xfrm>
            <a:off x="374073" y="966355"/>
            <a:ext cx="11388436" cy="4966853"/>
          </a:xfrm>
        </p:spPr>
        <p:txBody>
          <a:bodyPr>
            <a:normAutofit/>
          </a:bodyPr>
          <a:lstStyle/>
          <a:p>
            <a:pPr marL="0" indent="0">
              <a:buNone/>
            </a:pPr>
            <a:r>
              <a:rPr lang="en-US" sz="3000" b="1" dirty="0" smtClean="0">
                <a:solidFill>
                  <a:schemeClr val="tx1"/>
                </a:solidFill>
              </a:rPr>
              <a:t>Claims Deadlines</a:t>
            </a:r>
          </a:p>
          <a:p>
            <a:pPr marL="0" lvl="0" indent="0">
              <a:buNone/>
            </a:pPr>
            <a:endParaRPr lang="en-US" dirty="0"/>
          </a:p>
          <a:p>
            <a:r>
              <a:rPr lang="en-US" sz="2600" dirty="0" smtClean="0">
                <a:solidFill>
                  <a:schemeClr val="tx1"/>
                </a:solidFill>
              </a:rPr>
              <a:t>There </a:t>
            </a:r>
            <a:r>
              <a:rPr lang="en-US" sz="2600" dirty="0">
                <a:solidFill>
                  <a:schemeClr val="tx1"/>
                </a:solidFill>
              </a:rPr>
              <a:t>will be no revisions made to the </a:t>
            </a:r>
            <a:r>
              <a:rPr lang="en-US" sz="2600" b="1" u="sng" dirty="0">
                <a:solidFill>
                  <a:schemeClr val="tx1"/>
                </a:solidFill>
              </a:rPr>
              <a:t>Fiscal Year</a:t>
            </a:r>
            <a:r>
              <a:rPr lang="en-US" sz="2600" dirty="0">
                <a:solidFill>
                  <a:schemeClr val="tx1"/>
                </a:solidFill>
              </a:rPr>
              <a:t> applications after </a:t>
            </a:r>
            <a:r>
              <a:rPr lang="en-US" sz="2600" b="1" u="sng" dirty="0">
                <a:solidFill>
                  <a:schemeClr val="tx1"/>
                </a:solidFill>
              </a:rPr>
              <a:t>June 30th</a:t>
            </a:r>
            <a:r>
              <a:rPr lang="en-US" sz="2600" dirty="0">
                <a:solidFill>
                  <a:schemeClr val="tx1"/>
                </a:solidFill>
              </a:rPr>
              <a:t>.  Expenditures that are not reflected in the application after this date will need to be removed from the claim and will not be reimbursed.</a:t>
            </a:r>
          </a:p>
          <a:p>
            <a:pPr marL="0" lvl="0" indent="0">
              <a:buNone/>
            </a:pPr>
            <a:endParaRPr lang="en-US" sz="2600" dirty="0" smtClean="0">
              <a:solidFill>
                <a:schemeClr val="tx1"/>
              </a:solidFill>
            </a:endParaRPr>
          </a:p>
          <a:p>
            <a:r>
              <a:rPr lang="en-US" sz="2600" dirty="0" smtClean="0">
                <a:solidFill>
                  <a:schemeClr val="tx1"/>
                </a:solidFill>
              </a:rPr>
              <a:t>Final </a:t>
            </a:r>
            <a:r>
              <a:rPr lang="en-US" sz="2600" b="1" u="sng" dirty="0">
                <a:solidFill>
                  <a:schemeClr val="tx1"/>
                </a:solidFill>
              </a:rPr>
              <a:t>Fiscal Year</a:t>
            </a:r>
            <a:r>
              <a:rPr lang="en-US" sz="2600" dirty="0">
                <a:solidFill>
                  <a:schemeClr val="tx1"/>
                </a:solidFill>
              </a:rPr>
              <a:t> claims for reimbursement must be uploaded in the Grants Management System on or before </a:t>
            </a:r>
            <a:r>
              <a:rPr lang="en-US" sz="2600" b="1" u="sng" dirty="0">
                <a:solidFill>
                  <a:schemeClr val="tx1"/>
                </a:solidFill>
              </a:rPr>
              <a:t>August 1st.</a:t>
            </a:r>
            <a:endParaRPr lang="en-US" sz="2600" dirty="0">
              <a:solidFill>
                <a:schemeClr val="tx1"/>
              </a:solidFill>
            </a:endParaRPr>
          </a:p>
          <a:p>
            <a:pPr marL="0" lvl="0" indent="0">
              <a:buNone/>
            </a:pPr>
            <a:endParaRPr lang="en-US" sz="3800" dirty="0" smtClean="0"/>
          </a:p>
          <a:p>
            <a:pPr marL="0" indent="0">
              <a:buNone/>
            </a:pPr>
            <a:endParaRPr lang="en-US" dirty="0"/>
          </a:p>
        </p:txBody>
      </p:sp>
    </p:spTree>
    <p:extLst>
      <p:ext uri="{BB962C8B-B14F-4D97-AF65-F5344CB8AC3E}">
        <p14:creationId xmlns:p14="http://schemas.microsoft.com/office/powerpoint/2010/main" val="1965595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135"/>
            <a:ext cx="10515600" cy="954520"/>
          </a:xfrm>
        </p:spPr>
        <p:txBody>
          <a:bodyPr/>
          <a:lstStyle/>
          <a:p>
            <a:pPr algn="ctr"/>
            <a:r>
              <a:rPr lang="en-US" dirty="0" smtClean="0">
                <a:solidFill>
                  <a:schemeClr val="tx1"/>
                </a:solidFill>
              </a:rPr>
              <a:t>Joint Federal Program Claims Procedures</a:t>
            </a:r>
            <a:endParaRPr lang="en-US" dirty="0">
              <a:solidFill>
                <a:schemeClr val="tx1"/>
              </a:solidFill>
            </a:endParaRPr>
          </a:p>
        </p:txBody>
      </p:sp>
      <p:sp>
        <p:nvSpPr>
          <p:cNvPr id="3" name="Content Placeholder 2"/>
          <p:cNvSpPr>
            <a:spLocks noGrp="1"/>
          </p:cNvSpPr>
          <p:nvPr>
            <p:ph idx="1"/>
          </p:nvPr>
        </p:nvSpPr>
        <p:spPr>
          <a:xfrm>
            <a:off x="374073" y="966355"/>
            <a:ext cx="11388436" cy="4966853"/>
          </a:xfrm>
        </p:spPr>
        <p:txBody>
          <a:bodyPr>
            <a:normAutofit/>
          </a:bodyPr>
          <a:lstStyle/>
          <a:p>
            <a:pPr marL="0" indent="0">
              <a:buNone/>
            </a:pPr>
            <a:r>
              <a:rPr lang="en-US" b="1" dirty="0" smtClean="0">
                <a:solidFill>
                  <a:schemeClr val="tx1"/>
                </a:solidFill>
              </a:rPr>
              <a:t>Claims Deadlines</a:t>
            </a:r>
          </a:p>
          <a:p>
            <a:pPr marL="0" lvl="0" indent="0">
              <a:buNone/>
            </a:pPr>
            <a:endParaRPr lang="en-US" dirty="0" smtClean="0"/>
          </a:p>
          <a:p>
            <a:r>
              <a:rPr lang="en-US" sz="2400" dirty="0" smtClean="0">
                <a:solidFill>
                  <a:schemeClr val="tx1"/>
                </a:solidFill>
              </a:rPr>
              <a:t>The </a:t>
            </a:r>
            <a:r>
              <a:rPr lang="en-US" sz="2400" dirty="0">
                <a:solidFill>
                  <a:schemeClr val="tx1"/>
                </a:solidFill>
              </a:rPr>
              <a:t>Oklahoma Administrative Code does not contemplate or allow for late claim submissions.  Payment of late claims submitted after </a:t>
            </a:r>
            <a:r>
              <a:rPr lang="en-US" sz="2400" b="1" u="sng" dirty="0">
                <a:solidFill>
                  <a:schemeClr val="tx1"/>
                </a:solidFill>
              </a:rPr>
              <a:t>August 1</a:t>
            </a:r>
            <a:r>
              <a:rPr lang="en-US" sz="2400" b="1" u="sng" baseline="30000" dirty="0">
                <a:solidFill>
                  <a:schemeClr val="tx1"/>
                </a:solidFill>
              </a:rPr>
              <a:t>st</a:t>
            </a:r>
            <a:r>
              <a:rPr lang="en-US" sz="2400" b="1" u="sng" dirty="0">
                <a:solidFill>
                  <a:schemeClr val="tx1"/>
                </a:solidFill>
              </a:rPr>
              <a:t> </a:t>
            </a:r>
            <a:r>
              <a:rPr lang="en-US" sz="2400" dirty="0">
                <a:solidFill>
                  <a:schemeClr val="tx1"/>
                </a:solidFill>
              </a:rPr>
              <a:t>is subject to the approval of the State Board of Education.</a:t>
            </a:r>
          </a:p>
          <a:p>
            <a:pPr marL="0" lvl="0" indent="0">
              <a:buNone/>
            </a:pPr>
            <a:endParaRPr lang="en-US" sz="2400" dirty="0" smtClean="0">
              <a:solidFill>
                <a:schemeClr val="tx1"/>
              </a:solidFill>
            </a:endParaRPr>
          </a:p>
          <a:p>
            <a:r>
              <a:rPr lang="en-US" sz="2400" dirty="0" smtClean="0">
                <a:solidFill>
                  <a:schemeClr val="tx1"/>
                </a:solidFill>
              </a:rPr>
              <a:t>Final </a:t>
            </a:r>
            <a:r>
              <a:rPr lang="en-US" sz="2400" b="1" u="sng" dirty="0">
                <a:solidFill>
                  <a:schemeClr val="tx1"/>
                </a:solidFill>
              </a:rPr>
              <a:t>Fiscal Year</a:t>
            </a:r>
            <a:r>
              <a:rPr lang="en-US" sz="2400" dirty="0">
                <a:solidFill>
                  <a:schemeClr val="tx1"/>
                </a:solidFill>
              </a:rPr>
              <a:t> closeout procedures must be completed by </a:t>
            </a:r>
            <a:r>
              <a:rPr lang="en-US" sz="2400" b="1" u="sng" dirty="0">
                <a:solidFill>
                  <a:schemeClr val="tx1"/>
                </a:solidFill>
              </a:rPr>
              <a:t>September 1</a:t>
            </a:r>
            <a:r>
              <a:rPr lang="en-US" sz="2400" b="1" u="sng" baseline="30000" dirty="0">
                <a:solidFill>
                  <a:schemeClr val="tx1"/>
                </a:solidFill>
              </a:rPr>
              <a:t>st</a:t>
            </a:r>
            <a:r>
              <a:rPr lang="en-US" sz="2400" dirty="0">
                <a:solidFill>
                  <a:schemeClr val="tx1"/>
                </a:solidFill>
              </a:rPr>
              <a:t>.</a:t>
            </a:r>
          </a:p>
          <a:p>
            <a:pPr marL="0" indent="0">
              <a:buNone/>
            </a:pPr>
            <a:endParaRPr lang="en-US" dirty="0"/>
          </a:p>
        </p:txBody>
      </p:sp>
    </p:spTree>
    <p:extLst>
      <p:ext uri="{BB962C8B-B14F-4D97-AF65-F5344CB8AC3E}">
        <p14:creationId xmlns:p14="http://schemas.microsoft.com/office/powerpoint/2010/main" val="568959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135"/>
            <a:ext cx="10515600" cy="954520"/>
          </a:xfrm>
        </p:spPr>
        <p:txBody>
          <a:bodyPr/>
          <a:lstStyle/>
          <a:p>
            <a:pPr algn="ctr"/>
            <a:r>
              <a:rPr lang="en-US" dirty="0" smtClean="0">
                <a:solidFill>
                  <a:schemeClr val="tx1"/>
                </a:solidFill>
              </a:rPr>
              <a:t>Joint Federal Program Claims Procedures</a:t>
            </a:r>
            <a:endParaRPr lang="en-US" dirty="0">
              <a:solidFill>
                <a:schemeClr val="tx1"/>
              </a:solidFill>
            </a:endParaRPr>
          </a:p>
        </p:txBody>
      </p:sp>
      <p:sp>
        <p:nvSpPr>
          <p:cNvPr id="3" name="Content Placeholder 2"/>
          <p:cNvSpPr>
            <a:spLocks noGrp="1"/>
          </p:cNvSpPr>
          <p:nvPr>
            <p:ph idx="1"/>
          </p:nvPr>
        </p:nvSpPr>
        <p:spPr>
          <a:xfrm>
            <a:off x="446809" y="1319645"/>
            <a:ext cx="11118273" cy="4613563"/>
          </a:xfrm>
        </p:spPr>
        <p:txBody>
          <a:bodyPr>
            <a:normAutofit lnSpcReduction="10000"/>
          </a:bodyPr>
          <a:lstStyle/>
          <a:p>
            <a:pPr marL="0" indent="0">
              <a:buNone/>
            </a:pPr>
            <a:r>
              <a:rPr lang="en-US" b="1" dirty="0" smtClean="0">
                <a:solidFill>
                  <a:schemeClr val="tx1"/>
                </a:solidFill>
              </a:rPr>
              <a:t>GMS Reimbursement Request</a:t>
            </a:r>
            <a:endParaRPr lang="en-US" dirty="0" smtClean="0"/>
          </a:p>
          <a:p>
            <a:r>
              <a:rPr lang="en-US" sz="2400" dirty="0" smtClean="0">
                <a:solidFill>
                  <a:schemeClr val="tx1"/>
                </a:solidFill>
              </a:rPr>
              <a:t>Information </a:t>
            </a:r>
            <a:r>
              <a:rPr lang="en-US" sz="2400" dirty="0">
                <a:solidFill>
                  <a:schemeClr val="tx1"/>
                </a:solidFill>
              </a:rPr>
              <a:t>in the GMS system should match the information on the Summary Expenditure Report produced by the District’s local cost accounting system</a:t>
            </a:r>
            <a:r>
              <a:rPr lang="en-US" sz="2400" dirty="0" smtClean="0">
                <a:solidFill>
                  <a:schemeClr val="tx1"/>
                </a:solidFill>
              </a:rPr>
              <a:t>.</a:t>
            </a:r>
          </a:p>
          <a:p>
            <a:pPr marL="0" indent="0">
              <a:buNone/>
            </a:pPr>
            <a:endParaRPr lang="en-US" sz="2400" dirty="0" smtClean="0">
              <a:solidFill>
                <a:schemeClr val="tx1"/>
              </a:solidFill>
            </a:endParaRPr>
          </a:p>
          <a:p>
            <a:r>
              <a:rPr lang="en-US" sz="2400" dirty="0" smtClean="0">
                <a:solidFill>
                  <a:schemeClr val="tx1"/>
                </a:solidFill>
              </a:rPr>
              <a:t>Indirect </a:t>
            </a:r>
            <a:r>
              <a:rPr lang="en-US" sz="2400" dirty="0">
                <a:solidFill>
                  <a:schemeClr val="tx1"/>
                </a:solidFill>
              </a:rPr>
              <a:t>costs cannot exceed allowable maximum per claim and can only be claimed based on the direct costs for each reporting </a:t>
            </a:r>
            <a:r>
              <a:rPr lang="en-US" sz="2400" dirty="0" smtClean="0">
                <a:solidFill>
                  <a:schemeClr val="tx1"/>
                </a:solidFill>
              </a:rPr>
              <a:t>period.</a:t>
            </a:r>
          </a:p>
          <a:p>
            <a:pPr marL="0" indent="0">
              <a:buNone/>
            </a:pPr>
            <a:endParaRPr lang="en-US" sz="2400" dirty="0" smtClean="0">
              <a:solidFill>
                <a:schemeClr val="tx1"/>
              </a:solidFill>
            </a:endParaRPr>
          </a:p>
          <a:p>
            <a:r>
              <a:rPr lang="en-US" sz="2400" dirty="0" smtClean="0">
                <a:solidFill>
                  <a:schemeClr val="tx1"/>
                </a:solidFill>
              </a:rPr>
              <a:t>The </a:t>
            </a:r>
            <a:r>
              <a:rPr lang="en-US" sz="2400" dirty="0">
                <a:solidFill>
                  <a:schemeClr val="tx1"/>
                </a:solidFill>
              </a:rPr>
              <a:t>District is required to attach Summary and Detail Expenditure Reports and supporting </a:t>
            </a:r>
            <a:r>
              <a:rPr lang="en-US" sz="2400" dirty="0" smtClean="0">
                <a:solidFill>
                  <a:schemeClr val="tx1"/>
                </a:solidFill>
              </a:rPr>
              <a:t>documentation.</a:t>
            </a:r>
          </a:p>
          <a:p>
            <a:pPr marL="0" indent="0">
              <a:buNone/>
            </a:pPr>
            <a:endParaRPr lang="en-US" sz="2400" dirty="0" smtClean="0">
              <a:solidFill>
                <a:schemeClr val="tx1"/>
              </a:solidFill>
            </a:endParaRPr>
          </a:p>
          <a:p>
            <a:r>
              <a:rPr lang="en-US" sz="2400" dirty="0" smtClean="0">
                <a:solidFill>
                  <a:schemeClr val="tx1"/>
                </a:solidFill>
              </a:rPr>
              <a:t>Claims </a:t>
            </a:r>
            <a:r>
              <a:rPr lang="en-US" sz="2400" dirty="0">
                <a:solidFill>
                  <a:schemeClr val="tx1"/>
                </a:solidFill>
              </a:rPr>
              <a:t>should be reviewed by LEAs for accuracy and </a:t>
            </a:r>
            <a:r>
              <a:rPr lang="en-US" sz="2400" dirty="0" err="1">
                <a:solidFill>
                  <a:schemeClr val="tx1"/>
                </a:solidFill>
              </a:rPr>
              <a:t>allowability</a:t>
            </a:r>
            <a:r>
              <a:rPr lang="en-US" sz="2400" dirty="0">
                <a:solidFill>
                  <a:schemeClr val="tx1"/>
                </a:solidFill>
              </a:rPr>
              <a:t> before being submitted to OSDE.</a:t>
            </a:r>
          </a:p>
          <a:p>
            <a:endParaRPr lang="en-US" sz="2400" dirty="0">
              <a:solidFill>
                <a:schemeClr val="tx1"/>
              </a:solidFill>
            </a:endParaRPr>
          </a:p>
          <a:p>
            <a:pPr marL="0" indent="0">
              <a:buNone/>
            </a:pPr>
            <a:endParaRPr lang="en-US" dirty="0"/>
          </a:p>
        </p:txBody>
      </p:sp>
    </p:spTree>
    <p:extLst>
      <p:ext uri="{BB962C8B-B14F-4D97-AF65-F5344CB8AC3E}">
        <p14:creationId xmlns:p14="http://schemas.microsoft.com/office/powerpoint/2010/main" val="1445346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135"/>
            <a:ext cx="10515600" cy="954520"/>
          </a:xfrm>
        </p:spPr>
        <p:txBody>
          <a:bodyPr/>
          <a:lstStyle/>
          <a:p>
            <a:pPr algn="ctr"/>
            <a:r>
              <a:rPr lang="en-US" dirty="0" smtClean="0">
                <a:solidFill>
                  <a:schemeClr val="tx1"/>
                </a:solidFill>
              </a:rPr>
              <a:t>Joint Federal Program Claims Procedures</a:t>
            </a:r>
            <a:endParaRPr lang="en-US" dirty="0">
              <a:solidFill>
                <a:schemeClr val="tx1"/>
              </a:solidFill>
            </a:endParaRPr>
          </a:p>
        </p:txBody>
      </p:sp>
      <p:sp>
        <p:nvSpPr>
          <p:cNvPr id="3" name="Content Placeholder 2"/>
          <p:cNvSpPr>
            <a:spLocks noGrp="1"/>
          </p:cNvSpPr>
          <p:nvPr>
            <p:ph idx="1"/>
          </p:nvPr>
        </p:nvSpPr>
        <p:spPr>
          <a:xfrm>
            <a:off x="529935" y="1080655"/>
            <a:ext cx="11211791" cy="5486400"/>
          </a:xfrm>
        </p:spPr>
        <p:txBody>
          <a:bodyPr>
            <a:normAutofit/>
          </a:bodyPr>
          <a:lstStyle/>
          <a:p>
            <a:pPr marL="0" indent="0">
              <a:buNone/>
            </a:pPr>
            <a:r>
              <a:rPr lang="en-US" sz="3600" b="1" dirty="0" smtClean="0">
                <a:solidFill>
                  <a:schemeClr val="tx1"/>
                </a:solidFill>
              </a:rPr>
              <a:t>DUNS/SAMS</a:t>
            </a:r>
          </a:p>
          <a:p>
            <a:pPr>
              <a:lnSpc>
                <a:spcPct val="110000"/>
              </a:lnSpc>
            </a:pPr>
            <a:r>
              <a:rPr lang="en-US" sz="2600" dirty="0" smtClean="0">
                <a:solidFill>
                  <a:schemeClr val="tx1"/>
                </a:solidFill>
              </a:rPr>
              <a:t>The </a:t>
            </a:r>
            <a:r>
              <a:rPr lang="en-US" sz="2600" dirty="0">
                <a:solidFill>
                  <a:schemeClr val="tx1"/>
                </a:solidFill>
              </a:rPr>
              <a:t>SAM entity record expiration date must be current in order to receive </a:t>
            </a:r>
            <a:r>
              <a:rPr lang="en-US" sz="2600" dirty="0" smtClean="0">
                <a:solidFill>
                  <a:schemeClr val="tx1"/>
                </a:solidFill>
              </a:rPr>
              <a:t>reimbursement.</a:t>
            </a:r>
            <a:endParaRPr lang="en-US" sz="2600" dirty="0">
              <a:solidFill>
                <a:schemeClr val="tx1"/>
              </a:solidFill>
            </a:endParaRPr>
          </a:p>
          <a:p>
            <a:pPr>
              <a:lnSpc>
                <a:spcPct val="110000"/>
              </a:lnSpc>
            </a:pPr>
            <a:r>
              <a:rPr lang="en-US" sz="2600" dirty="0" smtClean="0">
                <a:solidFill>
                  <a:schemeClr val="tx1"/>
                </a:solidFill>
              </a:rPr>
              <a:t>If </a:t>
            </a:r>
            <a:r>
              <a:rPr lang="en-US" sz="2600" dirty="0">
                <a:solidFill>
                  <a:schemeClr val="tx1"/>
                </a:solidFill>
              </a:rPr>
              <a:t>expired, a copy of the new SAM entity record must be uploaded with next claim submitted for each federal program</a:t>
            </a:r>
            <a:r>
              <a:rPr lang="en-US" sz="2600" dirty="0" smtClean="0">
                <a:solidFill>
                  <a:schemeClr val="tx1"/>
                </a:solidFill>
              </a:rPr>
              <a:t>.</a:t>
            </a:r>
          </a:p>
          <a:p>
            <a:pPr>
              <a:lnSpc>
                <a:spcPct val="110000"/>
              </a:lnSpc>
            </a:pPr>
            <a:r>
              <a:rPr lang="en-US" sz="2600" dirty="0" smtClean="0">
                <a:solidFill>
                  <a:schemeClr val="tx1"/>
                </a:solidFill>
              </a:rPr>
              <a:t>It </a:t>
            </a:r>
            <a:r>
              <a:rPr lang="en-US" sz="2600" dirty="0">
                <a:solidFill>
                  <a:schemeClr val="tx1"/>
                </a:solidFill>
              </a:rPr>
              <a:t>is recommended that Districts renew the DUNS number as close to July 1</a:t>
            </a:r>
            <a:r>
              <a:rPr lang="en-US" sz="2600" baseline="30000" dirty="0">
                <a:solidFill>
                  <a:schemeClr val="tx1"/>
                </a:solidFill>
              </a:rPr>
              <a:t>st</a:t>
            </a:r>
            <a:r>
              <a:rPr lang="en-US" sz="2600" dirty="0">
                <a:solidFill>
                  <a:schemeClr val="tx1"/>
                </a:solidFill>
              </a:rPr>
              <a:t> as possible, to ensure that it does not expire during the current fiscal </a:t>
            </a:r>
            <a:r>
              <a:rPr lang="en-US" sz="2600" dirty="0" smtClean="0">
                <a:solidFill>
                  <a:schemeClr val="tx1"/>
                </a:solidFill>
              </a:rPr>
              <a:t>year</a:t>
            </a:r>
            <a:r>
              <a:rPr lang="en-US" sz="2600" dirty="0">
                <a:solidFill>
                  <a:schemeClr val="tx1"/>
                </a:solidFill>
              </a:rPr>
              <a:t>.</a:t>
            </a:r>
          </a:p>
        </p:txBody>
      </p:sp>
    </p:spTree>
    <p:extLst>
      <p:ext uri="{BB962C8B-B14F-4D97-AF65-F5344CB8AC3E}">
        <p14:creationId xmlns:p14="http://schemas.microsoft.com/office/powerpoint/2010/main" val="23204178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135"/>
            <a:ext cx="10515600" cy="954520"/>
          </a:xfrm>
        </p:spPr>
        <p:txBody>
          <a:bodyPr/>
          <a:lstStyle/>
          <a:p>
            <a:pPr algn="ctr"/>
            <a:r>
              <a:rPr lang="en-US" dirty="0" smtClean="0">
                <a:solidFill>
                  <a:schemeClr val="tx1"/>
                </a:solidFill>
              </a:rPr>
              <a:t>Joint Federal Program Claims Procedures</a:t>
            </a:r>
            <a:endParaRPr lang="en-US" dirty="0">
              <a:solidFill>
                <a:schemeClr val="tx1"/>
              </a:solidFill>
            </a:endParaRPr>
          </a:p>
        </p:txBody>
      </p:sp>
      <p:sp>
        <p:nvSpPr>
          <p:cNvPr id="3" name="Content Placeholder 2"/>
          <p:cNvSpPr>
            <a:spLocks noGrp="1"/>
          </p:cNvSpPr>
          <p:nvPr>
            <p:ph idx="1"/>
          </p:nvPr>
        </p:nvSpPr>
        <p:spPr>
          <a:xfrm>
            <a:off x="838200" y="1319645"/>
            <a:ext cx="10515600" cy="4613563"/>
          </a:xfrm>
        </p:spPr>
        <p:txBody>
          <a:bodyPr>
            <a:normAutofit/>
          </a:bodyPr>
          <a:lstStyle/>
          <a:p>
            <a:pPr marL="0" indent="0">
              <a:buNone/>
            </a:pPr>
            <a:r>
              <a:rPr lang="en-US" b="1" dirty="0" smtClean="0">
                <a:solidFill>
                  <a:schemeClr val="tx1"/>
                </a:solidFill>
              </a:rPr>
              <a:t>Coding</a:t>
            </a:r>
          </a:p>
          <a:p>
            <a:r>
              <a:rPr lang="en-US" sz="2400" dirty="0" smtClean="0">
                <a:solidFill>
                  <a:schemeClr val="tx1"/>
                </a:solidFill>
              </a:rPr>
              <a:t>Function/Object </a:t>
            </a:r>
            <a:r>
              <a:rPr lang="en-US" sz="2400" dirty="0">
                <a:solidFill>
                  <a:schemeClr val="tx1"/>
                </a:solidFill>
              </a:rPr>
              <a:t>Code must align with the expenditure </a:t>
            </a:r>
            <a:r>
              <a:rPr lang="en-US" sz="2400" dirty="0" smtClean="0">
                <a:solidFill>
                  <a:schemeClr val="tx1"/>
                </a:solidFill>
              </a:rPr>
              <a:t>description.</a:t>
            </a:r>
          </a:p>
          <a:p>
            <a:pPr marL="0" indent="0">
              <a:buNone/>
            </a:pPr>
            <a:endParaRPr lang="en-US" sz="2400" dirty="0" smtClean="0">
              <a:solidFill>
                <a:schemeClr val="tx1"/>
              </a:solidFill>
            </a:endParaRPr>
          </a:p>
          <a:p>
            <a:r>
              <a:rPr lang="en-US" sz="2400" dirty="0" smtClean="0">
                <a:solidFill>
                  <a:schemeClr val="tx1"/>
                </a:solidFill>
              </a:rPr>
              <a:t>Districts </a:t>
            </a:r>
            <a:r>
              <a:rPr lang="en-US" sz="2400" dirty="0">
                <a:solidFill>
                  <a:schemeClr val="tx1"/>
                </a:solidFill>
              </a:rPr>
              <a:t>should consult the most current OCAS manual for coding. A current version of this manual can be found on the OSDE Financial Accounting website.</a:t>
            </a:r>
          </a:p>
          <a:p>
            <a:pPr marL="0" indent="0">
              <a:buNone/>
            </a:pPr>
            <a:endParaRPr lang="en-US" dirty="0"/>
          </a:p>
        </p:txBody>
      </p:sp>
    </p:spTree>
    <p:extLst>
      <p:ext uri="{BB962C8B-B14F-4D97-AF65-F5344CB8AC3E}">
        <p14:creationId xmlns:p14="http://schemas.microsoft.com/office/powerpoint/2010/main" val="3654139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135"/>
            <a:ext cx="10515600" cy="954520"/>
          </a:xfrm>
        </p:spPr>
        <p:txBody>
          <a:bodyPr/>
          <a:lstStyle/>
          <a:p>
            <a:pPr algn="ctr"/>
            <a:r>
              <a:rPr lang="en-US" dirty="0" smtClean="0">
                <a:solidFill>
                  <a:schemeClr val="tx1"/>
                </a:solidFill>
              </a:rPr>
              <a:t>Joint Federal Program Claims Procedures</a:t>
            </a:r>
            <a:endParaRPr lang="en-US" dirty="0">
              <a:solidFill>
                <a:schemeClr val="tx1"/>
              </a:solidFill>
            </a:endParaRPr>
          </a:p>
        </p:txBody>
      </p:sp>
      <p:sp>
        <p:nvSpPr>
          <p:cNvPr id="3" name="Content Placeholder 2"/>
          <p:cNvSpPr>
            <a:spLocks noGrp="1"/>
          </p:cNvSpPr>
          <p:nvPr>
            <p:ph idx="1"/>
          </p:nvPr>
        </p:nvSpPr>
        <p:spPr>
          <a:xfrm>
            <a:off x="561109" y="1319645"/>
            <a:ext cx="11003973" cy="4613563"/>
          </a:xfrm>
        </p:spPr>
        <p:txBody>
          <a:bodyPr>
            <a:normAutofit/>
          </a:bodyPr>
          <a:lstStyle/>
          <a:p>
            <a:pPr marL="0" indent="0">
              <a:buNone/>
            </a:pPr>
            <a:r>
              <a:rPr lang="en-US" b="1" dirty="0" smtClean="0">
                <a:solidFill>
                  <a:schemeClr val="tx1"/>
                </a:solidFill>
              </a:rPr>
              <a:t>Supporting Documentation</a:t>
            </a:r>
          </a:p>
          <a:p>
            <a:r>
              <a:rPr lang="en-US" sz="2400" dirty="0" smtClean="0">
                <a:solidFill>
                  <a:schemeClr val="tx1"/>
                </a:solidFill>
              </a:rPr>
              <a:t>Supportive </a:t>
            </a:r>
            <a:r>
              <a:rPr lang="en-US" sz="2400" dirty="0">
                <a:solidFill>
                  <a:schemeClr val="tx1"/>
                </a:solidFill>
              </a:rPr>
              <a:t>documents must be in PDF </a:t>
            </a:r>
            <a:r>
              <a:rPr lang="en-US" sz="2400" dirty="0" smtClean="0">
                <a:solidFill>
                  <a:schemeClr val="tx1"/>
                </a:solidFill>
              </a:rPr>
              <a:t>format.</a:t>
            </a:r>
          </a:p>
          <a:p>
            <a:pPr marL="0" indent="0">
              <a:buNone/>
            </a:pPr>
            <a:endParaRPr lang="en-US" sz="2400" dirty="0" smtClean="0">
              <a:solidFill>
                <a:schemeClr val="tx1"/>
              </a:solidFill>
            </a:endParaRPr>
          </a:p>
          <a:p>
            <a:r>
              <a:rPr lang="en-US" sz="2400" dirty="0" smtClean="0">
                <a:solidFill>
                  <a:schemeClr val="tx1"/>
                </a:solidFill>
              </a:rPr>
              <a:t>Scanned </a:t>
            </a:r>
            <a:r>
              <a:rPr lang="en-US" sz="2400" dirty="0">
                <a:solidFill>
                  <a:schemeClr val="tx1"/>
                </a:solidFill>
              </a:rPr>
              <a:t>images must be clear and </a:t>
            </a:r>
            <a:r>
              <a:rPr lang="en-US" sz="2400" dirty="0" smtClean="0">
                <a:solidFill>
                  <a:schemeClr val="tx1"/>
                </a:solidFill>
              </a:rPr>
              <a:t>legible.</a:t>
            </a:r>
          </a:p>
          <a:p>
            <a:pPr marL="0" indent="0">
              <a:buNone/>
            </a:pPr>
            <a:endParaRPr lang="en-US" sz="2400" dirty="0" smtClean="0">
              <a:solidFill>
                <a:schemeClr val="tx1"/>
              </a:solidFill>
            </a:endParaRPr>
          </a:p>
          <a:p>
            <a:r>
              <a:rPr lang="en-US" sz="2400" dirty="0" smtClean="0">
                <a:solidFill>
                  <a:schemeClr val="tx1"/>
                </a:solidFill>
              </a:rPr>
              <a:t>Supportive </a:t>
            </a:r>
            <a:r>
              <a:rPr lang="en-US" sz="2400" dirty="0">
                <a:solidFill>
                  <a:schemeClr val="tx1"/>
                </a:solidFill>
              </a:rPr>
              <a:t>documents should be uploaded in the same order as the expenditures appear in the claim.</a:t>
            </a:r>
          </a:p>
          <a:p>
            <a:pPr lvl="0"/>
            <a:endParaRPr lang="en-US" dirty="0" smtClean="0"/>
          </a:p>
          <a:p>
            <a:pPr marL="0" indent="0">
              <a:buNone/>
            </a:pPr>
            <a:endParaRPr lang="en-US" dirty="0"/>
          </a:p>
        </p:txBody>
      </p:sp>
    </p:spTree>
    <p:extLst>
      <p:ext uri="{BB962C8B-B14F-4D97-AF65-F5344CB8AC3E}">
        <p14:creationId xmlns:p14="http://schemas.microsoft.com/office/powerpoint/2010/main" val="16906025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135"/>
            <a:ext cx="10515600" cy="954520"/>
          </a:xfrm>
        </p:spPr>
        <p:txBody>
          <a:bodyPr/>
          <a:lstStyle/>
          <a:p>
            <a:pPr algn="ctr"/>
            <a:r>
              <a:rPr lang="en-US" dirty="0" smtClean="0">
                <a:solidFill>
                  <a:schemeClr val="tx1"/>
                </a:solidFill>
              </a:rPr>
              <a:t>Joint Federal Program Claims Procedures</a:t>
            </a:r>
            <a:endParaRPr lang="en-US" dirty="0">
              <a:solidFill>
                <a:schemeClr val="tx1"/>
              </a:solidFill>
            </a:endParaRPr>
          </a:p>
        </p:txBody>
      </p:sp>
      <p:sp>
        <p:nvSpPr>
          <p:cNvPr id="3" name="Content Placeholder 2"/>
          <p:cNvSpPr>
            <a:spLocks noGrp="1"/>
          </p:cNvSpPr>
          <p:nvPr>
            <p:ph idx="1"/>
          </p:nvPr>
        </p:nvSpPr>
        <p:spPr>
          <a:xfrm>
            <a:off x="592282" y="1163782"/>
            <a:ext cx="11066318" cy="5112327"/>
          </a:xfrm>
        </p:spPr>
        <p:txBody>
          <a:bodyPr>
            <a:normAutofit/>
          </a:bodyPr>
          <a:lstStyle/>
          <a:p>
            <a:pPr marL="0" indent="0">
              <a:buNone/>
            </a:pPr>
            <a:r>
              <a:rPr lang="en-US" b="1" dirty="0" smtClean="0">
                <a:solidFill>
                  <a:schemeClr val="tx1"/>
                </a:solidFill>
              </a:rPr>
              <a:t>Supporting Documentation</a:t>
            </a:r>
          </a:p>
          <a:p>
            <a:r>
              <a:rPr lang="en-US" sz="2400" dirty="0" smtClean="0">
                <a:solidFill>
                  <a:schemeClr val="tx1"/>
                </a:solidFill>
              </a:rPr>
              <a:t>The </a:t>
            </a:r>
            <a:r>
              <a:rPr lang="en-US" sz="2400" dirty="0">
                <a:solidFill>
                  <a:schemeClr val="tx1"/>
                </a:solidFill>
              </a:rPr>
              <a:t>Purchase Order Date (that appears on the Detailed Expenditure Report) must be before the services were rendered.</a:t>
            </a:r>
          </a:p>
          <a:p>
            <a:pPr marL="0" lvl="0" indent="0">
              <a:buNone/>
            </a:pPr>
            <a:endParaRPr lang="en-US" sz="2400" dirty="0" smtClean="0">
              <a:solidFill>
                <a:schemeClr val="tx1"/>
              </a:solidFill>
            </a:endParaRPr>
          </a:p>
          <a:p>
            <a:r>
              <a:rPr lang="en-US" sz="2400" dirty="0" smtClean="0">
                <a:solidFill>
                  <a:schemeClr val="tx1"/>
                </a:solidFill>
              </a:rPr>
              <a:t>The </a:t>
            </a:r>
            <a:r>
              <a:rPr lang="en-US" sz="2400" dirty="0">
                <a:solidFill>
                  <a:schemeClr val="tx1"/>
                </a:solidFill>
              </a:rPr>
              <a:t>Warrant Date (that appears on the Detailed Expenditure Report) must be on or after the purchase order date.</a:t>
            </a:r>
          </a:p>
          <a:p>
            <a:pPr marL="0" lvl="0" indent="0">
              <a:buNone/>
            </a:pPr>
            <a:endParaRPr lang="en-US" sz="2400" dirty="0" smtClean="0">
              <a:solidFill>
                <a:schemeClr val="tx1"/>
              </a:solidFill>
            </a:endParaRPr>
          </a:p>
          <a:p>
            <a:r>
              <a:rPr lang="en-US" sz="2400" dirty="0" smtClean="0">
                <a:solidFill>
                  <a:schemeClr val="tx1"/>
                </a:solidFill>
              </a:rPr>
              <a:t>Do </a:t>
            </a:r>
            <a:r>
              <a:rPr lang="en-US" sz="2400" dirty="0">
                <a:solidFill>
                  <a:schemeClr val="tx1"/>
                </a:solidFill>
              </a:rPr>
              <a:t>not name uploads with special characters (!@#$%^&amp;*&lt;&gt;?).</a:t>
            </a:r>
          </a:p>
          <a:p>
            <a:pPr lvl="1"/>
            <a:r>
              <a:rPr lang="en-US" dirty="0">
                <a:solidFill>
                  <a:schemeClr val="tx1"/>
                </a:solidFill>
              </a:rPr>
              <a:t>GMS does not recognize these characters.</a:t>
            </a:r>
          </a:p>
          <a:p>
            <a:pPr lvl="1"/>
            <a:r>
              <a:rPr lang="en-US" dirty="0">
                <a:solidFill>
                  <a:schemeClr val="tx1"/>
                </a:solidFill>
              </a:rPr>
              <a:t>The claim will be returned</a:t>
            </a:r>
            <a:r>
              <a:rPr lang="en-US" sz="3200" dirty="0">
                <a:solidFill>
                  <a:schemeClr val="tx1"/>
                </a:solidFill>
              </a:rPr>
              <a:t>.</a:t>
            </a:r>
          </a:p>
          <a:p>
            <a:pPr marL="0" indent="0">
              <a:buNone/>
            </a:pPr>
            <a:endParaRPr lang="en-US" dirty="0"/>
          </a:p>
        </p:txBody>
      </p:sp>
    </p:spTree>
    <p:extLst>
      <p:ext uri="{BB962C8B-B14F-4D97-AF65-F5344CB8AC3E}">
        <p14:creationId xmlns:p14="http://schemas.microsoft.com/office/powerpoint/2010/main" val="37879490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135"/>
            <a:ext cx="10515600" cy="954520"/>
          </a:xfrm>
        </p:spPr>
        <p:txBody>
          <a:bodyPr/>
          <a:lstStyle/>
          <a:p>
            <a:pPr algn="ctr"/>
            <a:r>
              <a:rPr lang="en-US" dirty="0" smtClean="0">
                <a:solidFill>
                  <a:schemeClr val="tx1"/>
                </a:solidFill>
              </a:rPr>
              <a:t>Joint Federal Program Claims Procedures</a:t>
            </a:r>
            <a:endParaRPr lang="en-US" dirty="0">
              <a:solidFill>
                <a:schemeClr val="tx1"/>
              </a:solidFill>
            </a:endParaRPr>
          </a:p>
        </p:txBody>
      </p:sp>
      <p:sp>
        <p:nvSpPr>
          <p:cNvPr id="3" name="Content Placeholder 2"/>
          <p:cNvSpPr>
            <a:spLocks noGrp="1"/>
          </p:cNvSpPr>
          <p:nvPr>
            <p:ph idx="1"/>
          </p:nvPr>
        </p:nvSpPr>
        <p:spPr>
          <a:xfrm>
            <a:off x="436418" y="1080655"/>
            <a:ext cx="11336482" cy="4998027"/>
          </a:xfrm>
        </p:spPr>
        <p:txBody>
          <a:bodyPr>
            <a:normAutofit/>
          </a:bodyPr>
          <a:lstStyle/>
          <a:p>
            <a:pPr marL="0" indent="0">
              <a:buNone/>
            </a:pPr>
            <a:r>
              <a:rPr lang="en-US" sz="3000" b="1" dirty="0" smtClean="0">
                <a:solidFill>
                  <a:schemeClr val="tx1"/>
                </a:solidFill>
              </a:rPr>
              <a:t>Supporting Documentation</a:t>
            </a:r>
            <a:r>
              <a:rPr lang="en-US" dirty="0"/>
              <a:t> </a:t>
            </a:r>
            <a:endParaRPr lang="en-US" dirty="0" smtClean="0"/>
          </a:p>
          <a:p>
            <a:r>
              <a:rPr lang="en-US" sz="2600" dirty="0" smtClean="0">
                <a:solidFill>
                  <a:schemeClr val="tx1"/>
                </a:solidFill>
              </a:rPr>
              <a:t>Do </a:t>
            </a:r>
            <a:r>
              <a:rPr lang="en-US" sz="2600" dirty="0">
                <a:solidFill>
                  <a:schemeClr val="tx1"/>
                </a:solidFill>
              </a:rPr>
              <a:t>not use a highlighter on </a:t>
            </a:r>
            <a:r>
              <a:rPr lang="en-US" sz="2600" dirty="0" smtClean="0">
                <a:solidFill>
                  <a:schemeClr val="tx1"/>
                </a:solidFill>
              </a:rPr>
              <a:t>documentation.</a:t>
            </a:r>
          </a:p>
          <a:p>
            <a:pPr lvl="1"/>
            <a:r>
              <a:rPr lang="en-US" dirty="0" smtClean="0">
                <a:solidFill>
                  <a:schemeClr val="tx1"/>
                </a:solidFill>
              </a:rPr>
              <a:t>When </a:t>
            </a:r>
            <a:r>
              <a:rPr lang="en-US" dirty="0">
                <a:solidFill>
                  <a:schemeClr val="tx1"/>
                </a:solidFill>
              </a:rPr>
              <a:t>scanned, the highlighter may make the document illegible and the claim may be returned.</a:t>
            </a:r>
          </a:p>
          <a:p>
            <a:pPr marL="0" lvl="0" indent="0">
              <a:buNone/>
            </a:pPr>
            <a:endParaRPr lang="en-US" sz="2600" dirty="0" smtClean="0">
              <a:solidFill>
                <a:schemeClr val="tx1"/>
              </a:solidFill>
            </a:endParaRPr>
          </a:p>
          <a:p>
            <a:r>
              <a:rPr lang="en-US" sz="2600" dirty="0" smtClean="0">
                <a:solidFill>
                  <a:schemeClr val="tx1"/>
                </a:solidFill>
              </a:rPr>
              <a:t>If </a:t>
            </a:r>
            <a:r>
              <a:rPr lang="en-US" sz="2600" dirty="0">
                <a:solidFill>
                  <a:schemeClr val="tx1"/>
                </a:solidFill>
              </a:rPr>
              <a:t>the amount being claimed is less than the amount on the actual invoice/receipt or if the amount is being divided between projects, please indicate this on the invoice/receipt.</a:t>
            </a:r>
          </a:p>
          <a:p>
            <a:pPr marL="0" lvl="0" indent="0">
              <a:buNone/>
            </a:pPr>
            <a:endParaRPr lang="en-US" sz="2600" dirty="0" smtClean="0">
              <a:solidFill>
                <a:schemeClr val="tx1"/>
              </a:solidFill>
            </a:endParaRPr>
          </a:p>
          <a:p>
            <a:r>
              <a:rPr lang="en-US" sz="2600" dirty="0" smtClean="0">
                <a:solidFill>
                  <a:schemeClr val="tx1"/>
                </a:solidFill>
              </a:rPr>
              <a:t>Districts </a:t>
            </a:r>
            <a:r>
              <a:rPr lang="en-US" sz="2600" dirty="0">
                <a:solidFill>
                  <a:schemeClr val="tx1"/>
                </a:solidFill>
              </a:rPr>
              <a:t>should add the word “revised” or “corrected” when attaching a revised upload to their claim.</a:t>
            </a:r>
          </a:p>
          <a:p>
            <a:pPr marL="0" indent="0">
              <a:buNone/>
            </a:pPr>
            <a:endParaRPr lang="en-US" dirty="0">
              <a:solidFill>
                <a:schemeClr val="tx1"/>
              </a:solidFill>
            </a:endParaRPr>
          </a:p>
        </p:txBody>
      </p:sp>
    </p:spTree>
    <p:extLst>
      <p:ext uri="{BB962C8B-B14F-4D97-AF65-F5344CB8AC3E}">
        <p14:creationId xmlns:p14="http://schemas.microsoft.com/office/powerpoint/2010/main" val="1010594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135"/>
            <a:ext cx="10515600" cy="954520"/>
          </a:xfrm>
        </p:spPr>
        <p:txBody>
          <a:bodyPr/>
          <a:lstStyle/>
          <a:p>
            <a:pPr algn="ctr"/>
            <a:r>
              <a:rPr lang="en-US" dirty="0" smtClean="0">
                <a:solidFill>
                  <a:schemeClr val="tx1"/>
                </a:solidFill>
              </a:rPr>
              <a:t>Joint Federal Program Claims Procedures</a:t>
            </a:r>
            <a:endParaRPr lang="en-US" dirty="0">
              <a:solidFill>
                <a:schemeClr val="tx1"/>
              </a:solidFill>
            </a:endParaRPr>
          </a:p>
        </p:txBody>
      </p:sp>
      <p:sp>
        <p:nvSpPr>
          <p:cNvPr id="3" name="Content Placeholder 2"/>
          <p:cNvSpPr>
            <a:spLocks noGrp="1"/>
          </p:cNvSpPr>
          <p:nvPr>
            <p:ph idx="1"/>
          </p:nvPr>
        </p:nvSpPr>
        <p:spPr>
          <a:xfrm>
            <a:off x="550717" y="1080655"/>
            <a:ext cx="11045537" cy="4852553"/>
          </a:xfrm>
        </p:spPr>
        <p:txBody>
          <a:bodyPr>
            <a:normAutofit/>
          </a:bodyPr>
          <a:lstStyle/>
          <a:p>
            <a:r>
              <a:rPr lang="en-US" sz="2400" dirty="0" smtClean="0">
                <a:solidFill>
                  <a:schemeClr val="tx1"/>
                </a:solidFill>
              </a:rPr>
              <a:t>Supporting Documentation Required</a:t>
            </a:r>
          </a:p>
          <a:p>
            <a:pPr marL="0" indent="0">
              <a:buNone/>
            </a:pPr>
            <a:endParaRPr lang="en-US" i="1" dirty="0" smtClean="0">
              <a:solidFill>
                <a:schemeClr val="tx1"/>
              </a:solidFill>
            </a:endParaRPr>
          </a:p>
          <a:p>
            <a:pPr marL="0" indent="0">
              <a:buNone/>
            </a:pPr>
            <a:r>
              <a:rPr lang="en-US" sz="3200" i="1" dirty="0" smtClean="0">
                <a:solidFill>
                  <a:schemeClr val="tx1"/>
                </a:solidFill>
              </a:rPr>
              <a:t>Expenditure </a:t>
            </a:r>
            <a:r>
              <a:rPr lang="en-US" sz="3200" i="1" dirty="0">
                <a:solidFill>
                  <a:schemeClr val="tx1"/>
                </a:solidFill>
              </a:rPr>
              <a:t>Reports</a:t>
            </a:r>
            <a:endParaRPr lang="en-US" sz="3200" dirty="0">
              <a:solidFill>
                <a:schemeClr val="tx1"/>
              </a:solidFill>
            </a:endParaRPr>
          </a:p>
          <a:p>
            <a:pPr lvl="1"/>
            <a:r>
              <a:rPr lang="en-US" sz="3200" dirty="0">
                <a:solidFill>
                  <a:schemeClr val="tx1"/>
                </a:solidFill>
              </a:rPr>
              <a:t>Summary page matches information entered in GMS:</a:t>
            </a:r>
          </a:p>
          <a:p>
            <a:pPr lvl="1"/>
            <a:r>
              <a:rPr lang="en-US" sz="3200" dirty="0">
                <a:solidFill>
                  <a:schemeClr val="tx1"/>
                </a:solidFill>
              </a:rPr>
              <a:t>Signature by Local Board Approved Representative</a:t>
            </a:r>
          </a:p>
          <a:p>
            <a:pPr lvl="1"/>
            <a:r>
              <a:rPr lang="en-US" sz="3200" dirty="0">
                <a:solidFill>
                  <a:schemeClr val="tx1"/>
                </a:solidFill>
              </a:rPr>
              <a:t>Date range</a:t>
            </a:r>
          </a:p>
          <a:p>
            <a:pPr lvl="1"/>
            <a:r>
              <a:rPr lang="en-US" sz="3200" dirty="0">
                <a:solidFill>
                  <a:schemeClr val="tx1"/>
                </a:solidFill>
              </a:rPr>
              <a:t>Fiscal year</a:t>
            </a:r>
          </a:p>
          <a:p>
            <a:pPr lvl="1"/>
            <a:r>
              <a:rPr lang="en-US" sz="3200" dirty="0">
                <a:solidFill>
                  <a:schemeClr val="tx1"/>
                </a:solidFill>
              </a:rPr>
              <a:t>Project Code</a:t>
            </a:r>
          </a:p>
          <a:p>
            <a:pPr lvl="1"/>
            <a:r>
              <a:rPr lang="en-US" sz="3200" dirty="0">
                <a:solidFill>
                  <a:schemeClr val="tx1"/>
                </a:solidFill>
              </a:rPr>
              <a:t>Claim Amount</a:t>
            </a:r>
          </a:p>
          <a:p>
            <a:pPr marL="0" indent="0">
              <a:buNone/>
            </a:pPr>
            <a:endParaRPr lang="en-US" dirty="0"/>
          </a:p>
        </p:txBody>
      </p:sp>
    </p:spTree>
    <p:extLst>
      <p:ext uri="{BB962C8B-B14F-4D97-AF65-F5344CB8AC3E}">
        <p14:creationId xmlns:p14="http://schemas.microsoft.com/office/powerpoint/2010/main" val="24229215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135"/>
            <a:ext cx="10515600" cy="954520"/>
          </a:xfrm>
        </p:spPr>
        <p:txBody>
          <a:bodyPr/>
          <a:lstStyle/>
          <a:p>
            <a:pPr algn="ctr"/>
            <a:r>
              <a:rPr lang="en-US" dirty="0" smtClean="0">
                <a:solidFill>
                  <a:schemeClr val="tx1"/>
                </a:solidFill>
              </a:rPr>
              <a:t>Joint Federal Program Claims Procedures</a:t>
            </a:r>
            <a:endParaRPr lang="en-US" dirty="0">
              <a:solidFill>
                <a:schemeClr val="tx1"/>
              </a:solidFill>
            </a:endParaRPr>
          </a:p>
        </p:txBody>
      </p:sp>
      <p:sp>
        <p:nvSpPr>
          <p:cNvPr id="3" name="Content Placeholder 2"/>
          <p:cNvSpPr>
            <a:spLocks noGrp="1"/>
          </p:cNvSpPr>
          <p:nvPr>
            <p:ph idx="1"/>
          </p:nvPr>
        </p:nvSpPr>
        <p:spPr>
          <a:xfrm>
            <a:off x="550717" y="1080655"/>
            <a:ext cx="11045537" cy="4852553"/>
          </a:xfrm>
        </p:spPr>
        <p:txBody>
          <a:bodyPr>
            <a:normAutofit/>
          </a:bodyPr>
          <a:lstStyle/>
          <a:p>
            <a:pPr marL="0" indent="0">
              <a:buNone/>
            </a:pPr>
            <a:r>
              <a:rPr lang="en-US" b="1" dirty="0" smtClean="0">
                <a:solidFill>
                  <a:schemeClr val="tx1"/>
                </a:solidFill>
              </a:rPr>
              <a:t>Supporting Documentation Required</a:t>
            </a:r>
          </a:p>
          <a:p>
            <a:r>
              <a:rPr lang="en-US" sz="2400" i="1" dirty="0" smtClean="0">
                <a:solidFill>
                  <a:schemeClr val="tx1"/>
                </a:solidFill>
              </a:rPr>
              <a:t>Detail </a:t>
            </a:r>
            <a:r>
              <a:rPr lang="en-US" sz="2400" i="1" dirty="0">
                <a:solidFill>
                  <a:schemeClr val="tx1"/>
                </a:solidFill>
              </a:rPr>
              <a:t>page</a:t>
            </a:r>
            <a:r>
              <a:rPr lang="en-US" sz="2400" dirty="0">
                <a:solidFill>
                  <a:schemeClr val="tx1"/>
                </a:solidFill>
              </a:rPr>
              <a:t>:</a:t>
            </a:r>
          </a:p>
          <a:p>
            <a:pPr lvl="1"/>
            <a:r>
              <a:rPr lang="en-US" dirty="0">
                <a:solidFill>
                  <a:schemeClr val="tx1"/>
                </a:solidFill>
              </a:rPr>
              <a:t>Expenditures must match approved program </a:t>
            </a:r>
            <a:r>
              <a:rPr lang="en-US" dirty="0" smtClean="0">
                <a:solidFill>
                  <a:schemeClr val="tx1"/>
                </a:solidFill>
              </a:rPr>
              <a:t>activities</a:t>
            </a:r>
          </a:p>
          <a:p>
            <a:pPr marL="457200" lvl="1" indent="0">
              <a:buNone/>
            </a:pPr>
            <a:endParaRPr lang="en-US" dirty="0">
              <a:solidFill>
                <a:schemeClr val="tx1"/>
              </a:solidFill>
            </a:endParaRPr>
          </a:p>
          <a:p>
            <a:pPr lvl="1"/>
            <a:r>
              <a:rPr lang="en-US" dirty="0">
                <a:solidFill>
                  <a:schemeClr val="tx1"/>
                </a:solidFill>
              </a:rPr>
              <a:t>Function/object codes 5400, 2330, 2540 &amp; 5500 may not exceed the budgeted </a:t>
            </a:r>
            <a:r>
              <a:rPr lang="en-US" dirty="0" smtClean="0">
                <a:solidFill>
                  <a:schemeClr val="tx1"/>
                </a:solidFill>
              </a:rPr>
              <a:t>amount</a:t>
            </a:r>
          </a:p>
          <a:p>
            <a:pPr marL="457200" lvl="1" indent="0">
              <a:buNone/>
            </a:pPr>
            <a:endParaRPr lang="en-US" dirty="0">
              <a:solidFill>
                <a:schemeClr val="tx1"/>
              </a:solidFill>
            </a:endParaRPr>
          </a:p>
          <a:p>
            <a:pPr lvl="1"/>
            <a:r>
              <a:rPr lang="en-US" dirty="0">
                <a:solidFill>
                  <a:schemeClr val="tx1"/>
                </a:solidFill>
              </a:rPr>
              <a:t>Expenditures are allowable according to OCAS Manual</a:t>
            </a:r>
          </a:p>
          <a:p>
            <a:pPr marL="0" indent="0">
              <a:buNone/>
            </a:pPr>
            <a:endParaRPr lang="en-US" i="1" dirty="0" smtClean="0">
              <a:solidFill>
                <a:schemeClr val="tx1"/>
              </a:solidFill>
            </a:endParaRPr>
          </a:p>
        </p:txBody>
      </p:sp>
    </p:spTree>
    <p:extLst>
      <p:ext uri="{BB962C8B-B14F-4D97-AF65-F5344CB8AC3E}">
        <p14:creationId xmlns:p14="http://schemas.microsoft.com/office/powerpoint/2010/main" val="956239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5353"/>
            <a:ext cx="10515600" cy="954520"/>
          </a:xfrm>
        </p:spPr>
        <p:txBody>
          <a:bodyPr/>
          <a:lstStyle/>
          <a:p>
            <a:pPr algn="ctr"/>
            <a:r>
              <a:rPr lang="en-US" dirty="0" smtClean="0">
                <a:solidFill>
                  <a:schemeClr val="tx1"/>
                </a:solidFill>
              </a:rPr>
              <a:t>Joint Federal Program Claims Procedures</a:t>
            </a:r>
            <a:endParaRPr lang="en-US" dirty="0">
              <a:solidFill>
                <a:schemeClr val="tx1"/>
              </a:solidFill>
            </a:endParaRPr>
          </a:p>
        </p:txBody>
      </p:sp>
      <p:sp>
        <p:nvSpPr>
          <p:cNvPr id="3" name="Content Placeholder 2"/>
          <p:cNvSpPr>
            <a:spLocks noGrp="1"/>
          </p:cNvSpPr>
          <p:nvPr>
            <p:ph idx="1"/>
          </p:nvPr>
        </p:nvSpPr>
        <p:spPr>
          <a:xfrm>
            <a:off x="838200" y="1319645"/>
            <a:ext cx="10515600" cy="4613563"/>
          </a:xfrm>
        </p:spPr>
        <p:txBody>
          <a:bodyPr>
            <a:normAutofit/>
          </a:bodyPr>
          <a:lstStyle/>
          <a:p>
            <a:r>
              <a:rPr lang="en-US" dirty="0" smtClean="0">
                <a:solidFill>
                  <a:schemeClr val="tx1"/>
                </a:solidFill>
              </a:rPr>
              <a:t>Purpose</a:t>
            </a:r>
          </a:p>
          <a:p>
            <a:r>
              <a:rPr lang="en-US" dirty="0" smtClean="0">
                <a:solidFill>
                  <a:schemeClr val="tx1"/>
                </a:solidFill>
              </a:rPr>
              <a:t>Technical Assistance</a:t>
            </a:r>
          </a:p>
          <a:p>
            <a:r>
              <a:rPr lang="en-US" dirty="0" smtClean="0">
                <a:solidFill>
                  <a:schemeClr val="tx1"/>
                </a:solidFill>
              </a:rPr>
              <a:t>General Claims Information</a:t>
            </a:r>
          </a:p>
          <a:p>
            <a:r>
              <a:rPr lang="en-US" dirty="0" smtClean="0">
                <a:solidFill>
                  <a:schemeClr val="tx1"/>
                </a:solidFill>
              </a:rPr>
              <a:t>Claims Deadlines</a:t>
            </a:r>
          </a:p>
          <a:p>
            <a:r>
              <a:rPr lang="en-US" dirty="0" smtClean="0">
                <a:solidFill>
                  <a:schemeClr val="tx1"/>
                </a:solidFill>
              </a:rPr>
              <a:t>GMS Reimbursement Request</a:t>
            </a:r>
          </a:p>
          <a:p>
            <a:r>
              <a:rPr lang="en-US" dirty="0" smtClean="0">
                <a:solidFill>
                  <a:schemeClr val="tx1"/>
                </a:solidFill>
              </a:rPr>
              <a:t>DUNS/SAMS</a:t>
            </a:r>
          </a:p>
          <a:p>
            <a:r>
              <a:rPr lang="en-US" dirty="0" smtClean="0">
                <a:solidFill>
                  <a:schemeClr val="tx1"/>
                </a:solidFill>
              </a:rPr>
              <a:t>Coding</a:t>
            </a:r>
          </a:p>
          <a:p>
            <a:r>
              <a:rPr lang="en-US" dirty="0" smtClean="0">
                <a:solidFill>
                  <a:schemeClr val="tx1"/>
                </a:solidFill>
              </a:rPr>
              <a:t>Supporting Documentation</a:t>
            </a:r>
          </a:p>
          <a:p>
            <a:r>
              <a:rPr lang="en-US" dirty="0" smtClean="0">
                <a:solidFill>
                  <a:schemeClr val="tx1"/>
                </a:solidFill>
              </a:rPr>
              <a:t>Links</a:t>
            </a:r>
          </a:p>
          <a:p>
            <a:endParaRPr lang="en-US" dirty="0"/>
          </a:p>
        </p:txBody>
      </p:sp>
    </p:spTree>
    <p:extLst>
      <p:ext uri="{BB962C8B-B14F-4D97-AF65-F5344CB8AC3E}">
        <p14:creationId xmlns:p14="http://schemas.microsoft.com/office/powerpoint/2010/main" val="5703504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135"/>
            <a:ext cx="10515600" cy="954520"/>
          </a:xfrm>
        </p:spPr>
        <p:txBody>
          <a:bodyPr/>
          <a:lstStyle/>
          <a:p>
            <a:pPr algn="ctr"/>
            <a:r>
              <a:rPr lang="en-US" dirty="0" smtClean="0">
                <a:solidFill>
                  <a:schemeClr val="tx1"/>
                </a:solidFill>
              </a:rPr>
              <a:t>Joint Federal Program Claims Procedures</a:t>
            </a:r>
            <a:endParaRPr lang="en-US" dirty="0">
              <a:solidFill>
                <a:schemeClr val="tx1"/>
              </a:solidFill>
            </a:endParaRPr>
          </a:p>
        </p:txBody>
      </p:sp>
      <p:sp>
        <p:nvSpPr>
          <p:cNvPr id="3" name="Content Placeholder 2"/>
          <p:cNvSpPr>
            <a:spLocks noGrp="1"/>
          </p:cNvSpPr>
          <p:nvPr>
            <p:ph idx="1"/>
          </p:nvPr>
        </p:nvSpPr>
        <p:spPr>
          <a:xfrm>
            <a:off x="550717" y="1080655"/>
            <a:ext cx="11045537" cy="4852553"/>
          </a:xfrm>
        </p:spPr>
        <p:txBody>
          <a:bodyPr>
            <a:normAutofit/>
          </a:bodyPr>
          <a:lstStyle/>
          <a:p>
            <a:pPr marL="0" indent="0">
              <a:buNone/>
            </a:pPr>
            <a:r>
              <a:rPr lang="en-US" b="1" dirty="0" smtClean="0">
                <a:solidFill>
                  <a:schemeClr val="tx1"/>
                </a:solidFill>
              </a:rPr>
              <a:t>Supporting Documentation Required</a:t>
            </a:r>
          </a:p>
          <a:p>
            <a:r>
              <a:rPr lang="en-US" sz="2400" dirty="0" smtClean="0">
                <a:solidFill>
                  <a:schemeClr val="tx1"/>
                </a:solidFill>
              </a:rPr>
              <a:t>Function/Object </a:t>
            </a:r>
            <a:r>
              <a:rPr lang="en-US" sz="2400" dirty="0">
                <a:solidFill>
                  <a:schemeClr val="tx1"/>
                </a:solidFill>
              </a:rPr>
              <a:t>codes match description on Summary page and electronic expenditure </a:t>
            </a:r>
            <a:r>
              <a:rPr lang="en-US" sz="2400" dirty="0" smtClean="0">
                <a:solidFill>
                  <a:schemeClr val="tx1"/>
                </a:solidFill>
              </a:rPr>
              <a:t>report.</a:t>
            </a:r>
          </a:p>
          <a:p>
            <a:pPr marL="0" indent="0">
              <a:buNone/>
            </a:pPr>
            <a:endParaRPr lang="en-US" sz="2400" dirty="0" smtClean="0">
              <a:solidFill>
                <a:schemeClr val="tx1"/>
              </a:solidFill>
            </a:endParaRPr>
          </a:p>
          <a:p>
            <a:r>
              <a:rPr lang="en-US" sz="2400" dirty="0" smtClean="0">
                <a:solidFill>
                  <a:schemeClr val="tx1"/>
                </a:solidFill>
              </a:rPr>
              <a:t>Payments </a:t>
            </a:r>
            <a:r>
              <a:rPr lang="en-US" sz="2400" dirty="0">
                <a:solidFill>
                  <a:schemeClr val="tx1"/>
                </a:solidFill>
              </a:rPr>
              <a:t>made with district credit cards must have each vendor name listed (ex. Visa/Holiday Inn) </a:t>
            </a:r>
            <a:r>
              <a:rPr lang="en-US" sz="2400" dirty="0" smtClean="0">
                <a:solidFill>
                  <a:schemeClr val="tx1"/>
                </a:solidFill>
              </a:rPr>
              <a:t>  </a:t>
            </a:r>
            <a:r>
              <a:rPr lang="en-US" sz="2400" i="1" dirty="0" smtClean="0">
                <a:solidFill>
                  <a:schemeClr val="tx1"/>
                </a:solidFill>
              </a:rPr>
              <a:t>School </a:t>
            </a:r>
            <a:r>
              <a:rPr lang="en-US" sz="2400" i="1" dirty="0">
                <a:solidFill>
                  <a:schemeClr val="tx1"/>
                </a:solidFill>
              </a:rPr>
              <a:t>Laws of Oklahoma, Section 98, subsection E, (70-5-135) and Section 644, subsection B, (62-310.8).  See also Oklahoma Administrative Code (OAC)  </a:t>
            </a:r>
            <a:r>
              <a:rPr lang="en-US" sz="2400" i="1" dirty="0" smtClean="0">
                <a:solidFill>
                  <a:schemeClr val="tx1"/>
                </a:solidFill>
              </a:rPr>
              <a:t>    25-5-2</a:t>
            </a:r>
            <a:r>
              <a:rPr lang="en-US" sz="2400" i="1" dirty="0">
                <a:solidFill>
                  <a:schemeClr val="tx1"/>
                </a:solidFill>
              </a:rPr>
              <a:t>.</a:t>
            </a:r>
          </a:p>
          <a:p>
            <a:pPr marL="0" indent="0">
              <a:buNone/>
            </a:pPr>
            <a:endParaRPr lang="en-US" i="1" dirty="0" smtClean="0">
              <a:solidFill>
                <a:schemeClr val="tx1"/>
              </a:solidFill>
            </a:endParaRPr>
          </a:p>
        </p:txBody>
      </p:sp>
    </p:spTree>
    <p:extLst>
      <p:ext uri="{BB962C8B-B14F-4D97-AF65-F5344CB8AC3E}">
        <p14:creationId xmlns:p14="http://schemas.microsoft.com/office/powerpoint/2010/main" val="19940347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135"/>
            <a:ext cx="10515600" cy="954520"/>
          </a:xfrm>
        </p:spPr>
        <p:txBody>
          <a:bodyPr/>
          <a:lstStyle/>
          <a:p>
            <a:pPr algn="ctr"/>
            <a:r>
              <a:rPr lang="en-US" dirty="0" smtClean="0">
                <a:solidFill>
                  <a:schemeClr val="tx1"/>
                </a:solidFill>
              </a:rPr>
              <a:t>Joint Federal Program Claims Procedures</a:t>
            </a:r>
            <a:endParaRPr lang="en-US" dirty="0">
              <a:solidFill>
                <a:schemeClr val="tx1"/>
              </a:solidFill>
            </a:endParaRPr>
          </a:p>
        </p:txBody>
      </p:sp>
      <p:sp>
        <p:nvSpPr>
          <p:cNvPr id="3" name="Content Placeholder 2"/>
          <p:cNvSpPr>
            <a:spLocks noGrp="1"/>
          </p:cNvSpPr>
          <p:nvPr>
            <p:ph idx="1"/>
          </p:nvPr>
        </p:nvSpPr>
        <p:spPr>
          <a:xfrm>
            <a:off x="505691" y="1319645"/>
            <a:ext cx="11163300" cy="4613563"/>
          </a:xfrm>
        </p:spPr>
        <p:txBody>
          <a:bodyPr>
            <a:normAutofit/>
          </a:bodyPr>
          <a:lstStyle/>
          <a:p>
            <a:pPr marL="0" indent="0">
              <a:buNone/>
            </a:pPr>
            <a:r>
              <a:rPr lang="en-US" b="1" dirty="0" smtClean="0">
                <a:solidFill>
                  <a:schemeClr val="tx1"/>
                </a:solidFill>
              </a:rPr>
              <a:t>Supporting Documentation Required</a:t>
            </a:r>
          </a:p>
          <a:p>
            <a:pPr marL="0" indent="0">
              <a:buNone/>
            </a:pPr>
            <a:endParaRPr lang="en-US" dirty="0" smtClean="0">
              <a:solidFill>
                <a:schemeClr val="tx1"/>
              </a:solidFill>
            </a:endParaRPr>
          </a:p>
          <a:p>
            <a:r>
              <a:rPr lang="en-US" sz="2400" i="1" dirty="0">
                <a:solidFill>
                  <a:schemeClr val="tx1"/>
                </a:solidFill>
              </a:rPr>
              <a:t>Object Code 100 – Personnel Services </a:t>
            </a:r>
            <a:r>
              <a:rPr lang="en-US" sz="2400" i="1" dirty="0" smtClean="0">
                <a:solidFill>
                  <a:schemeClr val="tx1"/>
                </a:solidFill>
              </a:rPr>
              <a:t>– Salaries</a:t>
            </a:r>
          </a:p>
          <a:p>
            <a:pPr marL="0" indent="0">
              <a:buNone/>
            </a:pPr>
            <a:endParaRPr lang="en-US" sz="2400" dirty="0">
              <a:solidFill>
                <a:schemeClr val="tx1"/>
              </a:solidFill>
            </a:endParaRPr>
          </a:p>
          <a:p>
            <a:pPr lvl="1"/>
            <a:r>
              <a:rPr lang="en-US" dirty="0">
                <a:solidFill>
                  <a:schemeClr val="tx1"/>
                </a:solidFill>
              </a:rPr>
              <a:t>All personnel must be listed on the School Personnel Records and verified on the GMS Personnel Page, to determine if they are allowed to be paid with federal funds.  The Validation process will be performed after the accreditation report is certified.</a:t>
            </a:r>
          </a:p>
          <a:p>
            <a:pPr marL="0" indent="0">
              <a:buNone/>
            </a:pPr>
            <a:endParaRPr lang="en-US" dirty="0" smtClean="0">
              <a:solidFill>
                <a:schemeClr val="tx1"/>
              </a:solidFill>
            </a:endParaRPr>
          </a:p>
          <a:p>
            <a:pPr marL="0" indent="0">
              <a:buNone/>
            </a:pPr>
            <a:endParaRPr lang="en-US" dirty="0" smtClean="0">
              <a:solidFill>
                <a:schemeClr val="tx1"/>
              </a:solidFill>
            </a:endParaRPr>
          </a:p>
          <a:p>
            <a:pPr marL="0" indent="0">
              <a:buNone/>
            </a:pPr>
            <a:endParaRPr lang="en-US" dirty="0"/>
          </a:p>
        </p:txBody>
      </p:sp>
    </p:spTree>
    <p:extLst>
      <p:ext uri="{BB962C8B-B14F-4D97-AF65-F5344CB8AC3E}">
        <p14:creationId xmlns:p14="http://schemas.microsoft.com/office/powerpoint/2010/main" val="25234786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135"/>
            <a:ext cx="10515600" cy="954520"/>
          </a:xfrm>
        </p:spPr>
        <p:txBody>
          <a:bodyPr/>
          <a:lstStyle/>
          <a:p>
            <a:pPr algn="ctr"/>
            <a:r>
              <a:rPr lang="en-US" dirty="0" smtClean="0">
                <a:solidFill>
                  <a:schemeClr val="tx1"/>
                </a:solidFill>
              </a:rPr>
              <a:t>Joint Federal Program Claims Procedures</a:t>
            </a:r>
            <a:endParaRPr lang="en-US" dirty="0">
              <a:solidFill>
                <a:schemeClr val="tx1"/>
              </a:solidFill>
            </a:endParaRPr>
          </a:p>
        </p:txBody>
      </p:sp>
      <p:sp>
        <p:nvSpPr>
          <p:cNvPr id="3" name="Content Placeholder 2"/>
          <p:cNvSpPr>
            <a:spLocks noGrp="1"/>
          </p:cNvSpPr>
          <p:nvPr>
            <p:ph idx="1"/>
          </p:nvPr>
        </p:nvSpPr>
        <p:spPr>
          <a:xfrm>
            <a:off x="505691" y="1319645"/>
            <a:ext cx="11163300" cy="4613563"/>
          </a:xfrm>
        </p:spPr>
        <p:txBody>
          <a:bodyPr>
            <a:normAutofit/>
          </a:bodyPr>
          <a:lstStyle/>
          <a:p>
            <a:pPr marL="0" indent="0">
              <a:buNone/>
            </a:pPr>
            <a:r>
              <a:rPr lang="en-US" b="1" dirty="0" smtClean="0">
                <a:solidFill>
                  <a:schemeClr val="tx1"/>
                </a:solidFill>
              </a:rPr>
              <a:t>Supporting Documentation Required</a:t>
            </a:r>
          </a:p>
          <a:p>
            <a:pPr marL="0" indent="0">
              <a:buNone/>
            </a:pPr>
            <a:endParaRPr lang="en-US" dirty="0" smtClean="0">
              <a:solidFill>
                <a:schemeClr val="tx1"/>
              </a:solidFill>
            </a:endParaRPr>
          </a:p>
          <a:p>
            <a:pPr marL="0" indent="0">
              <a:buNone/>
            </a:pPr>
            <a:endParaRPr lang="en-US" dirty="0" smtClean="0">
              <a:solidFill>
                <a:schemeClr val="tx1"/>
              </a:solidFill>
            </a:endParaRPr>
          </a:p>
          <a:p>
            <a:pPr marL="0" indent="0">
              <a:buNone/>
            </a:pPr>
            <a:endParaRPr lang="en-US" dirty="0" smtClean="0">
              <a:solidFill>
                <a:schemeClr val="tx1"/>
              </a:solidFill>
            </a:endParaRP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98929859"/>
              </p:ext>
            </p:extLst>
          </p:nvPr>
        </p:nvGraphicFramePr>
        <p:xfrm>
          <a:off x="1579417" y="1911928"/>
          <a:ext cx="9237519" cy="3854820"/>
        </p:xfrm>
        <a:graphic>
          <a:graphicData uri="http://schemas.openxmlformats.org/drawingml/2006/table">
            <a:tbl>
              <a:tblPr firstRow="1" firstCol="1" bandRow="1">
                <a:tableStyleId>{5C22544A-7EE6-4342-B048-85BDC9FD1C3A}</a:tableStyleId>
              </a:tblPr>
              <a:tblGrid>
                <a:gridCol w="1866136"/>
                <a:gridCol w="3038374"/>
                <a:gridCol w="1870363"/>
                <a:gridCol w="2462646"/>
              </a:tblGrid>
              <a:tr h="373788">
                <a:tc gridSpan="4">
                  <a:txBody>
                    <a:bodyPr/>
                    <a:lstStyle/>
                    <a:p>
                      <a:pPr marL="0" marR="0" algn="ctr">
                        <a:lnSpc>
                          <a:spcPct val="115000"/>
                        </a:lnSpc>
                        <a:spcBef>
                          <a:spcPts val="0"/>
                        </a:spcBef>
                        <a:spcAft>
                          <a:spcPts val="0"/>
                        </a:spcAft>
                      </a:pPr>
                      <a:r>
                        <a:rPr lang="en-US" sz="1000" dirty="0">
                          <a:effectLst/>
                        </a:rPr>
                        <a:t>Common Job Codes</a:t>
                      </a:r>
                      <a:endParaRPr lang="en-US" sz="11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373788">
                <a:tc>
                  <a:txBody>
                    <a:bodyPr/>
                    <a:lstStyle/>
                    <a:p>
                      <a:pPr marL="0" marR="0" algn="ctr">
                        <a:lnSpc>
                          <a:spcPct val="115000"/>
                        </a:lnSpc>
                        <a:spcBef>
                          <a:spcPts val="0"/>
                        </a:spcBef>
                        <a:spcAft>
                          <a:spcPts val="0"/>
                        </a:spcAft>
                      </a:pPr>
                      <a:r>
                        <a:rPr lang="en-US" sz="1400" dirty="0">
                          <a:effectLst/>
                        </a:rPr>
                        <a:t>Job Code</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Description</a:t>
                      </a:r>
                      <a:endParaRPr lang="en-US" sz="1400" dirty="0">
                        <a:effectLst/>
                        <a:latin typeface="Calibri"/>
                        <a:ea typeface="Calibri"/>
                        <a:cs typeface="Times New Roman"/>
                      </a:endParaRPr>
                    </a:p>
                  </a:txBody>
                  <a:tcPr marL="68580" marR="68580" marT="0" marB="0"/>
                </a:tc>
                <a:tc gridSpan="2">
                  <a:txBody>
                    <a:bodyPr/>
                    <a:lstStyle/>
                    <a:p>
                      <a:pPr marL="0" marR="0" algn="ctr">
                        <a:lnSpc>
                          <a:spcPct val="115000"/>
                        </a:lnSpc>
                        <a:spcBef>
                          <a:spcPts val="0"/>
                        </a:spcBef>
                        <a:spcAft>
                          <a:spcPts val="0"/>
                        </a:spcAft>
                      </a:pPr>
                      <a:r>
                        <a:rPr lang="en-US" sz="1400" dirty="0">
                          <a:effectLst/>
                        </a:rPr>
                        <a:t>Supporting Documentation Required</a:t>
                      </a:r>
                      <a:endParaRPr lang="en-US" sz="1400" dirty="0">
                        <a:effectLst/>
                        <a:latin typeface="Calibri"/>
                        <a:ea typeface="Calibri"/>
                        <a:cs typeface="Times New Roman"/>
                      </a:endParaRPr>
                    </a:p>
                  </a:txBody>
                  <a:tcPr marL="68580" marR="68580" marT="0" marB="0"/>
                </a:tc>
                <a:tc hMerge="1">
                  <a:txBody>
                    <a:bodyPr/>
                    <a:lstStyle/>
                    <a:p>
                      <a:endParaRPr lang="en-US"/>
                    </a:p>
                  </a:txBody>
                  <a:tcPr/>
                </a:tc>
              </a:tr>
              <a:tr h="373788">
                <a:tc>
                  <a:txBody>
                    <a:bodyPr/>
                    <a:lstStyle/>
                    <a:p>
                      <a:pPr marL="0" marR="0">
                        <a:lnSpc>
                          <a:spcPct val="115000"/>
                        </a:lnSpc>
                        <a:spcBef>
                          <a:spcPts val="0"/>
                        </a:spcBef>
                        <a:spcAft>
                          <a:spcPts val="0"/>
                        </a:spcAft>
                      </a:pPr>
                      <a:r>
                        <a:rPr lang="en-US" sz="1400" dirty="0">
                          <a:effectLst/>
                        </a:rPr>
                        <a:t>210</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Teacher</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No</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r>
              <a:tr h="373788">
                <a:tc>
                  <a:txBody>
                    <a:bodyPr/>
                    <a:lstStyle/>
                    <a:p>
                      <a:pPr marL="0" marR="0">
                        <a:lnSpc>
                          <a:spcPct val="115000"/>
                        </a:lnSpc>
                        <a:spcBef>
                          <a:spcPts val="0"/>
                        </a:spcBef>
                        <a:spcAft>
                          <a:spcPts val="0"/>
                        </a:spcAft>
                      </a:pPr>
                      <a:r>
                        <a:rPr lang="en-US" sz="1400" dirty="0">
                          <a:effectLst/>
                        </a:rPr>
                        <a:t>207</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Remedial Specialist</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No</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r>
              <a:tr h="373788">
                <a:tc>
                  <a:txBody>
                    <a:bodyPr/>
                    <a:lstStyle/>
                    <a:p>
                      <a:pPr marL="0" marR="0">
                        <a:lnSpc>
                          <a:spcPct val="115000"/>
                        </a:lnSpc>
                        <a:spcBef>
                          <a:spcPts val="0"/>
                        </a:spcBef>
                        <a:spcAft>
                          <a:spcPts val="0"/>
                        </a:spcAft>
                      </a:pPr>
                      <a:r>
                        <a:rPr lang="en-US" sz="1400" dirty="0">
                          <a:effectLst/>
                        </a:rPr>
                        <a:t>211</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Teacher-Trainer</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No</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Yes (extended day)</a:t>
                      </a:r>
                      <a:endParaRPr lang="en-US" sz="1400">
                        <a:effectLst/>
                        <a:latin typeface="Calibri"/>
                        <a:ea typeface="Calibri"/>
                        <a:cs typeface="Times New Roman"/>
                      </a:endParaRPr>
                    </a:p>
                  </a:txBody>
                  <a:tcPr marL="68580" marR="68580" marT="0" marB="0"/>
                </a:tc>
              </a:tr>
              <a:tr h="387024">
                <a:tc>
                  <a:txBody>
                    <a:bodyPr/>
                    <a:lstStyle/>
                    <a:p>
                      <a:pPr marL="0" marR="0">
                        <a:lnSpc>
                          <a:spcPct val="115000"/>
                        </a:lnSpc>
                        <a:spcBef>
                          <a:spcPts val="0"/>
                        </a:spcBef>
                        <a:spcAft>
                          <a:spcPts val="0"/>
                        </a:spcAft>
                      </a:pPr>
                      <a:r>
                        <a:rPr lang="en-US" sz="1400" dirty="0">
                          <a:effectLst/>
                        </a:rPr>
                        <a:t>322</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Family/Community Support Coordinator</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No</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Yes (extended day)</a:t>
                      </a:r>
                      <a:endParaRPr lang="en-US" sz="1400">
                        <a:effectLst/>
                        <a:latin typeface="Calibri"/>
                        <a:ea typeface="Calibri"/>
                        <a:cs typeface="Times New Roman"/>
                      </a:endParaRPr>
                    </a:p>
                  </a:txBody>
                  <a:tcPr marL="68580" marR="68580" marT="0" marB="0"/>
                </a:tc>
              </a:tr>
              <a:tr h="373788">
                <a:tc>
                  <a:txBody>
                    <a:bodyPr/>
                    <a:lstStyle/>
                    <a:p>
                      <a:pPr marL="0" marR="0">
                        <a:lnSpc>
                          <a:spcPct val="115000"/>
                        </a:lnSpc>
                        <a:spcBef>
                          <a:spcPts val="0"/>
                        </a:spcBef>
                        <a:spcAft>
                          <a:spcPts val="0"/>
                        </a:spcAft>
                      </a:pPr>
                      <a:r>
                        <a:rPr lang="en-US" sz="1400" dirty="0">
                          <a:effectLst/>
                        </a:rPr>
                        <a:t>352</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Social Worker</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Yes</a:t>
                      </a:r>
                      <a:endParaRPr lang="en-US" sz="1400">
                        <a:effectLst/>
                        <a:latin typeface="Calibri"/>
                        <a:ea typeface="Calibri"/>
                        <a:cs typeface="Times New Roman"/>
                      </a:endParaRPr>
                    </a:p>
                  </a:txBody>
                  <a:tcPr marL="68580" marR="68580" marT="0" marB="0"/>
                </a:tc>
              </a:tr>
              <a:tr h="373788">
                <a:tc>
                  <a:txBody>
                    <a:bodyPr/>
                    <a:lstStyle/>
                    <a:p>
                      <a:pPr marL="0" marR="0">
                        <a:lnSpc>
                          <a:spcPct val="115000"/>
                        </a:lnSpc>
                        <a:spcBef>
                          <a:spcPts val="0"/>
                        </a:spcBef>
                        <a:spcAft>
                          <a:spcPts val="0"/>
                        </a:spcAft>
                      </a:pPr>
                      <a:r>
                        <a:rPr lang="en-US" sz="1400" dirty="0">
                          <a:effectLst/>
                        </a:rPr>
                        <a:t>413</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Classroom Aide</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No (regular day)</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Yes (extended day)</a:t>
                      </a:r>
                      <a:endParaRPr lang="en-US" sz="1400">
                        <a:effectLst/>
                        <a:latin typeface="Calibri"/>
                        <a:ea typeface="Calibri"/>
                        <a:cs typeface="Times New Roman"/>
                      </a:endParaRPr>
                    </a:p>
                  </a:txBody>
                  <a:tcPr marL="68580" marR="68580" marT="0" marB="0"/>
                </a:tc>
              </a:tr>
              <a:tr h="373788">
                <a:tc>
                  <a:txBody>
                    <a:bodyPr/>
                    <a:lstStyle/>
                    <a:p>
                      <a:pPr marL="0" marR="0">
                        <a:lnSpc>
                          <a:spcPct val="115000"/>
                        </a:lnSpc>
                        <a:spcBef>
                          <a:spcPts val="0"/>
                        </a:spcBef>
                        <a:spcAft>
                          <a:spcPts val="0"/>
                        </a:spcAft>
                      </a:pPr>
                      <a:r>
                        <a:rPr lang="en-US" sz="1400" dirty="0">
                          <a:effectLst/>
                        </a:rPr>
                        <a:t>414</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Paraprofessional</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No (regular day)</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Yes (extended day)</a:t>
                      </a:r>
                      <a:endParaRPr lang="en-US" sz="1400">
                        <a:effectLst/>
                        <a:latin typeface="Calibri"/>
                        <a:ea typeface="Calibri"/>
                        <a:cs typeface="Times New Roman"/>
                      </a:endParaRPr>
                    </a:p>
                  </a:txBody>
                  <a:tcPr marL="68580" marR="68580" marT="0" marB="0"/>
                </a:tc>
              </a:tr>
              <a:tr h="373788">
                <a:tc>
                  <a:txBody>
                    <a:bodyPr/>
                    <a:lstStyle/>
                    <a:p>
                      <a:pPr marL="0" marR="0">
                        <a:lnSpc>
                          <a:spcPct val="115000"/>
                        </a:lnSpc>
                        <a:spcBef>
                          <a:spcPts val="0"/>
                        </a:spcBef>
                        <a:spcAft>
                          <a:spcPts val="0"/>
                        </a:spcAft>
                      </a:pPr>
                      <a:r>
                        <a:rPr lang="en-US" sz="1400">
                          <a:effectLst/>
                        </a:rPr>
                        <a:t>415</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Tutor</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Yes (Program Specific)</a:t>
                      </a:r>
                      <a:endParaRPr lang="en-US"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1485709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135"/>
            <a:ext cx="10515600" cy="954520"/>
          </a:xfrm>
        </p:spPr>
        <p:txBody>
          <a:bodyPr/>
          <a:lstStyle/>
          <a:p>
            <a:pPr algn="ctr"/>
            <a:r>
              <a:rPr lang="en-US" dirty="0" smtClean="0">
                <a:solidFill>
                  <a:schemeClr val="tx1"/>
                </a:solidFill>
              </a:rPr>
              <a:t>Joint Federal Program Claims Procedures</a:t>
            </a:r>
            <a:endParaRPr lang="en-US" dirty="0">
              <a:solidFill>
                <a:schemeClr val="tx1"/>
              </a:solidFill>
            </a:endParaRPr>
          </a:p>
        </p:txBody>
      </p:sp>
      <p:sp>
        <p:nvSpPr>
          <p:cNvPr id="3" name="Content Placeholder 2"/>
          <p:cNvSpPr>
            <a:spLocks noGrp="1"/>
          </p:cNvSpPr>
          <p:nvPr>
            <p:ph idx="1"/>
          </p:nvPr>
        </p:nvSpPr>
        <p:spPr>
          <a:xfrm>
            <a:off x="505691" y="1080655"/>
            <a:ext cx="11163300" cy="5060372"/>
          </a:xfrm>
        </p:spPr>
        <p:txBody>
          <a:bodyPr>
            <a:normAutofit/>
          </a:bodyPr>
          <a:lstStyle/>
          <a:p>
            <a:pPr marL="0" indent="0">
              <a:buNone/>
            </a:pPr>
            <a:r>
              <a:rPr lang="en-US" sz="2400" b="1" dirty="0" smtClean="0">
                <a:solidFill>
                  <a:schemeClr val="tx1"/>
                </a:solidFill>
              </a:rPr>
              <a:t>Supporting Documentation Required</a:t>
            </a:r>
          </a:p>
          <a:p>
            <a:r>
              <a:rPr lang="en-US" sz="2400" dirty="0" smtClean="0">
                <a:solidFill>
                  <a:schemeClr val="tx1"/>
                </a:solidFill>
              </a:rPr>
              <a:t>Examples </a:t>
            </a:r>
            <a:r>
              <a:rPr lang="en-US" sz="2400" dirty="0">
                <a:solidFill>
                  <a:schemeClr val="tx1"/>
                </a:solidFill>
              </a:rPr>
              <a:t>of supporting documentation required for compensation outside of the contracted days or hours would be timesheet, time &amp; effort or any other </a:t>
            </a:r>
            <a:r>
              <a:rPr lang="en-US" sz="2400" dirty="0" smtClean="0">
                <a:solidFill>
                  <a:schemeClr val="tx1"/>
                </a:solidFill>
              </a:rPr>
              <a:t>documentation </a:t>
            </a:r>
            <a:r>
              <a:rPr lang="en-US" sz="2400" dirty="0">
                <a:solidFill>
                  <a:schemeClr val="tx1"/>
                </a:solidFill>
              </a:rPr>
              <a:t>that would validate the expenditure to satisfy the OSDE requirements.</a:t>
            </a:r>
          </a:p>
          <a:p>
            <a:pPr marL="0" lvl="0" indent="0">
              <a:buNone/>
            </a:pPr>
            <a:endParaRPr lang="en-US" sz="2400" dirty="0" smtClean="0">
              <a:solidFill>
                <a:schemeClr val="tx1"/>
              </a:solidFill>
            </a:endParaRPr>
          </a:p>
          <a:p>
            <a:r>
              <a:rPr lang="en-US" sz="2400" dirty="0" smtClean="0">
                <a:solidFill>
                  <a:schemeClr val="tx1"/>
                </a:solidFill>
              </a:rPr>
              <a:t>Stipends </a:t>
            </a:r>
            <a:r>
              <a:rPr lang="en-US" sz="2400" dirty="0">
                <a:solidFill>
                  <a:schemeClr val="tx1"/>
                </a:solidFill>
              </a:rPr>
              <a:t>for professional development activities must adhere to local board of education travel policy and require agendas and/or sign-in sheets, and must list the name of workshop/training.</a:t>
            </a:r>
          </a:p>
          <a:p>
            <a:pPr marL="0" lvl="0" indent="0">
              <a:buNone/>
            </a:pPr>
            <a:endParaRPr lang="en-US" sz="2400" dirty="0" smtClean="0">
              <a:solidFill>
                <a:schemeClr val="tx1"/>
              </a:solidFill>
            </a:endParaRPr>
          </a:p>
          <a:p>
            <a:r>
              <a:rPr lang="en-US" sz="2400" dirty="0" smtClean="0">
                <a:solidFill>
                  <a:schemeClr val="tx1"/>
                </a:solidFill>
              </a:rPr>
              <a:t>Please </a:t>
            </a:r>
            <a:r>
              <a:rPr lang="en-US" sz="2400" dirty="0">
                <a:solidFill>
                  <a:schemeClr val="tx1"/>
                </a:solidFill>
              </a:rPr>
              <a:t>check with the program specific area for unallowable job codes. </a:t>
            </a:r>
          </a:p>
          <a:p>
            <a:pPr marL="0" indent="0">
              <a:buNone/>
            </a:pPr>
            <a:endParaRPr lang="en-US" dirty="0" smtClean="0">
              <a:solidFill>
                <a:schemeClr val="tx1"/>
              </a:solidFill>
            </a:endParaRPr>
          </a:p>
          <a:p>
            <a:pPr marL="0" indent="0">
              <a:buNone/>
            </a:pPr>
            <a:endParaRPr lang="en-US" dirty="0" smtClean="0">
              <a:solidFill>
                <a:schemeClr val="tx1"/>
              </a:solidFill>
            </a:endParaRPr>
          </a:p>
          <a:p>
            <a:pPr marL="0" indent="0">
              <a:buNone/>
            </a:pPr>
            <a:endParaRPr lang="en-US" dirty="0" smtClean="0">
              <a:solidFill>
                <a:schemeClr val="tx1"/>
              </a:solidFill>
            </a:endParaRPr>
          </a:p>
          <a:p>
            <a:pPr marL="0" indent="0">
              <a:buNone/>
            </a:pPr>
            <a:endParaRPr lang="en-US" dirty="0"/>
          </a:p>
        </p:txBody>
      </p:sp>
    </p:spTree>
    <p:extLst>
      <p:ext uri="{BB962C8B-B14F-4D97-AF65-F5344CB8AC3E}">
        <p14:creationId xmlns:p14="http://schemas.microsoft.com/office/powerpoint/2010/main" val="35477278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135"/>
            <a:ext cx="10515600" cy="954520"/>
          </a:xfrm>
        </p:spPr>
        <p:txBody>
          <a:bodyPr/>
          <a:lstStyle/>
          <a:p>
            <a:pPr algn="ctr"/>
            <a:r>
              <a:rPr lang="en-US" dirty="0" smtClean="0">
                <a:solidFill>
                  <a:schemeClr val="tx1"/>
                </a:solidFill>
              </a:rPr>
              <a:t>Joint Federal Program Claims Procedures</a:t>
            </a:r>
            <a:endParaRPr lang="en-US" dirty="0">
              <a:solidFill>
                <a:schemeClr val="tx1"/>
              </a:solidFill>
            </a:endParaRPr>
          </a:p>
        </p:txBody>
      </p:sp>
      <p:sp>
        <p:nvSpPr>
          <p:cNvPr id="3" name="Content Placeholder 2"/>
          <p:cNvSpPr>
            <a:spLocks noGrp="1"/>
          </p:cNvSpPr>
          <p:nvPr>
            <p:ph idx="1"/>
          </p:nvPr>
        </p:nvSpPr>
        <p:spPr>
          <a:xfrm>
            <a:off x="505691" y="1319645"/>
            <a:ext cx="11163300" cy="4613563"/>
          </a:xfrm>
        </p:spPr>
        <p:txBody>
          <a:bodyPr>
            <a:normAutofit/>
          </a:bodyPr>
          <a:lstStyle/>
          <a:p>
            <a:pPr marL="0" indent="0">
              <a:buNone/>
            </a:pPr>
            <a:r>
              <a:rPr lang="en-US" b="1" dirty="0" smtClean="0">
                <a:solidFill>
                  <a:schemeClr val="tx1"/>
                </a:solidFill>
              </a:rPr>
              <a:t>Supporting Documentation Required</a:t>
            </a:r>
          </a:p>
          <a:p>
            <a:pPr marL="0" indent="0">
              <a:buNone/>
            </a:pPr>
            <a:endParaRPr lang="en-US" dirty="0" smtClean="0">
              <a:solidFill>
                <a:schemeClr val="tx1"/>
              </a:solidFill>
            </a:endParaRPr>
          </a:p>
          <a:p>
            <a:pPr marL="0" indent="0">
              <a:buNone/>
            </a:pPr>
            <a:r>
              <a:rPr lang="en-US" sz="2400" i="1" dirty="0">
                <a:solidFill>
                  <a:schemeClr val="tx1"/>
                </a:solidFill>
              </a:rPr>
              <a:t>Object Code 200 – Personnel Services </a:t>
            </a:r>
            <a:r>
              <a:rPr lang="en-US" sz="2400" i="1" dirty="0" smtClean="0">
                <a:solidFill>
                  <a:schemeClr val="tx1"/>
                </a:solidFill>
              </a:rPr>
              <a:t>– Benefits</a:t>
            </a:r>
          </a:p>
          <a:p>
            <a:pPr marL="0" indent="0">
              <a:buNone/>
            </a:pPr>
            <a:endParaRPr lang="en-US" sz="2400" dirty="0">
              <a:solidFill>
                <a:schemeClr val="tx1"/>
              </a:solidFill>
            </a:endParaRPr>
          </a:p>
          <a:p>
            <a:pPr lvl="1"/>
            <a:r>
              <a:rPr lang="en-US" dirty="0">
                <a:solidFill>
                  <a:schemeClr val="tx1"/>
                </a:solidFill>
              </a:rPr>
              <a:t>No supporting documentation is required</a:t>
            </a:r>
          </a:p>
          <a:p>
            <a:pPr marL="0" indent="0">
              <a:buNone/>
            </a:pPr>
            <a:endParaRPr lang="en-US" dirty="0" smtClean="0">
              <a:solidFill>
                <a:schemeClr val="tx1"/>
              </a:solidFill>
            </a:endParaRPr>
          </a:p>
          <a:p>
            <a:pPr marL="0" indent="0">
              <a:buNone/>
            </a:pPr>
            <a:endParaRPr lang="en-US" dirty="0" smtClean="0">
              <a:solidFill>
                <a:schemeClr val="tx1"/>
              </a:solidFill>
            </a:endParaRPr>
          </a:p>
          <a:p>
            <a:pPr marL="0" indent="0">
              <a:buNone/>
            </a:pPr>
            <a:endParaRPr lang="en-US" dirty="0"/>
          </a:p>
        </p:txBody>
      </p:sp>
    </p:spTree>
    <p:extLst>
      <p:ext uri="{BB962C8B-B14F-4D97-AF65-F5344CB8AC3E}">
        <p14:creationId xmlns:p14="http://schemas.microsoft.com/office/powerpoint/2010/main" val="25406669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135"/>
            <a:ext cx="10515600" cy="954520"/>
          </a:xfrm>
        </p:spPr>
        <p:txBody>
          <a:bodyPr/>
          <a:lstStyle/>
          <a:p>
            <a:pPr algn="ctr"/>
            <a:r>
              <a:rPr lang="en-US" dirty="0" smtClean="0">
                <a:solidFill>
                  <a:schemeClr val="tx1"/>
                </a:solidFill>
              </a:rPr>
              <a:t>Joint Federal Program Claims Procedures</a:t>
            </a:r>
            <a:endParaRPr lang="en-US" dirty="0">
              <a:solidFill>
                <a:schemeClr val="tx1"/>
              </a:solidFill>
            </a:endParaRPr>
          </a:p>
        </p:txBody>
      </p:sp>
      <p:sp>
        <p:nvSpPr>
          <p:cNvPr id="3" name="Content Placeholder 2"/>
          <p:cNvSpPr>
            <a:spLocks noGrp="1"/>
          </p:cNvSpPr>
          <p:nvPr>
            <p:ph idx="1"/>
          </p:nvPr>
        </p:nvSpPr>
        <p:spPr>
          <a:xfrm>
            <a:off x="505691" y="1319645"/>
            <a:ext cx="11163300" cy="4613563"/>
          </a:xfrm>
        </p:spPr>
        <p:txBody>
          <a:bodyPr>
            <a:normAutofit/>
          </a:bodyPr>
          <a:lstStyle/>
          <a:p>
            <a:pPr marL="0" indent="0">
              <a:buNone/>
            </a:pPr>
            <a:r>
              <a:rPr lang="en-US" b="1" dirty="0" smtClean="0">
                <a:solidFill>
                  <a:schemeClr val="tx1"/>
                </a:solidFill>
              </a:rPr>
              <a:t>Supporting Documentation Required</a:t>
            </a:r>
          </a:p>
          <a:p>
            <a:pPr marL="0" indent="0">
              <a:buNone/>
            </a:pPr>
            <a:endParaRPr lang="en-US" i="1" dirty="0" smtClean="0"/>
          </a:p>
          <a:p>
            <a:pPr marL="0" indent="0">
              <a:buNone/>
            </a:pPr>
            <a:r>
              <a:rPr lang="en-US" sz="2400" i="1" dirty="0" smtClean="0">
                <a:solidFill>
                  <a:schemeClr val="tx1"/>
                </a:solidFill>
              </a:rPr>
              <a:t>Object </a:t>
            </a:r>
            <a:r>
              <a:rPr lang="en-US" sz="2400" i="1" dirty="0">
                <a:solidFill>
                  <a:schemeClr val="tx1"/>
                </a:solidFill>
              </a:rPr>
              <a:t>Code 300 – Contracted Services</a:t>
            </a:r>
            <a:endParaRPr lang="en-US" sz="2400" dirty="0">
              <a:solidFill>
                <a:schemeClr val="tx1"/>
              </a:solidFill>
            </a:endParaRPr>
          </a:p>
          <a:p>
            <a:pPr lvl="1"/>
            <a:r>
              <a:rPr lang="en-US" dirty="0">
                <a:solidFill>
                  <a:schemeClr val="tx1"/>
                </a:solidFill>
              </a:rPr>
              <a:t>A copy of each contract or purchase order, if PO is used as contract, must be attached. </a:t>
            </a:r>
            <a:endParaRPr lang="en-US" dirty="0" smtClean="0">
              <a:solidFill>
                <a:schemeClr val="tx1"/>
              </a:solidFill>
            </a:endParaRPr>
          </a:p>
          <a:p>
            <a:pPr marL="457200" lvl="1" indent="0">
              <a:buNone/>
            </a:pPr>
            <a:endParaRPr lang="en-US" dirty="0">
              <a:solidFill>
                <a:schemeClr val="tx1"/>
              </a:solidFill>
            </a:endParaRPr>
          </a:p>
          <a:p>
            <a:pPr lvl="1"/>
            <a:r>
              <a:rPr lang="en-US" dirty="0">
                <a:solidFill>
                  <a:schemeClr val="tx1"/>
                </a:solidFill>
              </a:rPr>
              <a:t>All invoices for contract services must be attached</a:t>
            </a:r>
          </a:p>
          <a:p>
            <a:pPr marL="0" indent="0">
              <a:buNone/>
            </a:pPr>
            <a:endParaRPr lang="en-US" sz="2400" dirty="0" smtClean="0">
              <a:solidFill>
                <a:schemeClr val="tx1"/>
              </a:solidFill>
            </a:endParaRPr>
          </a:p>
          <a:p>
            <a:pPr marL="0" indent="0">
              <a:buNone/>
            </a:pPr>
            <a:endParaRPr lang="en-US" dirty="0" smtClean="0">
              <a:solidFill>
                <a:schemeClr val="tx1"/>
              </a:solidFill>
            </a:endParaRPr>
          </a:p>
          <a:p>
            <a:pPr marL="0" indent="0">
              <a:buNone/>
            </a:pPr>
            <a:endParaRPr lang="en-US" dirty="0"/>
          </a:p>
        </p:txBody>
      </p:sp>
    </p:spTree>
    <p:extLst>
      <p:ext uri="{BB962C8B-B14F-4D97-AF65-F5344CB8AC3E}">
        <p14:creationId xmlns:p14="http://schemas.microsoft.com/office/powerpoint/2010/main" val="13421856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135"/>
            <a:ext cx="10515600" cy="954520"/>
          </a:xfrm>
        </p:spPr>
        <p:txBody>
          <a:bodyPr/>
          <a:lstStyle/>
          <a:p>
            <a:pPr algn="ctr"/>
            <a:r>
              <a:rPr lang="en-US" dirty="0" smtClean="0">
                <a:solidFill>
                  <a:schemeClr val="tx1"/>
                </a:solidFill>
              </a:rPr>
              <a:t>Joint Federal Program Claims Procedures</a:t>
            </a:r>
            <a:endParaRPr lang="en-US" dirty="0">
              <a:solidFill>
                <a:schemeClr val="tx1"/>
              </a:solidFill>
            </a:endParaRPr>
          </a:p>
        </p:txBody>
      </p:sp>
      <p:sp>
        <p:nvSpPr>
          <p:cNvPr id="3" name="Content Placeholder 2"/>
          <p:cNvSpPr>
            <a:spLocks noGrp="1"/>
          </p:cNvSpPr>
          <p:nvPr>
            <p:ph idx="1"/>
          </p:nvPr>
        </p:nvSpPr>
        <p:spPr>
          <a:xfrm>
            <a:off x="505691" y="1319645"/>
            <a:ext cx="11163300" cy="4613563"/>
          </a:xfrm>
        </p:spPr>
        <p:txBody>
          <a:bodyPr>
            <a:normAutofit/>
          </a:bodyPr>
          <a:lstStyle/>
          <a:p>
            <a:pPr marL="0" indent="0">
              <a:buNone/>
            </a:pPr>
            <a:r>
              <a:rPr lang="en-US" b="1" dirty="0" smtClean="0">
                <a:solidFill>
                  <a:schemeClr val="tx1"/>
                </a:solidFill>
              </a:rPr>
              <a:t>Supporting Documentation Required</a:t>
            </a:r>
          </a:p>
          <a:p>
            <a:pPr marL="0" indent="0">
              <a:buNone/>
            </a:pPr>
            <a:endParaRPr lang="en-US" i="1" dirty="0" smtClean="0"/>
          </a:p>
          <a:p>
            <a:pPr marL="0" indent="0">
              <a:buNone/>
            </a:pPr>
            <a:r>
              <a:rPr lang="en-US" sz="2400" i="1" dirty="0">
                <a:solidFill>
                  <a:schemeClr val="tx1"/>
                </a:solidFill>
              </a:rPr>
              <a:t>Object Code 400 – Purchased Property Services</a:t>
            </a:r>
            <a:endParaRPr lang="en-US" sz="2400" dirty="0">
              <a:solidFill>
                <a:schemeClr val="tx1"/>
              </a:solidFill>
            </a:endParaRPr>
          </a:p>
          <a:p>
            <a:pPr lvl="1"/>
            <a:r>
              <a:rPr lang="en-US" dirty="0">
                <a:solidFill>
                  <a:schemeClr val="tx1"/>
                </a:solidFill>
              </a:rPr>
              <a:t>All invoices for property services must be attached</a:t>
            </a:r>
          </a:p>
          <a:p>
            <a:pPr marL="0" indent="0">
              <a:buNone/>
            </a:pPr>
            <a:endParaRPr lang="en-US" dirty="0" smtClean="0">
              <a:solidFill>
                <a:schemeClr val="tx1"/>
              </a:solidFill>
            </a:endParaRPr>
          </a:p>
          <a:p>
            <a:pPr marL="0" indent="0">
              <a:buNone/>
            </a:pPr>
            <a:endParaRPr lang="en-US" dirty="0" smtClean="0">
              <a:solidFill>
                <a:schemeClr val="tx1"/>
              </a:solidFill>
            </a:endParaRPr>
          </a:p>
          <a:p>
            <a:pPr marL="0" indent="0">
              <a:buNone/>
            </a:pPr>
            <a:endParaRPr lang="en-US" dirty="0"/>
          </a:p>
        </p:txBody>
      </p:sp>
    </p:spTree>
    <p:extLst>
      <p:ext uri="{BB962C8B-B14F-4D97-AF65-F5344CB8AC3E}">
        <p14:creationId xmlns:p14="http://schemas.microsoft.com/office/powerpoint/2010/main" val="3500551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135"/>
            <a:ext cx="10515600" cy="954520"/>
          </a:xfrm>
        </p:spPr>
        <p:txBody>
          <a:bodyPr/>
          <a:lstStyle/>
          <a:p>
            <a:pPr algn="ctr"/>
            <a:r>
              <a:rPr lang="en-US" dirty="0" smtClean="0">
                <a:solidFill>
                  <a:schemeClr val="tx1"/>
                </a:solidFill>
              </a:rPr>
              <a:t>Joint Federal Program Claims Procedures</a:t>
            </a:r>
            <a:endParaRPr lang="en-US" dirty="0">
              <a:solidFill>
                <a:schemeClr val="tx1"/>
              </a:solidFill>
            </a:endParaRPr>
          </a:p>
        </p:txBody>
      </p:sp>
      <p:sp>
        <p:nvSpPr>
          <p:cNvPr id="3" name="Content Placeholder 2"/>
          <p:cNvSpPr>
            <a:spLocks noGrp="1"/>
          </p:cNvSpPr>
          <p:nvPr>
            <p:ph idx="1"/>
          </p:nvPr>
        </p:nvSpPr>
        <p:spPr>
          <a:xfrm>
            <a:off x="505691" y="1319645"/>
            <a:ext cx="11163300" cy="4613563"/>
          </a:xfrm>
        </p:spPr>
        <p:txBody>
          <a:bodyPr>
            <a:normAutofit/>
          </a:bodyPr>
          <a:lstStyle/>
          <a:p>
            <a:pPr marL="0" indent="0">
              <a:buNone/>
            </a:pPr>
            <a:r>
              <a:rPr lang="en-US" b="1" dirty="0" smtClean="0">
                <a:solidFill>
                  <a:schemeClr val="tx1"/>
                </a:solidFill>
              </a:rPr>
              <a:t>Supporting Documentation Required</a:t>
            </a:r>
          </a:p>
          <a:p>
            <a:pPr marL="0" indent="0">
              <a:buNone/>
            </a:pPr>
            <a:endParaRPr lang="en-US" i="1" dirty="0" smtClean="0"/>
          </a:p>
          <a:p>
            <a:pPr marL="0" indent="0">
              <a:buNone/>
            </a:pPr>
            <a:r>
              <a:rPr lang="en-US" sz="2400" i="1" dirty="0">
                <a:solidFill>
                  <a:schemeClr val="tx1"/>
                </a:solidFill>
              </a:rPr>
              <a:t>Object Code 500 – Other Purchased Services</a:t>
            </a:r>
            <a:endParaRPr lang="en-US" sz="2400" dirty="0">
              <a:solidFill>
                <a:schemeClr val="tx1"/>
              </a:solidFill>
            </a:endParaRPr>
          </a:p>
          <a:p>
            <a:pPr lvl="1"/>
            <a:r>
              <a:rPr lang="en-US" u="sng" dirty="0">
                <a:solidFill>
                  <a:schemeClr val="tx1"/>
                </a:solidFill>
              </a:rPr>
              <a:t>Required:</a:t>
            </a:r>
            <a:endParaRPr lang="en-US" dirty="0">
              <a:solidFill>
                <a:schemeClr val="tx1"/>
              </a:solidFill>
            </a:endParaRPr>
          </a:p>
          <a:p>
            <a:pPr lvl="2"/>
            <a:r>
              <a:rPr lang="en-US" sz="2400" dirty="0">
                <a:solidFill>
                  <a:schemeClr val="tx1"/>
                </a:solidFill>
              </a:rPr>
              <a:t>All invoices for purchase of services must be </a:t>
            </a:r>
            <a:r>
              <a:rPr lang="en-US" sz="2400" dirty="0" smtClean="0">
                <a:solidFill>
                  <a:schemeClr val="tx1"/>
                </a:solidFill>
              </a:rPr>
              <a:t>attached.</a:t>
            </a:r>
          </a:p>
          <a:p>
            <a:pPr marL="914400" lvl="2" indent="0">
              <a:buNone/>
            </a:pPr>
            <a:endParaRPr lang="en-US" sz="2400" dirty="0">
              <a:solidFill>
                <a:schemeClr val="tx1"/>
              </a:solidFill>
            </a:endParaRPr>
          </a:p>
          <a:p>
            <a:pPr lvl="2"/>
            <a:r>
              <a:rPr lang="en-US" sz="2400" dirty="0">
                <a:solidFill>
                  <a:schemeClr val="tx1"/>
                </a:solidFill>
              </a:rPr>
              <a:t>Receipts for Travel Expenditures must be attached. (Luggage, parking, rental car, taxi, zero dollar hotel, etc.)</a:t>
            </a:r>
          </a:p>
          <a:p>
            <a:pPr marL="0" indent="0">
              <a:buNone/>
            </a:pPr>
            <a:endParaRPr lang="en-US" sz="2400" dirty="0" smtClean="0">
              <a:solidFill>
                <a:schemeClr val="tx1"/>
              </a:solidFill>
            </a:endParaRPr>
          </a:p>
          <a:p>
            <a:pPr marL="0" indent="0">
              <a:buNone/>
            </a:pPr>
            <a:endParaRPr lang="en-US" sz="2400" dirty="0" smtClean="0">
              <a:solidFill>
                <a:schemeClr val="tx1"/>
              </a:solidFill>
            </a:endParaRPr>
          </a:p>
          <a:p>
            <a:pPr marL="0" indent="0">
              <a:buNone/>
            </a:pPr>
            <a:endParaRPr lang="en-US" dirty="0"/>
          </a:p>
        </p:txBody>
      </p:sp>
    </p:spTree>
    <p:extLst>
      <p:ext uri="{BB962C8B-B14F-4D97-AF65-F5344CB8AC3E}">
        <p14:creationId xmlns:p14="http://schemas.microsoft.com/office/powerpoint/2010/main" val="22473160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135"/>
            <a:ext cx="10515600" cy="954520"/>
          </a:xfrm>
        </p:spPr>
        <p:txBody>
          <a:bodyPr/>
          <a:lstStyle/>
          <a:p>
            <a:pPr algn="ctr"/>
            <a:r>
              <a:rPr lang="en-US" dirty="0" smtClean="0">
                <a:solidFill>
                  <a:schemeClr val="tx1"/>
                </a:solidFill>
              </a:rPr>
              <a:t>Joint Federal Program Claims Procedures</a:t>
            </a:r>
            <a:endParaRPr lang="en-US" dirty="0">
              <a:solidFill>
                <a:schemeClr val="tx1"/>
              </a:solidFill>
            </a:endParaRPr>
          </a:p>
        </p:txBody>
      </p:sp>
      <p:sp>
        <p:nvSpPr>
          <p:cNvPr id="3" name="Content Placeholder 2"/>
          <p:cNvSpPr>
            <a:spLocks noGrp="1"/>
          </p:cNvSpPr>
          <p:nvPr>
            <p:ph idx="1"/>
          </p:nvPr>
        </p:nvSpPr>
        <p:spPr>
          <a:xfrm>
            <a:off x="363682" y="1319645"/>
            <a:ext cx="11398827" cy="4613563"/>
          </a:xfrm>
        </p:spPr>
        <p:txBody>
          <a:bodyPr>
            <a:normAutofit fontScale="92500"/>
          </a:bodyPr>
          <a:lstStyle/>
          <a:p>
            <a:pPr marL="0" indent="0">
              <a:buNone/>
            </a:pPr>
            <a:r>
              <a:rPr lang="en-US" sz="3000" b="1" dirty="0" smtClean="0">
                <a:solidFill>
                  <a:schemeClr val="tx1"/>
                </a:solidFill>
              </a:rPr>
              <a:t>Supporting Documentation Required</a:t>
            </a:r>
          </a:p>
          <a:p>
            <a:pPr marL="0" indent="0">
              <a:buNone/>
            </a:pPr>
            <a:endParaRPr lang="en-US" sz="2600" i="1" dirty="0" smtClean="0">
              <a:solidFill>
                <a:schemeClr val="tx1"/>
              </a:solidFill>
            </a:endParaRPr>
          </a:p>
          <a:p>
            <a:pPr marL="0" indent="0">
              <a:buNone/>
            </a:pPr>
            <a:r>
              <a:rPr lang="en-US" sz="2600" i="1" dirty="0" smtClean="0">
                <a:solidFill>
                  <a:schemeClr val="tx1"/>
                </a:solidFill>
              </a:rPr>
              <a:t>Object </a:t>
            </a:r>
            <a:r>
              <a:rPr lang="en-US" sz="2600" i="1" dirty="0">
                <a:solidFill>
                  <a:schemeClr val="tx1"/>
                </a:solidFill>
              </a:rPr>
              <a:t>Code 500 – Other Purchased Services</a:t>
            </a:r>
            <a:endParaRPr lang="en-US" sz="2600" dirty="0">
              <a:solidFill>
                <a:schemeClr val="tx1"/>
              </a:solidFill>
            </a:endParaRPr>
          </a:p>
          <a:p>
            <a:pPr lvl="1"/>
            <a:r>
              <a:rPr lang="en-US" sz="2600" u="sng" dirty="0">
                <a:solidFill>
                  <a:schemeClr val="tx1"/>
                </a:solidFill>
              </a:rPr>
              <a:t>Required:</a:t>
            </a:r>
            <a:endParaRPr lang="en-US" sz="2600" dirty="0">
              <a:solidFill>
                <a:schemeClr val="tx1"/>
              </a:solidFill>
            </a:endParaRPr>
          </a:p>
          <a:p>
            <a:pPr lvl="1"/>
            <a:r>
              <a:rPr lang="en-US" sz="2600" dirty="0" smtClean="0">
                <a:solidFill>
                  <a:schemeClr val="tx1"/>
                </a:solidFill>
              </a:rPr>
              <a:t>An </a:t>
            </a:r>
            <a:r>
              <a:rPr lang="en-US" sz="2600" dirty="0">
                <a:solidFill>
                  <a:schemeClr val="tx1"/>
                </a:solidFill>
              </a:rPr>
              <a:t>agenda, conference program, or a certificate of attendance are required supporting documentation for any non-OSDE provided professional </a:t>
            </a:r>
            <a:r>
              <a:rPr lang="en-US" sz="2600" dirty="0" smtClean="0">
                <a:solidFill>
                  <a:schemeClr val="tx1"/>
                </a:solidFill>
              </a:rPr>
              <a:t>development.</a:t>
            </a:r>
            <a:endParaRPr lang="en-US" sz="2600" dirty="0">
              <a:solidFill>
                <a:schemeClr val="tx1"/>
              </a:solidFill>
            </a:endParaRPr>
          </a:p>
          <a:p>
            <a:pPr marL="0" lvl="0" indent="0">
              <a:buNone/>
            </a:pPr>
            <a:endParaRPr lang="en-US" sz="2600" dirty="0" smtClean="0">
              <a:solidFill>
                <a:schemeClr val="tx1"/>
              </a:solidFill>
            </a:endParaRPr>
          </a:p>
          <a:p>
            <a:pPr lvl="1"/>
            <a:r>
              <a:rPr lang="en-US" sz="2600" dirty="0" smtClean="0">
                <a:solidFill>
                  <a:schemeClr val="tx1"/>
                </a:solidFill>
              </a:rPr>
              <a:t>Zero </a:t>
            </a:r>
            <a:r>
              <a:rPr lang="en-US" sz="2600" dirty="0">
                <a:solidFill>
                  <a:schemeClr val="tx1"/>
                </a:solidFill>
              </a:rPr>
              <a:t>dollar hotel invoices.</a:t>
            </a:r>
          </a:p>
          <a:p>
            <a:pPr lvl="0"/>
            <a:endParaRPr lang="en-US" sz="2600" dirty="0" smtClean="0">
              <a:solidFill>
                <a:schemeClr val="tx1"/>
              </a:solidFill>
            </a:endParaRPr>
          </a:p>
          <a:p>
            <a:pPr lvl="1"/>
            <a:r>
              <a:rPr lang="en-US" sz="2600" dirty="0" smtClean="0">
                <a:solidFill>
                  <a:schemeClr val="tx1"/>
                </a:solidFill>
              </a:rPr>
              <a:t>Travel Actual </a:t>
            </a:r>
            <a:r>
              <a:rPr lang="en-US" sz="2600" dirty="0">
                <a:solidFill>
                  <a:schemeClr val="tx1"/>
                </a:solidFill>
              </a:rPr>
              <a:t>Cost: If the local board of education policy allows actual cost reimbursement, provide all receipts that were reimbursed.</a:t>
            </a:r>
            <a:r>
              <a:rPr lang="en-US" sz="2600" dirty="0"/>
              <a:t> </a:t>
            </a:r>
          </a:p>
          <a:p>
            <a:pPr marL="0" indent="0">
              <a:buNone/>
            </a:pPr>
            <a:endParaRPr lang="en-US" dirty="0" smtClean="0">
              <a:solidFill>
                <a:schemeClr val="tx1"/>
              </a:solidFill>
            </a:endParaRPr>
          </a:p>
          <a:p>
            <a:pPr marL="0" indent="0">
              <a:buNone/>
            </a:pPr>
            <a:endParaRPr lang="en-US" dirty="0" smtClean="0">
              <a:solidFill>
                <a:schemeClr val="tx1"/>
              </a:solidFill>
            </a:endParaRPr>
          </a:p>
          <a:p>
            <a:pPr marL="0" indent="0">
              <a:buNone/>
            </a:pPr>
            <a:endParaRPr lang="en-US" dirty="0"/>
          </a:p>
        </p:txBody>
      </p:sp>
    </p:spTree>
    <p:extLst>
      <p:ext uri="{BB962C8B-B14F-4D97-AF65-F5344CB8AC3E}">
        <p14:creationId xmlns:p14="http://schemas.microsoft.com/office/powerpoint/2010/main" val="38033992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135"/>
            <a:ext cx="10515600" cy="954520"/>
          </a:xfrm>
        </p:spPr>
        <p:txBody>
          <a:bodyPr/>
          <a:lstStyle/>
          <a:p>
            <a:pPr algn="ctr"/>
            <a:r>
              <a:rPr lang="en-US" dirty="0" smtClean="0">
                <a:solidFill>
                  <a:schemeClr val="tx1"/>
                </a:solidFill>
              </a:rPr>
              <a:t>Joint Federal Program Claims Procedures</a:t>
            </a:r>
            <a:endParaRPr lang="en-US" dirty="0">
              <a:solidFill>
                <a:schemeClr val="tx1"/>
              </a:solidFill>
            </a:endParaRPr>
          </a:p>
        </p:txBody>
      </p:sp>
      <p:sp>
        <p:nvSpPr>
          <p:cNvPr id="3" name="Content Placeholder 2"/>
          <p:cNvSpPr>
            <a:spLocks noGrp="1"/>
          </p:cNvSpPr>
          <p:nvPr>
            <p:ph idx="1"/>
          </p:nvPr>
        </p:nvSpPr>
        <p:spPr>
          <a:xfrm>
            <a:off x="505691" y="1319645"/>
            <a:ext cx="11163300" cy="4613563"/>
          </a:xfrm>
        </p:spPr>
        <p:txBody>
          <a:bodyPr>
            <a:normAutofit/>
          </a:bodyPr>
          <a:lstStyle/>
          <a:p>
            <a:pPr marL="0" indent="0">
              <a:buNone/>
            </a:pPr>
            <a:r>
              <a:rPr lang="en-US" b="1" dirty="0" smtClean="0">
                <a:solidFill>
                  <a:schemeClr val="tx1"/>
                </a:solidFill>
              </a:rPr>
              <a:t>Supporting Documentation Required</a:t>
            </a:r>
          </a:p>
          <a:p>
            <a:pPr marL="0" indent="0">
              <a:buNone/>
            </a:pPr>
            <a:endParaRPr lang="en-US" sz="2400" i="1" dirty="0" smtClean="0">
              <a:solidFill>
                <a:schemeClr val="tx1"/>
              </a:solidFill>
            </a:endParaRPr>
          </a:p>
          <a:p>
            <a:pPr marL="0" indent="0">
              <a:buNone/>
            </a:pPr>
            <a:r>
              <a:rPr lang="en-US" sz="2400" i="1" dirty="0" smtClean="0">
                <a:solidFill>
                  <a:schemeClr val="tx1"/>
                </a:solidFill>
              </a:rPr>
              <a:t>Object </a:t>
            </a:r>
            <a:r>
              <a:rPr lang="en-US" sz="2400" i="1" dirty="0">
                <a:solidFill>
                  <a:schemeClr val="tx1"/>
                </a:solidFill>
              </a:rPr>
              <a:t>Code 500 – Other Purchased Services</a:t>
            </a:r>
            <a:endParaRPr lang="en-US" sz="2400" dirty="0">
              <a:solidFill>
                <a:schemeClr val="tx1"/>
              </a:solidFill>
            </a:endParaRPr>
          </a:p>
          <a:p>
            <a:pPr lvl="1"/>
            <a:r>
              <a:rPr lang="en-US" u="sng" dirty="0">
                <a:solidFill>
                  <a:schemeClr val="tx1"/>
                </a:solidFill>
              </a:rPr>
              <a:t>Required</a:t>
            </a:r>
            <a:r>
              <a:rPr lang="en-US" u="sng" dirty="0" smtClean="0">
                <a:solidFill>
                  <a:schemeClr val="tx1"/>
                </a:solidFill>
              </a:rPr>
              <a:t>:</a:t>
            </a:r>
            <a:r>
              <a:rPr lang="en-US" dirty="0" smtClean="0">
                <a:solidFill>
                  <a:schemeClr val="tx1"/>
                </a:solidFill>
              </a:rPr>
              <a:t> </a:t>
            </a:r>
            <a:endParaRPr lang="en-US" dirty="0">
              <a:solidFill>
                <a:schemeClr val="tx1"/>
              </a:solidFill>
            </a:endParaRPr>
          </a:p>
          <a:p>
            <a:pPr marL="457200" lvl="1" indent="0">
              <a:buNone/>
            </a:pPr>
            <a:endParaRPr lang="en-US" dirty="0" smtClean="0">
              <a:solidFill>
                <a:schemeClr val="tx1"/>
              </a:solidFill>
            </a:endParaRPr>
          </a:p>
          <a:p>
            <a:pPr lvl="1"/>
            <a:r>
              <a:rPr lang="en-US" dirty="0" smtClean="0">
                <a:solidFill>
                  <a:schemeClr val="tx1"/>
                </a:solidFill>
              </a:rPr>
              <a:t>Travel Per </a:t>
            </a:r>
            <a:r>
              <a:rPr lang="en-US" dirty="0">
                <a:solidFill>
                  <a:schemeClr val="tx1"/>
                </a:solidFill>
              </a:rPr>
              <a:t>Diem: If the local board of education policy allows per diem, provide a copy of the District travel claim, which must include the name of the participant, name and date of the professional development, amount of per diem paid.  Per Diem rate cannot exceed the federal per diem rate set by US General Services Administration.</a:t>
            </a:r>
          </a:p>
          <a:p>
            <a:pPr marL="0" indent="0">
              <a:buNone/>
            </a:pPr>
            <a:endParaRPr lang="en-US" dirty="0" smtClean="0">
              <a:solidFill>
                <a:schemeClr val="tx1"/>
              </a:solidFill>
            </a:endParaRPr>
          </a:p>
          <a:p>
            <a:pPr marL="0" indent="0">
              <a:buNone/>
            </a:pPr>
            <a:endParaRPr lang="en-US" dirty="0" smtClean="0">
              <a:solidFill>
                <a:schemeClr val="tx1"/>
              </a:solidFill>
            </a:endParaRPr>
          </a:p>
          <a:p>
            <a:pPr marL="0" indent="0">
              <a:buNone/>
            </a:pPr>
            <a:endParaRPr lang="en-US" dirty="0"/>
          </a:p>
        </p:txBody>
      </p:sp>
    </p:spTree>
    <p:extLst>
      <p:ext uri="{BB962C8B-B14F-4D97-AF65-F5344CB8AC3E}">
        <p14:creationId xmlns:p14="http://schemas.microsoft.com/office/powerpoint/2010/main" val="2706396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9653"/>
            <a:ext cx="10515600" cy="746701"/>
          </a:xfrm>
        </p:spPr>
        <p:txBody>
          <a:bodyPr/>
          <a:lstStyle/>
          <a:p>
            <a:pPr algn="ctr"/>
            <a:r>
              <a:rPr lang="en-US" dirty="0" smtClean="0">
                <a:solidFill>
                  <a:schemeClr val="tx1"/>
                </a:solidFill>
              </a:rPr>
              <a:t>Joint Federal Program Claims Procedures</a:t>
            </a:r>
            <a:endParaRPr lang="en-US" dirty="0">
              <a:solidFill>
                <a:schemeClr val="tx1"/>
              </a:solidFill>
            </a:endParaRPr>
          </a:p>
        </p:txBody>
      </p:sp>
      <p:sp>
        <p:nvSpPr>
          <p:cNvPr id="3" name="Content Placeholder 2"/>
          <p:cNvSpPr>
            <a:spLocks noGrp="1"/>
          </p:cNvSpPr>
          <p:nvPr>
            <p:ph idx="1"/>
          </p:nvPr>
        </p:nvSpPr>
        <p:spPr>
          <a:xfrm>
            <a:off x="838200" y="1319645"/>
            <a:ext cx="10515600" cy="4613563"/>
          </a:xfrm>
        </p:spPr>
        <p:txBody>
          <a:bodyPr>
            <a:normAutofit fontScale="85000" lnSpcReduction="10000"/>
          </a:bodyPr>
          <a:lstStyle/>
          <a:p>
            <a:pPr marL="0" indent="0">
              <a:buNone/>
            </a:pPr>
            <a:r>
              <a:rPr lang="en-US" sz="3300" b="1" dirty="0" smtClean="0">
                <a:solidFill>
                  <a:schemeClr val="tx1"/>
                </a:solidFill>
              </a:rPr>
              <a:t>Purpose</a:t>
            </a:r>
          </a:p>
          <a:p>
            <a:pPr>
              <a:lnSpc>
                <a:spcPct val="120000"/>
              </a:lnSpc>
            </a:pPr>
            <a:r>
              <a:rPr lang="en-US" sz="3100" dirty="0" smtClean="0">
                <a:solidFill>
                  <a:schemeClr val="tx1"/>
                </a:solidFill>
              </a:rPr>
              <a:t>To provide </a:t>
            </a:r>
            <a:r>
              <a:rPr lang="en-US" sz="3100" dirty="0">
                <a:solidFill>
                  <a:schemeClr val="tx1"/>
                </a:solidFill>
              </a:rPr>
              <a:t>Districts with </a:t>
            </a:r>
            <a:r>
              <a:rPr lang="en-US" sz="3100" dirty="0" smtClean="0">
                <a:solidFill>
                  <a:schemeClr val="tx1"/>
                </a:solidFill>
              </a:rPr>
              <a:t>comprehensive </a:t>
            </a:r>
            <a:r>
              <a:rPr lang="en-US" sz="3100" dirty="0">
                <a:solidFill>
                  <a:schemeClr val="tx1"/>
                </a:solidFill>
              </a:rPr>
              <a:t>claims </a:t>
            </a:r>
            <a:r>
              <a:rPr lang="en-US" sz="3100" dirty="0" smtClean="0">
                <a:solidFill>
                  <a:schemeClr val="tx1"/>
                </a:solidFill>
              </a:rPr>
              <a:t>procedures </a:t>
            </a:r>
            <a:r>
              <a:rPr lang="en-US" sz="3100" dirty="0">
                <a:solidFill>
                  <a:schemeClr val="tx1"/>
                </a:solidFill>
              </a:rPr>
              <a:t>to assist them </a:t>
            </a:r>
            <a:r>
              <a:rPr lang="en-US" sz="3100" dirty="0" smtClean="0">
                <a:solidFill>
                  <a:schemeClr val="tx1"/>
                </a:solidFill>
              </a:rPr>
              <a:t>	in </a:t>
            </a:r>
            <a:r>
              <a:rPr lang="en-US" sz="3100" dirty="0">
                <a:solidFill>
                  <a:schemeClr val="tx1"/>
                </a:solidFill>
              </a:rPr>
              <a:t>preparing claims </a:t>
            </a:r>
            <a:r>
              <a:rPr lang="en-US" sz="3100" dirty="0" smtClean="0">
                <a:solidFill>
                  <a:schemeClr val="tx1"/>
                </a:solidFill>
              </a:rPr>
              <a:t>for </a:t>
            </a:r>
            <a:r>
              <a:rPr lang="en-US" sz="3100" dirty="0">
                <a:solidFill>
                  <a:schemeClr val="tx1"/>
                </a:solidFill>
              </a:rPr>
              <a:t>submission </a:t>
            </a:r>
            <a:r>
              <a:rPr lang="en-US" sz="3100" dirty="0" smtClean="0">
                <a:solidFill>
                  <a:schemeClr val="tx1"/>
                </a:solidFill>
              </a:rPr>
              <a:t>to OSDE</a:t>
            </a:r>
            <a:r>
              <a:rPr lang="en-US" sz="3100" dirty="0">
                <a:solidFill>
                  <a:schemeClr val="tx1"/>
                </a:solidFill>
              </a:rPr>
              <a:t> </a:t>
            </a:r>
            <a:endParaRPr lang="en-US" sz="3100" dirty="0" smtClean="0">
              <a:solidFill>
                <a:schemeClr val="tx1"/>
              </a:solidFill>
            </a:endParaRPr>
          </a:p>
          <a:p>
            <a:pPr marL="0" indent="0">
              <a:lnSpc>
                <a:spcPct val="120000"/>
              </a:lnSpc>
              <a:buNone/>
            </a:pPr>
            <a:endParaRPr lang="en-US" sz="3100" dirty="0">
              <a:solidFill>
                <a:schemeClr val="tx1"/>
              </a:solidFill>
            </a:endParaRPr>
          </a:p>
          <a:p>
            <a:pPr>
              <a:lnSpc>
                <a:spcPct val="120000"/>
              </a:lnSpc>
            </a:pPr>
            <a:r>
              <a:rPr lang="en-US" sz="3100" dirty="0" smtClean="0">
                <a:solidFill>
                  <a:schemeClr val="tx1"/>
                </a:solidFill>
              </a:rPr>
              <a:t>These procedures are considered best </a:t>
            </a:r>
            <a:r>
              <a:rPr lang="en-US" sz="3100" dirty="0">
                <a:solidFill>
                  <a:schemeClr val="tx1"/>
                </a:solidFill>
              </a:rPr>
              <a:t>practices and if </a:t>
            </a:r>
            <a:r>
              <a:rPr lang="en-US" sz="3100" dirty="0" smtClean="0">
                <a:solidFill>
                  <a:schemeClr val="tx1"/>
                </a:solidFill>
              </a:rPr>
              <a:t>followed</a:t>
            </a:r>
            <a:r>
              <a:rPr lang="en-US" sz="3100" dirty="0">
                <a:solidFill>
                  <a:schemeClr val="tx1"/>
                </a:solidFill>
              </a:rPr>
              <a:t>, will reduce the likelihood of errors and increase the efficiency in </a:t>
            </a:r>
            <a:r>
              <a:rPr lang="en-US" sz="3100" dirty="0" smtClean="0">
                <a:solidFill>
                  <a:schemeClr val="tx1"/>
                </a:solidFill>
              </a:rPr>
              <a:t>which </a:t>
            </a:r>
            <a:r>
              <a:rPr lang="en-US" sz="3100" dirty="0">
                <a:solidFill>
                  <a:schemeClr val="tx1"/>
                </a:solidFill>
              </a:rPr>
              <a:t>claims are paid. </a:t>
            </a:r>
            <a:endParaRPr lang="en-US" sz="3100" dirty="0" smtClean="0">
              <a:solidFill>
                <a:schemeClr val="tx1"/>
              </a:solidFill>
            </a:endParaRPr>
          </a:p>
          <a:p>
            <a:pPr marL="0" indent="0">
              <a:lnSpc>
                <a:spcPct val="120000"/>
              </a:lnSpc>
              <a:buNone/>
            </a:pPr>
            <a:endParaRPr lang="en-US" sz="3100" dirty="0" smtClean="0">
              <a:solidFill>
                <a:schemeClr val="tx1"/>
              </a:solidFill>
            </a:endParaRPr>
          </a:p>
          <a:p>
            <a:pPr>
              <a:lnSpc>
                <a:spcPct val="120000"/>
              </a:lnSpc>
            </a:pPr>
            <a:r>
              <a:rPr lang="en-US" sz="3100" dirty="0" smtClean="0">
                <a:solidFill>
                  <a:schemeClr val="tx1"/>
                </a:solidFill>
              </a:rPr>
              <a:t>District </a:t>
            </a:r>
            <a:r>
              <a:rPr lang="en-US" sz="3100" dirty="0">
                <a:solidFill>
                  <a:schemeClr val="tx1"/>
                </a:solidFill>
              </a:rPr>
              <a:t>choosing not follow these procedures may run the risk of claims </a:t>
            </a:r>
            <a:r>
              <a:rPr lang="en-US" sz="3100" dirty="0" smtClean="0">
                <a:solidFill>
                  <a:schemeClr val="tx1"/>
                </a:solidFill>
              </a:rPr>
              <a:t>being </a:t>
            </a:r>
            <a:r>
              <a:rPr lang="en-US" sz="3100" dirty="0">
                <a:solidFill>
                  <a:schemeClr val="tx1"/>
                </a:solidFill>
              </a:rPr>
              <a:t>significantly delayed or denied.</a:t>
            </a:r>
          </a:p>
          <a:p>
            <a:pPr marL="0" indent="0">
              <a:buNone/>
            </a:pPr>
            <a:endParaRPr lang="en-US" dirty="0"/>
          </a:p>
        </p:txBody>
      </p:sp>
    </p:spTree>
    <p:extLst>
      <p:ext uri="{BB962C8B-B14F-4D97-AF65-F5344CB8AC3E}">
        <p14:creationId xmlns:p14="http://schemas.microsoft.com/office/powerpoint/2010/main" val="9405864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135"/>
            <a:ext cx="10515600" cy="954520"/>
          </a:xfrm>
        </p:spPr>
        <p:txBody>
          <a:bodyPr/>
          <a:lstStyle/>
          <a:p>
            <a:pPr algn="ctr"/>
            <a:r>
              <a:rPr lang="en-US" dirty="0" smtClean="0">
                <a:solidFill>
                  <a:schemeClr val="tx1"/>
                </a:solidFill>
              </a:rPr>
              <a:t>Joint Federal Program Claims Procedures</a:t>
            </a:r>
            <a:endParaRPr lang="en-US" dirty="0">
              <a:solidFill>
                <a:schemeClr val="tx1"/>
              </a:solidFill>
            </a:endParaRPr>
          </a:p>
        </p:txBody>
      </p:sp>
      <p:sp>
        <p:nvSpPr>
          <p:cNvPr id="3" name="Content Placeholder 2"/>
          <p:cNvSpPr>
            <a:spLocks noGrp="1"/>
          </p:cNvSpPr>
          <p:nvPr>
            <p:ph idx="1"/>
          </p:nvPr>
        </p:nvSpPr>
        <p:spPr>
          <a:xfrm>
            <a:off x="505691" y="1080655"/>
            <a:ext cx="11163300" cy="4852553"/>
          </a:xfrm>
        </p:spPr>
        <p:txBody>
          <a:bodyPr>
            <a:normAutofit/>
          </a:bodyPr>
          <a:lstStyle/>
          <a:p>
            <a:pPr marL="0" indent="0">
              <a:buNone/>
            </a:pPr>
            <a:r>
              <a:rPr lang="en-US" sz="2400" b="1" dirty="0" smtClean="0">
                <a:solidFill>
                  <a:schemeClr val="tx1"/>
                </a:solidFill>
              </a:rPr>
              <a:t>Supporting Documentation Required</a:t>
            </a:r>
            <a:endParaRPr lang="en-US" sz="2400" b="1" i="1" dirty="0" smtClean="0"/>
          </a:p>
          <a:p>
            <a:pPr marL="0" indent="0">
              <a:buNone/>
            </a:pPr>
            <a:endParaRPr lang="en-US" sz="3200" i="1" dirty="0" smtClean="0">
              <a:solidFill>
                <a:schemeClr val="tx1"/>
              </a:solidFill>
            </a:endParaRPr>
          </a:p>
          <a:p>
            <a:pPr marL="0" indent="0">
              <a:buNone/>
            </a:pPr>
            <a:r>
              <a:rPr lang="en-US" sz="2400" i="1" dirty="0" smtClean="0">
                <a:solidFill>
                  <a:schemeClr val="tx1"/>
                </a:solidFill>
              </a:rPr>
              <a:t>Object </a:t>
            </a:r>
            <a:r>
              <a:rPr lang="en-US" sz="2400" i="1" dirty="0">
                <a:solidFill>
                  <a:schemeClr val="tx1"/>
                </a:solidFill>
              </a:rPr>
              <a:t>Code 500 – Other Purchased Services</a:t>
            </a:r>
            <a:endParaRPr lang="en-US" sz="2400" dirty="0">
              <a:solidFill>
                <a:schemeClr val="tx1"/>
              </a:solidFill>
            </a:endParaRPr>
          </a:p>
          <a:p>
            <a:pPr lvl="1"/>
            <a:r>
              <a:rPr lang="en-US" u="sng" dirty="0" smtClean="0">
                <a:solidFill>
                  <a:schemeClr val="tx1"/>
                </a:solidFill>
              </a:rPr>
              <a:t>Not </a:t>
            </a:r>
            <a:r>
              <a:rPr lang="en-US" u="sng" dirty="0">
                <a:solidFill>
                  <a:schemeClr val="tx1"/>
                </a:solidFill>
              </a:rPr>
              <a:t>Required:</a:t>
            </a:r>
            <a:endParaRPr lang="en-US" dirty="0">
              <a:solidFill>
                <a:schemeClr val="tx1"/>
              </a:solidFill>
            </a:endParaRPr>
          </a:p>
          <a:p>
            <a:pPr lvl="1"/>
            <a:endParaRPr lang="en-US" dirty="0" smtClean="0">
              <a:solidFill>
                <a:schemeClr val="tx1"/>
              </a:solidFill>
            </a:endParaRPr>
          </a:p>
          <a:p>
            <a:pPr lvl="1"/>
            <a:r>
              <a:rPr lang="en-US" dirty="0" smtClean="0">
                <a:solidFill>
                  <a:schemeClr val="tx1"/>
                </a:solidFill>
              </a:rPr>
              <a:t>Conference </a:t>
            </a:r>
            <a:r>
              <a:rPr lang="en-US" dirty="0">
                <a:solidFill>
                  <a:schemeClr val="tx1"/>
                </a:solidFill>
              </a:rPr>
              <a:t>badges, airline tickets, hotel keys, instructional materials, multi-page brochures.</a:t>
            </a:r>
          </a:p>
          <a:p>
            <a:pPr marL="0" indent="0">
              <a:buNone/>
            </a:pPr>
            <a:endParaRPr lang="en-US" sz="2400" u="sng" dirty="0" smtClean="0"/>
          </a:p>
          <a:p>
            <a:pPr marL="0" indent="0">
              <a:buNone/>
            </a:pPr>
            <a:endParaRPr lang="en-US" dirty="0" smtClean="0">
              <a:solidFill>
                <a:schemeClr val="tx1"/>
              </a:solidFill>
            </a:endParaRPr>
          </a:p>
          <a:p>
            <a:pPr marL="0" indent="0">
              <a:buNone/>
            </a:pPr>
            <a:endParaRPr lang="en-US" dirty="0" smtClean="0">
              <a:solidFill>
                <a:schemeClr val="tx1"/>
              </a:solidFill>
            </a:endParaRPr>
          </a:p>
          <a:p>
            <a:pPr marL="0" indent="0">
              <a:buNone/>
            </a:pPr>
            <a:endParaRPr lang="en-US" dirty="0"/>
          </a:p>
        </p:txBody>
      </p:sp>
    </p:spTree>
    <p:extLst>
      <p:ext uri="{BB962C8B-B14F-4D97-AF65-F5344CB8AC3E}">
        <p14:creationId xmlns:p14="http://schemas.microsoft.com/office/powerpoint/2010/main" val="42160652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135"/>
            <a:ext cx="10515600" cy="954520"/>
          </a:xfrm>
        </p:spPr>
        <p:txBody>
          <a:bodyPr/>
          <a:lstStyle/>
          <a:p>
            <a:pPr algn="ctr"/>
            <a:r>
              <a:rPr lang="en-US" dirty="0" smtClean="0">
                <a:solidFill>
                  <a:schemeClr val="tx1"/>
                </a:solidFill>
              </a:rPr>
              <a:t>Joint Federal Program Claims Procedures</a:t>
            </a:r>
            <a:endParaRPr lang="en-US" dirty="0">
              <a:solidFill>
                <a:schemeClr val="tx1"/>
              </a:solidFill>
            </a:endParaRPr>
          </a:p>
        </p:txBody>
      </p:sp>
      <p:sp>
        <p:nvSpPr>
          <p:cNvPr id="3" name="Content Placeholder 2"/>
          <p:cNvSpPr>
            <a:spLocks noGrp="1"/>
          </p:cNvSpPr>
          <p:nvPr>
            <p:ph idx="1"/>
          </p:nvPr>
        </p:nvSpPr>
        <p:spPr>
          <a:xfrm>
            <a:off x="505691" y="1080655"/>
            <a:ext cx="11163300" cy="4852553"/>
          </a:xfrm>
        </p:spPr>
        <p:txBody>
          <a:bodyPr>
            <a:normAutofit/>
          </a:bodyPr>
          <a:lstStyle/>
          <a:p>
            <a:pPr marL="0" indent="0">
              <a:buNone/>
            </a:pPr>
            <a:r>
              <a:rPr lang="en-US" b="1" dirty="0" smtClean="0">
                <a:solidFill>
                  <a:schemeClr val="tx1"/>
                </a:solidFill>
              </a:rPr>
              <a:t>Supporting Documentation Required</a:t>
            </a:r>
            <a:endParaRPr lang="en-US" b="1" i="1" dirty="0" smtClean="0"/>
          </a:p>
          <a:p>
            <a:pPr marL="0" indent="0">
              <a:buNone/>
            </a:pPr>
            <a:endParaRPr lang="en-US" sz="2400" i="1" dirty="0" smtClean="0">
              <a:solidFill>
                <a:schemeClr val="tx1"/>
              </a:solidFill>
            </a:endParaRPr>
          </a:p>
          <a:p>
            <a:pPr marL="0" indent="0">
              <a:buNone/>
            </a:pPr>
            <a:r>
              <a:rPr lang="en-US" sz="2400" i="1" dirty="0" smtClean="0">
                <a:solidFill>
                  <a:schemeClr val="tx1"/>
                </a:solidFill>
              </a:rPr>
              <a:t>Object </a:t>
            </a:r>
            <a:r>
              <a:rPr lang="en-US" sz="2400" i="1" dirty="0">
                <a:solidFill>
                  <a:schemeClr val="tx1"/>
                </a:solidFill>
              </a:rPr>
              <a:t>Code 500 – Other Purchased Services</a:t>
            </a:r>
            <a:endParaRPr lang="en-US" sz="2400" dirty="0">
              <a:solidFill>
                <a:schemeClr val="tx1"/>
              </a:solidFill>
            </a:endParaRPr>
          </a:p>
          <a:p>
            <a:pPr lvl="1"/>
            <a:r>
              <a:rPr lang="en-US" u="sng" dirty="0" smtClean="0">
                <a:solidFill>
                  <a:schemeClr val="tx1"/>
                </a:solidFill>
              </a:rPr>
              <a:t>Note</a:t>
            </a:r>
            <a:r>
              <a:rPr lang="en-US" u="sng" dirty="0">
                <a:solidFill>
                  <a:schemeClr val="tx1"/>
                </a:solidFill>
              </a:rPr>
              <a:t>:</a:t>
            </a:r>
            <a:endParaRPr lang="en-US" dirty="0">
              <a:solidFill>
                <a:schemeClr val="tx1"/>
              </a:solidFill>
            </a:endParaRPr>
          </a:p>
          <a:p>
            <a:pPr lvl="1"/>
            <a:r>
              <a:rPr lang="en-US" dirty="0">
                <a:solidFill>
                  <a:schemeClr val="tx1"/>
                </a:solidFill>
              </a:rPr>
              <a:t>Alcohol, gum, candy, snacks, souvenirs, jewelry, or personal expenses will not be accepted.</a:t>
            </a:r>
          </a:p>
          <a:p>
            <a:pPr lvl="1"/>
            <a:endParaRPr lang="en-US" dirty="0" smtClean="0">
              <a:solidFill>
                <a:schemeClr val="tx1"/>
              </a:solidFill>
            </a:endParaRPr>
          </a:p>
          <a:p>
            <a:pPr lvl="1"/>
            <a:r>
              <a:rPr lang="en-US" dirty="0" smtClean="0">
                <a:solidFill>
                  <a:schemeClr val="tx1"/>
                </a:solidFill>
              </a:rPr>
              <a:t>If </a:t>
            </a:r>
            <a:r>
              <a:rPr lang="en-US" dirty="0">
                <a:solidFill>
                  <a:schemeClr val="tx1"/>
                </a:solidFill>
              </a:rPr>
              <a:t>necessary, airfare, hotel reservations, workshop registration can be paid in advance.</a:t>
            </a:r>
          </a:p>
          <a:p>
            <a:pPr lvl="1"/>
            <a:endParaRPr lang="en-US" dirty="0" smtClean="0">
              <a:solidFill>
                <a:schemeClr val="tx1"/>
              </a:solidFill>
            </a:endParaRPr>
          </a:p>
          <a:p>
            <a:pPr lvl="1"/>
            <a:r>
              <a:rPr lang="en-US" dirty="0" smtClean="0">
                <a:solidFill>
                  <a:schemeClr val="tx1"/>
                </a:solidFill>
              </a:rPr>
              <a:t>“</a:t>
            </a:r>
            <a:r>
              <a:rPr lang="en-US" dirty="0">
                <a:solidFill>
                  <a:schemeClr val="tx1"/>
                </a:solidFill>
              </a:rPr>
              <a:t>Real-time” expenses (such as per-diem, food, luggage fees, taxi, airport fees, etc.) cannot be paid in advance.</a:t>
            </a:r>
          </a:p>
          <a:p>
            <a:pPr marL="0" indent="0">
              <a:buNone/>
            </a:pPr>
            <a:endParaRPr lang="en-US" sz="2400" dirty="0" smtClean="0">
              <a:solidFill>
                <a:schemeClr val="tx1"/>
              </a:solidFill>
            </a:endParaRPr>
          </a:p>
          <a:p>
            <a:pPr marL="0" indent="0">
              <a:buNone/>
            </a:pPr>
            <a:endParaRPr lang="en-US" dirty="0" smtClean="0">
              <a:solidFill>
                <a:schemeClr val="tx1"/>
              </a:solidFill>
            </a:endParaRPr>
          </a:p>
          <a:p>
            <a:pPr marL="0" indent="0">
              <a:buNone/>
            </a:pPr>
            <a:endParaRPr lang="en-US" dirty="0"/>
          </a:p>
        </p:txBody>
      </p:sp>
    </p:spTree>
    <p:extLst>
      <p:ext uri="{BB962C8B-B14F-4D97-AF65-F5344CB8AC3E}">
        <p14:creationId xmlns:p14="http://schemas.microsoft.com/office/powerpoint/2010/main" val="14844968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135"/>
            <a:ext cx="10515600" cy="954520"/>
          </a:xfrm>
        </p:spPr>
        <p:txBody>
          <a:bodyPr/>
          <a:lstStyle/>
          <a:p>
            <a:pPr algn="ctr"/>
            <a:r>
              <a:rPr lang="en-US" dirty="0" smtClean="0">
                <a:solidFill>
                  <a:schemeClr val="tx1"/>
                </a:solidFill>
              </a:rPr>
              <a:t>Joint Federal Program Claims Procedures</a:t>
            </a:r>
            <a:endParaRPr lang="en-US" dirty="0">
              <a:solidFill>
                <a:schemeClr val="tx1"/>
              </a:solidFill>
            </a:endParaRPr>
          </a:p>
        </p:txBody>
      </p:sp>
      <p:sp>
        <p:nvSpPr>
          <p:cNvPr id="3" name="Content Placeholder 2"/>
          <p:cNvSpPr>
            <a:spLocks noGrp="1"/>
          </p:cNvSpPr>
          <p:nvPr>
            <p:ph idx="1"/>
          </p:nvPr>
        </p:nvSpPr>
        <p:spPr>
          <a:xfrm>
            <a:off x="363681" y="1080655"/>
            <a:ext cx="11440391" cy="4852553"/>
          </a:xfrm>
        </p:spPr>
        <p:txBody>
          <a:bodyPr>
            <a:normAutofit/>
          </a:bodyPr>
          <a:lstStyle/>
          <a:p>
            <a:r>
              <a:rPr lang="en-US" sz="3200" b="1" dirty="0" smtClean="0">
                <a:solidFill>
                  <a:schemeClr val="tx1"/>
                </a:solidFill>
              </a:rPr>
              <a:t>Supporting Documentation Required</a:t>
            </a:r>
          </a:p>
          <a:p>
            <a:pPr marL="0" indent="0">
              <a:buNone/>
            </a:pPr>
            <a:endParaRPr lang="en-US" sz="2400" i="1" dirty="0" smtClean="0">
              <a:solidFill>
                <a:schemeClr val="tx1"/>
              </a:solidFill>
            </a:endParaRPr>
          </a:p>
          <a:p>
            <a:pPr marL="0" indent="0">
              <a:buNone/>
            </a:pPr>
            <a:r>
              <a:rPr lang="en-US" sz="2400" i="1" dirty="0" smtClean="0">
                <a:solidFill>
                  <a:schemeClr val="tx1"/>
                </a:solidFill>
              </a:rPr>
              <a:t>Object </a:t>
            </a:r>
            <a:r>
              <a:rPr lang="en-US" sz="2400" i="1" dirty="0">
                <a:solidFill>
                  <a:schemeClr val="tx1"/>
                </a:solidFill>
              </a:rPr>
              <a:t>Code 600 – Supplies</a:t>
            </a:r>
            <a:endParaRPr lang="en-US" sz="2400" dirty="0">
              <a:solidFill>
                <a:schemeClr val="tx1"/>
              </a:solidFill>
            </a:endParaRPr>
          </a:p>
          <a:p>
            <a:pPr lvl="0"/>
            <a:r>
              <a:rPr lang="en-US" sz="2400" dirty="0">
                <a:solidFill>
                  <a:schemeClr val="tx1"/>
                </a:solidFill>
              </a:rPr>
              <a:t>All invoices and receipts for supply items must be attached</a:t>
            </a:r>
          </a:p>
          <a:p>
            <a:pPr lvl="0"/>
            <a:endParaRPr lang="en-US" sz="2400" dirty="0" smtClean="0">
              <a:solidFill>
                <a:schemeClr val="tx1"/>
              </a:solidFill>
            </a:endParaRPr>
          </a:p>
          <a:p>
            <a:pPr lvl="0"/>
            <a:r>
              <a:rPr lang="en-US" sz="2400" dirty="0" smtClean="0">
                <a:solidFill>
                  <a:schemeClr val="tx1"/>
                </a:solidFill>
              </a:rPr>
              <a:t>Instructional </a:t>
            </a:r>
            <a:r>
              <a:rPr lang="en-US" sz="2400" dirty="0">
                <a:solidFill>
                  <a:schemeClr val="tx1"/>
                </a:solidFill>
              </a:rPr>
              <a:t>materials require invoices detailing items that were purchased (should only list vendor name and not an individual’s name for reimbursement)</a:t>
            </a:r>
          </a:p>
          <a:p>
            <a:pPr marL="0" lvl="0" indent="0">
              <a:buNone/>
            </a:pPr>
            <a:endParaRPr lang="en-US" sz="2400" dirty="0" smtClean="0">
              <a:solidFill>
                <a:schemeClr val="tx1"/>
              </a:solidFill>
            </a:endParaRPr>
          </a:p>
          <a:p>
            <a:pPr lvl="0"/>
            <a:r>
              <a:rPr lang="en-US" sz="2400" dirty="0" smtClean="0">
                <a:solidFill>
                  <a:schemeClr val="tx1"/>
                </a:solidFill>
              </a:rPr>
              <a:t>Title </a:t>
            </a:r>
            <a:r>
              <a:rPr lang="en-US" sz="2400" dirty="0">
                <a:solidFill>
                  <a:schemeClr val="tx1"/>
                </a:solidFill>
              </a:rPr>
              <a:t>I light snack purchases for parent-involvement activities require an agenda and a sign-in sheet for the activity. </a:t>
            </a:r>
          </a:p>
          <a:p>
            <a:pPr marL="0" indent="0">
              <a:buNone/>
            </a:pPr>
            <a:endParaRPr lang="en-US" dirty="0"/>
          </a:p>
        </p:txBody>
      </p:sp>
    </p:spTree>
    <p:extLst>
      <p:ext uri="{BB962C8B-B14F-4D97-AF65-F5344CB8AC3E}">
        <p14:creationId xmlns:p14="http://schemas.microsoft.com/office/powerpoint/2010/main" val="18684236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135"/>
            <a:ext cx="10515600" cy="954520"/>
          </a:xfrm>
        </p:spPr>
        <p:txBody>
          <a:bodyPr/>
          <a:lstStyle/>
          <a:p>
            <a:pPr algn="ctr"/>
            <a:r>
              <a:rPr lang="en-US" dirty="0" smtClean="0">
                <a:solidFill>
                  <a:schemeClr val="tx1"/>
                </a:solidFill>
              </a:rPr>
              <a:t>Joint Federal Program Claims Procedures</a:t>
            </a:r>
            <a:endParaRPr lang="en-US" dirty="0">
              <a:solidFill>
                <a:schemeClr val="tx1"/>
              </a:solidFill>
            </a:endParaRPr>
          </a:p>
        </p:txBody>
      </p:sp>
      <p:sp>
        <p:nvSpPr>
          <p:cNvPr id="3" name="Content Placeholder 2"/>
          <p:cNvSpPr>
            <a:spLocks noGrp="1"/>
          </p:cNvSpPr>
          <p:nvPr>
            <p:ph idx="1"/>
          </p:nvPr>
        </p:nvSpPr>
        <p:spPr>
          <a:xfrm>
            <a:off x="394855" y="1319645"/>
            <a:ext cx="11378045" cy="4613563"/>
          </a:xfrm>
        </p:spPr>
        <p:txBody>
          <a:bodyPr>
            <a:normAutofit/>
          </a:bodyPr>
          <a:lstStyle/>
          <a:p>
            <a:pPr marL="0" indent="0">
              <a:buNone/>
            </a:pPr>
            <a:r>
              <a:rPr lang="en-US" sz="3000" b="1" dirty="0" smtClean="0">
                <a:solidFill>
                  <a:schemeClr val="tx1"/>
                </a:solidFill>
              </a:rPr>
              <a:t>Supporting Documentation Required</a:t>
            </a:r>
          </a:p>
          <a:p>
            <a:pPr marL="0" indent="0">
              <a:buNone/>
            </a:pPr>
            <a:endParaRPr lang="en-US" sz="2600" i="1" dirty="0" smtClean="0">
              <a:solidFill>
                <a:schemeClr val="tx1"/>
              </a:solidFill>
            </a:endParaRPr>
          </a:p>
          <a:p>
            <a:pPr marL="0" indent="0">
              <a:buNone/>
            </a:pPr>
            <a:r>
              <a:rPr lang="en-US" sz="2600" i="1" dirty="0" smtClean="0">
                <a:solidFill>
                  <a:schemeClr val="tx1"/>
                </a:solidFill>
              </a:rPr>
              <a:t>Object </a:t>
            </a:r>
            <a:r>
              <a:rPr lang="en-US" sz="2600" i="1" dirty="0">
                <a:solidFill>
                  <a:schemeClr val="tx1"/>
                </a:solidFill>
              </a:rPr>
              <a:t>Code 700 – Property</a:t>
            </a:r>
          </a:p>
          <a:p>
            <a:pPr lvl="1"/>
            <a:r>
              <a:rPr lang="en-US" sz="2600" i="1" dirty="0" smtClean="0">
                <a:solidFill>
                  <a:schemeClr val="tx1"/>
                </a:solidFill>
              </a:rPr>
              <a:t>Define property: capitalized items with a value over $5,000 per single item. </a:t>
            </a:r>
          </a:p>
          <a:p>
            <a:pPr marL="457200" lvl="1" indent="0">
              <a:buNone/>
            </a:pPr>
            <a:endParaRPr lang="en-US" sz="2600" i="1" dirty="0" smtClean="0">
              <a:solidFill>
                <a:schemeClr val="tx1"/>
              </a:solidFill>
            </a:endParaRPr>
          </a:p>
          <a:p>
            <a:pPr lvl="1"/>
            <a:r>
              <a:rPr lang="en-US" sz="2600" i="1" dirty="0" smtClean="0">
                <a:solidFill>
                  <a:schemeClr val="tx1"/>
                </a:solidFill>
              </a:rPr>
              <a:t>Proper </a:t>
            </a:r>
            <a:r>
              <a:rPr lang="en-US" sz="2600" i="1" dirty="0">
                <a:solidFill>
                  <a:schemeClr val="tx1"/>
                </a:solidFill>
              </a:rPr>
              <a:t>coding to object code 700 will depend on the way </a:t>
            </a:r>
            <a:r>
              <a:rPr lang="en-US" sz="2600" i="1" dirty="0" smtClean="0">
                <a:solidFill>
                  <a:schemeClr val="tx1"/>
                </a:solidFill>
              </a:rPr>
              <a:t>the </a:t>
            </a:r>
            <a:r>
              <a:rPr lang="en-US" sz="2600" i="1" dirty="0">
                <a:solidFill>
                  <a:schemeClr val="tx1"/>
                </a:solidFill>
              </a:rPr>
              <a:t>invoice is issued. If there is a break-down per item, and each item is under $5000 (such as 25 computers x $500 each, total $12,500), then object code 600 will be used, regardless of the total amount of the invoice. If the invoice says for example computers for $12,500, then object code 700 will be used, as the invoice reflects a single item with a value greater than $5000</a:t>
            </a:r>
            <a:r>
              <a:rPr lang="en-US" sz="2600" i="1" dirty="0" smtClean="0">
                <a:solidFill>
                  <a:schemeClr val="tx1"/>
                </a:solidFill>
              </a:rPr>
              <a:t>.</a:t>
            </a:r>
            <a:endParaRPr lang="en-US" sz="2600" i="1" dirty="0">
              <a:solidFill>
                <a:schemeClr val="tx1"/>
              </a:solidFill>
            </a:endParaRPr>
          </a:p>
        </p:txBody>
      </p:sp>
    </p:spTree>
    <p:extLst>
      <p:ext uri="{BB962C8B-B14F-4D97-AF65-F5344CB8AC3E}">
        <p14:creationId xmlns:p14="http://schemas.microsoft.com/office/powerpoint/2010/main" val="23298198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135"/>
            <a:ext cx="10515600" cy="954520"/>
          </a:xfrm>
        </p:spPr>
        <p:txBody>
          <a:bodyPr/>
          <a:lstStyle/>
          <a:p>
            <a:pPr algn="ctr"/>
            <a:r>
              <a:rPr lang="en-US" dirty="0" smtClean="0">
                <a:solidFill>
                  <a:schemeClr val="tx1"/>
                </a:solidFill>
              </a:rPr>
              <a:t>Joint Federal Program Claims Procedures</a:t>
            </a:r>
            <a:endParaRPr lang="en-US" dirty="0">
              <a:solidFill>
                <a:schemeClr val="tx1"/>
              </a:solidFill>
            </a:endParaRPr>
          </a:p>
        </p:txBody>
      </p:sp>
      <p:sp>
        <p:nvSpPr>
          <p:cNvPr id="3" name="Content Placeholder 2"/>
          <p:cNvSpPr>
            <a:spLocks noGrp="1"/>
          </p:cNvSpPr>
          <p:nvPr>
            <p:ph idx="1"/>
          </p:nvPr>
        </p:nvSpPr>
        <p:spPr>
          <a:xfrm>
            <a:off x="394855" y="1319645"/>
            <a:ext cx="11378045" cy="4613563"/>
          </a:xfrm>
        </p:spPr>
        <p:txBody>
          <a:bodyPr>
            <a:normAutofit/>
          </a:bodyPr>
          <a:lstStyle/>
          <a:p>
            <a:pPr marL="0" indent="0">
              <a:buNone/>
            </a:pPr>
            <a:r>
              <a:rPr lang="en-US" b="1" dirty="0" smtClean="0">
                <a:solidFill>
                  <a:schemeClr val="tx1"/>
                </a:solidFill>
              </a:rPr>
              <a:t>Supporting Documentation Required</a:t>
            </a:r>
          </a:p>
          <a:p>
            <a:pPr marL="0" indent="0">
              <a:buNone/>
            </a:pPr>
            <a:endParaRPr lang="en-US" sz="2400" i="1" dirty="0">
              <a:solidFill>
                <a:schemeClr val="tx1"/>
              </a:solidFill>
            </a:endParaRPr>
          </a:p>
          <a:p>
            <a:pPr marL="0" indent="0">
              <a:buNone/>
            </a:pPr>
            <a:r>
              <a:rPr lang="en-US" sz="2400" i="1" dirty="0" smtClean="0">
                <a:solidFill>
                  <a:schemeClr val="tx1"/>
                </a:solidFill>
              </a:rPr>
              <a:t>Object </a:t>
            </a:r>
            <a:r>
              <a:rPr lang="en-US" sz="2400" i="1" dirty="0">
                <a:solidFill>
                  <a:schemeClr val="tx1"/>
                </a:solidFill>
              </a:rPr>
              <a:t>Code 700 – </a:t>
            </a:r>
            <a:r>
              <a:rPr lang="en-US" sz="2400" i="1" dirty="0" smtClean="0">
                <a:solidFill>
                  <a:schemeClr val="tx1"/>
                </a:solidFill>
              </a:rPr>
              <a:t>Property</a:t>
            </a:r>
          </a:p>
          <a:p>
            <a:pPr marL="0" indent="0">
              <a:buNone/>
            </a:pPr>
            <a:endParaRPr lang="en-US" sz="2400" i="1" dirty="0" smtClean="0">
              <a:solidFill>
                <a:schemeClr val="tx1"/>
              </a:solidFill>
            </a:endParaRPr>
          </a:p>
          <a:p>
            <a:pPr lvl="1"/>
            <a:r>
              <a:rPr lang="en-US" dirty="0">
                <a:solidFill>
                  <a:schemeClr val="tx1"/>
                </a:solidFill>
              </a:rPr>
              <a:t>All invoices considered under property must be </a:t>
            </a:r>
            <a:r>
              <a:rPr lang="en-US" dirty="0" smtClean="0">
                <a:solidFill>
                  <a:schemeClr val="tx1"/>
                </a:solidFill>
              </a:rPr>
              <a:t>attached</a:t>
            </a:r>
          </a:p>
          <a:p>
            <a:pPr marL="457200" lvl="1" indent="0">
              <a:buNone/>
            </a:pPr>
            <a:endParaRPr lang="en-US" dirty="0">
              <a:solidFill>
                <a:schemeClr val="tx1"/>
              </a:solidFill>
            </a:endParaRPr>
          </a:p>
          <a:p>
            <a:pPr lvl="1"/>
            <a:r>
              <a:rPr lang="en-US" dirty="0">
                <a:solidFill>
                  <a:schemeClr val="tx1"/>
                </a:solidFill>
              </a:rPr>
              <a:t>IDC is not calculated against property.</a:t>
            </a:r>
          </a:p>
          <a:p>
            <a:pPr marL="0" indent="0">
              <a:buNone/>
            </a:pPr>
            <a:endParaRPr lang="en-US" sz="2400" dirty="0"/>
          </a:p>
        </p:txBody>
      </p:sp>
    </p:spTree>
    <p:extLst>
      <p:ext uri="{BB962C8B-B14F-4D97-AF65-F5344CB8AC3E}">
        <p14:creationId xmlns:p14="http://schemas.microsoft.com/office/powerpoint/2010/main" val="9586919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135"/>
            <a:ext cx="10515600" cy="954520"/>
          </a:xfrm>
        </p:spPr>
        <p:txBody>
          <a:bodyPr/>
          <a:lstStyle/>
          <a:p>
            <a:pPr algn="ctr"/>
            <a:r>
              <a:rPr lang="en-US" dirty="0" smtClean="0">
                <a:solidFill>
                  <a:schemeClr val="tx1"/>
                </a:solidFill>
              </a:rPr>
              <a:t>Joint Federal Program Claims Procedures</a:t>
            </a:r>
            <a:endParaRPr lang="en-US" dirty="0">
              <a:solidFill>
                <a:schemeClr val="tx1"/>
              </a:solidFill>
            </a:endParaRPr>
          </a:p>
        </p:txBody>
      </p:sp>
      <p:sp>
        <p:nvSpPr>
          <p:cNvPr id="3" name="Content Placeholder 2"/>
          <p:cNvSpPr>
            <a:spLocks noGrp="1"/>
          </p:cNvSpPr>
          <p:nvPr>
            <p:ph idx="1"/>
          </p:nvPr>
        </p:nvSpPr>
        <p:spPr>
          <a:xfrm>
            <a:off x="394855" y="1319645"/>
            <a:ext cx="11378045" cy="4613563"/>
          </a:xfrm>
        </p:spPr>
        <p:txBody>
          <a:bodyPr>
            <a:normAutofit/>
          </a:bodyPr>
          <a:lstStyle/>
          <a:p>
            <a:pPr marL="0" indent="0">
              <a:buNone/>
            </a:pPr>
            <a:r>
              <a:rPr lang="en-US" sz="3000" b="1" dirty="0" smtClean="0">
                <a:solidFill>
                  <a:schemeClr val="tx1"/>
                </a:solidFill>
              </a:rPr>
              <a:t>Supporting Documentation Required</a:t>
            </a:r>
          </a:p>
          <a:p>
            <a:pPr marL="0" indent="0">
              <a:buNone/>
            </a:pPr>
            <a:r>
              <a:rPr lang="en-US" sz="2600" i="1" dirty="0" smtClean="0">
                <a:solidFill>
                  <a:schemeClr val="tx1"/>
                </a:solidFill>
              </a:rPr>
              <a:t>Object </a:t>
            </a:r>
            <a:r>
              <a:rPr lang="en-US" sz="2600" i="1" dirty="0">
                <a:solidFill>
                  <a:schemeClr val="tx1"/>
                </a:solidFill>
              </a:rPr>
              <a:t>Code 800 – Other Objects</a:t>
            </a:r>
            <a:endParaRPr lang="en-US" sz="2600" dirty="0">
              <a:solidFill>
                <a:schemeClr val="tx1"/>
              </a:solidFill>
            </a:endParaRPr>
          </a:p>
          <a:p>
            <a:pPr lvl="1"/>
            <a:r>
              <a:rPr lang="en-US" sz="2600" dirty="0">
                <a:solidFill>
                  <a:schemeClr val="tx1"/>
                </a:solidFill>
              </a:rPr>
              <a:t>All invoices, including registrations and other miscellaneous charges, must be </a:t>
            </a:r>
            <a:r>
              <a:rPr lang="en-US" sz="2600" dirty="0" smtClean="0">
                <a:solidFill>
                  <a:schemeClr val="tx1"/>
                </a:solidFill>
              </a:rPr>
              <a:t>attached</a:t>
            </a:r>
          </a:p>
          <a:p>
            <a:pPr lvl="1"/>
            <a:endParaRPr lang="en-US" sz="2600" dirty="0">
              <a:solidFill>
                <a:schemeClr val="tx1"/>
              </a:solidFill>
            </a:endParaRPr>
          </a:p>
          <a:p>
            <a:pPr lvl="1"/>
            <a:r>
              <a:rPr lang="en-US" sz="2600" dirty="0">
                <a:solidFill>
                  <a:schemeClr val="tx1"/>
                </a:solidFill>
              </a:rPr>
              <a:t>Registration for professional development must include the name of the participant and the name and date of the professional </a:t>
            </a:r>
            <a:r>
              <a:rPr lang="en-US" sz="2600" dirty="0" smtClean="0">
                <a:solidFill>
                  <a:schemeClr val="tx1"/>
                </a:solidFill>
              </a:rPr>
              <a:t>development</a:t>
            </a:r>
          </a:p>
          <a:p>
            <a:pPr marL="457200" lvl="1" indent="0">
              <a:buNone/>
            </a:pPr>
            <a:endParaRPr lang="en-US" sz="2600" dirty="0">
              <a:solidFill>
                <a:schemeClr val="tx1"/>
              </a:solidFill>
            </a:endParaRPr>
          </a:p>
          <a:p>
            <a:pPr lvl="1"/>
            <a:r>
              <a:rPr lang="en-US" sz="2600" dirty="0">
                <a:solidFill>
                  <a:schemeClr val="tx1"/>
                </a:solidFill>
              </a:rPr>
              <a:t>Registration for professional developments should align with professional development that has been approved in the grant application (if not, an amendment should be made</a:t>
            </a:r>
            <a:r>
              <a:rPr lang="en-US" sz="2600" dirty="0" smtClean="0">
                <a:solidFill>
                  <a:schemeClr val="tx1"/>
                </a:solidFill>
              </a:rPr>
              <a:t>).</a:t>
            </a:r>
            <a:endParaRPr lang="en-US" sz="2600" dirty="0">
              <a:solidFill>
                <a:schemeClr val="tx1"/>
              </a:solidFill>
            </a:endParaRPr>
          </a:p>
        </p:txBody>
      </p:sp>
    </p:spTree>
    <p:extLst>
      <p:ext uri="{BB962C8B-B14F-4D97-AF65-F5344CB8AC3E}">
        <p14:creationId xmlns:p14="http://schemas.microsoft.com/office/powerpoint/2010/main" val="12208545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135"/>
            <a:ext cx="10515600" cy="954520"/>
          </a:xfrm>
        </p:spPr>
        <p:txBody>
          <a:bodyPr/>
          <a:lstStyle/>
          <a:p>
            <a:pPr algn="ctr"/>
            <a:r>
              <a:rPr lang="en-US" dirty="0" smtClean="0">
                <a:solidFill>
                  <a:schemeClr val="tx1"/>
                </a:solidFill>
              </a:rPr>
              <a:t>Joint Federal Program Claims Procedures</a:t>
            </a:r>
            <a:endParaRPr lang="en-US" dirty="0">
              <a:solidFill>
                <a:schemeClr val="tx1"/>
              </a:solidFill>
            </a:endParaRPr>
          </a:p>
        </p:txBody>
      </p:sp>
      <p:sp>
        <p:nvSpPr>
          <p:cNvPr id="3" name="Content Placeholder 2"/>
          <p:cNvSpPr>
            <a:spLocks noGrp="1"/>
          </p:cNvSpPr>
          <p:nvPr>
            <p:ph idx="1"/>
          </p:nvPr>
        </p:nvSpPr>
        <p:spPr>
          <a:xfrm>
            <a:off x="394855" y="1319645"/>
            <a:ext cx="11378045" cy="4613563"/>
          </a:xfrm>
        </p:spPr>
        <p:txBody>
          <a:bodyPr>
            <a:normAutofit/>
          </a:bodyPr>
          <a:lstStyle/>
          <a:p>
            <a:pPr marL="0" indent="0">
              <a:buNone/>
            </a:pPr>
            <a:r>
              <a:rPr lang="en-US" b="1" dirty="0" smtClean="0">
                <a:solidFill>
                  <a:schemeClr val="tx1"/>
                </a:solidFill>
              </a:rPr>
              <a:t>Supporting Documentation Required</a:t>
            </a:r>
          </a:p>
          <a:p>
            <a:pPr marL="0" indent="0">
              <a:buNone/>
            </a:pPr>
            <a:endParaRPr lang="en-US" sz="2400" i="1" dirty="0" smtClean="0">
              <a:solidFill>
                <a:schemeClr val="tx1"/>
              </a:solidFill>
            </a:endParaRPr>
          </a:p>
          <a:p>
            <a:pPr marL="0" indent="0">
              <a:buNone/>
            </a:pPr>
            <a:r>
              <a:rPr lang="en-US" sz="2400" i="1" dirty="0" smtClean="0">
                <a:solidFill>
                  <a:schemeClr val="tx1"/>
                </a:solidFill>
              </a:rPr>
              <a:t>Object </a:t>
            </a:r>
            <a:r>
              <a:rPr lang="en-US" sz="2400" i="1" dirty="0">
                <a:solidFill>
                  <a:schemeClr val="tx1"/>
                </a:solidFill>
              </a:rPr>
              <a:t>Code 800 – Other Objects</a:t>
            </a:r>
            <a:endParaRPr lang="en-US" sz="2400" dirty="0">
              <a:solidFill>
                <a:schemeClr val="tx1"/>
              </a:solidFill>
            </a:endParaRPr>
          </a:p>
          <a:p>
            <a:pPr lvl="1"/>
            <a:r>
              <a:rPr lang="en-US" dirty="0" smtClean="0">
                <a:solidFill>
                  <a:schemeClr val="tx1"/>
                </a:solidFill>
              </a:rPr>
              <a:t>Non Taxable Tuition </a:t>
            </a:r>
            <a:r>
              <a:rPr lang="en-US" dirty="0">
                <a:solidFill>
                  <a:schemeClr val="tx1"/>
                </a:solidFill>
              </a:rPr>
              <a:t>Reimbursement requires a copy of the college transcript, showing the name of the student, the name of course complete, and a passing grade.  Subject to the program specific approval based on the requirements of the Federal Funds. (Example: tuition reimbursement is unallowable through 21</a:t>
            </a:r>
            <a:r>
              <a:rPr lang="en-US" baseline="30000" dirty="0">
                <a:solidFill>
                  <a:schemeClr val="tx1"/>
                </a:solidFill>
              </a:rPr>
              <a:t>st</a:t>
            </a:r>
            <a:r>
              <a:rPr lang="en-US" dirty="0">
                <a:solidFill>
                  <a:schemeClr val="tx1"/>
                </a:solidFill>
              </a:rPr>
              <a:t> Century Funds</a:t>
            </a:r>
            <a:r>
              <a:rPr lang="en-US" dirty="0" smtClean="0">
                <a:solidFill>
                  <a:schemeClr val="tx1"/>
                </a:solidFill>
              </a:rPr>
              <a:t>)  </a:t>
            </a:r>
            <a:r>
              <a:rPr lang="en-US" i="1" dirty="0" smtClean="0">
                <a:solidFill>
                  <a:schemeClr val="tx1"/>
                </a:solidFill>
              </a:rPr>
              <a:t>If tuition is taxable, it must be process through the district payroll system using object code 100 series.</a:t>
            </a:r>
          </a:p>
          <a:p>
            <a:pPr marL="457200" lvl="1" indent="0">
              <a:buNone/>
            </a:pPr>
            <a:endParaRPr lang="en-US" dirty="0">
              <a:solidFill>
                <a:schemeClr val="tx1"/>
              </a:solidFill>
            </a:endParaRPr>
          </a:p>
          <a:p>
            <a:pPr lvl="1"/>
            <a:r>
              <a:rPr lang="en-US" dirty="0">
                <a:solidFill>
                  <a:schemeClr val="tx1"/>
                </a:solidFill>
              </a:rPr>
              <a:t>Payments with district credit cards should include vendor name, as well as credit card name on purchase orders (i.e. Visa/Holiday Inn)</a:t>
            </a:r>
          </a:p>
        </p:txBody>
      </p:sp>
    </p:spTree>
    <p:extLst>
      <p:ext uri="{BB962C8B-B14F-4D97-AF65-F5344CB8AC3E}">
        <p14:creationId xmlns:p14="http://schemas.microsoft.com/office/powerpoint/2010/main" val="20119115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135"/>
            <a:ext cx="10515600" cy="954520"/>
          </a:xfrm>
        </p:spPr>
        <p:txBody>
          <a:bodyPr/>
          <a:lstStyle/>
          <a:p>
            <a:pPr algn="ctr"/>
            <a:r>
              <a:rPr lang="en-US" dirty="0" smtClean="0">
                <a:solidFill>
                  <a:schemeClr val="tx1"/>
                </a:solidFill>
              </a:rPr>
              <a:t>Joint Federal Program Claims Procedures</a:t>
            </a:r>
            <a:endParaRPr lang="en-US" dirty="0">
              <a:solidFill>
                <a:schemeClr val="tx1"/>
              </a:solidFill>
            </a:endParaRPr>
          </a:p>
        </p:txBody>
      </p:sp>
      <p:sp>
        <p:nvSpPr>
          <p:cNvPr id="3" name="Content Placeholder 2"/>
          <p:cNvSpPr>
            <a:spLocks noGrp="1"/>
          </p:cNvSpPr>
          <p:nvPr>
            <p:ph idx="1"/>
          </p:nvPr>
        </p:nvSpPr>
        <p:spPr>
          <a:xfrm>
            <a:off x="270164" y="1319645"/>
            <a:ext cx="11617036" cy="4613563"/>
          </a:xfrm>
        </p:spPr>
        <p:txBody>
          <a:bodyPr>
            <a:normAutofit fontScale="92500" lnSpcReduction="10000"/>
          </a:bodyPr>
          <a:lstStyle/>
          <a:p>
            <a:r>
              <a:rPr lang="en-US" dirty="0" smtClean="0">
                <a:solidFill>
                  <a:schemeClr val="tx1"/>
                </a:solidFill>
              </a:rPr>
              <a:t>Links</a:t>
            </a:r>
          </a:p>
          <a:p>
            <a:r>
              <a:rPr lang="en-US" dirty="0">
                <a:solidFill>
                  <a:schemeClr val="tx1"/>
                </a:solidFill>
              </a:rPr>
              <a:t>Federal Guidance: </a:t>
            </a:r>
            <a:r>
              <a:rPr lang="en-US" u="sng" dirty="0">
                <a:solidFill>
                  <a:schemeClr val="tx1"/>
                </a:solidFill>
                <a:hlinkClick r:id="rId2"/>
              </a:rPr>
              <a:t>http://www2.ed.gov/policy/fund/guid/uniform-guidance/index.html</a:t>
            </a:r>
            <a:endParaRPr lang="en-US" dirty="0">
              <a:solidFill>
                <a:schemeClr val="tx1"/>
              </a:solidFill>
            </a:endParaRPr>
          </a:p>
          <a:p>
            <a:r>
              <a:rPr lang="en-US" dirty="0">
                <a:solidFill>
                  <a:schemeClr val="tx1"/>
                </a:solidFill>
              </a:rPr>
              <a:t>Education Law Book:  </a:t>
            </a:r>
            <a:r>
              <a:rPr lang="en-US" u="sng" dirty="0">
                <a:solidFill>
                  <a:schemeClr val="tx1"/>
                </a:solidFill>
                <a:hlinkClick r:id="rId3"/>
              </a:rPr>
              <a:t>http://sde.ok.gov/sde/office-legal-services</a:t>
            </a:r>
            <a:r>
              <a:rPr lang="en-US" dirty="0">
                <a:solidFill>
                  <a:schemeClr val="tx1"/>
                </a:solidFill>
              </a:rPr>
              <a:t>   </a:t>
            </a:r>
          </a:p>
          <a:p>
            <a:r>
              <a:rPr lang="en-US" dirty="0">
                <a:solidFill>
                  <a:schemeClr val="tx1"/>
                </a:solidFill>
              </a:rPr>
              <a:t>21</a:t>
            </a:r>
            <a:r>
              <a:rPr lang="en-US" baseline="30000" dirty="0">
                <a:solidFill>
                  <a:schemeClr val="tx1"/>
                </a:solidFill>
              </a:rPr>
              <a:t>st</a:t>
            </a:r>
            <a:r>
              <a:rPr lang="en-US" dirty="0">
                <a:solidFill>
                  <a:schemeClr val="tx1"/>
                </a:solidFill>
              </a:rPr>
              <a:t> Century Community Learning Centers Website: </a:t>
            </a:r>
            <a:r>
              <a:rPr lang="en-US" u="sng" dirty="0">
                <a:solidFill>
                  <a:schemeClr val="tx1"/>
                </a:solidFill>
                <a:hlinkClick r:id="rId4"/>
              </a:rPr>
              <a:t>http://sde.ok.gov/sde/21cclc</a:t>
            </a:r>
            <a:r>
              <a:rPr lang="en-US" dirty="0">
                <a:solidFill>
                  <a:schemeClr val="tx1"/>
                </a:solidFill>
              </a:rPr>
              <a:t> </a:t>
            </a:r>
          </a:p>
          <a:p>
            <a:r>
              <a:rPr lang="en-US" dirty="0">
                <a:solidFill>
                  <a:schemeClr val="tx1"/>
                </a:solidFill>
              </a:rPr>
              <a:t>Child Nutrition Website: </a:t>
            </a:r>
            <a:r>
              <a:rPr lang="en-US" u="sng" dirty="0">
                <a:solidFill>
                  <a:schemeClr val="tx1"/>
                </a:solidFill>
                <a:hlinkClick r:id="rId5"/>
              </a:rPr>
              <a:t>http://sde.ok.gov/sde/child-nutrition-programs</a:t>
            </a:r>
            <a:r>
              <a:rPr lang="en-US" dirty="0">
                <a:solidFill>
                  <a:schemeClr val="tx1"/>
                </a:solidFill>
              </a:rPr>
              <a:t> </a:t>
            </a:r>
          </a:p>
          <a:p>
            <a:r>
              <a:rPr lang="en-US" dirty="0">
                <a:solidFill>
                  <a:schemeClr val="tx1"/>
                </a:solidFill>
              </a:rPr>
              <a:t>Federal Programs Website: </a:t>
            </a:r>
            <a:r>
              <a:rPr lang="en-US" u="sng" dirty="0">
                <a:solidFill>
                  <a:schemeClr val="tx1"/>
                </a:solidFill>
                <a:hlinkClick r:id="rId6"/>
              </a:rPr>
              <a:t>http://sde.ok.gov/sde/federal-programs</a:t>
            </a:r>
            <a:endParaRPr lang="en-US" dirty="0">
              <a:solidFill>
                <a:schemeClr val="tx1"/>
              </a:solidFill>
            </a:endParaRPr>
          </a:p>
          <a:p>
            <a:r>
              <a:rPr lang="en-US" dirty="0">
                <a:solidFill>
                  <a:schemeClr val="tx1"/>
                </a:solidFill>
              </a:rPr>
              <a:t>School Support Website: </a:t>
            </a:r>
            <a:r>
              <a:rPr lang="en-US" u="sng" dirty="0">
                <a:solidFill>
                  <a:schemeClr val="tx1"/>
                </a:solidFill>
                <a:hlinkClick r:id="rId7"/>
              </a:rPr>
              <a:t>http://sde.ok.gov/sde/school-improvement</a:t>
            </a:r>
            <a:endParaRPr lang="en-US" dirty="0">
              <a:solidFill>
                <a:schemeClr val="tx1"/>
              </a:solidFill>
            </a:endParaRPr>
          </a:p>
          <a:p>
            <a:r>
              <a:rPr lang="en-US" dirty="0">
                <a:solidFill>
                  <a:schemeClr val="tx1"/>
                </a:solidFill>
              </a:rPr>
              <a:t>Special Education Website: </a:t>
            </a:r>
            <a:r>
              <a:rPr lang="en-US" u="sng" dirty="0">
                <a:solidFill>
                  <a:schemeClr val="tx1"/>
                </a:solidFill>
                <a:hlinkClick r:id="rId8"/>
              </a:rPr>
              <a:t>http://sde.ok.gov/sde/special-education</a:t>
            </a:r>
            <a:r>
              <a:rPr lang="en-US" dirty="0">
                <a:solidFill>
                  <a:schemeClr val="tx1"/>
                </a:solidFill>
              </a:rPr>
              <a:t> </a:t>
            </a:r>
          </a:p>
          <a:p>
            <a:r>
              <a:rPr lang="en-US" dirty="0">
                <a:solidFill>
                  <a:schemeClr val="tx1"/>
                </a:solidFill>
              </a:rPr>
              <a:t>Financial Accounting (OCAS Manual) Website: </a:t>
            </a:r>
            <a:r>
              <a:rPr lang="en-US" u="sng" dirty="0">
                <a:hlinkClick r:id="rId9"/>
              </a:rPr>
              <a:t>https://sde.ok.gov/sde/financial-accounting</a:t>
            </a:r>
            <a:endParaRPr lang="en-US" dirty="0"/>
          </a:p>
          <a:p>
            <a:pPr marL="0" indent="0">
              <a:buNone/>
            </a:pPr>
            <a:endParaRPr lang="en-US" dirty="0" smtClean="0">
              <a:solidFill>
                <a:schemeClr val="tx1"/>
              </a:solidFill>
            </a:endParaRPr>
          </a:p>
          <a:p>
            <a:endParaRPr lang="en-US" dirty="0"/>
          </a:p>
        </p:txBody>
      </p:sp>
    </p:spTree>
    <p:extLst>
      <p:ext uri="{BB962C8B-B14F-4D97-AF65-F5344CB8AC3E}">
        <p14:creationId xmlns:p14="http://schemas.microsoft.com/office/powerpoint/2010/main" val="17328539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135"/>
            <a:ext cx="10515600" cy="954520"/>
          </a:xfrm>
        </p:spPr>
        <p:txBody>
          <a:bodyPr/>
          <a:lstStyle/>
          <a:p>
            <a:pPr algn="ctr"/>
            <a:r>
              <a:rPr lang="en-US" dirty="0" smtClean="0">
                <a:solidFill>
                  <a:schemeClr val="tx1"/>
                </a:solidFill>
              </a:rPr>
              <a:t>Contact Information</a:t>
            </a:r>
            <a:endParaRPr lang="en-US" dirty="0">
              <a:solidFill>
                <a:schemeClr val="tx1"/>
              </a:solidFill>
            </a:endParaRPr>
          </a:p>
        </p:txBody>
      </p:sp>
      <p:sp>
        <p:nvSpPr>
          <p:cNvPr id="3" name="Content Placeholder 2"/>
          <p:cNvSpPr>
            <a:spLocks noGrp="1"/>
          </p:cNvSpPr>
          <p:nvPr>
            <p:ph idx="1"/>
          </p:nvPr>
        </p:nvSpPr>
        <p:spPr>
          <a:xfrm>
            <a:off x="166255" y="1319645"/>
            <a:ext cx="11824854" cy="4613563"/>
          </a:xfrm>
        </p:spPr>
        <p:txBody>
          <a:bodyPr>
            <a:normAutofit/>
          </a:bodyPr>
          <a:lstStyle/>
          <a:p>
            <a:pPr marL="0" indent="0">
              <a:buNone/>
            </a:pPr>
            <a:r>
              <a:rPr lang="en-US" dirty="0" smtClean="0">
                <a:solidFill>
                  <a:schemeClr val="tx1"/>
                </a:solidFill>
              </a:rPr>
              <a:t>Deputy Superintendent: 		Matt Holder			405-522-3713</a:t>
            </a:r>
          </a:p>
          <a:p>
            <a:pPr marL="0" indent="0">
              <a:buNone/>
            </a:pPr>
            <a:r>
              <a:rPr lang="en-US" dirty="0" smtClean="0">
                <a:solidFill>
                  <a:schemeClr val="tx1"/>
                </a:solidFill>
              </a:rPr>
              <a:t>21</a:t>
            </a:r>
            <a:r>
              <a:rPr lang="en-US" baseline="30000" dirty="0" smtClean="0">
                <a:solidFill>
                  <a:schemeClr val="tx1"/>
                </a:solidFill>
              </a:rPr>
              <a:t>st</a:t>
            </a:r>
            <a:r>
              <a:rPr lang="en-US" dirty="0" smtClean="0">
                <a:solidFill>
                  <a:schemeClr val="tx1"/>
                </a:solidFill>
              </a:rPr>
              <a:t> Century:			Sonia Johnson		405-522-6225 </a:t>
            </a:r>
            <a:endParaRPr lang="en-US" dirty="0">
              <a:solidFill>
                <a:schemeClr val="tx1"/>
              </a:solidFill>
            </a:endParaRPr>
          </a:p>
          <a:p>
            <a:pPr marL="0" indent="0">
              <a:buNone/>
            </a:pPr>
            <a:r>
              <a:rPr lang="en-US" dirty="0">
                <a:solidFill>
                  <a:schemeClr val="tx1"/>
                </a:solidFill>
              </a:rPr>
              <a:t>Child </a:t>
            </a:r>
            <a:r>
              <a:rPr lang="en-US" dirty="0" smtClean="0">
                <a:solidFill>
                  <a:schemeClr val="tx1"/>
                </a:solidFill>
              </a:rPr>
              <a:t>Nutrition:			Debbie Hamilton		405-521-3327</a:t>
            </a:r>
            <a:endParaRPr lang="en-US" dirty="0">
              <a:solidFill>
                <a:schemeClr val="tx1"/>
              </a:solidFill>
            </a:endParaRPr>
          </a:p>
          <a:p>
            <a:pPr marL="0" indent="0">
              <a:buNone/>
            </a:pPr>
            <a:r>
              <a:rPr lang="en-US" dirty="0">
                <a:solidFill>
                  <a:schemeClr val="tx1"/>
                </a:solidFill>
              </a:rPr>
              <a:t>Federal </a:t>
            </a:r>
            <a:r>
              <a:rPr lang="en-US" dirty="0" smtClean="0">
                <a:solidFill>
                  <a:schemeClr val="tx1"/>
                </a:solidFill>
              </a:rPr>
              <a:t>Programs:			Gloria Bayouth		405-521-2846</a:t>
            </a:r>
          </a:p>
          <a:p>
            <a:pPr marL="0" indent="0">
              <a:buNone/>
            </a:pPr>
            <a:r>
              <a:rPr lang="en-US" dirty="0" smtClean="0">
                <a:solidFill>
                  <a:schemeClr val="tx1"/>
                </a:solidFill>
              </a:rPr>
              <a:t>School Support:			Desarae Witmer		405-522-3263</a:t>
            </a:r>
          </a:p>
          <a:p>
            <a:pPr marL="0" indent="0">
              <a:buNone/>
            </a:pPr>
            <a:r>
              <a:rPr lang="en-US" dirty="0" smtClean="0">
                <a:solidFill>
                  <a:schemeClr val="tx1"/>
                </a:solidFill>
              </a:rPr>
              <a:t>Special Education:			Todd Loftin		</a:t>
            </a:r>
            <a:r>
              <a:rPr lang="en-US" smtClean="0">
                <a:solidFill>
                  <a:schemeClr val="tx1"/>
                </a:solidFill>
              </a:rPr>
              <a:t>	405-522-3237</a:t>
            </a:r>
            <a:endParaRPr lang="en-US" dirty="0">
              <a:solidFill>
                <a:schemeClr val="tx1"/>
              </a:solidFill>
            </a:endParaRPr>
          </a:p>
          <a:p>
            <a:pPr marL="0" indent="0">
              <a:buNone/>
            </a:pPr>
            <a:r>
              <a:rPr lang="en-US" dirty="0" smtClean="0">
                <a:solidFill>
                  <a:schemeClr val="tx1"/>
                </a:solidFill>
              </a:rPr>
              <a:t>Financial Accounting:		Nancy Hughes		405-522-0275</a:t>
            </a:r>
          </a:p>
        </p:txBody>
      </p:sp>
    </p:spTree>
    <p:extLst>
      <p:ext uri="{BB962C8B-B14F-4D97-AF65-F5344CB8AC3E}">
        <p14:creationId xmlns:p14="http://schemas.microsoft.com/office/powerpoint/2010/main" val="3956142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1608"/>
            <a:ext cx="10515600" cy="736310"/>
          </a:xfrm>
        </p:spPr>
        <p:txBody>
          <a:bodyPr/>
          <a:lstStyle/>
          <a:p>
            <a:pPr algn="ctr"/>
            <a:r>
              <a:rPr lang="en-US" dirty="0" smtClean="0">
                <a:solidFill>
                  <a:schemeClr val="tx1"/>
                </a:solidFill>
              </a:rPr>
              <a:t>Joint Federal Program Claims Procedures</a:t>
            </a:r>
            <a:endParaRPr lang="en-US" dirty="0">
              <a:solidFill>
                <a:schemeClr val="tx1"/>
              </a:solidFill>
            </a:endParaRPr>
          </a:p>
        </p:txBody>
      </p:sp>
      <p:sp>
        <p:nvSpPr>
          <p:cNvPr id="3" name="Content Placeholder 2"/>
          <p:cNvSpPr>
            <a:spLocks noGrp="1"/>
          </p:cNvSpPr>
          <p:nvPr>
            <p:ph idx="1"/>
          </p:nvPr>
        </p:nvSpPr>
        <p:spPr>
          <a:xfrm>
            <a:off x="838200" y="1319645"/>
            <a:ext cx="10515600" cy="4613563"/>
          </a:xfrm>
        </p:spPr>
        <p:txBody>
          <a:bodyPr>
            <a:normAutofit/>
          </a:bodyPr>
          <a:lstStyle/>
          <a:p>
            <a:pPr marL="0" indent="0">
              <a:buNone/>
            </a:pPr>
            <a:r>
              <a:rPr lang="en-US" b="1" dirty="0" smtClean="0">
                <a:solidFill>
                  <a:schemeClr val="tx1"/>
                </a:solidFill>
              </a:rPr>
              <a:t>Purpose</a:t>
            </a:r>
          </a:p>
          <a:p>
            <a:pPr>
              <a:lnSpc>
                <a:spcPct val="120000"/>
              </a:lnSpc>
            </a:pPr>
            <a:r>
              <a:rPr lang="en-US" sz="2400" dirty="0" smtClean="0">
                <a:solidFill>
                  <a:schemeClr val="tx1"/>
                </a:solidFill>
              </a:rPr>
              <a:t>The procedures have been reviewed by the following:</a:t>
            </a:r>
          </a:p>
          <a:p>
            <a:pPr lvl="1">
              <a:lnSpc>
                <a:spcPct val="120000"/>
              </a:lnSpc>
            </a:pPr>
            <a:r>
              <a:rPr lang="en-US" dirty="0" smtClean="0">
                <a:solidFill>
                  <a:schemeClr val="tx1"/>
                </a:solidFill>
              </a:rPr>
              <a:t>Office of Federal Programs</a:t>
            </a:r>
          </a:p>
          <a:p>
            <a:pPr lvl="1">
              <a:lnSpc>
                <a:spcPct val="120000"/>
              </a:lnSpc>
            </a:pPr>
            <a:r>
              <a:rPr lang="en-US" dirty="0" smtClean="0">
                <a:solidFill>
                  <a:schemeClr val="tx1"/>
                </a:solidFill>
              </a:rPr>
              <a:t>Office of Special Education</a:t>
            </a:r>
          </a:p>
          <a:p>
            <a:pPr lvl="1">
              <a:lnSpc>
                <a:spcPct val="120000"/>
              </a:lnSpc>
            </a:pPr>
            <a:r>
              <a:rPr lang="en-US" dirty="0" smtClean="0">
                <a:solidFill>
                  <a:schemeClr val="tx1"/>
                </a:solidFill>
              </a:rPr>
              <a:t>Office of 21</a:t>
            </a:r>
            <a:r>
              <a:rPr lang="en-US" baseline="30000" dirty="0" smtClean="0">
                <a:solidFill>
                  <a:schemeClr val="tx1"/>
                </a:solidFill>
              </a:rPr>
              <a:t>st</a:t>
            </a:r>
            <a:r>
              <a:rPr lang="en-US" dirty="0" smtClean="0">
                <a:solidFill>
                  <a:schemeClr val="tx1"/>
                </a:solidFill>
              </a:rPr>
              <a:t> Century Community Learning Centers</a:t>
            </a:r>
            <a:endParaRPr lang="en-US" dirty="0">
              <a:solidFill>
                <a:schemeClr val="tx1"/>
              </a:solidFill>
            </a:endParaRPr>
          </a:p>
          <a:p>
            <a:pPr lvl="1">
              <a:lnSpc>
                <a:spcPct val="120000"/>
              </a:lnSpc>
            </a:pPr>
            <a:r>
              <a:rPr lang="en-US" dirty="0" smtClean="0">
                <a:solidFill>
                  <a:schemeClr val="tx1"/>
                </a:solidFill>
              </a:rPr>
              <a:t>Office of School Support	</a:t>
            </a:r>
          </a:p>
          <a:p>
            <a:pPr lvl="1">
              <a:lnSpc>
                <a:spcPct val="120000"/>
              </a:lnSpc>
            </a:pPr>
            <a:r>
              <a:rPr lang="en-US" dirty="0" smtClean="0">
                <a:solidFill>
                  <a:schemeClr val="tx1"/>
                </a:solidFill>
              </a:rPr>
              <a:t>Community of Practitioners Committee</a:t>
            </a:r>
            <a:endParaRPr lang="en-US" dirty="0">
              <a:solidFill>
                <a:schemeClr val="tx1"/>
              </a:solidFill>
            </a:endParaRPr>
          </a:p>
        </p:txBody>
      </p:sp>
    </p:spTree>
    <p:extLst>
      <p:ext uri="{BB962C8B-B14F-4D97-AF65-F5344CB8AC3E}">
        <p14:creationId xmlns:p14="http://schemas.microsoft.com/office/powerpoint/2010/main" val="525376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135"/>
            <a:ext cx="10515600" cy="954520"/>
          </a:xfrm>
        </p:spPr>
        <p:txBody>
          <a:bodyPr/>
          <a:lstStyle/>
          <a:p>
            <a:pPr algn="ctr"/>
            <a:r>
              <a:rPr lang="en-US" dirty="0" smtClean="0">
                <a:solidFill>
                  <a:schemeClr val="tx1"/>
                </a:solidFill>
              </a:rPr>
              <a:t>Joint Federal Program Claims Procedures</a:t>
            </a:r>
            <a:endParaRPr lang="en-US" dirty="0">
              <a:solidFill>
                <a:schemeClr val="tx1"/>
              </a:solidFill>
            </a:endParaRPr>
          </a:p>
        </p:txBody>
      </p:sp>
      <p:sp>
        <p:nvSpPr>
          <p:cNvPr id="3" name="Content Placeholder 2"/>
          <p:cNvSpPr>
            <a:spLocks noGrp="1"/>
          </p:cNvSpPr>
          <p:nvPr>
            <p:ph idx="1"/>
          </p:nvPr>
        </p:nvSpPr>
        <p:spPr>
          <a:xfrm>
            <a:off x="838200" y="1319645"/>
            <a:ext cx="10515600" cy="4613563"/>
          </a:xfrm>
        </p:spPr>
        <p:txBody>
          <a:bodyPr>
            <a:normAutofit/>
          </a:bodyPr>
          <a:lstStyle/>
          <a:p>
            <a:pPr marL="0" indent="0">
              <a:buNone/>
            </a:pPr>
            <a:r>
              <a:rPr lang="en-US" b="1" dirty="0" smtClean="0">
                <a:solidFill>
                  <a:schemeClr val="tx1"/>
                </a:solidFill>
              </a:rPr>
              <a:t>Technical Assistance</a:t>
            </a:r>
          </a:p>
          <a:p>
            <a:r>
              <a:rPr lang="en-US" sz="2400" dirty="0" smtClean="0">
                <a:solidFill>
                  <a:schemeClr val="tx1"/>
                </a:solidFill>
              </a:rPr>
              <a:t>OSDE federal program offices will provide</a:t>
            </a:r>
          </a:p>
          <a:p>
            <a:pPr lvl="1"/>
            <a:r>
              <a:rPr lang="en-US" dirty="0" smtClean="0">
                <a:solidFill>
                  <a:schemeClr val="tx1"/>
                </a:solidFill>
              </a:rPr>
              <a:t>Claims training annually</a:t>
            </a:r>
          </a:p>
          <a:p>
            <a:pPr lvl="1"/>
            <a:r>
              <a:rPr lang="en-US" sz="2400" dirty="0" smtClean="0">
                <a:solidFill>
                  <a:schemeClr val="tx1"/>
                </a:solidFill>
              </a:rPr>
              <a:t>Additional technical assistance via phone or email 	</a:t>
            </a:r>
          </a:p>
          <a:p>
            <a:pPr lvl="1"/>
            <a:r>
              <a:rPr lang="en-US" sz="2400" dirty="0" smtClean="0">
                <a:solidFill>
                  <a:schemeClr val="tx1"/>
                </a:solidFill>
              </a:rPr>
              <a:t>Onsite technical assistance upon request</a:t>
            </a:r>
          </a:p>
          <a:p>
            <a:pPr lvl="1"/>
            <a:r>
              <a:rPr lang="en-US" sz="2400" dirty="0" smtClean="0">
                <a:solidFill>
                  <a:schemeClr val="tx1"/>
                </a:solidFill>
              </a:rPr>
              <a:t>Joint Federal Programs Summit in October</a:t>
            </a:r>
          </a:p>
          <a:p>
            <a:pPr marL="0" indent="0">
              <a:buNone/>
            </a:pPr>
            <a:r>
              <a:rPr lang="en-US" dirty="0"/>
              <a:t>	</a:t>
            </a:r>
          </a:p>
        </p:txBody>
      </p:sp>
    </p:spTree>
    <p:extLst>
      <p:ext uri="{BB962C8B-B14F-4D97-AF65-F5344CB8AC3E}">
        <p14:creationId xmlns:p14="http://schemas.microsoft.com/office/powerpoint/2010/main" val="3466098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718" y="126135"/>
            <a:ext cx="10515600" cy="954520"/>
          </a:xfrm>
        </p:spPr>
        <p:txBody>
          <a:bodyPr/>
          <a:lstStyle/>
          <a:p>
            <a:pPr algn="ctr"/>
            <a:r>
              <a:rPr lang="en-US" dirty="0" smtClean="0">
                <a:solidFill>
                  <a:schemeClr val="tx1"/>
                </a:solidFill>
              </a:rPr>
              <a:t>Joint Federal Program Claims Procedures</a:t>
            </a:r>
            <a:endParaRPr lang="en-US" dirty="0">
              <a:solidFill>
                <a:schemeClr val="tx1"/>
              </a:solidFill>
            </a:endParaRPr>
          </a:p>
        </p:txBody>
      </p:sp>
      <p:sp>
        <p:nvSpPr>
          <p:cNvPr id="3" name="Content Placeholder 2"/>
          <p:cNvSpPr>
            <a:spLocks noGrp="1"/>
          </p:cNvSpPr>
          <p:nvPr>
            <p:ph idx="1"/>
          </p:nvPr>
        </p:nvSpPr>
        <p:spPr>
          <a:xfrm>
            <a:off x="415635" y="1215737"/>
            <a:ext cx="11419609" cy="4717472"/>
          </a:xfrm>
        </p:spPr>
        <p:txBody>
          <a:bodyPr>
            <a:normAutofit/>
          </a:bodyPr>
          <a:lstStyle/>
          <a:p>
            <a:pPr marL="0" indent="0">
              <a:buNone/>
            </a:pPr>
            <a:r>
              <a:rPr lang="en-US" b="1" dirty="0" smtClean="0">
                <a:solidFill>
                  <a:schemeClr val="tx1"/>
                </a:solidFill>
              </a:rPr>
              <a:t>General Claims Information</a:t>
            </a:r>
          </a:p>
          <a:p>
            <a:pPr>
              <a:lnSpc>
                <a:spcPct val="100000"/>
              </a:lnSpc>
            </a:pPr>
            <a:r>
              <a:rPr lang="en-US" sz="2400" dirty="0" smtClean="0">
                <a:solidFill>
                  <a:schemeClr val="tx1"/>
                </a:solidFill>
              </a:rPr>
              <a:t>Expenditures </a:t>
            </a:r>
            <a:r>
              <a:rPr lang="en-US" sz="2400" dirty="0">
                <a:solidFill>
                  <a:schemeClr val="tx1"/>
                </a:solidFill>
              </a:rPr>
              <a:t>must be reasonable, necessary, and </a:t>
            </a:r>
            <a:r>
              <a:rPr lang="en-US" sz="2400" dirty="0" smtClean="0">
                <a:solidFill>
                  <a:schemeClr val="tx1"/>
                </a:solidFill>
              </a:rPr>
              <a:t>allocable.</a:t>
            </a:r>
          </a:p>
          <a:p>
            <a:pPr marL="0" lvl="0" indent="0">
              <a:lnSpc>
                <a:spcPct val="100000"/>
              </a:lnSpc>
              <a:buNone/>
            </a:pPr>
            <a:endParaRPr lang="en-US" sz="2400" dirty="0" smtClean="0">
              <a:solidFill>
                <a:schemeClr val="tx1"/>
              </a:solidFill>
            </a:endParaRPr>
          </a:p>
          <a:p>
            <a:pPr>
              <a:lnSpc>
                <a:spcPct val="100000"/>
              </a:lnSpc>
            </a:pPr>
            <a:r>
              <a:rPr lang="en-US" sz="2400" dirty="0" smtClean="0">
                <a:solidFill>
                  <a:schemeClr val="tx1"/>
                </a:solidFill>
              </a:rPr>
              <a:t>All </a:t>
            </a:r>
            <a:r>
              <a:rPr lang="en-US" sz="2400" dirty="0">
                <a:solidFill>
                  <a:schemeClr val="tx1"/>
                </a:solidFill>
              </a:rPr>
              <a:t>expenditures are subject to the program specific requirements of </a:t>
            </a:r>
            <a:r>
              <a:rPr lang="en-US" sz="2400" dirty="0" smtClean="0">
                <a:solidFill>
                  <a:schemeClr val="tx1"/>
                </a:solidFill>
              </a:rPr>
              <a:t>the </a:t>
            </a:r>
            <a:r>
              <a:rPr lang="en-US" sz="2400" dirty="0">
                <a:solidFill>
                  <a:schemeClr val="tx1"/>
                </a:solidFill>
              </a:rPr>
              <a:t>Federal </a:t>
            </a:r>
            <a:r>
              <a:rPr lang="en-US" sz="2400" dirty="0" smtClean="0">
                <a:solidFill>
                  <a:schemeClr val="tx1"/>
                </a:solidFill>
              </a:rPr>
              <a:t>Funds.</a:t>
            </a:r>
          </a:p>
          <a:p>
            <a:pPr marL="0" lvl="0" indent="0">
              <a:lnSpc>
                <a:spcPct val="100000"/>
              </a:lnSpc>
              <a:buNone/>
            </a:pPr>
            <a:endParaRPr lang="en-US" sz="2400" dirty="0" smtClean="0">
              <a:solidFill>
                <a:schemeClr val="tx1"/>
              </a:solidFill>
            </a:endParaRPr>
          </a:p>
          <a:p>
            <a:pPr>
              <a:lnSpc>
                <a:spcPct val="100000"/>
              </a:lnSpc>
            </a:pPr>
            <a:r>
              <a:rPr lang="en-US" sz="2400" dirty="0" smtClean="0">
                <a:solidFill>
                  <a:schemeClr val="tx1"/>
                </a:solidFill>
              </a:rPr>
              <a:t>Itemized </a:t>
            </a:r>
            <a:r>
              <a:rPr lang="en-US" sz="2400" dirty="0">
                <a:solidFill>
                  <a:schemeClr val="tx1"/>
                </a:solidFill>
              </a:rPr>
              <a:t>Invoices are required. </a:t>
            </a:r>
            <a:endParaRPr lang="en-US" sz="2400" dirty="0" smtClean="0">
              <a:solidFill>
                <a:schemeClr val="tx1"/>
              </a:solidFill>
            </a:endParaRPr>
          </a:p>
          <a:p>
            <a:pPr>
              <a:lnSpc>
                <a:spcPct val="100000"/>
              </a:lnSpc>
            </a:pPr>
            <a:endParaRPr lang="en-US" sz="2400" dirty="0" smtClean="0">
              <a:solidFill>
                <a:schemeClr val="tx1"/>
              </a:solidFill>
            </a:endParaRPr>
          </a:p>
          <a:p>
            <a:pPr marL="0" indent="0">
              <a:lnSpc>
                <a:spcPct val="100000"/>
              </a:lnSpc>
              <a:buNone/>
            </a:pPr>
            <a:endParaRPr lang="en-US" dirty="0"/>
          </a:p>
        </p:txBody>
      </p:sp>
    </p:spTree>
    <p:extLst>
      <p:ext uri="{BB962C8B-B14F-4D97-AF65-F5344CB8AC3E}">
        <p14:creationId xmlns:p14="http://schemas.microsoft.com/office/powerpoint/2010/main" val="1263207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135"/>
            <a:ext cx="10515600" cy="954520"/>
          </a:xfrm>
        </p:spPr>
        <p:txBody>
          <a:bodyPr/>
          <a:lstStyle/>
          <a:p>
            <a:pPr algn="ctr"/>
            <a:r>
              <a:rPr lang="en-US" dirty="0" smtClean="0">
                <a:solidFill>
                  <a:schemeClr val="tx1"/>
                </a:solidFill>
              </a:rPr>
              <a:t>Joint Federal Program Claims Procedures</a:t>
            </a:r>
            <a:endParaRPr lang="en-US" dirty="0">
              <a:solidFill>
                <a:schemeClr val="tx1"/>
              </a:solidFill>
            </a:endParaRPr>
          </a:p>
        </p:txBody>
      </p:sp>
      <p:sp>
        <p:nvSpPr>
          <p:cNvPr id="3" name="Content Placeholder 2"/>
          <p:cNvSpPr>
            <a:spLocks noGrp="1"/>
          </p:cNvSpPr>
          <p:nvPr>
            <p:ph idx="1"/>
          </p:nvPr>
        </p:nvSpPr>
        <p:spPr>
          <a:xfrm>
            <a:off x="488373" y="1319645"/>
            <a:ext cx="11201400" cy="4613563"/>
          </a:xfrm>
        </p:spPr>
        <p:txBody>
          <a:bodyPr>
            <a:normAutofit/>
          </a:bodyPr>
          <a:lstStyle/>
          <a:p>
            <a:pPr marL="0" indent="0">
              <a:buNone/>
            </a:pPr>
            <a:r>
              <a:rPr lang="en-US" b="1" dirty="0" smtClean="0">
                <a:solidFill>
                  <a:schemeClr val="tx1"/>
                </a:solidFill>
              </a:rPr>
              <a:t>General Claims Information</a:t>
            </a:r>
            <a:endParaRPr lang="en-US" dirty="0"/>
          </a:p>
          <a:p>
            <a:r>
              <a:rPr lang="en-US" sz="2400" dirty="0" smtClean="0">
                <a:solidFill>
                  <a:schemeClr val="tx1"/>
                </a:solidFill>
              </a:rPr>
              <a:t>Claims </a:t>
            </a:r>
            <a:r>
              <a:rPr lang="en-US" sz="2400" dirty="0">
                <a:solidFill>
                  <a:schemeClr val="tx1"/>
                </a:solidFill>
              </a:rPr>
              <a:t>and supporting documentation are only accepted through the Grants Management System (GMS) on Single </a:t>
            </a:r>
            <a:r>
              <a:rPr lang="en-US" sz="2400" dirty="0" smtClean="0">
                <a:solidFill>
                  <a:schemeClr val="tx1"/>
                </a:solidFill>
              </a:rPr>
              <a:t>Sign-On.</a:t>
            </a:r>
          </a:p>
          <a:p>
            <a:endParaRPr lang="en-US" sz="2400" dirty="0" smtClean="0">
              <a:solidFill>
                <a:schemeClr val="tx1"/>
              </a:solidFill>
            </a:endParaRPr>
          </a:p>
          <a:p>
            <a:r>
              <a:rPr lang="en-US" sz="2400" dirty="0" smtClean="0">
                <a:solidFill>
                  <a:schemeClr val="tx1"/>
                </a:solidFill>
              </a:rPr>
              <a:t>Zero </a:t>
            </a:r>
            <a:r>
              <a:rPr lang="en-US" sz="2400" dirty="0">
                <a:solidFill>
                  <a:schemeClr val="tx1"/>
                </a:solidFill>
              </a:rPr>
              <a:t>dollar claims are not </a:t>
            </a:r>
            <a:r>
              <a:rPr lang="en-US" sz="2400" dirty="0" smtClean="0">
                <a:solidFill>
                  <a:schemeClr val="tx1"/>
                </a:solidFill>
              </a:rPr>
              <a:t>required.</a:t>
            </a:r>
          </a:p>
          <a:p>
            <a:endParaRPr lang="en-US" sz="2400" dirty="0" smtClean="0">
              <a:solidFill>
                <a:schemeClr val="tx1"/>
              </a:solidFill>
            </a:endParaRPr>
          </a:p>
          <a:p>
            <a:r>
              <a:rPr lang="en-US" sz="2400" dirty="0" smtClean="0">
                <a:solidFill>
                  <a:schemeClr val="tx1"/>
                </a:solidFill>
              </a:rPr>
              <a:t>Copies </a:t>
            </a:r>
            <a:r>
              <a:rPr lang="en-US" sz="2400" dirty="0">
                <a:solidFill>
                  <a:schemeClr val="tx1"/>
                </a:solidFill>
              </a:rPr>
              <a:t>of purchase orders are not required unless it used as a </a:t>
            </a:r>
            <a:r>
              <a:rPr lang="en-US" sz="2400" dirty="0" smtClean="0">
                <a:solidFill>
                  <a:schemeClr val="tx1"/>
                </a:solidFill>
              </a:rPr>
              <a:t>contract.</a:t>
            </a:r>
          </a:p>
          <a:p>
            <a:endParaRPr lang="en-US" sz="2400" dirty="0" smtClean="0">
              <a:solidFill>
                <a:schemeClr val="tx1"/>
              </a:solidFill>
            </a:endParaRPr>
          </a:p>
          <a:p>
            <a:r>
              <a:rPr lang="en-US" sz="2400" dirty="0" smtClean="0">
                <a:solidFill>
                  <a:schemeClr val="tx1"/>
                </a:solidFill>
              </a:rPr>
              <a:t>Images </a:t>
            </a:r>
            <a:r>
              <a:rPr lang="en-US" sz="2400" dirty="0">
                <a:solidFill>
                  <a:schemeClr val="tx1"/>
                </a:solidFill>
              </a:rPr>
              <a:t>of checks are strongly </a:t>
            </a:r>
            <a:r>
              <a:rPr lang="en-US" sz="2400" dirty="0" smtClean="0">
                <a:solidFill>
                  <a:schemeClr val="tx1"/>
                </a:solidFill>
              </a:rPr>
              <a:t>discouraged.</a:t>
            </a:r>
            <a:endParaRPr lang="en-US" sz="2400" dirty="0">
              <a:solidFill>
                <a:schemeClr val="tx1"/>
              </a:solidFill>
            </a:endParaRPr>
          </a:p>
          <a:p>
            <a:pPr marL="0" lvl="0" indent="0">
              <a:buNone/>
            </a:pPr>
            <a:endParaRPr lang="en-US" sz="2600" dirty="0" smtClean="0"/>
          </a:p>
        </p:txBody>
      </p:sp>
    </p:spTree>
    <p:extLst>
      <p:ext uri="{BB962C8B-B14F-4D97-AF65-F5344CB8AC3E}">
        <p14:creationId xmlns:p14="http://schemas.microsoft.com/office/powerpoint/2010/main" val="891096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135"/>
            <a:ext cx="10515600" cy="954520"/>
          </a:xfrm>
        </p:spPr>
        <p:txBody>
          <a:bodyPr/>
          <a:lstStyle/>
          <a:p>
            <a:pPr algn="ctr"/>
            <a:r>
              <a:rPr lang="en-US" dirty="0" smtClean="0">
                <a:solidFill>
                  <a:schemeClr val="tx1"/>
                </a:solidFill>
              </a:rPr>
              <a:t>Joint Federal Program Claims Procedures</a:t>
            </a:r>
            <a:endParaRPr lang="en-US" dirty="0">
              <a:solidFill>
                <a:schemeClr val="tx1"/>
              </a:solidFill>
            </a:endParaRPr>
          </a:p>
        </p:txBody>
      </p:sp>
      <p:sp>
        <p:nvSpPr>
          <p:cNvPr id="3" name="Content Placeholder 2"/>
          <p:cNvSpPr>
            <a:spLocks noGrp="1"/>
          </p:cNvSpPr>
          <p:nvPr>
            <p:ph idx="1"/>
          </p:nvPr>
        </p:nvSpPr>
        <p:spPr>
          <a:xfrm>
            <a:off x="415636" y="1080655"/>
            <a:ext cx="10938164" cy="4966854"/>
          </a:xfrm>
        </p:spPr>
        <p:txBody>
          <a:bodyPr>
            <a:normAutofit/>
          </a:bodyPr>
          <a:lstStyle/>
          <a:p>
            <a:pPr marL="0" indent="0">
              <a:buNone/>
            </a:pPr>
            <a:r>
              <a:rPr lang="en-US" sz="3000" b="1" dirty="0" smtClean="0">
                <a:solidFill>
                  <a:schemeClr val="tx1"/>
                </a:solidFill>
              </a:rPr>
              <a:t>General Claims Information</a:t>
            </a:r>
            <a:endParaRPr lang="en-US" dirty="0" smtClean="0"/>
          </a:p>
          <a:p>
            <a:pPr>
              <a:lnSpc>
                <a:spcPct val="110000"/>
              </a:lnSpc>
            </a:pPr>
            <a:r>
              <a:rPr lang="en-US" sz="2600" dirty="0" smtClean="0">
                <a:solidFill>
                  <a:schemeClr val="tx1"/>
                </a:solidFill>
              </a:rPr>
              <a:t>Claims </a:t>
            </a:r>
            <a:r>
              <a:rPr lang="en-US" sz="2600" dirty="0">
                <a:solidFill>
                  <a:schemeClr val="tx1"/>
                </a:solidFill>
              </a:rPr>
              <a:t>submitted begin on the first day of the month and end on the last day of the </a:t>
            </a:r>
            <a:r>
              <a:rPr lang="en-US" sz="2600" dirty="0" smtClean="0">
                <a:solidFill>
                  <a:schemeClr val="tx1"/>
                </a:solidFill>
              </a:rPr>
              <a:t>month.</a:t>
            </a:r>
          </a:p>
          <a:p>
            <a:pPr marL="0" indent="0">
              <a:lnSpc>
                <a:spcPct val="110000"/>
              </a:lnSpc>
              <a:buNone/>
            </a:pPr>
            <a:endParaRPr lang="en-US" sz="2600" dirty="0">
              <a:solidFill>
                <a:schemeClr val="tx1"/>
              </a:solidFill>
            </a:endParaRPr>
          </a:p>
          <a:p>
            <a:pPr>
              <a:lnSpc>
                <a:spcPct val="110000"/>
              </a:lnSpc>
            </a:pPr>
            <a:r>
              <a:rPr lang="en-US" sz="2600" dirty="0" smtClean="0">
                <a:solidFill>
                  <a:schemeClr val="tx1"/>
                </a:solidFill>
              </a:rPr>
              <a:t>Claims </a:t>
            </a:r>
            <a:r>
              <a:rPr lang="en-US" sz="2600" dirty="0">
                <a:solidFill>
                  <a:schemeClr val="tx1"/>
                </a:solidFill>
              </a:rPr>
              <a:t>must be signed by the local board of education approved authorized official who is legally authorized to bind the local education </a:t>
            </a:r>
            <a:r>
              <a:rPr lang="en-US" sz="2600" dirty="0" smtClean="0">
                <a:solidFill>
                  <a:schemeClr val="tx1"/>
                </a:solidFill>
              </a:rPr>
              <a:t>agency.</a:t>
            </a:r>
          </a:p>
          <a:p>
            <a:pPr>
              <a:lnSpc>
                <a:spcPct val="110000"/>
              </a:lnSpc>
            </a:pPr>
            <a:endParaRPr lang="en-US" sz="2600" dirty="0" smtClean="0">
              <a:solidFill>
                <a:schemeClr val="tx1"/>
              </a:solidFill>
            </a:endParaRPr>
          </a:p>
          <a:p>
            <a:pPr lvl="0">
              <a:lnSpc>
                <a:spcPct val="110000"/>
              </a:lnSpc>
            </a:pPr>
            <a:r>
              <a:rPr lang="en-US" sz="2400" dirty="0">
                <a:solidFill>
                  <a:schemeClr val="tx1"/>
                </a:solidFill>
              </a:rPr>
              <a:t>Date range entered in GMS must match the date range on the uploaded Summary and Detailed Expenditure Reports.</a:t>
            </a:r>
          </a:p>
          <a:p>
            <a:pPr>
              <a:lnSpc>
                <a:spcPct val="110000"/>
              </a:lnSpc>
            </a:pPr>
            <a:endParaRPr lang="en-US" sz="2600" dirty="0" smtClean="0">
              <a:solidFill>
                <a:schemeClr val="tx1"/>
              </a:solidFill>
            </a:endParaRPr>
          </a:p>
          <a:p>
            <a:pPr>
              <a:lnSpc>
                <a:spcPct val="110000"/>
              </a:lnSpc>
            </a:pPr>
            <a:endParaRPr lang="en-US" sz="2600" dirty="0">
              <a:solidFill>
                <a:schemeClr val="tx1"/>
              </a:solidFill>
            </a:endParaRPr>
          </a:p>
        </p:txBody>
      </p:sp>
    </p:spTree>
    <p:extLst>
      <p:ext uri="{BB962C8B-B14F-4D97-AF65-F5344CB8AC3E}">
        <p14:creationId xmlns:p14="http://schemas.microsoft.com/office/powerpoint/2010/main" val="3275982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135"/>
            <a:ext cx="10515600" cy="954520"/>
          </a:xfrm>
        </p:spPr>
        <p:txBody>
          <a:bodyPr/>
          <a:lstStyle/>
          <a:p>
            <a:pPr algn="ctr"/>
            <a:r>
              <a:rPr lang="en-US" dirty="0" smtClean="0">
                <a:solidFill>
                  <a:schemeClr val="tx1"/>
                </a:solidFill>
              </a:rPr>
              <a:t>Joint Federal Program Claims Procedures</a:t>
            </a:r>
            <a:endParaRPr lang="en-US" dirty="0">
              <a:solidFill>
                <a:schemeClr val="tx1"/>
              </a:solidFill>
            </a:endParaRPr>
          </a:p>
        </p:txBody>
      </p:sp>
      <p:sp>
        <p:nvSpPr>
          <p:cNvPr id="3" name="Content Placeholder 2"/>
          <p:cNvSpPr>
            <a:spLocks noGrp="1"/>
          </p:cNvSpPr>
          <p:nvPr>
            <p:ph idx="1"/>
          </p:nvPr>
        </p:nvSpPr>
        <p:spPr>
          <a:xfrm>
            <a:off x="446809" y="1080655"/>
            <a:ext cx="11336482" cy="4852553"/>
          </a:xfrm>
        </p:spPr>
        <p:txBody>
          <a:bodyPr>
            <a:normAutofit/>
          </a:bodyPr>
          <a:lstStyle/>
          <a:p>
            <a:pPr marL="0" indent="0">
              <a:buNone/>
            </a:pPr>
            <a:r>
              <a:rPr lang="en-US" sz="2400" b="1" dirty="0" smtClean="0">
                <a:solidFill>
                  <a:schemeClr val="tx1"/>
                </a:solidFill>
              </a:rPr>
              <a:t>General Claims Information</a:t>
            </a:r>
          </a:p>
          <a:p>
            <a:r>
              <a:rPr lang="en-US" sz="2400" dirty="0" smtClean="0">
                <a:solidFill>
                  <a:schemeClr val="tx1"/>
                </a:solidFill>
              </a:rPr>
              <a:t>Claims with non-matching date ranges will be returned.</a:t>
            </a:r>
          </a:p>
          <a:p>
            <a:pPr marL="0" lvl="0" indent="0">
              <a:buNone/>
            </a:pPr>
            <a:endParaRPr lang="en-US" sz="2400" dirty="0" smtClean="0">
              <a:solidFill>
                <a:schemeClr val="tx1"/>
              </a:solidFill>
            </a:endParaRPr>
          </a:p>
          <a:p>
            <a:r>
              <a:rPr lang="en-US" sz="2400" dirty="0" smtClean="0">
                <a:solidFill>
                  <a:schemeClr val="tx1"/>
                </a:solidFill>
              </a:rPr>
              <a:t>At least one claim should be filed by November.</a:t>
            </a:r>
          </a:p>
          <a:p>
            <a:endParaRPr lang="en-US" sz="2400" i="1" dirty="0">
              <a:solidFill>
                <a:schemeClr val="tx1"/>
              </a:solidFill>
            </a:endParaRPr>
          </a:p>
          <a:p>
            <a:r>
              <a:rPr lang="en-US" sz="2400" i="1" dirty="0" smtClean="0">
                <a:solidFill>
                  <a:schemeClr val="tx1"/>
                </a:solidFill>
              </a:rPr>
              <a:t>Districts that have not filed a claim by November will be contacted</a:t>
            </a:r>
            <a:r>
              <a:rPr lang="en-US" dirty="0" smtClean="0">
                <a:solidFill>
                  <a:schemeClr val="tx1"/>
                </a:solidFill>
              </a:rPr>
              <a:t>.</a:t>
            </a:r>
          </a:p>
          <a:p>
            <a:pPr marL="0" indent="0">
              <a:buNone/>
            </a:pPr>
            <a:endParaRPr lang="en-US" dirty="0"/>
          </a:p>
        </p:txBody>
      </p:sp>
    </p:spTree>
    <p:extLst>
      <p:ext uri="{BB962C8B-B14F-4D97-AF65-F5344CB8AC3E}">
        <p14:creationId xmlns:p14="http://schemas.microsoft.com/office/powerpoint/2010/main" val="6035946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TotalTime>
  <Words>1987</Words>
  <Application>Microsoft Office PowerPoint</Application>
  <PresentationFormat>Custom</PresentationFormat>
  <Paragraphs>325</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Joint Federal Program Claims Procedures</vt:lpstr>
      <vt:lpstr>Joint Federal Program Claims Procedures</vt:lpstr>
      <vt:lpstr>Joint Federal Program Claims Procedures</vt:lpstr>
      <vt:lpstr>Joint Federal Program Claims Procedures</vt:lpstr>
      <vt:lpstr>Joint Federal Program Claims Procedures</vt:lpstr>
      <vt:lpstr>Joint Federal Program Claims Procedures</vt:lpstr>
      <vt:lpstr>Joint Federal Program Claims Procedures</vt:lpstr>
      <vt:lpstr>Joint Federal Program Claims Procedures</vt:lpstr>
      <vt:lpstr>Joint Federal Program Claims Procedures</vt:lpstr>
      <vt:lpstr>Joint Federal Program Claims Procedures</vt:lpstr>
      <vt:lpstr>Joint Federal Program Claims Procedures</vt:lpstr>
      <vt:lpstr>Joint Federal Program Claims Procedures</vt:lpstr>
      <vt:lpstr>Joint Federal Program Claims Procedures</vt:lpstr>
      <vt:lpstr>Joint Federal Program Claims Procedures</vt:lpstr>
      <vt:lpstr>Joint Federal Program Claims Procedures</vt:lpstr>
      <vt:lpstr>Joint Federal Program Claims Procedures</vt:lpstr>
      <vt:lpstr>Joint Federal Program Claims Procedures</vt:lpstr>
      <vt:lpstr>Joint Federal Program Claims Procedures</vt:lpstr>
      <vt:lpstr>Joint Federal Program Claims Procedures</vt:lpstr>
      <vt:lpstr>Joint Federal Program Claims Procedures</vt:lpstr>
      <vt:lpstr>Joint Federal Program Claims Procedures</vt:lpstr>
      <vt:lpstr>Joint Federal Program Claims Procedures</vt:lpstr>
      <vt:lpstr>Joint Federal Program Claims Procedures</vt:lpstr>
      <vt:lpstr>Joint Federal Program Claims Procedures</vt:lpstr>
      <vt:lpstr>Joint Federal Program Claims Procedures</vt:lpstr>
      <vt:lpstr>Joint Federal Program Claims Procedures</vt:lpstr>
      <vt:lpstr>Joint Federal Program Claims Procedures</vt:lpstr>
      <vt:lpstr>Joint Federal Program Claims Procedures</vt:lpstr>
      <vt:lpstr>Joint Federal Program Claims Procedures</vt:lpstr>
      <vt:lpstr>Joint Federal Program Claims Procedures</vt:lpstr>
      <vt:lpstr>Joint Federal Program Claims Procedures</vt:lpstr>
      <vt:lpstr>Joint Federal Program Claims Procedures</vt:lpstr>
      <vt:lpstr>Joint Federal Program Claims Procedures</vt:lpstr>
      <vt:lpstr>Joint Federal Program Claims Procedures</vt:lpstr>
      <vt:lpstr>Joint Federal Program Claims Procedures</vt:lpstr>
      <vt:lpstr>Joint Federal Program Claims Procedures</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Katherine Black</cp:lastModifiedBy>
  <cp:revision>23</cp:revision>
  <dcterms:created xsi:type="dcterms:W3CDTF">2016-05-05T17:21:15Z</dcterms:created>
  <dcterms:modified xsi:type="dcterms:W3CDTF">2016-08-01T19:14:26Z</dcterms:modified>
</cp:coreProperties>
</file>