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4"/>
  </p:notesMasterIdLst>
  <p:sldIdLst>
    <p:sldId id="301" r:id="rId5"/>
    <p:sldId id="328" r:id="rId6"/>
    <p:sldId id="303" r:id="rId7"/>
    <p:sldId id="304" r:id="rId8"/>
    <p:sldId id="262" r:id="rId9"/>
    <p:sldId id="263" r:id="rId10"/>
    <p:sldId id="298" r:id="rId11"/>
    <p:sldId id="266" r:id="rId12"/>
    <p:sldId id="329" r:id="rId13"/>
    <p:sldId id="306" r:id="rId14"/>
    <p:sldId id="307" r:id="rId15"/>
    <p:sldId id="330" r:id="rId16"/>
    <p:sldId id="309" r:id="rId17"/>
    <p:sldId id="310" r:id="rId18"/>
    <p:sldId id="311" r:id="rId19"/>
    <p:sldId id="312" r:id="rId20"/>
    <p:sldId id="313" r:id="rId21"/>
    <p:sldId id="276" r:id="rId22"/>
    <p:sldId id="314" r:id="rId23"/>
    <p:sldId id="315" r:id="rId24"/>
    <p:sldId id="316" r:id="rId25"/>
    <p:sldId id="318" r:id="rId26"/>
    <p:sldId id="282" r:id="rId27"/>
    <p:sldId id="299" r:id="rId28"/>
    <p:sldId id="319" r:id="rId29"/>
    <p:sldId id="285" r:id="rId30"/>
    <p:sldId id="320" r:id="rId31"/>
    <p:sldId id="321" r:id="rId32"/>
    <p:sldId id="288" r:id="rId33"/>
    <p:sldId id="322" r:id="rId34"/>
    <p:sldId id="323" r:id="rId35"/>
    <p:sldId id="291" r:id="rId36"/>
    <p:sldId id="324" r:id="rId37"/>
    <p:sldId id="293" r:id="rId38"/>
    <p:sldId id="325" r:id="rId39"/>
    <p:sldId id="326" r:id="rId40"/>
    <p:sldId id="300" r:id="rId41"/>
    <p:sldId id="296" r:id="rId42"/>
    <p:sldId id="32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1" autoAdjust="0"/>
    <p:restoredTop sz="80964" autoAdjust="0"/>
  </p:normalViewPr>
  <p:slideViewPr>
    <p:cSldViewPr snapToGrid="0" snapToObjects="1">
      <p:cViewPr varScale="1">
        <p:scale>
          <a:sx n="90" d="100"/>
          <a:sy n="90" d="100"/>
        </p:scale>
        <p:origin x="1440" y="8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CD81C-63D3-442C-815A-FACC91EE85E8}"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00F2F-202A-42C8-A680-1557D83A09FC}" type="slidenum">
              <a:rPr lang="en-US" smtClean="0"/>
              <a:t>‹#›</a:t>
            </a:fld>
            <a:endParaRPr lang="en-US"/>
          </a:p>
        </p:txBody>
      </p:sp>
    </p:spTree>
    <p:extLst>
      <p:ext uri="{BB962C8B-B14F-4D97-AF65-F5344CB8AC3E}">
        <p14:creationId xmlns:p14="http://schemas.microsoft.com/office/powerpoint/2010/main" val="356132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00F2F-202A-42C8-A680-1557D83A09FC}" type="slidenum">
              <a:rPr lang="en-US" smtClean="0"/>
              <a:t>1</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2952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definition of Universal Design for Learning provided from the Center for Applied Special Technology (CAST) is “a proactive design of curricula that enable all individuals to gain knowledge, skills, and enthusiasm for learning.”</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62849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UDL and differentiated instruction have commonalities, but distinct differences. The visual representation of moose road signs identify the differences. As shown on left side of the slide, “Beware of Moose,” is provided in four different languages. This would be a representation of differentiation. However, rather than planning instruction based on the specific learner types in the classroom, i.e. differentiating for them based on need, UDL provides representation for the widest variety of users from the very beginning. The picture of a moose damaging a car is more explicit to all learners, even non-readers that there is a danger of moose causing harm your car. UDL is the most ideal instruction format because it is planning for all students from the beginning, even if you may not even know who the learners might be.</a:t>
            </a:r>
          </a:p>
          <a:p>
            <a:endParaRPr lang="en-US" baseline="0" dirty="0" smtClean="0"/>
          </a:p>
          <a:p>
            <a:r>
              <a:rPr lang="en-US" baseline="0" dirty="0" smtClean="0"/>
              <a:t>Even though the picture sign of the moose damaging a car reaches a wide spectrum of users, it is still not accessible for those that are visually impaired. There are circumstances where differentiation is still a valuable tool and shouldn’t be omitted from practice. Differentiation is an important consideration based on the specific needs of the learners. Differentiated instruction is a type of instructional practice where tools are provided to specific learners in the classroom based on a knowledge of what needs those are.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http://www.gpb.org/education/common-core/udl-part-1</a:t>
            </a:r>
          </a:p>
          <a:p>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68546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UDL goes beyond the lecture format, it provides quality design from the very beginning, offers multiple opportunities to learn and allows for participation through a variety of mediums.</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Revised 10/23/2017</a:t>
            </a:r>
            <a:endParaRPr lang="en-US"/>
          </a:p>
        </p:txBody>
      </p:sp>
    </p:spTree>
    <p:extLst>
      <p:ext uri="{BB962C8B-B14F-4D97-AF65-F5344CB8AC3E}">
        <p14:creationId xmlns:p14="http://schemas.microsoft.com/office/powerpoint/2010/main" val="103146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think in terms of Universal Design for Learning, think of providing instruction benefitting the widest range of learners possible. Lessons design is not intended to be double the amount of work, but smarter so more learners benefit from the efforts of the teacher.</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source: </a:t>
            </a:r>
            <a:r>
              <a:rPr lang="en-US" sz="1200" dirty="0" smtClean="0"/>
              <a:t>https://www.google.com/url?sa=i&amp;rct=j&amp;q=&amp;esrc=s&amp;source=images&amp;cd=&amp;cad=rja&amp;docid=pkIDBxOnUqXlRM&amp;tbnid=m8kZrpcc3NbIrM:&amp;ved=0CAUQjRw&amp;url=http%3A%2F%2Fbergman-udl.blogspot.com%2F2011_09_01_archive.html&amp;ei=jyW2UeG7K9O1qQGe-oGoCg&amp;bvm=bv.47534661,d.aWM&amp;psig=AFQjCNFM9DaecqIDeEFJssrBKI-2jAQ1AA&amp;ust=1370978044735105</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295059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what UDL</a:t>
            </a:r>
            <a:r>
              <a:rPr lang="en-US" baseline="0" dirty="0" smtClean="0"/>
              <a:t> is, why is it important in the classroom? </a:t>
            </a:r>
          </a:p>
          <a:p>
            <a:endParaRPr lang="en-US" baseline="0" dirty="0" smtClean="0"/>
          </a:p>
          <a:p>
            <a:r>
              <a:rPr lang="en-US" baseline="0" dirty="0" smtClean="0"/>
              <a:t>UDL benefits multiple learners, creates a healthy learning environment, provides students access to areas of learning related to their strengths/interests, and there is evidence of the long term benefits of well designed lessons.</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155300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UDL is</a:t>
            </a:r>
            <a:r>
              <a:rPr lang="en-US" baseline="0" dirty="0" smtClean="0"/>
              <a:t> based on brain research. The research began at the Center for Applied Special Technology (CAST). </a:t>
            </a:r>
          </a:p>
          <a:p>
            <a:endParaRPr lang="en-US" baseline="0" dirty="0" smtClean="0"/>
          </a:p>
          <a:p>
            <a:r>
              <a:rPr lang="en-US" baseline="0" dirty="0" smtClean="0"/>
              <a:t>The brain is divided into three different regions; recognition, strategic and affective. </a:t>
            </a:r>
          </a:p>
          <a:p>
            <a:pPr marL="232943" indent="-232943">
              <a:buAutoNum type="arabicPeriod"/>
            </a:pPr>
            <a:r>
              <a:rPr lang="en-US" baseline="0" dirty="0" smtClean="0"/>
              <a:t>The recognition network accesses how information received is represented. It is the “what” of learning; what we see, hear or read. </a:t>
            </a:r>
          </a:p>
          <a:p>
            <a:pPr marL="232943" indent="-232943">
              <a:buAutoNum type="arabicPeriod"/>
            </a:pPr>
            <a:r>
              <a:rPr lang="en-US" baseline="0" dirty="0" smtClean="0"/>
              <a:t>The strategic network accesses information that is received through action or expression. It is the “how” of learning. </a:t>
            </a:r>
          </a:p>
          <a:p>
            <a:pPr marL="232943" indent="-232943">
              <a:buAutoNum type="arabicPeriod"/>
            </a:pPr>
            <a:r>
              <a:rPr lang="en-US" baseline="0" dirty="0" smtClean="0"/>
              <a:t>Finally, the middle of the brain is the affective region. This region acquires information through means of engagement. It is the why of learning and acknowledges our motivation to learn.</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411721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dirty="0" smtClean="0"/>
              <a:t>One of the ways to see how each region</a:t>
            </a:r>
            <a:r>
              <a:rPr lang="en-US" baseline="0" dirty="0" smtClean="0"/>
              <a:t> of the brain is activated, is through a learning activity that utilizes the three networks of the brain. </a:t>
            </a:r>
          </a:p>
          <a:p>
            <a:pPr defTabSz="931774">
              <a:spcBef>
                <a:spcPct val="0"/>
              </a:spcBef>
              <a:defRPr/>
            </a:pPr>
            <a:r>
              <a:rPr lang="en-US" baseline="0" dirty="0" smtClean="0"/>
              <a:t>The r</a:t>
            </a:r>
            <a:r>
              <a:rPr lang="en-US" dirty="0" smtClean="0"/>
              <a:t>ecognition network</a:t>
            </a:r>
            <a:r>
              <a:rPr lang="en-US" baseline="0" dirty="0" smtClean="0"/>
              <a:t> of the brain can be activated by listing </a:t>
            </a:r>
            <a:r>
              <a:rPr lang="en-US" dirty="0" smtClean="0"/>
              <a:t>objects you recognize in this picture. </a:t>
            </a:r>
            <a:endParaRPr lang="en-US" baseline="0" dirty="0" smtClean="0"/>
          </a:p>
          <a:p>
            <a:pPr defTabSz="931774">
              <a:spcBef>
                <a:spcPct val="0"/>
              </a:spcBef>
              <a:defRPr/>
            </a:pPr>
            <a:endParaRPr lang="en-US" dirty="0" smtClean="0"/>
          </a:p>
          <a:p>
            <a:pPr defTabSz="931774">
              <a:spcBef>
                <a:spcPct val="0"/>
              </a:spcBef>
              <a:defRPr/>
            </a:pPr>
            <a:r>
              <a:rPr lang="en-US" dirty="0" smtClean="0"/>
              <a:t>Conclusion: You probably identified lots of objects including people, pictures, furniture, doorways, tables and chairs. Many of these objects have poor</a:t>
            </a:r>
            <a:r>
              <a:rPr lang="en-US" baseline="0" dirty="0" smtClean="0"/>
              <a:t> resolution </a:t>
            </a:r>
            <a:r>
              <a:rPr lang="en-US" dirty="0" smtClean="0"/>
              <a:t>or only partially shown, yet your powerful recognition network recognized them instantly.</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1450" indent="-296711">
              <a:defRPr>
                <a:solidFill>
                  <a:schemeClr val="tx1"/>
                </a:solidFill>
                <a:latin typeface="Tw Cen MT" pitchFamily="34" charset="0"/>
              </a:defRPr>
            </a:lvl2pPr>
            <a:lvl3pPr marL="1186847" indent="-237369">
              <a:defRPr>
                <a:solidFill>
                  <a:schemeClr val="tx1"/>
                </a:solidFill>
                <a:latin typeface="Tw Cen MT" pitchFamily="34" charset="0"/>
              </a:defRPr>
            </a:lvl3pPr>
            <a:lvl4pPr marL="1661585" indent="-237369">
              <a:defRPr>
                <a:solidFill>
                  <a:schemeClr val="tx1"/>
                </a:solidFill>
                <a:latin typeface="Tw Cen MT" pitchFamily="34" charset="0"/>
              </a:defRPr>
            </a:lvl4pPr>
            <a:lvl5pPr marL="2136324" indent="-237369">
              <a:defRPr>
                <a:solidFill>
                  <a:schemeClr val="tx1"/>
                </a:solidFill>
                <a:latin typeface="Tw Cen MT" pitchFamily="34" charset="0"/>
              </a:defRPr>
            </a:lvl5pPr>
            <a:lvl6pPr marL="2611062" indent="-237369" fontAlgn="base">
              <a:spcBef>
                <a:spcPct val="0"/>
              </a:spcBef>
              <a:spcAft>
                <a:spcPct val="0"/>
              </a:spcAft>
              <a:defRPr>
                <a:solidFill>
                  <a:schemeClr val="tx1"/>
                </a:solidFill>
                <a:latin typeface="Tw Cen MT" pitchFamily="34" charset="0"/>
              </a:defRPr>
            </a:lvl6pPr>
            <a:lvl7pPr marL="3085801" indent="-237369" fontAlgn="base">
              <a:spcBef>
                <a:spcPct val="0"/>
              </a:spcBef>
              <a:spcAft>
                <a:spcPct val="0"/>
              </a:spcAft>
              <a:defRPr>
                <a:solidFill>
                  <a:schemeClr val="tx1"/>
                </a:solidFill>
                <a:latin typeface="Tw Cen MT" pitchFamily="34" charset="0"/>
              </a:defRPr>
            </a:lvl7pPr>
            <a:lvl8pPr marL="3560540" indent="-237369" fontAlgn="base">
              <a:spcBef>
                <a:spcPct val="0"/>
              </a:spcBef>
              <a:spcAft>
                <a:spcPct val="0"/>
              </a:spcAft>
              <a:defRPr>
                <a:solidFill>
                  <a:schemeClr val="tx1"/>
                </a:solidFill>
                <a:latin typeface="Tw Cen MT" pitchFamily="34" charset="0"/>
              </a:defRPr>
            </a:lvl8pPr>
            <a:lvl9pPr marL="4035279" indent="-237369"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C7D8EF1-FF2B-48BD-9F13-436DF887F6ED}" type="slidenum">
              <a:rPr lang="en-US">
                <a:latin typeface="Calibri" pitchFamily="34" charset="0"/>
              </a:rPr>
              <a:pPr fontAlgn="base">
                <a:spcBef>
                  <a:spcPct val="0"/>
                </a:spcBef>
                <a:spcAft>
                  <a:spcPct val="0"/>
                </a:spcAft>
              </a:pPr>
              <a:t>16</a:t>
            </a:fld>
            <a:endParaRPr lang="en-US">
              <a:latin typeface="Calibri" pitchFamily="34" charset="0"/>
            </a:endParaRPr>
          </a:p>
        </p:txBody>
      </p:sp>
      <p:sp>
        <p:nvSpPr>
          <p:cNvPr id="2" name="Footer Placeholder 1"/>
          <p:cNvSpPr>
            <a:spLocks noGrp="1"/>
          </p:cNvSpPr>
          <p:nvPr>
            <p:ph type="ftr" sz="quarter" idx="10"/>
          </p:nvPr>
        </p:nvSpPr>
        <p:spPr/>
        <p:txBody>
          <a:bodyPr/>
          <a:lstStyle/>
          <a:p>
            <a:r>
              <a:rPr lang="en-US" smtClean="0"/>
              <a:t>Angela Kwok; Special Education Services</a:t>
            </a:r>
            <a:endParaRPr lang="en-US"/>
          </a:p>
        </p:txBody>
      </p:sp>
      <p:sp>
        <p:nvSpPr>
          <p:cNvPr id="3" name="Header Placeholder 2"/>
          <p:cNvSpPr>
            <a:spLocks noGrp="1"/>
          </p:cNvSpPr>
          <p:nvPr>
            <p:ph type="hdr" sz="quarter" idx="11"/>
          </p:nvPr>
        </p:nvSpPr>
        <p:spPr/>
        <p:txBody>
          <a:bodyPr/>
          <a:lstStyle/>
          <a:p>
            <a:r>
              <a:rPr lang="en-US" smtClean="0"/>
              <a:t>Universal Design for Learning: Classroom Application</a:t>
            </a:r>
            <a:endParaRPr lang="en-US"/>
          </a:p>
        </p:txBody>
      </p:sp>
      <p:sp>
        <p:nvSpPr>
          <p:cNvPr id="4" name="Date Placeholder 3"/>
          <p:cNvSpPr>
            <a:spLocks noGrp="1"/>
          </p:cNvSpPr>
          <p:nvPr>
            <p:ph type="dt" idx="12"/>
          </p:nvPr>
        </p:nvSpPr>
        <p:spPr/>
        <p:txBody>
          <a:bodyPr/>
          <a:lstStyle/>
          <a:p>
            <a:r>
              <a:rPr lang="en-US" smtClean="0"/>
              <a:t>Created 10/17/2017</a:t>
            </a:r>
            <a:endParaRPr lang="en-US"/>
          </a:p>
        </p:txBody>
      </p:sp>
    </p:spTree>
    <p:extLst>
      <p:ext uri="{BB962C8B-B14F-4D97-AF65-F5344CB8AC3E}">
        <p14:creationId xmlns:p14="http://schemas.microsoft.com/office/powerpoint/2010/main" val="148317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9478">
              <a:spcBef>
                <a:spcPct val="0"/>
              </a:spcBef>
              <a:defRPr/>
            </a:pPr>
            <a:r>
              <a:rPr lang="en-US" dirty="0" smtClean="0"/>
              <a:t>The strategic network can</a:t>
            </a:r>
            <a:r>
              <a:rPr lang="en-US" baseline="0" dirty="0" smtClean="0"/>
              <a:t> be activated by l</a:t>
            </a:r>
            <a:r>
              <a:rPr lang="en-US" dirty="0" smtClean="0"/>
              <a:t>ooking at an image for a specific purpose. First,</a:t>
            </a:r>
            <a:r>
              <a:rPr lang="en-US" baseline="0" dirty="0" smtClean="0"/>
              <a:t> i</a:t>
            </a:r>
            <a:r>
              <a:rPr lang="en-US" dirty="0" smtClean="0"/>
              <a:t>dentify the ages of the people in the image. Second, determine what the people were doing before the visitor arrived. </a:t>
            </a:r>
          </a:p>
          <a:p>
            <a:pPr defTabSz="949478">
              <a:spcBef>
                <a:spcPct val="0"/>
              </a:spcBef>
              <a:defRPr/>
            </a:pPr>
            <a:endParaRPr lang="en-US" dirty="0" smtClean="0"/>
          </a:p>
          <a:p>
            <a:pPr defTabSz="949478">
              <a:spcBef>
                <a:spcPct val="0"/>
              </a:spcBef>
              <a:defRPr/>
            </a:pPr>
            <a:r>
              <a:rPr lang="en-US" dirty="0" smtClean="0"/>
              <a:t>Conclusion: The</a:t>
            </a:r>
            <a:r>
              <a:rPr lang="en-US" baseline="0" dirty="0" smtClean="0"/>
              <a:t> brain is doing more than recognizing objects, but making generalizations and inferences.</a:t>
            </a:r>
            <a:endParaRPr lang="en-US" dirty="0" smtClean="0"/>
          </a:p>
          <a:p>
            <a:pPr>
              <a:spcBef>
                <a:spcPct val="0"/>
              </a:spcBef>
            </a:pPr>
            <a:endParaRPr lang="en-US" dirty="0" smtClean="0"/>
          </a:p>
          <a:p>
            <a:pPr>
              <a:spcBef>
                <a:spcPct val="0"/>
              </a:spcBef>
            </a:pPr>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1450" indent="-296711">
              <a:defRPr>
                <a:solidFill>
                  <a:schemeClr val="tx1"/>
                </a:solidFill>
                <a:latin typeface="Tw Cen MT" pitchFamily="34" charset="0"/>
              </a:defRPr>
            </a:lvl2pPr>
            <a:lvl3pPr marL="1186847" indent="-237369">
              <a:defRPr>
                <a:solidFill>
                  <a:schemeClr val="tx1"/>
                </a:solidFill>
                <a:latin typeface="Tw Cen MT" pitchFamily="34" charset="0"/>
              </a:defRPr>
            </a:lvl3pPr>
            <a:lvl4pPr marL="1661585" indent="-237369">
              <a:defRPr>
                <a:solidFill>
                  <a:schemeClr val="tx1"/>
                </a:solidFill>
                <a:latin typeface="Tw Cen MT" pitchFamily="34" charset="0"/>
              </a:defRPr>
            </a:lvl4pPr>
            <a:lvl5pPr marL="2136324" indent="-237369">
              <a:defRPr>
                <a:solidFill>
                  <a:schemeClr val="tx1"/>
                </a:solidFill>
                <a:latin typeface="Tw Cen MT" pitchFamily="34" charset="0"/>
              </a:defRPr>
            </a:lvl5pPr>
            <a:lvl6pPr marL="2611062" indent="-237369" fontAlgn="base">
              <a:spcBef>
                <a:spcPct val="0"/>
              </a:spcBef>
              <a:spcAft>
                <a:spcPct val="0"/>
              </a:spcAft>
              <a:defRPr>
                <a:solidFill>
                  <a:schemeClr val="tx1"/>
                </a:solidFill>
                <a:latin typeface="Tw Cen MT" pitchFamily="34" charset="0"/>
              </a:defRPr>
            </a:lvl6pPr>
            <a:lvl7pPr marL="3085801" indent="-237369" fontAlgn="base">
              <a:spcBef>
                <a:spcPct val="0"/>
              </a:spcBef>
              <a:spcAft>
                <a:spcPct val="0"/>
              </a:spcAft>
              <a:defRPr>
                <a:solidFill>
                  <a:schemeClr val="tx1"/>
                </a:solidFill>
                <a:latin typeface="Tw Cen MT" pitchFamily="34" charset="0"/>
              </a:defRPr>
            </a:lvl7pPr>
            <a:lvl8pPr marL="3560540" indent="-237369" fontAlgn="base">
              <a:spcBef>
                <a:spcPct val="0"/>
              </a:spcBef>
              <a:spcAft>
                <a:spcPct val="0"/>
              </a:spcAft>
              <a:defRPr>
                <a:solidFill>
                  <a:schemeClr val="tx1"/>
                </a:solidFill>
                <a:latin typeface="Tw Cen MT" pitchFamily="34" charset="0"/>
              </a:defRPr>
            </a:lvl8pPr>
            <a:lvl9pPr marL="4035279" indent="-237369"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C7D8EF1-FF2B-48BD-9F13-436DF887F6ED}" type="slidenum">
              <a:rPr lang="en-US">
                <a:latin typeface="Calibri" pitchFamily="34" charset="0"/>
              </a:rPr>
              <a:pPr fontAlgn="base">
                <a:spcBef>
                  <a:spcPct val="0"/>
                </a:spcBef>
                <a:spcAft>
                  <a:spcPct val="0"/>
                </a:spcAft>
              </a:pPr>
              <a:t>17</a:t>
            </a:fld>
            <a:endParaRPr lang="en-US">
              <a:latin typeface="Calibri" pitchFamily="34" charset="0"/>
            </a:endParaRPr>
          </a:p>
        </p:txBody>
      </p:sp>
      <p:sp>
        <p:nvSpPr>
          <p:cNvPr id="2" name="Footer Placeholder 1"/>
          <p:cNvSpPr>
            <a:spLocks noGrp="1"/>
          </p:cNvSpPr>
          <p:nvPr>
            <p:ph type="ftr" sz="quarter" idx="10"/>
          </p:nvPr>
        </p:nvSpPr>
        <p:spPr/>
        <p:txBody>
          <a:bodyPr/>
          <a:lstStyle/>
          <a:p>
            <a:r>
              <a:rPr lang="en-US" smtClean="0"/>
              <a:t>Angela Kwok; Special Education Services</a:t>
            </a:r>
            <a:endParaRPr lang="en-US"/>
          </a:p>
        </p:txBody>
      </p:sp>
      <p:sp>
        <p:nvSpPr>
          <p:cNvPr id="3" name="Header Placeholder 2"/>
          <p:cNvSpPr>
            <a:spLocks noGrp="1"/>
          </p:cNvSpPr>
          <p:nvPr>
            <p:ph type="hdr" sz="quarter" idx="11"/>
          </p:nvPr>
        </p:nvSpPr>
        <p:spPr/>
        <p:txBody>
          <a:bodyPr/>
          <a:lstStyle/>
          <a:p>
            <a:r>
              <a:rPr lang="en-US" smtClean="0"/>
              <a:t>Universal Design for Learning: Classroom Application</a:t>
            </a:r>
            <a:endParaRPr lang="en-US"/>
          </a:p>
        </p:txBody>
      </p:sp>
      <p:sp>
        <p:nvSpPr>
          <p:cNvPr id="4" name="Date Placeholder 3"/>
          <p:cNvSpPr>
            <a:spLocks noGrp="1"/>
          </p:cNvSpPr>
          <p:nvPr>
            <p:ph type="dt" idx="12"/>
          </p:nvPr>
        </p:nvSpPr>
        <p:spPr/>
        <p:txBody>
          <a:bodyPr/>
          <a:lstStyle/>
          <a:p>
            <a:r>
              <a:rPr lang="en-US" smtClean="0"/>
              <a:t>Created 10/17/2017</a:t>
            </a:r>
            <a:endParaRPr lang="en-US"/>
          </a:p>
        </p:txBody>
      </p:sp>
    </p:spTree>
    <p:extLst>
      <p:ext uri="{BB962C8B-B14F-4D97-AF65-F5344CB8AC3E}">
        <p14:creationId xmlns:p14="http://schemas.microsoft.com/office/powerpoint/2010/main" val="3620793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Look at these two images. They show the eye movements of the same person looking at the same image, the “Unexpected Visitor,” yet each one is different. Why? Like you, this viewer inspected the image with different goals each time. First, he was instructed to identify the ages of the people in the image. Second, he was asked to determine what the people were doing before the visitor arrived. Each new strategy resulted in a different pattern of eye movements.</a:t>
            </a:r>
          </a:p>
          <a:p>
            <a:pPr>
              <a:spcBef>
                <a:spcPct val="0"/>
              </a:spcBef>
            </a:pPr>
            <a:r>
              <a:rPr lang="en-US" dirty="0" smtClean="0"/>
              <a:t>When you looked at the picture with different goals, you probably looked at the parts of the picture in different orders and focused on different elements of the picture. Where did you look for each question? Because you used different strategies to reach different goals, you looked at different parts of the picture each time.</a:t>
            </a:r>
          </a:p>
          <a:p>
            <a:pPr>
              <a:spcBef>
                <a:spcPct val="0"/>
              </a:spcBef>
            </a:pP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57066" indent="-291179">
              <a:defRPr>
                <a:solidFill>
                  <a:schemeClr val="tx1"/>
                </a:solidFill>
                <a:latin typeface="Tw Cen MT" pitchFamily="34" charset="0"/>
              </a:defRPr>
            </a:lvl2pPr>
            <a:lvl3pPr marL="1164717" indent="-232943">
              <a:defRPr>
                <a:solidFill>
                  <a:schemeClr val="tx1"/>
                </a:solidFill>
                <a:latin typeface="Tw Cen MT" pitchFamily="34" charset="0"/>
              </a:defRPr>
            </a:lvl3pPr>
            <a:lvl4pPr marL="1630604" indent="-232943">
              <a:defRPr>
                <a:solidFill>
                  <a:schemeClr val="tx1"/>
                </a:solidFill>
                <a:latin typeface="Tw Cen MT" pitchFamily="34" charset="0"/>
              </a:defRPr>
            </a:lvl4pPr>
            <a:lvl5pPr marL="2096491" indent="-232943">
              <a:defRPr>
                <a:solidFill>
                  <a:schemeClr val="tx1"/>
                </a:solidFill>
                <a:latin typeface="Tw Cen MT" pitchFamily="34" charset="0"/>
              </a:defRPr>
            </a:lvl5pPr>
            <a:lvl6pPr marL="2562377" indent="-232943" fontAlgn="base">
              <a:spcBef>
                <a:spcPct val="0"/>
              </a:spcBef>
              <a:spcAft>
                <a:spcPct val="0"/>
              </a:spcAft>
              <a:defRPr>
                <a:solidFill>
                  <a:schemeClr val="tx1"/>
                </a:solidFill>
                <a:latin typeface="Tw Cen MT" pitchFamily="34" charset="0"/>
              </a:defRPr>
            </a:lvl6pPr>
            <a:lvl7pPr marL="3028264" indent="-232943" fontAlgn="base">
              <a:spcBef>
                <a:spcPct val="0"/>
              </a:spcBef>
              <a:spcAft>
                <a:spcPct val="0"/>
              </a:spcAft>
              <a:defRPr>
                <a:solidFill>
                  <a:schemeClr val="tx1"/>
                </a:solidFill>
                <a:latin typeface="Tw Cen MT" pitchFamily="34" charset="0"/>
              </a:defRPr>
            </a:lvl7pPr>
            <a:lvl8pPr marL="3494151" indent="-232943" fontAlgn="base">
              <a:spcBef>
                <a:spcPct val="0"/>
              </a:spcBef>
              <a:spcAft>
                <a:spcPct val="0"/>
              </a:spcAft>
              <a:defRPr>
                <a:solidFill>
                  <a:schemeClr val="tx1"/>
                </a:solidFill>
                <a:latin typeface="Tw Cen MT" pitchFamily="34" charset="0"/>
              </a:defRPr>
            </a:lvl8pPr>
            <a:lvl9pPr marL="3960038" indent="-232943"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62FC6C1-55CE-413B-8016-F39DD3A27151}" type="slidenum">
              <a:rPr lang="en-US">
                <a:latin typeface="Calibri" pitchFamily="34" charset="0"/>
              </a:rPr>
              <a:pPr fontAlgn="base">
                <a:spcBef>
                  <a:spcPct val="0"/>
                </a:spcBef>
                <a:spcAft>
                  <a:spcPct val="0"/>
                </a:spcAft>
              </a:pPr>
              <a:t>18</a:t>
            </a:fld>
            <a:endParaRPr lang="en-US">
              <a:latin typeface="Calibri" pitchFamily="34" charset="0"/>
            </a:endParaRPr>
          </a:p>
        </p:txBody>
      </p:sp>
      <p:sp>
        <p:nvSpPr>
          <p:cNvPr id="2" name="Footer Placeholder 1"/>
          <p:cNvSpPr>
            <a:spLocks noGrp="1"/>
          </p:cNvSpPr>
          <p:nvPr>
            <p:ph type="ftr" sz="quarter" idx="10"/>
          </p:nvPr>
        </p:nvSpPr>
        <p:spPr/>
        <p:txBody>
          <a:bodyPr/>
          <a:lstStyle/>
          <a:p>
            <a:r>
              <a:rPr lang="en-US" smtClean="0"/>
              <a:t>Oklahoma State Department of Education</a:t>
            </a:r>
            <a:endParaRPr lang="en-US"/>
          </a:p>
        </p:txBody>
      </p:sp>
      <p:sp>
        <p:nvSpPr>
          <p:cNvPr id="3" name="Header Placeholder 2"/>
          <p:cNvSpPr>
            <a:spLocks noGrp="1"/>
          </p:cNvSpPr>
          <p:nvPr>
            <p:ph type="hdr" sz="quarter" idx="11"/>
          </p:nvPr>
        </p:nvSpPr>
        <p:spPr/>
        <p:txBody>
          <a:bodyPr/>
          <a:lstStyle/>
          <a:p>
            <a:r>
              <a:rPr lang="en-US" smtClean="0"/>
              <a:t>Special Education 101</a:t>
            </a:r>
            <a:endParaRPr lang="en-US"/>
          </a:p>
        </p:txBody>
      </p:sp>
    </p:spTree>
    <p:extLst>
      <p:ext uri="{BB962C8B-B14F-4D97-AF65-F5344CB8AC3E}">
        <p14:creationId xmlns:p14="http://schemas.microsoft.com/office/powerpoint/2010/main" val="226062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Finally, the affective</a:t>
            </a:r>
            <a:r>
              <a:rPr lang="en-US" baseline="0" dirty="0" smtClean="0"/>
              <a:t> network can be activated by looking at an image for something that is personally relevant to you.  What grabs your attention?</a:t>
            </a:r>
          </a:p>
          <a:p>
            <a:pPr>
              <a:spcBef>
                <a:spcPct val="0"/>
              </a:spcBef>
            </a:pPr>
            <a:endParaRPr lang="en-US" dirty="0" smtClean="0"/>
          </a:p>
          <a:p>
            <a:pPr defTabSz="931774">
              <a:spcBef>
                <a:spcPct val="0"/>
              </a:spcBef>
              <a:defRPr/>
            </a:pPr>
            <a:r>
              <a:rPr lang="en-US" dirty="0" smtClean="0"/>
              <a:t>Conclusion: </a:t>
            </a:r>
            <a:r>
              <a:rPr lang="en-US" baseline="0" dirty="0" smtClean="0"/>
              <a:t>Each individual’s response is different because w</a:t>
            </a:r>
            <a:r>
              <a:rPr lang="en-US" dirty="0" smtClean="0"/>
              <a:t>hat you see in the picture depends on your interests, background, and current mood. </a:t>
            </a:r>
          </a:p>
          <a:p>
            <a:pPr>
              <a:spcBef>
                <a:spcPct val="0"/>
              </a:spcBef>
            </a:pPr>
            <a:r>
              <a:rPr lang="en-US" dirty="0" smtClean="0"/>
              <a:t>A psychologist might attend to the expressions on the people's faces, while an interior designer might take note of the room's decor. The mother of a toddler may be drawn to the child seated at the table, whereas a musician may notice the piano.</a:t>
            </a:r>
          </a:p>
          <a:p>
            <a:pPr>
              <a:spcBef>
                <a:spcPct val="0"/>
              </a:spcBef>
            </a:pPr>
            <a:endParaRPr lang="en-US" dirty="0" smtClean="0"/>
          </a:p>
          <a:p>
            <a:pPr>
              <a:spcBef>
                <a:spcPct val="0"/>
              </a:spcBef>
            </a:pPr>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1450" indent="-296711">
              <a:defRPr>
                <a:solidFill>
                  <a:schemeClr val="tx1"/>
                </a:solidFill>
                <a:latin typeface="Tw Cen MT" pitchFamily="34" charset="0"/>
              </a:defRPr>
            </a:lvl2pPr>
            <a:lvl3pPr marL="1186847" indent="-237369">
              <a:defRPr>
                <a:solidFill>
                  <a:schemeClr val="tx1"/>
                </a:solidFill>
                <a:latin typeface="Tw Cen MT" pitchFamily="34" charset="0"/>
              </a:defRPr>
            </a:lvl3pPr>
            <a:lvl4pPr marL="1661585" indent="-237369">
              <a:defRPr>
                <a:solidFill>
                  <a:schemeClr val="tx1"/>
                </a:solidFill>
                <a:latin typeface="Tw Cen MT" pitchFamily="34" charset="0"/>
              </a:defRPr>
            </a:lvl4pPr>
            <a:lvl5pPr marL="2136324" indent="-237369">
              <a:defRPr>
                <a:solidFill>
                  <a:schemeClr val="tx1"/>
                </a:solidFill>
                <a:latin typeface="Tw Cen MT" pitchFamily="34" charset="0"/>
              </a:defRPr>
            </a:lvl5pPr>
            <a:lvl6pPr marL="2611062" indent="-237369" fontAlgn="base">
              <a:spcBef>
                <a:spcPct val="0"/>
              </a:spcBef>
              <a:spcAft>
                <a:spcPct val="0"/>
              </a:spcAft>
              <a:defRPr>
                <a:solidFill>
                  <a:schemeClr val="tx1"/>
                </a:solidFill>
                <a:latin typeface="Tw Cen MT" pitchFamily="34" charset="0"/>
              </a:defRPr>
            </a:lvl6pPr>
            <a:lvl7pPr marL="3085801" indent="-237369" fontAlgn="base">
              <a:spcBef>
                <a:spcPct val="0"/>
              </a:spcBef>
              <a:spcAft>
                <a:spcPct val="0"/>
              </a:spcAft>
              <a:defRPr>
                <a:solidFill>
                  <a:schemeClr val="tx1"/>
                </a:solidFill>
                <a:latin typeface="Tw Cen MT" pitchFamily="34" charset="0"/>
              </a:defRPr>
            </a:lvl7pPr>
            <a:lvl8pPr marL="3560540" indent="-237369" fontAlgn="base">
              <a:spcBef>
                <a:spcPct val="0"/>
              </a:spcBef>
              <a:spcAft>
                <a:spcPct val="0"/>
              </a:spcAft>
              <a:defRPr>
                <a:solidFill>
                  <a:schemeClr val="tx1"/>
                </a:solidFill>
                <a:latin typeface="Tw Cen MT" pitchFamily="34" charset="0"/>
              </a:defRPr>
            </a:lvl8pPr>
            <a:lvl9pPr marL="4035279" indent="-237369"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C7D8EF1-FF2B-48BD-9F13-436DF887F6ED}" type="slidenum">
              <a:rPr lang="en-US">
                <a:latin typeface="Calibri" pitchFamily="34" charset="0"/>
              </a:rPr>
              <a:pPr fontAlgn="base">
                <a:spcBef>
                  <a:spcPct val="0"/>
                </a:spcBef>
                <a:spcAft>
                  <a:spcPct val="0"/>
                </a:spcAft>
              </a:pPr>
              <a:t>19</a:t>
            </a:fld>
            <a:endParaRPr lang="en-US">
              <a:latin typeface="Calibri" pitchFamily="34" charset="0"/>
            </a:endParaRPr>
          </a:p>
        </p:txBody>
      </p:sp>
      <p:sp>
        <p:nvSpPr>
          <p:cNvPr id="2" name="Footer Placeholder 1"/>
          <p:cNvSpPr>
            <a:spLocks noGrp="1"/>
          </p:cNvSpPr>
          <p:nvPr>
            <p:ph type="ftr" sz="quarter" idx="10"/>
          </p:nvPr>
        </p:nvSpPr>
        <p:spPr/>
        <p:txBody>
          <a:bodyPr/>
          <a:lstStyle/>
          <a:p>
            <a:r>
              <a:rPr lang="en-US" smtClean="0"/>
              <a:t>Angela Kwok; Special Education Services</a:t>
            </a:r>
            <a:endParaRPr lang="en-US"/>
          </a:p>
        </p:txBody>
      </p:sp>
      <p:sp>
        <p:nvSpPr>
          <p:cNvPr id="3" name="Header Placeholder 2"/>
          <p:cNvSpPr>
            <a:spLocks noGrp="1"/>
          </p:cNvSpPr>
          <p:nvPr>
            <p:ph type="hdr" sz="quarter" idx="11"/>
          </p:nvPr>
        </p:nvSpPr>
        <p:spPr/>
        <p:txBody>
          <a:bodyPr/>
          <a:lstStyle/>
          <a:p>
            <a:r>
              <a:rPr lang="en-US" smtClean="0"/>
              <a:t>Universal Design for Learning: Classroom Application</a:t>
            </a:r>
            <a:endParaRPr lang="en-US"/>
          </a:p>
        </p:txBody>
      </p:sp>
      <p:sp>
        <p:nvSpPr>
          <p:cNvPr id="4" name="Date Placeholder 3"/>
          <p:cNvSpPr>
            <a:spLocks noGrp="1"/>
          </p:cNvSpPr>
          <p:nvPr>
            <p:ph type="dt" idx="12"/>
          </p:nvPr>
        </p:nvSpPr>
        <p:spPr/>
        <p:txBody>
          <a:bodyPr/>
          <a:lstStyle/>
          <a:p>
            <a:r>
              <a:rPr lang="en-US" smtClean="0"/>
              <a:t>Created 10/17/2017</a:t>
            </a:r>
            <a:endParaRPr lang="en-US"/>
          </a:p>
        </p:txBody>
      </p:sp>
    </p:spTree>
    <p:extLst>
      <p:ext uri="{BB962C8B-B14F-4D97-AF65-F5344CB8AC3E}">
        <p14:creationId xmlns:p14="http://schemas.microsoft.com/office/powerpoint/2010/main" val="105464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Universal Design for Learning is a great strategy for all teachers to engage learners in their classroom. Students perceive lesson content and demonstrate their understanding in multiple ways including means that are intrinsically motivated.</a:t>
            </a:r>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t>2</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Revised 10/23/2017</a:t>
            </a:r>
            <a:endParaRPr lang="en-US"/>
          </a:p>
        </p:txBody>
      </p:sp>
    </p:spTree>
    <p:extLst>
      <p:ext uri="{BB962C8B-B14F-4D97-AF65-F5344CB8AC3E}">
        <p14:creationId xmlns:p14="http://schemas.microsoft.com/office/powerpoint/2010/main" val="2066665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activity we just participated in activates all three different regions of the brain. They were activated for different purposes. Even something as simple as viewing an image allows us to utilize each of the three brain networks. Each area of the brain complete a specific task and is activated not just for viewing images, but flows over into everything we do and everything we learn.</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1657426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Center for Applied Special Technology, (</a:t>
            </a:r>
            <a:r>
              <a:rPr lang="en-US" dirty="0" smtClean="0"/>
              <a:t>CAST) put together</a:t>
            </a:r>
            <a:r>
              <a:rPr lang="en-US" baseline="0" dirty="0" smtClean="0"/>
              <a:t> a very clear description of the three learning networks and how the research evolved into the three principles of UDL. The video describes the areas of learning in more detail. </a:t>
            </a:r>
          </a:p>
          <a:p>
            <a:endParaRPr lang="en-US" baseline="0" dirty="0" smtClean="0"/>
          </a:p>
          <a:p>
            <a:r>
              <a:rPr lang="en-US" baseline="0" dirty="0" smtClean="0"/>
              <a:t>Let’s take a moment to watch the video together. It is approximately 6 minutes in length.</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334892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foundation</a:t>
            </a:r>
            <a:r>
              <a:rPr lang="en-US" baseline="0" dirty="0" smtClean="0"/>
              <a:t> of the UDL principles acknowledge that learning is acquired through:</a:t>
            </a:r>
          </a:p>
          <a:p>
            <a:pPr marL="171450" indent="-171450">
              <a:buFont typeface="Arial" panose="020B0604020202020204" pitchFamily="34" charset="0"/>
              <a:buChar char="•"/>
            </a:pPr>
            <a:r>
              <a:rPr lang="en-US" baseline="0" dirty="0" smtClean="0"/>
              <a:t>Multiple means of representation</a:t>
            </a:r>
          </a:p>
          <a:p>
            <a:pPr marL="171450" indent="-171450">
              <a:buFont typeface="Arial" panose="020B0604020202020204" pitchFamily="34" charset="0"/>
              <a:buChar char="•"/>
            </a:pPr>
            <a:r>
              <a:rPr lang="en-US" baseline="0" dirty="0" smtClean="0"/>
              <a:t>Multiple means of action and expression</a:t>
            </a:r>
          </a:p>
          <a:p>
            <a:pPr marL="171450" indent="-171450">
              <a:buFont typeface="Arial" panose="020B0604020202020204" pitchFamily="34" charset="0"/>
              <a:buChar char="•"/>
            </a:pPr>
            <a:r>
              <a:rPr lang="en-US" baseline="0" dirty="0" smtClean="0"/>
              <a:t>Multiple means of engagement</a:t>
            </a:r>
          </a:p>
          <a:p>
            <a:pPr marL="0" indent="0">
              <a:buFont typeface="Arial" panose="020B0604020202020204" pitchFamily="34" charset="0"/>
              <a:buNone/>
            </a:pPr>
            <a:r>
              <a:rPr lang="en-US" baseline="0" dirty="0" smtClean="0"/>
              <a:t>Examples of each are listed on the right. The components of each principle will be discussed in more detail on the following slides.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Universal Design for Learning: Classroom Application</a:t>
            </a:r>
            <a:endParaRPr lang="en-US"/>
          </a:p>
        </p:txBody>
      </p:sp>
      <p:sp>
        <p:nvSpPr>
          <p:cNvPr id="5" name="Date Placeholder 4"/>
          <p:cNvSpPr>
            <a:spLocks noGrp="1"/>
          </p:cNvSpPr>
          <p:nvPr>
            <p:ph type="dt" idx="11"/>
          </p:nvPr>
        </p:nvSpPr>
        <p:spPr/>
        <p:txBody>
          <a:bodyPr/>
          <a:lstStyle/>
          <a:p>
            <a:r>
              <a:rPr lang="en-US" smtClean="0"/>
              <a:t>Created 10/17/2017</a:t>
            </a:r>
            <a:endParaRPr lang="en-US"/>
          </a:p>
        </p:txBody>
      </p:sp>
      <p:sp>
        <p:nvSpPr>
          <p:cNvPr id="6" name="Footer Placeholder 5"/>
          <p:cNvSpPr>
            <a:spLocks noGrp="1"/>
          </p:cNvSpPr>
          <p:nvPr>
            <p:ph type="ftr" sz="quarter" idx="12"/>
          </p:nvPr>
        </p:nvSpPr>
        <p:spPr/>
        <p:txBody>
          <a:bodyPr/>
          <a:lstStyle/>
          <a:p>
            <a:r>
              <a:rPr lang="en-US" smtClean="0"/>
              <a:t>Angela Kwok; Special Education Services</a:t>
            </a:r>
            <a:endParaRPr lang="en-US"/>
          </a:p>
        </p:txBody>
      </p:sp>
      <p:sp>
        <p:nvSpPr>
          <p:cNvPr id="7" name="Slide Number Placeholder 6"/>
          <p:cNvSpPr>
            <a:spLocks noGrp="1"/>
          </p:cNvSpPr>
          <p:nvPr>
            <p:ph type="sldNum" sz="quarter" idx="13"/>
          </p:nvPr>
        </p:nvSpPr>
        <p:spPr/>
        <p:txBody>
          <a:bodyPr/>
          <a:lstStyle/>
          <a:p>
            <a:fld id="{4A300F2F-202A-42C8-A680-1557D83A09FC}" type="slidenum">
              <a:rPr lang="en-US" smtClean="0"/>
              <a:t>22</a:t>
            </a:fld>
            <a:endParaRPr lang="en-US"/>
          </a:p>
        </p:txBody>
      </p:sp>
    </p:spTree>
    <p:extLst>
      <p:ext uri="{BB962C8B-B14F-4D97-AF65-F5344CB8AC3E}">
        <p14:creationId xmlns:p14="http://schemas.microsoft.com/office/powerpoint/2010/main" val="1806915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second video demonstrating</a:t>
            </a:r>
            <a:r>
              <a:rPr lang="en-US" baseline="0" dirty="0" smtClean="0"/>
              <a:t> multiple means of representation with an excerpt specific to a high school classroom. As you watch this video, look closely at the multiple means of representation the teacher tries to convey to his students. Write down all forms that you see.</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1095047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several slides provides video of each of three representations of UDL. This first video was an excerpt of a presentation by Dr. David Rose from CAST and the OSEP Project Directors Meeting in 2011. Although it is content specific I chose to include this excerpt because it does a good job of providing a graphic representation of music to help listeners make sense of the musical design of the selected piece.</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24</a:t>
            </a:fld>
            <a:endParaRPr lang="en-US"/>
          </a:p>
        </p:txBody>
      </p:sp>
    </p:spTree>
    <p:extLst>
      <p:ext uri="{BB962C8B-B14F-4D97-AF65-F5344CB8AC3E}">
        <p14:creationId xmlns:p14="http://schemas.microsoft.com/office/powerpoint/2010/main" val="250366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1450" indent="-296711">
              <a:defRPr>
                <a:solidFill>
                  <a:schemeClr val="tx1"/>
                </a:solidFill>
                <a:latin typeface="Tw Cen MT" pitchFamily="34" charset="0"/>
              </a:defRPr>
            </a:lvl2pPr>
            <a:lvl3pPr marL="1186847" indent="-237369">
              <a:defRPr>
                <a:solidFill>
                  <a:schemeClr val="tx1"/>
                </a:solidFill>
                <a:latin typeface="Tw Cen MT" pitchFamily="34" charset="0"/>
              </a:defRPr>
            </a:lvl3pPr>
            <a:lvl4pPr marL="1661585" indent="-237369">
              <a:defRPr>
                <a:solidFill>
                  <a:schemeClr val="tx1"/>
                </a:solidFill>
                <a:latin typeface="Tw Cen MT" pitchFamily="34" charset="0"/>
              </a:defRPr>
            </a:lvl4pPr>
            <a:lvl5pPr marL="2136324" indent="-237369">
              <a:defRPr>
                <a:solidFill>
                  <a:schemeClr val="tx1"/>
                </a:solidFill>
                <a:latin typeface="Tw Cen MT" pitchFamily="34" charset="0"/>
              </a:defRPr>
            </a:lvl5pPr>
            <a:lvl6pPr marL="2611062" indent="-237369" fontAlgn="base">
              <a:spcBef>
                <a:spcPct val="0"/>
              </a:spcBef>
              <a:spcAft>
                <a:spcPct val="0"/>
              </a:spcAft>
              <a:defRPr>
                <a:solidFill>
                  <a:schemeClr val="tx1"/>
                </a:solidFill>
                <a:latin typeface="Tw Cen MT" pitchFamily="34" charset="0"/>
              </a:defRPr>
            </a:lvl6pPr>
            <a:lvl7pPr marL="3085801" indent="-237369" fontAlgn="base">
              <a:spcBef>
                <a:spcPct val="0"/>
              </a:spcBef>
              <a:spcAft>
                <a:spcPct val="0"/>
              </a:spcAft>
              <a:defRPr>
                <a:solidFill>
                  <a:schemeClr val="tx1"/>
                </a:solidFill>
                <a:latin typeface="Tw Cen MT" pitchFamily="34" charset="0"/>
              </a:defRPr>
            </a:lvl7pPr>
            <a:lvl8pPr marL="3560540" indent="-237369" fontAlgn="base">
              <a:spcBef>
                <a:spcPct val="0"/>
              </a:spcBef>
              <a:spcAft>
                <a:spcPct val="0"/>
              </a:spcAft>
              <a:defRPr>
                <a:solidFill>
                  <a:schemeClr val="tx1"/>
                </a:solidFill>
                <a:latin typeface="Tw Cen MT" pitchFamily="34" charset="0"/>
              </a:defRPr>
            </a:lvl8pPr>
            <a:lvl9pPr marL="4035279" indent="-237369"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800119E-9B7E-406B-B510-CBFBEFB6A9E4}" type="slidenum">
              <a:rPr lang="en-US">
                <a:latin typeface="Calibri" pitchFamily="34" charset="0"/>
              </a:rPr>
              <a:pPr fontAlgn="base">
                <a:spcBef>
                  <a:spcPct val="0"/>
                </a:spcBef>
                <a:spcAft>
                  <a:spcPct val="0"/>
                </a:spcAft>
              </a:pPr>
              <a:t>25</a:t>
            </a:fld>
            <a:endParaRPr lang="en-US">
              <a:latin typeface="Calibri" pitchFamily="34" charset="0"/>
            </a:endParaRPr>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buFont typeface="Symbol" pitchFamily="18" charset="2"/>
              <a:buNone/>
            </a:pPr>
            <a:r>
              <a:rPr lang="en-US" dirty="0" smtClean="0"/>
              <a:t>The recognition</a:t>
            </a:r>
            <a:r>
              <a:rPr lang="en-US" baseline="0" dirty="0" smtClean="0"/>
              <a:t> network supports how material is represented for learners. </a:t>
            </a:r>
            <a:endParaRPr lang="en-US" dirty="0" smtClean="0"/>
          </a:p>
          <a:p>
            <a:pPr>
              <a:spcBef>
                <a:spcPct val="0"/>
              </a:spcBef>
              <a:buFont typeface="Symbol" pitchFamily="18" charset="2"/>
              <a:buNone/>
            </a:pPr>
            <a:r>
              <a:rPr lang="en-US" dirty="0" smtClean="0"/>
              <a:t>Alternative</a:t>
            </a:r>
            <a:r>
              <a:rPr lang="en-US" baseline="0" dirty="0" smtClean="0"/>
              <a:t> </a:t>
            </a:r>
            <a:r>
              <a:rPr lang="en-US" dirty="0" smtClean="0"/>
              <a:t>formats for presenting</a:t>
            </a:r>
            <a:r>
              <a:rPr lang="en-US" baseline="0" dirty="0" smtClean="0"/>
              <a:t> information and its purpose include:</a:t>
            </a:r>
          </a:p>
          <a:p>
            <a:pPr marL="174708" indent="-174708">
              <a:spcBef>
                <a:spcPct val="0"/>
              </a:spcBef>
              <a:buFont typeface="Arial" pitchFamily="34" charset="0"/>
              <a:buChar char="•"/>
            </a:pPr>
            <a:r>
              <a:rPr lang="en-US" baseline="0" dirty="0" smtClean="0"/>
              <a:t>Multiple examples</a:t>
            </a:r>
          </a:p>
          <a:p>
            <a:pPr marL="174708" indent="-174708">
              <a:spcBef>
                <a:spcPct val="0"/>
              </a:spcBef>
              <a:buFont typeface="Arial" pitchFamily="34" charset="0"/>
              <a:buChar char="•"/>
            </a:pPr>
            <a:r>
              <a:rPr lang="en-US" baseline="0" dirty="0" smtClean="0"/>
              <a:t>Highlights key terms or critical elements</a:t>
            </a:r>
          </a:p>
          <a:p>
            <a:pPr marL="174708" indent="-174708">
              <a:spcBef>
                <a:spcPct val="0"/>
              </a:spcBef>
              <a:buFont typeface="Arial" pitchFamily="34" charset="0"/>
              <a:buChar char="•"/>
            </a:pPr>
            <a:r>
              <a:rPr lang="en-US" baseline="0" dirty="0" smtClean="0"/>
              <a:t>Provides multiple media</a:t>
            </a:r>
          </a:p>
          <a:p>
            <a:pPr marL="174708" indent="-174708">
              <a:spcBef>
                <a:spcPct val="0"/>
              </a:spcBef>
              <a:buFont typeface="Arial" pitchFamily="34" charset="0"/>
              <a:buChar char="•"/>
            </a:pPr>
            <a:r>
              <a:rPr lang="en-US" baseline="0" dirty="0" smtClean="0"/>
              <a:t>Supports student background knowledge</a:t>
            </a:r>
            <a:endParaRPr lang="en-US" dirty="0" smtClean="0"/>
          </a:p>
        </p:txBody>
      </p:sp>
      <p:sp>
        <p:nvSpPr>
          <p:cNvPr id="2" name="Footer Placeholder 1"/>
          <p:cNvSpPr>
            <a:spLocks noGrp="1"/>
          </p:cNvSpPr>
          <p:nvPr>
            <p:ph type="ftr" sz="quarter" idx="10"/>
          </p:nvPr>
        </p:nvSpPr>
        <p:spPr/>
        <p:txBody>
          <a:bodyPr/>
          <a:lstStyle/>
          <a:p>
            <a:r>
              <a:rPr lang="en-US" smtClean="0"/>
              <a:t>Angela Kwok; Special Education Services</a:t>
            </a:r>
            <a:endParaRPr lang="en-US"/>
          </a:p>
        </p:txBody>
      </p:sp>
      <p:sp>
        <p:nvSpPr>
          <p:cNvPr id="3" name="Header Placeholder 2"/>
          <p:cNvSpPr>
            <a:spLocks noGrp="1"/>
          </p:cNvSpPr>
          <p:nvPr>
            <p:ph type="hdr" sz="quarter" idx="11"/>
          </p:nvPr>
        </p:nvSpPr>
        <p:spPr/>
        <p:txBody>
          <a:bodyPr/>
          <a:lstStyle/>
          <a:p>
            <a:r>
              <a:rPr lang="en-US" smtClean="0"/>
              <a:t>Universal Design for Learning: Classroom Application</a:t>
            </a:r>
            <a:endParaRPr lang="en-US"/>
          </a:p>
        </p:txBody>
      </p:sp>
      <p:sp>
        <p:nvSpPr>
          <p:cNvPr id="4" name="Date Placeholder 3"/>
          <p:cNvSpPr>
            <a:spLocks noGrp="1"/>
          </p:cNvSpPr>
          <p:nvPr>
            <p:ph type="dt" idx="12"/>
          </p:nvPr>
        </p:nvSpPr>
        <p:spPr/>
        <p:txBody>
          <a:bodyPr/>
          <a:lstStyle/>
          <a:p>
            <a:r>
              <a:rPr lang="en-US" smtClean="0"/>
              <a:t>Created 10/17/2017</a:t>
            </a:r>
            <a:endParaRPr lang="en-US"/>
          </a:p>
        </p:txBody>
      </p:sp>
    </p:spTree>
    <p:extLst>
      <p:ext uri="{BB962C8B-B14F-4D97-AF65-F5344CB8AC3E}">
        <p14:creationId xmlns:p14="http://schemas.microsoft.com/office/powerpoint/2010/main" val="3296058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organization of CAST produced</a:t>
            </a:r>
            <a:r>
              <a:rPr lang="en-US" baseline="0" dirty="0" smtClean="0"/>
              <a:t> a video of a middle school science classroom. This video highlights the strategic network of the brain, information acquired through multiple means of action and expression. As you watch this excerpt, think of your own classroom. How can students utilize different tools to acquire new skills and information?</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98038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1450" indent="-296711">
              <a:defRPr>
                <a:solidFill>
                  <a:schemeClr val="tx1"/>
                </a:solidFill>
                <a:latin typeface="Tw Cen MT" pitchFamily="34" charset="0"/>
              </a:defRPr>
            </a:lvl2pPr>
            <a:lvl3pPr marL="1186847" indent="-237369">
              <a:defRPr>
                <a:solidFill>
                  <a:schemeClr val="tx1"/>
                </a:solidFill>
                <a:latin typeface="Tw Cen MT" pitchFamily="34" charset="0"/>
              </a:defRPr>
            </a:lvl3pPr>
            <a:lvl4pPr marL="1661585" indent="-237369">
              <a:defRPr>
                <a:solidFill>
                  <a:schemeClr val="tx1"/>
                </a:solidFill>
                <a:latin typeface="Tw Cen MT" pitchFamily="34" charset="0"/>
              </a:defRPr>
            </a:lvl4pPr>
            <a:lvl5pPr marL="2136324" indent="-237369">
              <a:defRPr>
                <a:solidFill>
                  <a:schemeClr val="tx1"/>
                </a:solidFill>
                <a:latin typeface="Tw Cen MT" pitchFamily="34" charset="0"/>
              </a:defRPr>
            </a:lvl5pPr>
            <a:lvl6pPr marL="2611062" indent="-237369" fontAlgn="base">
              <a:spcBef>
                <a:spcPct val="0"/>
              </a:spcBef>
              <a:spcAft>
                <a:spcPct val="0"/>
              </a:spcAft>
              <a:defRPr>
                <a:solidFill>
                  <a:schemeClr val="tx1"/>
                </a:solidFill>
                <a:latin typeface="Tw Cen MT" pitchFamily="34" charset="0"/>
              </a:defRPr>
            </a:lvl6pPr>
            <a:lvl7pPr marL="3085801" indent="-237369" fontAlgn="base">
              <a:spcBef>
                <a:spcPct val="0"/>
              </a:spcBef>
              <a:spcAft>
                <a:spcPct val="0"/>
              </a:spcAft>
              <a:defRPr>
                <a:solidFill>
                  <a:schemeClr val="tx1"/>
                </a:solidFill>
                <a:latin typeface="Tw Cen MT" pitchFamily="34" charset="0"/>
              </a:defRPr>
            </a:lvl7pPr>
            <a:lvl8pPr marL="3560540" indent="-237369" fontAlgn="base">
              <a:spcBef>
                <a:spcPct val="0"/>
              </a:spcBef>
              <a:spcAft>
                <a:spcPct val="0"/>
              </a:spcAft>
              <a:defRPr>
                <a:solidFill>
                  <a:schemeClr val="tx1"/>
                </a:solidFill>
                <a:latin typeface="Tw Cen MT" pitchFamily="34" charset="0"/>
              </a:defRPr>
            </a:lvl8pPr>
            <a:lvl9pPr marL="4035279" indent="-237369"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4CFC2F2-3D13-4A91-B4EF-976F1FADC0DB}" type="slidenum">
              <a:rPr lang="en-US">
                <a:latin typeface="Calibri" pitchFamily="34" charset="0"/>
              </a:rPr>
              <a:pPr fontAlgn="base">
                <a:spcBef>
                  <a:spcPct val="0"/>
                </a:spcBef>
                <a:spcAft>
                  <a:spcPct val="0"/>
                </a:spcAft>
              </a:pPr>
              <a:t>27</a:t>
            </a:fld>
            <a:endParaRPr lang="en-US">
              <a:latin typeface="Calibri" pitchFamily="34" charset="0"/>
            </a:endParaRPr>
          </a:p>
        </p:txBody>
      </p:sp>
      <p:sp>
        <p:nvSpPr>
          <p:cNvPr id="860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0" dirty="0" smtClean="0"/>
              <a:t>Multiple means of</a:t>
            </a:r>
            <a:r>
              <a:rPr lang="en-US" b="0" baseline="0" dirty="0" smtClean="0"/>
              <a:t> action and expression address </a:t>
            </a:r>
            <a:r>
              <a:rPr lang="en-US" b="0" dirty="0" smtClean="0"/>
              <a:t>the “how” of learning</a:t>
            </a:r>
            <a:r>
              <a:rPr lang="en-US" b="0" baseline="0" dirty="0" smtClean="0"/>
              <a:t> including:</a:t>
            </a:r>
          </a:p>
          <a:p>
            <a:pPr marL="174708" indent="-174708">
              <a:spcBef>
                <a:spcPct val="0"/>
              </a:spcBef>
              <a:buFont typeface="Arial" pitchFamily="34" charset="0"/>
              <a:buChar char="•"/>
            </a:pPr>
            <a:r>
              <a:rPr lang="en-US" dirty="0" smtClean="0"/>
              <a:t>Provide</a:t>
            </a:r>
            <a:r>
              <a:rPr lang="en-US" baseline="0" dirty="0" smtClean="0"/>
              <a:t> flexible models of skilled performance</a:t>
            </a:r>
          </a:p>
          <a:p>
            <a:pPr marL="174708" indent="-174708">
              <a:spcBef>
                <a:spcPct val="0"/>
              </a:spcBef>
              <a:buFont typeface="Arial" pitchFamily="34" charset="0"/>
              <a:buChar char="•"/>
            </a:pPr>
            <a:r>
              <a:rPr lang="en-US" baseline="0" dirty="0" smtClean="0"/>
              <a:t>Provide opportunities to practice with supports</a:t>
            </a:r>
          </a:p>
          <a:p>
            <a:pPr marL="174708" indent="-174708">
              <a:spcBef>
                <a:spcPct val="0"/>
              </a:spcBef>
              <a:buFont typeface="Arial" pitchFamily="34" charset="0"/>
              <a:buChar char="•"/>
            </a:pPr>
            <a:r>
              <a:rPr lang="en-US" baseline="0" dirty="0" smtClean="0"/>
              <a:t>Provide ongoing, relevant feedback</a:t>
            </a:r>
          </a:p>
          <a:p>
            <a:pPr marL="174708" indent="-174708">
              <a:spcBef>
                <a:spcPct val="0"/>
              </a:spcBef>
              <a:buFont typeface="Arial" pitchFamily="34" charset="0"/>
              <a:buChar char="•"/>
            </a:pPr>
            <a:r>
              <a:rPr lang="en-US" baseline="0" dirty="0" smtClean="0"/>
              <a:t>Offer flexible opportunities for demonstrating a skill</a:t>
            </a:r>
            <a:endParaRPr lang="en-US" dirty="0" smtClean="0"/>
          </a:p>
        </p:txBody>
      </p:sp>
      <p:sp>
        <p:nvSpPr>
          <p:cNvPr id="2" name="Footer Placeholder 1"/>
          <p:cNvSpPr>
            <a:spLocks noGrp="1"/>
          </p:cNvSpPr>
          <p:nvPr>
            <p:ph type="ftr" sz="quarter" idx="10"/>
          </p:nvPr>
        </p:nvSpPr>
        <p:spPr/>
        <p:txBody>
          <a:bodyPr/>
          <a:lstStyle/>
          <a:p>
            <a:r>
              <a:rPr lang="en-US" smtClean="0"/>
              <a:t>Angela Kwok; Special Education Services</a:t>
            </a:r>
            <a:endParaRPr lang="en-US"/>
          </a:p>
        </p:txBody>
      </p:sp>
      <p:sp>
        <p:nvSpPr>
          <p:cNvPr id="3" name="Header Placeholder 2"/>
          <p:cNvSpPr>
            <a:spLocks noGrp="1"/>
          </p:cNvSpPr>
          <p:nvPr>
            <p:ph type="hdr" sz="quarter" idx="11"/>
          </p:nvPr>
        </p:nvSpPr>
        <p:spPr/>
        <p:txBody>
          <a:bodyPr/>
          <a:lstStyle/>
          <a:p>
            <a:r>
              <a:rPr lang="en-US" smtClean="0"/>
              <a:t>Universal Design for Learning: Classroom Application</a:t>
            </a:r>
            <a:endParaRPr lang="en-US"/>
          </a:p>
        </p:txBody>
      </p:sp>
      <p:sp>
        <p:nvSpPr>
          <p:cNvPr id="4" name="Date Placeholder 3"/>
          <p:cNvSpPr>
            <a:spLocks noGrp="1"/>
          </p:cNvSpPr>
          <p:nvPr>
            <p:ph type="dt" idx="12"/>
          </p:nvPr>
        </p:nvSpPr>
        <p:spPr/>
        <p:txBody>
          <a:bodyPr/>
          <a:lstStyle/>
          <a:p>
            <a:r>
              <a:rPr lang="en-US" smtClean="0"/>
              <a:t>Created 10/17/2017</a:t>
            </a:r>
            <a:endParaRPr lang="en-US"/>
          </a:p>
        </p:txBody>
      </p:sp>
    </p:spTree>
    <p:extLst>
      <p:ext uri="{BB962C8B-B14F-4D97-AF65-F5344CB8AC3E}">
        <p14:creationId xmlns:p14="http://schemas.microsoft.com/office/powerpoint/2010/main" val="3616960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Multiple means of engagement recruits and sustains student’s interest in the content of the lesson based on the learner’s strengths/interests. On this slide is a picture of elementary students engaged in a lesson on classification and object attributes. Students have options for self-regulation, demonstrating their knowledge of the lesson through a variety of work stations.</a:t>
            </a:r>
          </a:p>
          <a:p>
            <a:endParaRPr lang="en-US" baseline="0" dirty="0" smtClean="0"/>
          </a:p>
          <a:p>
            <a:pPr defTabSz="931774">
              <a:defRPr/>
            </a:pPr>
            <a:r>
              <a:rPr lang="en-US" dirty="0"/>
              <a:t>http://2.bp.blogspot.com/_6iyyhNHJjtI/TVBiBAuXp6I/AAAAAAAABPc/iWdgoYbMUck/s1600/montessori_elementary_lg.jpg</a:t>
            </a:r>
          </a:p>
          <a:p>
            <a:endParaRPr lang="en-US" baseline="0" dirty="0" smtClean="0"/>
          </a:p>
        </p:txBody>
      </p:sp>
      <p:sp>
        <p:nvSpPr>
          <p:cNvPr id="4" name="Slide Number Placeholder 3"/>
          <p:cNvSpPr>
            <a:spLocks noGrp="1"/>
          </p:cNvSpPr>
          <p:nvPr>
            <p:ph type="sldNum" sz="quarter" idx="10"/>
          </p:nvPr>
        </p:nvSpPr>
        <p:spPr/>
        <p:txBody>
          <a:bodyPr/>
          <a:lstStyle/>
          <a:p>
            <a:fld id="{32A96D5D-D153-4DCB-BDEE-F6EECB303C03}"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3444340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clip represents a teacher providing multiple</a:t>
            </a:r>
            <a:r>
              <a:rPr lang="en-US" baseline="0" dirty="0" smtClean="0"/>
              <a:t> means of engagement in an English Language Arts high school classroom. As you watch this video make a comparison chart with the first column representing the specific examples you see in the video and the second column examples you offer or would like to offer in your own classroom of student engagement.</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228963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of the presentation will be</a:t>
            </a:r>
            <a:r>
              <a:rPr lang="en-US" baseline="0" dirty="0" smtClean="0"/>
              <a:t> the following objectives. 1. Explain the history and purpose of Universal Design, 2. Recognize the three principles of Universal Design for Learning (UDL) in practice 3. Identify valuable resources available for UDL implementation in the classroom.</a:t>
            </a:r>
            <a:endParaRPr lang="en-US" dirty="0"/>
          </a:p>
        </p:txBody>
      </p:sp>
      <p:sp>
        <p:nvSpPr>
          <p:cNvPr id="4" name="Slide Number Placeholder 3"/>
          <p:cNvSpPr>
            <a:spLocks noGrp="1"/>
          </p:cNvSpPr>
          <p:nvPr>
            <p:ph type="sldNum" sz="quarter" idx="10"/>
          </p:nvPr>
        </p:nvSpPr>
        <p:spPr/>
        <p:txBody>
          <a:bodyPr/>
          <a:lstStyle/>
          <a:p>
            <a:fld id="{4A300F2F-202A-42C8-A680-1557D83A09FC}" type="slidenum">
              <a:rPr lang="en-US" smtClean="0"/>
              <a:t>3</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2915855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71450" indent="-296711">
              <a:defRPr>
                <a:solidFill>
                  <a:schemeClr val="tx1"/>
                </a:solidFill>
                <a:latin typeface="Tw Cen MT" pitchFamily="34" charset="0"/>
              </a:defRPr>
            </a:lvl2pPr>
            <a:lvl3pPr marL="1186847" indent="-237369">
              <a:defRPr>
                <a:solidFill>
                  <a:schemeClr val="tx1"/>
                </a:solidFill>
                <a:latin typeface="Tw Cen MT" pitchFamily="34" charset="0"/>
              </a:defRPr>
            </a:lvl3pPr>
            <a:lvl4pPr marL="1661585" indent="-237369">
              <a:defRPr>
                <a:solidFill>
                  <a:schemeClr val="tx1"/>
                </a:solidFill>
                <a:latin typeface="Tw Cen MT" pitchFamily="34" charset="0"/>
              </a:defRPr>
            </a:lvl4pPr>
            <a:lvl5pPr marL="2136324" indent="-237369">
              <a:defRPr>
                <a:solidFill>
                  <a:schemeClr val="tx1"/>
                </a:solidFill>
                <a:latin typeface="Tw Cen MT" pitchFamily="34" charset="0"/>
              </a:defRPr>
            </a:lvl5pPr>
            <a:lvl6pPr marL="2611062" indent="-237369" fontAlgn="base">
              <a:spcBef>
                <a:spcPct val="0"/>
              </a:spcBef>
              <a:spcAft>
                <a:spcPct val="0"/>
              </a:spcAft>
              <a:defRPr>
                <a:solidFill>
                  <a:schemeClr val="tx1"/>
                </a:solidFill>
                <a:latin typeface="Tw Cen MT" pitchFamily="34" charset="0"/>
              </a:defRPr>
            </a:lvl6pPr>
            <a:lvl7pPr marL="3085801" indent="-237369" fontAlgn="base">
              <a:spcBef>
                <a:spcPct val="0"/>
              </a:spcBef>
              <a:spcAft>
                <a:spcPct val="0"/>
              </a:spcAft>
              <a:defRPr>
                <a:solidFill>
                  <a:schemeClr val="tx1"/>
                </a:solidFill>
                <a:latin typeface="Tw Cen MT" pitchFamily="34" charset="0"/>
              </a:defRPr>
            </a:lvl7pPr>
            <a:lvl8pPr marL="3560540" indent="-237369" fontAlgn="base">
              <a:spcBef>
                <a:spcPct val="0"/>
              </a:spcBef>
              <a:spcAft>
                <a:spcPct val="0"/>
              </a:spcAft>
              <a:defRPr>
                <a:solidFill>
                  <a:schemeClr val="tx1"/>
                </a:solidFill>
                <a:latin typeface="Tw Cen MT" pitchFamily="34" charset="0"/>
              </a:defRPr>
            </a:lvl8pPr>
            <a:lvl9pPr marL="4035279" indent="-237369"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A6B3453-2913-4259-88DD-6D701D50E9CC}" type="slidenum">
              <a:rPr lang="en-US">
                <a:latin typeface="Calibri" pitchFamily="34" charset="0"/>
              </a:rPr>
              <a:pPr fontAlgn="base">
                <a:spcBef>
                  <a:spcPct val="0"/>
                </a:spcBef>
                <a:spcAft>
                  <a:spcPct val="0"/>
                </a:spcAft>
              </a:pPr>
              <a:t>30</a:t>
            </a:fld>
            <a:endParaRPr lang="en-US">
              <a:latin typeface="Calibri" pitchFamily="34" charset="0"/>
            </a:endParaRPr>
          </a:p>
        </p:txBody>
      </p:sp>
      <p:sp>
        <p:nvSpPr>
          <p:cNvPr id="870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0" dirty="0" smtClean="0"/>
              <a:t>Multiple means of</a:t>
            </a:r>
            <a:r>
              <a:rPr lang="en-US" b="0" baseline="0" dirty="0" smtClean="0"/>
              <a:t> engagement address </a:t>
            </a:r>
            <a:r>
              <a:rPr lang="en-US" b="0" dirty="0" smtClean="0"/>
              <a:t>the “why” of learning</a:t>
            </a:r>
            <a:r>
              <a:rPr lang="en-US" b="0" baseline="0" dirty="0" smtClean="0"/>
              <a:t> including:</a:t>
            </a:r>
          </a:p>
          <a:p>
            <a:pPr marL="186355" indent="-279532">
              <a:spcBef>
                <a:spcPct val="30000"/>
              </a:spcBef>
              <a:spcAft>
                <a:spcPct val="35000"/>
              </a:spcAft>
              <a:buFont typeface="Arial" panose="020B0604020202020204" pitchFamily="34" charset="0"/>
              <a:buChar char="•"/>
              <a:defRPr/>
            </a:pPr>
            <a:r>
              <a:rPr lang="en-US" b="0" dirty="0" smtClean="0">
                <a:solidFill>
                  <a:schemeClr val="accent1">
                    <a:lumMod val="75000"/>
                  </a:schemeClr>
                </a:solidFill>
              </a:rPr>
              <a:t>Offer choices of content and tools </a:t>
            </a:r>
          </a:p>
          <a:p>
            <a:pPr marL="186355" indent="-279532">
              <a:spcBef>
                <a:spcPct val="30000"/>
              </a:spcBef>
              <a:spcAft>
                <a:spcPct val="35000"/>
              </a:spcAft>
              <a:buFont typeface="Arial" panose="020B0604020202020204" pitchFamily="34" charset="0"/>
              <a:buChar char="•"/>
              <a:defRPr/>
            </a:pPr>
            <a:r>
              <a:rPr lang="en-US" b="0" dirty="0" smtClean="0">
                <a:solidFill>
                  <a:schemeClr val="accent1">
                    <a:lumMod val="75000"/>
                  </a:schemeClr>
                </a:solidFill>
              </a:rPr>
              <a:t>Offer adjustable levels of challenge </a:t>
            </a:r>
          </a:p>
          <a:p>
            <a:pPr marL="186355" indent="-279532">
              <a:spcBef>
                <a:spcPct val="30000"/>
              </a:spcBef>
              <a:spcAft>
                <a:spcPct val="35000"/>
              </a:spcAft>
              <a:buFont typeface="Arial" panose="020B0604020202020204" pitchFamily="34" charset="0"/>
              <a:buChar char="•"/>
              <a:defRPr/>
            </a:pPr>
            <a:r>
              <a:rPr lang="en-US" b="0" dirty="0" smtClean="0">
                <a:solidFill>
                  <a:schemeClr val="accent1">
                    <a:lumMod val="75000"/>
                  </a:schemeClr>
                </a:solidFill>
              </a:rPr>
              <a:t>Offer choices of rewards </a:t>
            </a:r>
          </a:p>
          <a:p>
            <a:pPr marL="186355" indent="-279532">
              <a:spcBef>
                <a:spcPct val="30000"/>
              </a:spcBef>
              <a:spcAft>
                <a:spcPct val="35000"/>
              </a:spcAft>
              <a:buFont typeface="Arial" panose="020B0604020202020204" pitchFamily="34" charset="0"/>
              <a:buChar char="•"/>
              <a:defRPr/>
            </a:pPr>
            <a:r>
              <a:rPr lang="en-US" b="0" dirty="0" smtClean="0">
                <a:solidFill>
                  <a:schemeClr val="accent1">
                    <a:lumMod val="75000"/>
                  </a:schemeClr>
                </a:solidFill>
              </a:rPr>
              <a:t>Offer choices of learning context</a:t>
            </a:r>
            <a:endParaRPr lang="en-US" b="0" dirty="0">
              <a:solidFill>
                <a:schemeClr val="accent1">
                  <a:lumMod val="75000"/>
                </a:schemeClr>
              </a:solidFill>
            </a:endParaRPr>
          </a:p>
        </p:txBody>
      </p:sp>
      <p:sp>
        <p:nvSpPr>
          <p:cNvPr id="2" name="Footer Placeholder 1"/>
          <p:cNvSpPr>
            <a:spLocks noGrp="1"/>
          </p:cNvSpPr>
          <p:nvPr>
            <p:ph type="ftr" sz="quarter" idx="10"/>
          </p:nvPr>
        </p:nvSpPr>
        <p:spPr/>
        <p:txBody>
          <a:bodyPr/>
          <a:lstStyle/>
          <a:p>
            <a:r>
              <a:rPr lang="en-US" smtClean="0"/>
              <a:t>Angela Kwok; Special Education Services</a:t>
            </a:r>
            <a:endParaRPr lang="en-US"/>
          </a:p>
        </p:txBody>
      </p:sp>
      <p:sp>
        <p:nvSpPr>
          <p:cNvPr id="3" name="Header Placeholder 2"/>
          <p:cNvSpPr>
            <a:spLocks noGrp="1"/>
          </p:cNvSpPr>
          <p:nvPr>
            <p:ph type="hdr" sz="quarter" idx="11"/>
          </p:nvPr>
        </p:nvSpPr>
        <p:spPr/>
        <p:txBody>
          <a:bodyPr/>
          <a:lstStyle/>
          <a:p>
            <a:r>
              <a:rPr lang="en-US" smtClean="0"/>
              <a:t>Universal Design for Learning: Classroom Application</a:t>
            </a:r>
            <a:endParaRPr lang="en-US"/>
          </a:p>
        </p:txBody>
      </p:sp>
      <p:sp>
        <p:nvSpPr>
          <p:cNvPr id="4" name="Date Placeholder 3"/>
          <p:cNvSpPr>
            <a:spLocks noGrp="1"/>
          </p:cNvSpPr>
          <p:nvPr>
            <p:ph type="dt" idx="12"/>
          </p:nvPr>
        </p:nvSpPr>
        <p:spPr/>
        <p:txBody>
          <a:bodyPr/>
          <a:lstStyle/>
          <a:p>
            <a:r>
              <a:rPr lang="en-US" smtClean="0"/>
              <a:t>Created 10/17/2017</a:t>
            </a:r>
            <a:endParaRPr lang="en-US"/>
          </a:p>
        </p:txBody>
      </p:sp>
    </p:spTree>
    <p:extLst>
      <p:ext uri="{BB962C8B-B14F-4D97-AF65-F5344CB8AC3E}">
        <p14:creationId xmlns:p14="http://schemas.microsoft.com/office/powerpoint/2010/main" val="1319648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important points require emphasis in regards</a:t>
            </a:r>
            <a:r>
              <a:rPr lang="en-US" baseline="0" dirty="0" smtClean="0"/>
              <a:t> to UDL. </a:t>
            </a:r>
          </a:p>
          <a:p>
            <a:endParaRPr lang="en-US" baseline="0" dirty="0" smtClean="0"/>
          </a:p>
          <a:p>
            <a:r>
              <a:rPr lang="en-US" baseline="0" dirty="0" smtClean="0"/>
              <a:t>First, all three UDL principles are not intended to be incorporated into every lesson plan. </a:t>
            </a:r>
          </a:p>
          <a:p>
            <a:endParaRPr lang="en-US" baseline="0" dirty="0" smtClean="0"/>
          </a:p>
          <a:p>
            <a:r>
              <a:rPr lang="en-US" baseline="0" dirty="0" smtClean="0"/>
              <a:t>Second, accommodations are still appropriate to offer students with specific needs. For example, even though a lesson may have been well designed from the beginning there may be specific needs of the learners that need to be addressed. A student who is blind may need Braille text, a consideration that is an accommodation for that specific student based on his/her needs.</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4104724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resources through the Oklahoma State</a:t>
            </a:r>
            <a:r>
              <a:rPr lang="en-US" baseline="0" dirty="0" smtClean="0"/>
              <a:t> Department website are located at the following URL address listed at the top of the screen.</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32</a:t>
            </a:fld>
            <a:endParaRPr lang="en-US"/>
          </a:p>
        </p:txBody>
      </p:sp>
    </p:spTree>
    <p:extLst>
      <p:ext uri="{BB962C8B-B14F-4D97-AF65-F5344CB8AC3E}">
        <p14:creationId xmlns:p14="http://schemas.microsoft.com/office/powerpoint/2010/main" val="203893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resource </a:t>
            </a:r>
            <a:r>
              <a:rPr lang="en-US" baseline="0" dirty="0" smtClean="0"/>
              <a:t>tool for educators is the learning guidelines template produced by CAST. The chart lists several examples of learning guidelines for each of the three learning principles.</a:t>
            </a:r>
          </a:p>
          <a:p>
            <a:endParaRPr lang="en-US" baseline="0" dirty="0" smtClean="0"/>
          </a:p>
          <a:p>
            <a:pPr defTabSz="931774"/>
            <a:r>
              <a:rPr lang="en-US" dirty="0" smtClean="0"/>
              <a:t>http://www.udlcenter.org/sites/udlcenter.org/files/updateguidelines2_0.pdf</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1829071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document</a:t>
            </a:r>
            <a:r>
              <a:rPr lang="en-US" baseline="0" dirty="0" smtClean="0"/>
              <a:t> of the UDL guidelines in a template format with space for a teacher to write notes when preparing or reflecting upon a lesson.</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34</a:t>
            </a:fld>
            <a:endParaRPr lang="en-US"/>
          </a:p>
        </p:txBody>
      </p:sp>
    </p:spTree>
    <p:extLst>
      <p:ext uri="{BB962C8B-B14F-4D97-AF65-F5344CB8AC3E}">
        <p14:creationId xmlns:p14="http://schemas.microsoft.com/office/powerpoint/2010/main" val="1664818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resource</a:t>
            </a:r>
            <a:r>
              <a:rPr lang="en-US" baseline="0" dirty="0" smtClean="0"/>
              <a:t> produced by CAST in conjunction with the Maryland department of Education is an interactive wheel that spins to provide specific examples of each of the learning guidelines.</a:t>
            </a:r>
          </a:p>
          <a:p>
            <a:endParaRPr lang="en-US" baseline="0" dirty="0" smtClean="0"/>
          </a:p>
          <a:p>
            <a:pPr defTabSz="931774"/>
            <a:r>
              <a:rPr lang="en-US" dirty="0" smtClean="0">
                <a:solidFill>
                  <a:schemeClr val="bg1"/>
                </a:solidFill>
              </a:rPr>
              <a:t>http://udlwheel.mdonlinegrants.org/</a:t>
            </a:r>
          </a:p>
          <a:p>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3953290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interactive wheel on the previous slide is also available in paper format.</a:t>
            </a:r>
            <a:r>
              <a:rPr lang="en-US" baseline="0" dirty="0" smtClean="0"/>
              <a:t> The URL is listed below the picture. </a:t>
            </a:r>
          </a:p>
          <a:p>
            <a:endParaRPr lang="en-US" baseline="0" dirty="0" smtClean="0"/>
          </a:p>
          <a:p>
            <a:pPr defTabSz="931774"/>
            <a:r>
              <a:rPr lang="en-US" dirty="0" smtClean="0">
                <a:solidFill>
                  <a:schemeClr val="bg1"/>
                </a:solidFill>
              </a:rPr>
              <a:t>http://ok.gov/sde/sites/ok.gov.sde/files/UDL%20Wheel.pdf</a:t>
            </a:r>
          </a:p>
          <a:p>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3181922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the resources available</a:t>
            </a:r>
            <a:r>
              <a:rPr lang="en-US" baseline="0" dirty="0" smtClean="0"/>
              <a:t> through the CAST resources includes helpful links and resources such as lexipedia.com. </a:t>
            </a:r>
            <a:r>
              <a:rPr lang="en-US" baseline="0" dirty="0" err="1" smtClean="0"/>
              <a:t>Lexipedia</a:t>
            </a:r>
            <a:r>
              <a:rPr lang="en-US" baseline="0" dirty="0" smtClean="0"/>
              <a:t> is a great tool serving as a graphic dictionary/thesaurus. The student types in the word and then the word is linked to other similar words (synonym/antonym) or click on the word and the definition appears.</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37</a:t>
            </a:fld>
            <a:endParaRPr lang="en-US"/>
          </a:p>
        </p:txBody>
      </p:sp>
    </p:spTree>
    <p:extLst>
      <p:ext uri="{BB962C8B-B14F-4D97-AF65-F5344CB8AC3E}">
        <p14:creationId xmlns:p14="http://schemas.microsoft.com/office/powerpoint/2010/main" val="2898002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pause a</a:t>
            </a:r>
            <a:r>
              <a:rPr lang="en-US" baseline="0" dirty="0" smtClean="0"/>
              <a:t> moment to ask you if you have any questions or comments over the information that was presented today.</a:t>
            </a:r>
          </a:p>
          <a:p>
            <a:endParaRPr lang="en-US" baseline="0" dirty="0" smtClean="0"/>
          </a:p>
          <a:p>
            <a:r>
              <a:rPr lang="en-US" baseline="0" dirty="0" smtClean="0"/>
              <a:t>-Pause-</a:t>
            </a:r>
          </a:p>
          <a:p>
            <a:endParaRPr lang="en-US" dirty="0" smtClean="0"/>
          </a:p>
          <a:p>
            <a:r>
              <a:rPr lang="en-US" dirty="0" smtClean="0"/>
              <a:t>Let me conclude</a:t>
            </a:r>
            <a:r>
              <a:rPr lang="en-US" baseline="0" dirty="0" smtClean="0"/>
              <a:t> today’s presentation by thanking you for your time, your commitment to help Oklahoma students and to have had the opportunity to share with you a little bit about special education.</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973915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Contact information at the State Department of Education is available on this slide. Please feel free to contact us at any time with any questions or clarification needed.</a:t>
            </a:r>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187974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origins of Universal Design started in building architecture and thinking of the widest range of users that may need accessibility in and around the facility of the structure. The pictures here represent several designs that incorporate individuals accessibility around the structure.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Created 10/17/2017</a:t>
            </a:r>
            <a:endParaRPr lang="en-US"/>
          </a:p>
        </p:txBody>
      </p:sp>
    </p:spTree>
    <p:extLst>
      <p:ext uri="{BB962C8B-B14F-4D97-AF65-F5344CB8AC3E}">
        <p14:creationId xmlns:p14="http://schemas.microsoft.com/office/powerpoint/2010/main" val="123576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theory of Universal</a:t>
            </a:r>
            <a:r>
              <a:rPr lang="en-US" baseline="0" dirty="0" smtClean="0"/>
              <a:t> Design has several basic assumptions. </a:t>
            </a:r>
            <a:br>
              <a:rPr lang="en-US" baseline="0" dirty="0" smtClean="0"/>
            </a:br>
            <a:r>
              <a:rPr lang="en-US" baseline="0" dirty="0" smtClean="0"/>
              <a:t>1. </a:t>
            </a:r>
            <a:r>
              <a:rPr lang="en-US" sz="1200" kern="1200" dirty="0" smtClean="0">
                <a:solidFill>
                  <a:schemeClr val="tx1"/>
                </a:solidFill>
                <a:effectLst/>
                <a:latin typeface="+mn-lt"/>
                <a:ea typeface="+mn-ea"/>
                <a:cs typeface="+mn-cs"/>
              </a:rPr>
              <a:t>Offering variety benefits everyone. </a:t>
            </a:r>
            <a:r>
              <a:rPr lang="en-US" baseline="0" dirty="0" smtClean="0"/>
              <a:t> </a:t>
            </a:r>
          </a:p>
          <a:p>
            <a:r>
              <a:rPr lang="en-US" baseline="0" dirty="0" smtClean="0"/>
              <a:t>2. Although retrofit may be a necessity, design with thoughtful execution from the very beginning. </a:t>
            </a:r>
          </a:p>
          <a:p>
            <a:r>
              <a:rPr lang="en-US" baseline="0" dirty="0" smtClean="0"/>
              <a:t>3. Be mindful not to limit the access for certain individuals, access should be offered for the widest variety of individuals possible. </a:t>
            </a:r>
          </a:p>
        </p:txBody>
      </p:sp>
      <p:sp>
        <p:nvSpPr>
          <p:cNvPr id="4" name="Slide Number Placeholder 3"/>
          <p:cNvSpPr>
            <a:spLocks noGrp="1"/>
          </p:cNvSpPr>
          <p:nvPr>
            <p:ph type="sldNum" sz="quarter" idx="10"/>
          </p:nvPr>
        </p:nvSpPr>
        <p:spPr/>
        <p:txBody>
          <a:bodyPr/>
          <a:lstStyle/>
          <a:p>
            <a:fld id="{E3C5F8AC-F350-DD48-BED3-832BAA16A35E}"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425801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Pictured on this screen are several different items. Choose one item and discuss the consideration of user variability.</a:t>
            </a:r>
          </a:p>
          <a:p>
            <a:endParaRPr lang="en-US" dirty="0" smtClean="0"/>
          </a:p>
          <a:p>
            <a:pPr marL="232943" indent="-232943">
              <a:buAutoNum type="arabicPeriod"/>
            </a:pPr>
            <a:r>
              <a:rPr lang="en-US" dirty="0" smtClean="0"/>
              <a:t>How does the item address</a:t>
            </a:r>
            <a:r>
              <a:rPr lang="en-US" baseline="0" dirty="0" smtClean="0"/>
              <a:t> a specific need</a:t>
            </a:r>
            <a:r>
              <a:rPr lang="en-US" dirty="0" smtClean="0"/>
              <a:t>?</a:t>
            </a:r>
          </a:p>
          <a:p>
            <a:pPr marL="232943" indent="-232943">
              <a:buAutoNum type="arabicPeriod"/>
            </a:pPr>
            <a:r>
              <a:rPr lang="en-US" dirty="0" smtClean="0"/>
              <a:t>How does designing</a:t>
            </a:r>
            <a:r>
              <a:rPr lang="en-US" baseline="0" dirty="0" smtClean="0"/>
              <a:t> for specific individuals benefit others?</a:t>
            </a:r>
          </a:p>
          <a:p>
            <a:pPr marL="232943" indent="-232943">
              <a:buAutoNum type="arabicPeriod"/>
            </a:pPr>
            <a:endParaRPr lang="en-US" baseline="0" dirty="0" smtClean="0"/>
          </a:p>
          <a:p>
            <a:r>
              <a:rPr lang="en-US" baseline="0" dirty="0" smtClean="0"/>
              <a:t>Take a moment to discuss these questions with an elbow partner.</a:t>
            </a:r>
          </a:p>
        </p:txBody>
      </p:sp>
      <p:sp>
        <p:nvSpPr>
          <p:cNvPr id="4" name="Slide Number Placeholder 3"/>
          <p:cNvSpPr>
            <a:spLocks noGrp="1"/>
          </p:cNvSpPr>
          <p:nvPr>
            <p:ph type="sldNum" sz="quarter" idx="10"/>
          </p:nvPr>
        </p:nvSpPr>
        <p:spPr/>
        <p:txBody>
          <a:bodyPr/>
          <a:lstStyle/>
          <a:p>
            <a:fld id="{32A96D5D-D153-4DCB-BDEE-F6EECB303C03}" type="slidenum">
              <a:rPr lang="en-US" smtClean="0"/>
              <a:t>6</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153931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video I found to emphasize learner variability and the unique needs that all individuals may have. Let’s take a moment to watch this excerpt from Todd Rose in a presentation he did on Learner variability.</a:t>
            </a:r>
          </a:p>
          <a:p>
            <a:endParaRPr lang="en-US" dirty="0"/>
          </a:p>
        </p:txBody>
      </p:sp>
      <p:sp>
        <p:nvSpPr>
          <p:cNvPr id="4" name="Slide Number Placeholder 3"/>
          <p:cNvSpPr>
            <a:spLocks noGrp="1"/>
          </p:cNvSpPr>
          <p:nvPr>
            <p:ph type="sldNum" sz="quarter" idx="10"/>
          </p:nvPr>
        </p:nvSpPr>
        <p:spPr/>
        <p:txBody>
          <a:bodyPr/>
          <a:lstStyle/>
          <a:p>
            <a:fld id="{4A300F2F-202A-42C8-A680-1557D83A09FC}" type="slidenum">
              <a:rPr lang="en-US" smtClean="0"/>
              <a:t>7</a:t>
            </a:fld>
            <a:endParaRPr lang="en-US"/>
          </a:p>
        </p:txBody>
      </p:sp>
    </p:spTree>
    <p:extLst>
      <p:ext uri="{BB962C8B-B14F-4D97-AF65-F5344CB8AC3E}">
        <p14:creationId xmlns:p14="http://schemas.microsoft.com/office/powerpoint/2010/main" val="142984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a:t>
            </a:r>
            <a:r>
              <a:rPr lang="en-US" baseline="0" dirty="0" smtClean="0"/>
              <a:t> elbow partner take a moment to reflect on the video clip we just saw. Some guiding questions for your discussion are listed on this screen.</a:t>
            </a:r>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8</a:t>
            </a:fld>
            <a:endParaRPr lang="en-US"/>
          </a:p>
        </p:txBody>
      </p:sp>
      <p:sp>
        <p:nvSpPr>
          <p:cNvPr id="5" name="Footer Placeholder 4"/>
          <p:cNvSpPr>
            <a:spLocks noGrp="1"/>
          </p:cNvSpPr>
          <p:nvPr>
            <p:ph type="ftr" sz="quarter" idx="11"/>
          </p:nvPr>
        </p:nvSpPr>
        <p:spPr/>
        <p:txBody>
          <a:bodyPr/>
          <a:lstStyle/>
          <a:p>
            <a:r>
              <a:rPr lang="en-US" smtClean="0"/>
              <a:t>Oklahoma State Department of Education</a:t>
            </a:r>
            <a:endParaRPr lang="en-US"/>
          </a:p>
        </p:txBody>
      </p:sp>
      <p:sp>
        <p:nvSpPr>
          <p:cNvPr id="6" name="Header Placeholder 5"/>
          <p:cNvSpPr>
            <a:spLocks noGrp="1"/>
          </p:cNvSpPr>
          <p:nvPr>
            <p:ph type="hdr" sz="quarter" idx="12"/>
          </p:nvPr>
        </p:nvSpPr>
        <p:spPr/>
        <p:txBody>
          <a:bodyPr/>
          <a:lstStyle/>
          <a:p>
            <a:r>
              <a:rPr lang="en-US" smtClean="0"/>
              <a:t>Special Education 101</a:t>
            </a:r>
            <a:endParaRPr lang="en-US"/>
          </a:p>
        </p:txBody>
      </p:sp>
    </p:spTree>
    <p:extLst>
      <p:ext uri="{BB962C8B-B14F-4D97-AF65-F5344CB8AC3E}">
        <p14:creationId xmlns:p14="http://schemas.microsoft.com/office/powerpoint/2010/main" val="42100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a:t>
            </a:r>
            <a:r>
              <a:rPr lang="en-US" baseline="0" dirty="0" smtClean="0"/>
              <a:t> definition of Universal Design for Learning is provided by the Higher Education Opportunity Act of 2008. </a:t>
            </a:r>
          </a:p>
          <a:p>
            <a:r>
              <a:rPr lang="en-US" baseline="0" dirty="0" smtClean="0"/>
              <a:t>Key highlights emphasize UDL as a framework for guiding education practice that:</a:t>
            </a:r>
          </a:p>
          <a:p>
            <a:r>
              <a:rPr lang="en-US" baseline="0" dirty="0" smtClean="0"/>
              <a:t>1. Is scientifically valid</a:t>
            </a:r>
          </a:p>
          <a:p>
            <a:r>
              <a:rPr lang="en-US" baseline="0" dirty="0" smtClean="0"/>
              <a:t>2. Provides flexible presentation, response and engagement</a:t>
            </a:r>
          </a:p>
          <a:p>
            <a:r>
              <a:rPr lang="en-US" baseline="0" dirty="0" smtClean="0"/>
              <a:t>3. Reduces barriers to instruction, provides accommodations/supports, maintains high achievement expectations</a:t>
            </a:r>
          </a:p>
          <a:p>
            <a:r>
              <a:rPr lang="en-US" baseline="0" dirty="0" smtClean="0"/>
              <a:t>4. Benefits students with disabilities and English Language Learners</a:t>
            </a:r>
          </a:p>
          <a:p>
            <a:endParaRPr lang="en-US" baseline="0" dirty="0" smtClean="0"/>
          </a:p>
          <a:p>
            <a:r>
              <a:rPr lang="en-US" baseline="0" dirty="0" smtClean="0"/>
              <a:t>The new law, Every Student Succeeds Act (ESSA) of 2015 includes the definition and endorsement of UDL. ESSA is the 7</a:t>
            </a:r>
            <a:r>
              <a:rPr lang="en-US" baseline="30000" dirty="0" smtClean="0"/>
              <a:t>th</a:t>
            </a:r>
            <a:r>
              <a:rPr lang="en-US" baseline="0" dirty="0" smtClean="0"/>
              <a:t> reauthorization of the Elementary and Secondary Education Act of 1965, which was originally passed to address the need for greater equity and opportunity in public schools. </a:t>
            </a:r>
          </a:p>
          <a:p>
            <a:endParaRPr lang="en-US" dirty="0"/>
          </a:p>
        </p:txBody>
      </p:sp>
      <p:sp>
        <p:nvSpPr>
          <p:cNvPr id="4" name="Slide Number Placeholder 3"/>
          <p:cNvSpPr>
            <a:spLocks noGrp="1"/>
          </p:cNvSpPr>
          <p:nvPr>
            <p:ph type="sldNum" sz="quarter" idx="10"/>
          </p:nvPr>
        </p:nvSpPr>
        <p:spPr/>
        <p:txBody>
          <a:bodyPr/>
          <a:lstStyle/>
          <a:p>
            <a:fld id="{32A96D5D-D153-4DCB-BDEE-F6EECB303C03}" type="slidenum">
              <a:rPr lang="en-US" smtClean="0"/>
              <a:t>9</a:t>
            </a:fld>
            <a:endParaRPr lang="en-US"/>
          </a:p>
        </p:txBody>
      </p:sp>
      <p:sp>
        <p:nvSpPr>
          <p:cNvPr id="5" name="Footer Placeholder 4"/>
          <p:cNvSpPr>
            <a:spLocks noGrp="1"/>
          </p:cNvSpPr>
          <p:nvPr>
            <p:ph type="ftr" sz="quarter" idx="11"/>
          </p:nvPr>
        </p:nvSpPr>
        <p:spPr/>
        <p:txBody>
          <a:bodyPr/>
          <a:lstStyle/>
          <a:p>
            <a:r>
              <a:rPr lang="en-US" smtClean="0"/>
              <a:t>Angela Kwok; Special Education Services</a:t>
            </a:r>
            <a:endParaRPr lang="en-US"/>
          </a:p>
        </p:txBody>
      </p:sp>
      <p:sp>
        <p:nvSpPr>
          <p:cNvPr id="6" name="Header Placeholder 5"/>
          <p:cNvSpPr>
            <a:spLocks noGrp="1"/>
          </p:cNvSpPr>
          <p:nvPr>
            <p:ph type="hdr" sz="quarter" idx="12"/>
          </p:nvPr>
        </p:nvSpPr>
        <p:spPr/>
        <p:txBody>
          <a:bodyPr/>
          <a:lstStyle/>
          <a:p>
            <a:r>
              <a:rPr lang="en-US" smtClean="0"/>
              <a:t>Universal Design for Learning: Classroom Application</a:t>
            </a:r>
            <a:endParaRPr lang="en-US"/>
          </a:p>
        </p:txBody>
      </p:sp>
      <p:sp>
        <p:nvSpPr>
          <p:cNvPr id="7" name="Date Placeholder 6"/>
          <p:cNvSpPr>
            <a:spLocks noGrp="1"/>
          </p:cNvSpPr>
          <p:nvPr>
            <p:ph type="dt" idx="13"/>
          </p:nvPr>
        </p:nvSpPr>
        <p:spPr/>
        <p:txBody>
          <a:bodyPr/>
          <a:lstStyle/>
          <a:p>
            <a:r>
              <a:rPr lang="en-US" smtClean="0"/>
              <a:t>Revised 10/23/2017</a:t>
            </a:r>
            <a:endParaRPr lang="en-US"/>
          </a:p>
        </p:txBody>
      </p:sp>
    </p:spTree>
    <p:extLst>
      <p:ext uri="{BB962C8B-B14F-4D97-AF65-F5344CB8AC3E}">
        <p14:creationId xmlns:p14="http://schemas.microsoft.com/office/powerpoint/2010/main" val="73657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11/6/2017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nk.brightcove.com/services/player/bcpid2028506548001?bckey=AQ~~,AAAAAEM5N1U~,8TYAlu2PuKzeyYFHYppZC77me_sRHqTV&amp;bctid=162218496600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ast.org/library/video/udl_guidelines/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k.gov/sde/sites/ok.gov.sde/files/Guidelines_2.0_Educator_Worksheet_0-2.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idx="4294967295"/>
          </p:nvPr>
        </p:nvSpPr>
        <p:spPr>
          <a:xfrm>
            <a:off x="0" y="274638"/>
            <a:ext cx="8229600" cy="1143000"/>
          </a:xfrm>
        </p:spPr>
        <p:txBody>
          <a:bodyPr>
            <a:normAutofit fontScale="90000"/>
          </a:bodyPr>
          <a:lstStyle/>
          <a:p>
            <a:r>
              <a:rPr lang="en-US" dirty="0" smtClean="0"/>
              <a:t>Oklahoma State Department of Education</a:t>
            </a:r>
            <a:endParaRPr lang="en-US" dirty="0"/>
          </a:p>
        </p:txBody>
      </p:sp>
      <p:pic>
        <p:nvPicPr>
          <p:cNvPr id="11" name="Oklahoma State Department of Education Logo" descr="Oklahoma State Department of Education logo" title="Oklahoma State Department of Education logo"/>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8905875" cy="6881813"/>
          </a:xfrm>
          <a:prstGeom prst="rect">
            <a:avLst/>
          </a:prstGeom>
        </p:spPr>
      </p:pic>
    </p:spTree>
    <p:extLst>
      <p:ext uri="{BB962C8B-B14F-4D97-AF65-F5344CB8AC3E}">
        <p14:creationId xmlns:p14="http://schemas.microsoft.com/office/powerpoint/2010/main" val="1965754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87370" y="316374"/>
            <a:ext cx="8229600" cy="1143000"/>
          </a:xfrm>
        </p:spPr>
        <p:txBody>
          <a:bodyPr/>
          <a:lstStyle/>
          <a:p>
            <a:r>
              <a:rPr lang="en-US" dirty="0" smtClean="0"/>
              <a:t>Definition (CAST)</a:t>
            </a:r>
            <a:endParaRPr lang="en-US" dirty="0"/>
          </a:p>
        </p:txBody>
      </p:sp>
      <p:sp>
        <p:nvSpPr>
          <p:cNvPr id="3" name="Content Placeholder 2"/>
          <p:cNvSpPr>
            <a:spLocks noGrp="1"/>
          </p:cNvSpPr>
          <p:nvPr>
            <p:ph idx="1"/>
          </p:nvPr>
        </p:nvSpPr>
        <p:spPr>
          <a:xfrm>
            <a:off x="459047" y="1710171"/>
            <a:ext cx="8229600" cy="1933649"/>
          </a:xfrm>
        </p:spPr>
        <p:txBody>
          <a:bodyPr>
            <a:normAutofit fontScale="92500"/>
          </a:bodyPr>
          <a:lstStyle/>
          <a:p>
            <a:pPr marL="0" indent="0">
              <a:buNone/>
            </a:pPr>
            <a:r>
              <a:rPr lang="en-US" b="1" dirty="0"/>
              <a:t>Universal Design for Learning</a:t>
            </a:r>
            <a:r>
              <a:rPr lang="en-US" dirty="0"/>
              <a:t> is a proactive design of curricula (educational goals, methods, materials, and assessments) that enable </a:t>
            </a:r>
            <a:r>
              <a:rPr lang="en-US" b="1" dirty="0"/>
              <a:t>all </a:t>
            </a:r>
            <a:r>
              <a:rPr lang="en-US" dirty="0"/>
              <a:t>individuals to gain knowledge, skills, and enthusiasm for learning. </a:t>
            </a:r>
          </a:p>
        </p:txBody>
      </p:sp>
      <p:sp>
        <p:nvSpPr>
          <p:cNvPr id="5" name="CAST"/>
          <p:cNvSpPr txBox="1"/>
          <p:nvPr/>
        </p:nvSpPr>
        <p:spPr>
          <a:xfrm>
            <a:off x="546623" y="6233299"/>
            <a:ext cx="4394601" cy="369332"/>
          </a:xfrm>
          <a:prstGeom prst="rect">
            <a:avLst/>
          </a:prstGeom>
          <a:noFill/>
        </p:spPr>
        <p:txBody>
          <a:bodyPr wrap="none" rtlCol="0">
            <a:spAutoFit/>
          </a:bodyPr>
          <a:lstStyle/>
          <a:p>
            <a:r>
              <a:rPr lang="en-US" dirty="0" smtClean="0">
                <a:solidFill>
                  <a:schemeClr val="bg1"/>
                </a:solidFill>
              </a:rPr>
              <a:t>Center for Applied Special Technology (CAST)</a:t>
            </a:r>
            <a:endParaRPr lang="en-US" dirty="0">
              <a:solidFill>
                <a:schemeClr val="bg1"/>
              </a:solidFill>
            </a:endParaRPr>
          </a:p>
        </p:txBody>
      </p:sp>
    </p:spTree>
    <p:extLst>
      <p:ext uri="{BB962C8B-B14F-4D97-AF65-F5344CB8AC3E}">
        <p14:creationId xmlns:p14="http://schemas.microsoft.com/office/powerpoint/2010/main" val="335970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0332" y="414867"/>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Differentiation &amp; UDL</a:t>
            </a:r>
            <a:endParaRPr lang="en-US" dirty="0"/>
          </a:p>
        </p:txBody>
      </p:sp>
      <p:pic>
        <p:nvPicPr>
          <p:cNvPr id="6" name="Picture 5" descr="2 Yellow Beware of Moose road signs. Left sign Beware in 4 languages. Right sign image of moose wrecked car.">
            <a:hlinkClick r:id="rId3"/>
          </p:cNvPr>
          <p:cNvPicPr/>
          <p:nvPr/>
        </p:nvPicPr>
        <p:blipFill rotWithShape="1">
          <a:blip r:embed="rId4"/>
          <a:srcRect l="6771" t="5643" r="10695" b="19413"/>
          <a:stretch/>
        </p:blipFill>
        <p:spPr bwMode="auto">
          <a:xfrm>
            <a:off x="1498599" y="1557867"/>
            <a:ext cx="6333067" cy="3334857"/>
          </a:xfrm>
          <a:prstGeom prst="rect">
            <a:avLst/>
          </a:prstGeom>
          <a:ln w="19050">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474423" y="4892724"/>
            <a:ext cx="4015231" cy="1203275"/>
          </a:xfrm>
        </p:spPr>
        <p:txBody>
          <a:bodyPr>
            <a:noAutofit/>
          </a:bodyPr>
          <a:lstStyle/>
          <a:p>
            <a:r>
              <a:rPr lang="en-US" sz="2000" b="1" dirty="0" smtClean="0">
                <a:solidFill>
                  <a:schemeClr val="tx1"/>
                </a:solidFill>
              </a:rPr>
              <a:t>Differentiation</a:t>
            </a:r>
            <a:r>
              <a:rPr lang="en-US" sz="2000" dirty="0" smtClean="0">
                <a:solidFill>
                  <a:schemeClr val="tx1"/>
                </a:solidFill>
              </a:rPr>
              <a:t>: For specific learners in the classroom based on knowledge of who those learners are. </a:t>
            </a:r>
            <a:endParaRPr lang="en-US" sz="2000" dirty="0">
              <a:solidFill>
                <a:schemeClr val="tx1"/>
              </a:solidFill>
            </a:endParaRPr>
          </a:p>
        </p:txBody>
      </p:sp>
      <p:sp>
        <p:nvSpPr>
          <p:cNvPr id="8" name="Title 1"/>
          <p:cNvSpPr txBox="1">
            <a:spLocks/>
          </p:cNvSpPr>
          <p:nvPr/>
        </p:nvSpPr>
        <p:spPr>
          <a:xfrm>
            <a:off x="4870702" y="4892723"/>
            <a:ext cx="3716867" cy="12032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t>UDL</a:t>
            </a:r>
            <a:r>
              <a:rPr lang="en-US" sz="2000" dirty="0" smtClean="0"/>
              <a:t>: Planning for all students at the beginning, even though future students are unknown.</a:t>
            </a:r>
            <a:endParaRPr lang="en-US" sz="2000" dirty="0"/>
          </a:p>
        </p:txBody>
      </p:sp>
    </p:spTree>
    <p:extLst>
      <p:ext uri="{BB962C8B-B14F-4D97-AF65-F5344CB8AC3E}">
        <p14:creationId xmlns:p14="http://schemas.microsoft.com/office/powerpoint/2010/main" val="268905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905"/>
            <a:ext cx="8229600" cy="1143000"/>
          </a:xfrm>
        </p:spPr>
        <p:txBody>
          <a:bodyPr>
            <a:normAutofit fontScale="90000"/>
          </a:bodyPr>
          <a:lstStyle/>
          <a:p>
            <a:r>
              <a:rPr lang="en-US" dirty="0" smtClean="0"/>
              <a:t>What is Universal Design for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Uses multiple delivery methods for instruction</a:t>
            </a:r>
          </a:p>
          <a:p>
            <a:r>
              <a:rPr lang="en-US" dirty="0" smtClean="0"/>
              <a:t>Designing quality instruction from the onset of the lesson.</a:t>
            </a:r>
          </a:p>
          <a:p>
            <a:r>
              <a:rPr lang="en-US" dirty="0" smtClean="0"/>
              <a:t>Providing multiple opportunities for students to learn, acquire and demonstrate understanding of the material presented.</a:t>
            </a:r>
          </a:p>
          <a:p>
            <a:r>
              <a:rPr lang="en-US" dirty="0" smtClean="0"/>
              <a:t>Creating experiences for students regardless of disability to participate in the lesson through a variety of mediums. </a:t>
            </a:r>
          </a:p>
          <a:p>
            <a:endParaRPr lang="en-US" dirty="0"/>
          </a:p>
        </p:txBody>
      </p:sp>
    </p:spTree>
    <p:extLst>
      <p:ext uri="{BB962C8B-B14F-4D97-AF65-F5344CB8AC3E}">
        <p14:creationId xmlns:p14="http://schemas.microsoft.com/office/powerpoint/2010/main" val="193050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DL Cartoon" hidden="1"/>
          <p:cNvSpPr>
            <a:spLocks noGrp="1"/>
          </p:cNvSpPr>
          <p:nvPr>
            <p:ph type="title" idx="4294967295"/>
          </p:nvPr>
        </p:nvSpPr>
        <p:spPr>
          <a:xfrm>
            <a:off x="0" y="274638"/>
            <a:ext cx="8229600" cy="1143000"/>
          </a:xfrm>
        </p:spPr>
        <p:txBody>
          <a:bodyPr/>
          <a:lstStyle/>
          <a:p>
            <a:r>
              <a:rPr lang="en-US" dirty="0" smtClean="0"/>
              <a:t>UDL Cartoon</a:t>
            </a:r>
            <a:endParaRPr lang="en-US" dirty="0"/>
          </a:p>
        </p:txBody>
      </p:sp>
      <p:pic>
        <p:nvPicPr>
          <p:cNvPr id="2050" name="Clearing a path of snow for everyone" descr="Cartoon Picture man shoveling steps to school. Boy in wheelchair, &quot;If you shovel the ramp we can all get i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33" y="156273"/>
            <a:ext cx="6104218" cy="644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48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184"/>
            <a:ext cx="8229600" cy="1143000"/>
          </a:xfrm>
        </p:spPr>
        <p:txBody>
          <a:bodyPr/>
          <a:lstStyle/>
          <a:p>
            <a:r>
              <a:rPr lang="en-US" dirty="0" smtClean="0"/>
              <a:t>Why encourage UDL?</a:t>
            </a:r>
            <a:endParaRPr lang="en-US" dirty="0"/>
          </a:p>
        </p:txBody>
      </p:sp>
      <p:sp>
        <p:nvSpPr>
          <p:cNvPr id="3" name="Content Placeholder 2"/>
          <p:cNvSpPr>
            <a:spLocks noGrp="1"/>
          </p:cNvSpPr>
          <p:nvPr>
            <p:ph idx="1"/>
          </p:nvPr>
        </p:nvSpPr>
        <p:spPr/>
        <p:txBody>
          <a:bodyPr>
            <a:normAutofit lnSpcReduction="10000"/>
          </a:bodyPr>
          <a:lstStyle/>
          <a:p>
            <a:r>
              <a:rPr lang="en-US" dirty="0" smtClean="0"/>
              <a:t>Benefit to all learners (ELL, gifted, special </a:t>
            </a:r>
            <a:r>
              <a:rPr lang="en-US" dirty="0" err="1" smtClean="0"/>
              <a:t>ed</a:t>
            </a:r>
            <a:r>
              <a:rPr lang="en-US" dirty="0" smtClean="0"/>
              <a:t>).</a:t>
            </a:r>
          </a:p>
          <a:p>
            <a:r>
              <a:rPr lang="en-US" dirty="0" smtClean="0"/>
              <a:t>Healthy learning environment (respect).</a:t>
            </a:r>
          </a:p>
          <a:p>
            <a:r>
              <a:rPr lang="en-US" dirty="0" smtClean="0"/>
              <a:t>Positive experiences conducive to learning.</a:t>
            </a:r>
          </a:p>
          <a:p>
            <a:r>
              <a:rPr lang="en-US" dirty="0" smtClean="0"/>
              <a:t>Learners acquire skills in a medium of their strength/interest.</a:t>
            </a:r>
          </a:p>
          <a:p>
            <a:r>
              <a:rPr lang="en-US" dirty="0" smtClean="0"/>
              <a:t>Lessons are designed with integrity from the onset. Long term benefit. Purposeful planning for all rather than consideration of a few for short term.</a:t>
            </a:r>
          </a:p>
          <a:p>
            <a:endParaRPr lang="en-US" dirty="0"/>
          </a:p>
        </p:txBody>
      </p:sp>
    </p:spTree>
    <p:extLst>
      <p:ext uri="{BB962C8B-B14F-4D97-AF65-F5344CB8AC3E}">
        <p14:creationId xmlns:p14="http://schemas.microsoft.com/office/powerpoint/2010/main" val="27558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T"/>
          <p:cNvSpPr txBox="1"/>
          <p:nvPr/>
        </p:nvSpPr>
        <p:spPr>
          <a:xfrm>
            <a:off x="546623" y="6233299"/>
            <a:ext cx="4394601" cy="369332"/>
          </a:xfrm>
          <a:prstGeom prst="rect">
            <a:avLst/>
          </a:prstGeom>
          <a:noFill/>
        </p:spPr>
        <p:txBody>
          <a:bodyPr wrap="none" rtlCol="0">
            <a:spAutoFit/>
          </a:bodyPr>
          <a:lstStyle/>
          <a:p>
            <a:r>
              <a:rPr lang="en-US" dirty="0" smtClean="0">
                <a:solidFill>
                  <a:schemeClr val="bg1"/>
                </a:solidFill>
              </a:rPr>
              <a:t>Center for Applied Special Technology (CAST)</a:t>
            </a:r>
            <a:endParaRPr lang="en-US" dirty="0">
              <a:solidFill>
                <a:schemeClr val="bg1"/>
              </a:solidFill>
            </a:endParaRPr>
          </a:p>
        </p:txBody>
      </p:sp>
      <p:sp>
        <p:nvSpPr>
          <p:cNvPr id="2" name="Brain Research"/>
          <p:cNvSpPr>
            <a:spLocks noGrp="1"/>
          </p:cNvSpPr>
          <p:nvPr>
            <p:ph type="title"/>
          </p:nvPr>
        </p:nvSpPr>
        <p:spPr>
          <a:xfrm>
            <a:off x="399333" y="278393"/>
            <a:ext cx="8229600" cy="1143000"/>
          </a:xfrm>
        </p:spPr>
        <p:txBody>
          <a:bodyPr/>
          <a:lstStyle/>
          <a:p>
            <a:r>
              <a:rPr lang="en-US" dirty="0" smtClean="0"/>
              <a:t>Brain Research</a:t>
            </a:r>
            <a:endParaRPr lang="en-US" dirty="0"/>
          </a:p>
        </p:txBody>
      </p:sp>
      <p:sp>
        <p:nvSpPr>
          <p:cNvPr id="9" name="Recognition"/>
          <p:cNvSpPr txBox="1"/>
          <p:nvPr/>
        </p:nvSpPr>
        <p:spPr>
          <a:xfrm>
            <a:off x="1665153" y="1720157"/>
            <a:ext cx="1662699" cy="461665"/>
          </a:xfrm>
          <a:prstGeom prst="rect">
            <a:avLst/>
          </a:prstGeom>
          <a:noFill/>
        </p:spPr>
        <p:txBody>
          <a:bodyPr wrap="none" rtlCol="0">
            <a:spAutoFit/>
          </a:bodyPr>
          <a:lstStyle/>
          <a:p>
            <a:r>
              <a:rPr lang="en-US" sz="2400" dirty="0" smtClean="0"/>
              <a:t>Recognition</a:t>
            </a:r>
            <a:endParaRPr lang="en-US" sz="2400" dirty="0"/>
          </a:p>
        </p:txBody>
      </p:sp>
      <p:pic>
        <p:nvPicPr>
          <p:cNvPr id="4" name="Brain with recognition highlighted" descr="Picture of brain. Half of the image is highlighted labeled Recognition."/>
          <p:cNvPicPr/>
          <p:nvPr/>
        </p:nvPicPr>
        <p:blipFill>
          <a:blip r:embed="rId3" cstate="print">
            <a:extLst>
              <a:ext uri="{28A0092B-C50C-407E-A947-70E740481C1C}">
                <a14:useLocalDpi xmlns:a14="http://schemas.microsoft.com/office/drawing/2010/main" val="0"/>
              </a:ext>
            </a:extLst>
          </a:blip>
          <a:stretch>
            <a:fillRect/>
          </a:stretch>
        </p:blipFill>
        <p:spPr>
          <a:xfrm>
            <a:off x="1494540" y="2603257"/>
            <a:ext cx="1833312" cy="1320805"/>
          </a:xfrm>
          <a:prstGeom prst="rect">
            <a:avLst/>
          </a:prstGeom>
        </p:spPr>
      </p:pic>
      <p:sp>
        <p:nvSpPr>
          <p:cNvPr id="10" name="Strategic"/>
          <p:cNvSpPr txBox="1"/>
          <p:nvPr/>
        </p:nvSpPr>
        <p:spPr>
          <a:xfrm>
            <a:off x="3878222" y="1720157"/>
            <a:ext cx="1271823" cy="461665"/>
          </a:xfrm>
          <a:prstGeom prst="rect">
            <a:avLst/>
          </a:prstGeom>
          <a:noFill/>
        </p:spPr>
        <p:txBody>
          <a:bodyPr wrap="none" rtlCol="0">
            <a:spAutoFit/>
          </a:bodyPr>
          <a:lstStyle/>
          <a:p>
            <a:r>
              <a:rPr lang="en-US" sz="2400" dirty="0" smtClean="0"/>
              <a:t>Strategic</a:t>
            </a:r>
            <a:endParaRPr lang="en-US" sz="2400" dirty="0"/>
          </a:p>
        </p:txBody>
      </p:sp>
      <p:pic>
        <p:nvPicPr>
          <p:cNvPr id="5" name="Brain with Strategic highlighted" descr="Picture of brain. Half of the image is highlighted labeled Strategic."/>
          <p:cNvPicPr/>
          <p:nvPr/>
        </p:nvPicPr>
        <p:blipFill>
          <a:blip r:embed="rId4" cstate="print">
            <a:extLst>
              <a:ext uri="{28A0092B-C50C-407E-A947-70E740481C1C}">
                <a14:useLocalDpi xmlns:a14="http://schemas.microsoft.com/office/drawing/2010/main" val="0"/>
              </a:ext>
            </a:extLst>
          </a:blip>
          <a:stretch>
            <a:fillRect/>
          </a:stretch>
        </p:blipFill>
        <p:spPr>
          <a:xfrm>
            <a:off x="3653415" y="2475243"/>
            <a:ext cx="1933198" cy="1435648"/>
          </a:xfrm>
          <a:prstGeom prst="rect">
            <a:avLst/>
          </a:prstGeom>
        </p:spPr>
      </p:pic>
      <p:sp>
        <p:nvSpPr>
          <p:cNvPr id="11" name="Affective"/>
          <p:cNvSpPr txBox="1"/>
          <p:nvPr/>
        </p:nvSpPr>
        <p:spPr>
          <a:xfrm>
            <a:off x="6119335" y="1702050"/>
            <a:ext cx="1288238" cy="461665"/>
          </a:xfrm>
          <a:prstGeom prst="rect">
            <a:avLst/>
          </a:prstGeom>
          <a:noFill/>
        </p:spPr>
        <p:txBody>
          <a:bodyPr wrap="none" rtlCol="0">
            <a:spAutoFit/>
          </a:bodyPr>
          <a:lstStyle/>
          <a:p>
            <a:r>
              <a:rPr lang="en-US" sz="2400" dirty="0" smtClean="0"/>
              <a:t>Affective</a:t>
            </a:r>
            <a:endParaRPr lang="en-US" sz="2400" dirty="0"/>
          </a:p>
        </p:txBody>
      </p:sp>
      <p:pic>
        <p:nvPicPr>
          <p:cNvPr id="6" name="Brain with Affective highlighted" descr="Picture of brain. Center is highlighted labeled Affective."/>
          <p:cNvPicPr/>
          <p:nvPr/>
        </p:nvPicPr>
        <p:blipFill>
          <a:blip r:embed="rId5" cstate="print">
            <a:extLst>
              <a:ext uri="{28A0092B-C50C-407E-A947-70E740481C1C}">
                <a14:useLocalDpi xmlns:a14="http://schemas.microsoft.com/office/drawing/2010/main" val="0"/>
              </a:ext>
            </a:extLst>
          </a:blip>
          <a:stretch>
            <a:fillRect/>
          </a:stretch>
        </p:blipFill>
        <p:spPr>
          <a:xfrm>
            <a:off x="5798546" y="2432463"/>
            <a:ext cx="1985903" cy="1464963"/>
          </a:xfrm>
          <a:prstGeom prst="rect">
            <a:avLst/>
          </a:prstGeom>
        </p:spPr>
      </p:pic>
      <p:pic>
        <p:nvPicPr>
          <p:cNvPr id="7" name="Representation, Action, Engagement" descr="1. Multiple Means of Representation 2. Multiple Means of Action and Expression 3. Multiple Means of Engagement"/>
          <p:cNvPicPr/>
          <p:nvPr/>
        </p:nvPicPr>
        <p:blipFill>
          <a:blip r:embed="rId6" cstate="print">
            <a:extLst>
              <a:ext uri="{28A0092B-C50C-407E-A947-70E740481C1C}">
                <a14:useLocalDpi xmlns:a14="http://schemas.microsoft.com/office/drawing/2010/main" val="0"/>
              </a:ext>
            </a:extLst>
          </a:blip>
          <a:stretch>
            <a:fillRect/>
          </a:stretch>
        </p:blipFill>
        <p:spPr>
          <a:xfrm>
            <a:off x="917146" y="4009683"/>
            <a:ext cx="7258133" cy="580421"/>
          </a:xfrm>
          <a:prstGeom prst="rect">
            <a:avLst/>
          </a:prstGeom>
        </p:spPr>
      </p:pic>
      <p:sp>
        <p:nvSpPr>
          <p:cNvPr id="12" name="What of Learning"/>
          <p:cNvSpPr txBox="1"/>
          <p:nvPr/>
        </p:nvSpPr>
        <p:spPr>
          <a:xfrm>
            <a:off x="741678" y="4828500"/>
            <a:ext cx="2297745" cy="738664"/>
          </a:xfrm>
          <a:prstGeom prst="rect">
            <a:avLst/>
          </a:prstGeom>
          <a:noFill/>
        </p:spPr>
        <p:txBody>
          <a:bodyPr wrap="none" rtlCol="0">
            <a:spAutoFit/>
          </a:bodyPr>
          <a:lstStyle/>
          <a:p>
            <a:r>
              <a:rPr lang="en-US" sz="2400" b="1" dirty="0" smtClean="0"/>
              <a:t>What</a:t>
            </a:r>
            <a:r>
              <a:rPr lang="en-US" sz="2400" dirty="0" smtClean="0"/>
              <a:t> of learning</a:t>
            </a:r>
          </a:p>
          <a:p>
            <a:r>
              <a:rPr lang="en-US" dirty="0" smtClean="0"/>
              <a:t>See, hear, read</a:t>
            </a:r>
            <a:endParaRPr lang="en-US" dirty="0"/>
          </a:p>
        </p:txBody>
      </p:sp>
      <p:sp>
        <p:nvSpPr>
          <p:cNvPr id="13" name="How of Learning"/>
          <p:cNvSpPr txBox="1"/>
          <p:nvPr/>
        </p:nvSpPr>
        <p:spPr>
          <a:xfrm>
            <a:off x="3200822" y="4828499"/>
            <a:ext cx="2184637" cy="738664"/>
          </a:xfrm>
          <a:prstGeom prst="rect">
            <a:avLst/>
          </a:prstGeom>
          <a:noFill/>
        </p:spPr>
        <p:txBody>
          <a:bodyPr wrap="none" rtlCol="0">
            <a:spAutoFit/>
          </a:bodyPr>
          <a:lstStyle/>
          <a:p>
            <a:r>
              <a:rPr lang="en-US" sz="2400" b="1" dirty="0" smtClean="0"/>
              <a:t>How</a:t>
            </a:r>
            <a:r>
              <a:rPr lang="en-US" sz="2400" dirty="0" smtClean="0"/>
              <a:t> of learning</a:t>
            </a:r>
          </a:p>
          <a:p>
            <a:r>
              <a:rPr lang="en-US" dirty="0" smtClean="0"/>
              <a:t>Task performance</a:t>
            </a:r>
            <a:endParaRPr lang="en-US" dirty="0"/>
          </a:p>
        </p:txBody>
      </p:sp>
      <p:sp>
        <p:nvSpPr>
          <p:cNvPr id="14" name="Why of Learning"/>
          <p:cNvSpPr txBox="1"/>
          <p:nvPr/>
        </p:nvSpPr>
        <p:spPr>
          <a:xfrm>
            <a:off x="5753045" y="4817945"/>
            <a:ext cx="2181238" cy="738664"/>
          </a:xfrm>
          <a:prstGeom prst="rect">
            <a:avLst/>
          </a:prstGeom>
          <a:noFill/>
        </p:spPr>
        <p:txBody>
          <a:bodyPr wrap="none" rtlCol="0">
            <a:spAutoFit/>
          </a:bodyPr>
          <a:lstStyle/>
          <a:p>
            <a:r>
              <a:rPr lang="en-US" sz="2400" b="1" dirty="0" smtClean="0"/>
              <a:t>Why</a:t>
            </a:r>
            <a:r>
              <a:rPr lang="en-US" sz="2400" dirty="0" smtClean="0"/>
              <a:t> of learning</a:t>
            </a:r>
          </a:p>
          <a:p>
            <a:r>
              <a:rPr lang="en-US" dirty="0" smtClean="0"/>
              <a:t>Motivation to learn</a:t>
            </a:r>
            <a:endParaRPr lang="en-US" dirty="0"/>
          </a:p>
        </p:txBody>
      </p:sp>
    </p:spTree>
    <p:extLst>
      <p:ext uri="{BB962C8B-B14F-4D97-AF65-F5344CB8AC3E}">
        <p14:creationId xmlns:p14="http://schemas.microsoft.com/office/powerpoint/2010/main" val="336509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icture of brain. Half of the image is highlighted labeled Recognition."/>
          <p:cNvPicPr/>
          <p:nvPr/>
        </p:nvPicPr>
        <p:blipFill>
          <a:blip r:embed="rId3" cstate="print">
            <a:extLst>
              <a:ext uri="{28A0092B-C50C-407E-A947-70E740481C1C}">
                <a14:useLocalDpi xmlns:a14="http://schemas.microsoft.com/office/drawing/2010/main" val="0"/>
              </a:ext>
            </a:extLst>
          </a:blip>
          <a:stretch>
            <a:fillRect/>
          </a:stretch>
        </p:blipFill>
        <p:spPr>
          <a:xfrm>
            <a:off x="200651" y="140715"/>
            <a:ext cx="1833312" cy="1320805"/>
          </a:xfrm>
          <a:prstGeom prst="rect">
            <a:avLst/>
          </a:prstGeom>
        </p:spPr>
      </p:pic>
      <p:sp>
        <p:nvSpPr>
          <p:cNvPr id="41986" name="Title 1"/>
          <p:cNvSpPr>
            <a:spLocks noGrp="1"/>
          </p:cNvSpPr>
          <p:nvPr>
            <p:ph type="title"/>
          </p:nvPr>
        </p:nvSpPr>
        <p:spPr>
          <a:xfrm>
            <a:off x="2033963" y="23084"/>
            <a:ext cx="6994127" cy="990600"/>
          </a:xfrm>
          <a:solidFill>
            <a:schemeClr val="bg1"/>
          </a:solidFill>
        </p:spPr>
        <p:txBody>
          <a:bodyPr/>
          <a:lstStyle/>
          <a:p>
            <a:r>
              <a:rPr lang="en-US" dirty="0" smtClean="0">
                <a:solidFill>
                  <a:schemeClr val="tx1"/>
                </a:solidFill>
              </a:rPr>
              <a:t>Recognition Network</a:t>
            </a:r>
          </a:p>
        </p:txBody>
      </p:sp>
      <p:sp>
        <p:nvSpPr>
          <p:cNvPr id="9" name="Rectangle 8"/>
          <p:cNvSpPr/>
          <p:nvPr/>
        </p:nvSpPr>
        <p:spPr>
          <a:xfrm>
            <a:off x="415968" y="6288642"/>
            <a:ext cx="2148024" cy="369332"/>
          </a:xfrm>
          <a:prstGeom prst="rect">
            <a:avLst/>
          </a:prstGeom>
        </p:spPr>
        <p:txBody>
          <a:bodyPr wrap="none">
            <a:spAutoFit/>
          </a:bodyPr>
          <a:lstStyle/>
          <a:p>
            <a:r>
              <a:rPr lang="en-US" dirty="0">
                <a:solidFill>
                  <a:schemeClr val="bg1"/>
                </a:solidFill>
              </a:rPr>
              <a:t>http://www.cast.org </a:t>
            </a:r>
          </a:p>
        </p:txBody>
      </p:sp>
      <p:sp>
        <p:nvSpPr>
          <p:cNvPr id="8" name="TextBox 7"/>
          <p:cNvSpPr txBox="1"/>
          <p:nvPr/>
        </p:nvSpPr>
        <p:spPr>
          <a:xfrm>
            <a:off x="2891237" y="6310638"/>
            <a:ext cx="3064750" cy="369332"/>
          </a:xfrm>
          <a:prstGeom prst="rect">
            <a:avLst/>
          </a:prstGeom>
          <a:noFill/>
        </p:spPr>
        <p:txBody>
          <a:bodyPr wrap="none" rtlCol="0">
            <a:spAutoFit/>
          </a:bodyPr>
          <a:lstStyle/>
          <a:p>
            <a:r>
              <a:rPr lang="en-US" dirty="0" smtClean="0">
                <a:solidFill>
                  <a:schemeClr val="bg1"/>
                </a:solidFill>
              </a:rPr>
              <a:t>“Unexpected Visitor” </a:t>
            </a:r>
            <a:r>
              <a:rPr lang="en-US" dirty="0" err="1" smtClean="0">
                <a:solidFill>
                  <a:schemeClr val="bg1"/>
                </a:solidFill>
              </a:rPr>
              <a:t>Ilya</a:t>
            </a:r>
            <a:r>
              <a:rPr lang="en-US" dirty="0" smtClean="0">
                <a:solidFill>
                  <a:schemeClr val="bg1"/>
                </a:solidFill>
              </a:rPr>
              <a:t> </a:t>
            </a:r>
            <a:r>
              <a:rPr lang="en-US" dirty="0" err="1" smtClean="0">
                <a:solidFill>
                  <a:schemeClr val="bg1"/>
                </a:solidFill>
              </a:rPr>
              <a:t>Repin</a:t>
            </a:r>
            <a:endParaRPr lang="en-US" dirty="0">
              <a:solidFill>
                <a:schemeClr val="bg1"/>
              </a:solidFill>
            </a:endParaRPr>
          </a:p>
        </p:txBody>
      </p:sp>
      <p:pic>
        <p:nvPicPr>
          <p:cNvPr id="41988" name="Picture 2" descr="Black and white pixelated image. Man with traveling coat entering a dining room farmhouse.  " title="Black and white pixelated image. Man with traveling coat entering a dining room farmhous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963" y="1321893"/>
            <a:ext cx="5201971" cy="46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Content Placeholder 2"/>
          <p:cNvSpPr>
            <a:spLocks noGrp="1"/>
          </p:cNvSpPr>
          <p:nvPr>
            <p:ph idx="1"/>
          </p:nvPr>
        </p:nvSpPr>
        <p:spPr>
          <a:xfrm>
            <a:off x="1893287" y="874361"/>
            <a:ext cx="6929733" cy="447532"/>
          </a:xfrm>
          <a:solidFill>
            <a:schemeClr val="bg1"/>
          </a:solidFill>
        </p:spPr>
        <p:txBody>
          <a:bodyPr anchor="b">
            <a:normAutofit fontScale="85000" lnSpcReduction="20000"/>
          </a:bodyPr>
          <a:lstStyle/>
          <a:p>
            <a:pPr marL="0" indent="0" algn="ctr">
              <a:buNone/>
            </a:pPr>
            <a:r>
              <a:rPr lang="en-US" dirty="0" smtClean="0"/>
              <a:t>List the objects you recognize in this picture.</a:t>
            </a:r>
          </a:p>
        </p:txBody>
      </p:sp>
    </p:spTree>
    <p:extLst>
      <p:ext uri="{BB962C8B-B14F-4D97-AF65-F5344CB8AC3E}">
        <p14:creationId xmlns:p14="http://schemas.microsoft.com/office/powerpoint/2010/main" val="12958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Picture of brain. Half of the image is highlighted labeled Strategic."/>
          <p:cNvPicPr/>
          <p:nvPr/>
        </p:nvPicPr>
        <p:blipFill>
          <a:blip r:embed="rId3" cstate="print">
            <a:extLst>
              <a:ext uri="{28A0092B-C50C-407E-A947-70E740481C1C}">
                <a14:useLocalDpi xmlns:a14="http://schemas.microsoft.com/office/drawing/2010/main" val="0"/>
              </a:ext>
            </a:extLst>
          </a:blip>
          <a:stretch>
            <a:fillRect/>
          </a:stretch>
        </p:blipFill>
        <p:spPr>
          <a:xfrm>
            <a:off x="216675" y="140714"/>
            <a:ext cx="1933198" cy="1320805"/>
          </a:xfrm>
          <a:prstGeom prst="rect">
            <a:avLst/>
          </a:prstGeom>
        </p:spPr>
      </p:pic>
      <p:sp>
        <p:nvSpPr>
          <p:cNvPr id="41986" name="Title 1"/>
          <p:cNvSpPr>
            <a:spLocks noGrp="1"/>
          </p:cNvSpPr>
          <p:nvPr>
            <p:ph type="title"/>
          </p:nvPr>
        </p:nvSpPr>
        <p:spPr>
          <a:xfrm>
            <a:off x="2149874" y="140715"/>
            <a:ext cx="6813822" cy="990600"/>
          </a:xfrm>
          <a:solidFill>
            <a:schemeClr val="bg1"/>
          </a:solidFill>
        </p:spPr>
        <p:txBody>
          <a:bodyPr/>
          <a:lstStyle/>
          <a:p>
            <a:r>
              <a:rPr lang="en-US" dirty="0" smtClean="0">
                <a:solidFill>
                  <a:schemeClr val="tx1"/>
                </a:solidFill>
              </a:rPr>
              <a:t>Strategic Network</a:t>
            </a:r>
          </a:p>
        </p:txBody>
      </p:sp>
      <p:sp>
        <p:nvSpPr>
          <p:cNvPr id="9" name="Rectangle 8"/>
          <p:cNvSpPr/>
          <p:nvPr/>
        </p:nvSpPr>
        <p:spPr>
          <a:xfrm>
            <a:off x="216675" y="6261573"/>
            <a:ext cx="2148024" cy="369332"/>
          </a:xfrm>
          <a:prstGeom prst="rect">
            <a:avLst/>
          </a:prstGeom>
        </p:spPr>
        <p:txBody>
          <a:bodyPr wrap="none">
            <a:spAutoFit/>
          </a:bodyPr>
          <a:lstStyle/>
          <a:p>
            <a:r>
              <a:rPr lang="en-US" dirty="0">
                <a:solidFill>
                  <a:schemeClr val="bg1"/>
                </a:solidFill>
              </a:rPr>
              <a:t>http://www.cast.org </a:t>
            </a:r>
          </a:p>
        </p:txBody>
      </p:sp>
      <p:sp>
        <p:nvSpPr>
          <p:cNvPr id="7" name="TextBox 6"/>
          <p:cNvSpPr txBox="1"/>
          <p:nvPr/>
        </p:nvSpPr>
        <p:spPr>
          <a:xfrm>
            <a:off x="2500624" y="6292350"/>
            <a:ext cx="3064750" cy="369332"/>
          </a:xfrm>
          <a:prstGeom prst="rect">
            <a:avLst/>
          </a:prstGeom>
          <a:noFill/>
        </p:spPr>
        <p:txBody>
          <a:bodyPr wrap="none" rtlCol="0">
            <a:spAutoFit/>
          </a:bodyPr>
          <a:lstStyle/>
          <a:p>
            <a:r>
              <a:rPr lang="en-US" dirty="0" smtClean="0">
                <a:solidFill>
                  <a:schemeClr val="bg1"/>
                </a:solidFill>
              </a:rPr>
              <a:t>“Unexpected Visitor” </a:t>
            </a:r>
            <a:r>
              <a:rPr lang="en-US" dirty="0" err="1" smtClean="0">
                <a:solidFill>
                  <a:schemeClr val="bg1"/>
                </a:solidFill>
              </a:rPr>
              <a:t>Ilya</a:t>
            </a:r>
            <a:r>
              <a:rPr lang="en-US" dirty="0" smtClean="0">
                <a:solidFill>
                  <a:schemeClr val="bg1"/>
                </a:solidFill>
              </a:rPr>
              <a:t> </a:t>
            </a:r>
            <a:r>
              <a:rPr lang="en-US" dirty="0" err="1" smtClean="0">
                <a:solidFill>
                  <a:schemeClr val="bg1"/>
                </a:solidFill>
              </a:rPr>
              <a:t>Repin</a:t>
            </a:r>
            <a:endParaRPr lang="en-US" dirty="0">
              <a:solidFill>
                <a:schemeClr val="bg1"/>
              </a:solidFill>
            </a:endParaRPr>
          </a:p>
        </p:txBody>
      </p:sp>
      <p:pic>
        <p:nvPicPr>
          <p:cNvPr id="41988" name="Picture 2" descr="Black and white pixelated image. Man with traveling coat entering a dining room farmhouse. " title="Black and white pixelated image. Man with traveling coat entering a dining room farmhous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358" y="1791991"/>
            <a:ext cx="4718108" cy="422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Content Placeholder 2"/>
          <p:cNvSpPr>
            <a:spLocks noGrp="1"/>
          </p:cNvSpPr>
          <p:nvPr>
            <p:ph idx="1"/>
          </p:nvPr>
        </p:nvSpPr>
        <p:spPr>
          <a:xfrm>
            <a:off x="2098358" y="959887"/>
            <a:ext cx="6865338" cy="832104"/>
          </a:xfrm>
          <a:solidFill>
            <a:schemeClr val="bg1"/>
          </a:solidFill>
        </p:spPr>
        <p:txBody>
          <a:bodyPr anchor="b">
            <a:noAutofit/>
          </a:bodyPr>
          <a:lstStyle/>
          <a:p>
            <a:pPr marL="0" indent="0">
              <a:buNone/>
            </a:pPr>
            <a:r>
              <a:rPr lang="en-US" sz="2000" dirty="0" smtClean="0"/>
              <a:t>1. What are the ages of the people in the picture?  </a:t>
            </a:r>
          </a:p>
          <a:p>
            <a:pPr marL="0" indent="0">
              <a:buNone/>
            </a:pPr>
            <a:r>
              <a:rPr lang="en-US" sz="2000" dirty="0" smtClean="0"/>
              <a:t>2. What were the people doing before the visitor arrived?</a:t>
            </a:r>
          </a:p>
        </p:txBody>
      </p:sp>
    </p:spTree>
    <p:extLst>
      <p:ext uri="{BB962C8B-B14F-4D97-AF65-F5344CB8AC3E}">
        <p14:creationId xmlns:p14="http://schemas.microsoft.com/office/powerpoint/2010/main" val="194066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lines of eye movement ages of peopl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295400"/>
            <a:ext cx="4343400" cy="3887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4" name="Title 1"/>
          <p:cNvSpPr>
            <a:spLocks noGrp="1"/>
          </p:cNvSpPr>
          <p:nvPr>
            <p:ph type="title" idx="4294967295"/>
          </p:nvPr>
        </p:nvSpPr>
        <p:spPr>
          <a:xfrm>
            <a:off x="990600" y="228600"/>
            <a:ext cx="8153400" cy="990600"/>
          </a:xfrm>
        </p:spPr>
        <p:txBody>
          <a:bodyPr/>
          <a:lstStyle/>
          <a:p>
            <a:r>
              <a:rPr lang="en-US" smtClean="0"/>
              <a:t>Eye Movements</a:t>
            </a:r>
          </a:p>
        </p:txBody>
      </p:sp>
      <p:pic>
        <p:nvPicPr>
          <p:cNvPr id="44036" name="Picture 3" descr="lines of eye movement before visitor arriv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295400"/>
            <a:ext cx="43545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TextBox 3"/>
          <p:cNvSpPr txBox="1">
            <a:spLocks noChangeArrowheads="1"/>
          </p:cNvSpPr>
          <p:nvPr/>
        </p:nvSpPr>
        <p:spPr bwMode="auto">
          <a:xfrm>
            <a:off x="457200" y="5410200"/>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sz="2400" dirty="0"/>
              <a:t>Identifying the ages of the people </a:t>
            </a:r>
          </a:p>
        </p:txBody>
      </p:sp>
      <p:sp>
        <p:nvSpPr>
          <p:cNvPr id="44038" name="TextBox 4"/>
          <p:cNvSpPr txBox="1">
            <a:spLocks noChangeArrowheads="1"/>
          </p:cNvSpPr>
          <p:nvPr/>
        </p:nvSpPr>
        <p:spPr bwMode="auto">
          <a:xfrm>
            <a:off x="4343400" y="5286375"/>
            <a:ext cx="60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sz="8000"/>
              <a:t>l</a:t>
            </a:r>
          </a:p>
        </p:txBody>
      </p:sp>
      <p:sp>
        <p:nvSpPr>
          <p:cNvPr id="44039" name="TextBox 8"/>
          <p:cNvSpPr txBox="1">
            <a:spLocks noChangeArrowheads="1"/>
          </p:cNvSpPr>
          <p:nvPr/>
        </p:nvSpPr>
        <p:spPr bwMode="auto">
          <a:xfrm>
            <a:off x="4840288" y="54102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sz="2400"/>
              <a:t>Determining what the people were doing before the visitor arrived</a:t>
            </a:r>
          </a:p>
        </p:txBody>
      </p:sp>
      <p:sp>
        <p:nvSpPr>
          <p:cNvPr id="8" name="Rectangle 7"/>
          <p:cNvSpPr/>
          <p:nvPr/>
        </p:nvSpPr>
        <p:spPr>
          <a:xfrm>
            <a:off x="214176" y="6261573"/>
            <a:ext cx="2148024" cy="369332"/>
          </a:xfrm>
          <a:prstGeom prst="rect">
            <a:avLst/>
          </a:prstGeom>
        </p:spPr>
        <p:txBody>
          <a:bodyPr wrap="none">
            <a:spAutoFit/>
          </a:bodyPr>
          <a:lstStyle/>
          <a:p>
            <a:r>
              <a:rPr lang="en-US" dirty="0">
                <a:solidFill>
                  <a:schemeClr val="tx2"/>
                </a:solidFill>
              </a:rPr>
              <a:t>http://www.cast.org </a:t>
            </a:r>
            <a:endParaRPr lang="en-US" dirty="0"/>
          </a:p>
        </p:txBody>
      </p:sp>
    </p:spTree>
    <p:extLst>
      <p:ext uri="{BB962C8B-B14F-4D97-AF65-F5344CB8AC3E}">
        <p14:creationId xmlns:p14="http://schemas.microsoft.com/office/powerpoint/2010/main" val="187384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icture of brain. Center is highlighted labeled Affective."/>
          <p:cNvPicPr/>
          <p:nvPr/>
        </p:nvPicPr>
        <p:blipFill>
          <a:blip r:embed="rId3" cstate="print">
            <a:extLst>
              <a:ext uri="{28A0092B-C50C-407E-A947-70E740481C1C}">
                <a14:useLocalDpi xmlns:a14="http://schemas.microsoft.com/office/drawing/2010/main" val="0"/>
              </a:ext>
            </a:extLst>
          </a:blip>
          <a:stretch>
            <a:fillRect/>
          </a:stretch>
        </p:blipFill>
        <p:spPr>
          <a:xfrm>
            <a:off x="136060" y="140715"/>
            <a:ext cx="1826124" cy="1320805"/>
          </a:xfrm>
          <a:prstGeom prst="rect">
            <a:avLst/>
          </a:prstGeom>
        </p:spPr>
      </p:pic>
      <p:sp>
        <p:nvSpPr>
          <p:cNvPr id="41986" name="Title 1"/>
          <p:cNvSpPr>
            <a:spLocks noGrp="1"/>
          </p:cNvSpPr>
          <p:nvPr>
            <p:ph type="title"/>
          </p:nvPr>
        </p:nvSpPr>
        <p:spPr>
          <a:xfrm>
            <a:off x="1821507" y="-18391"/>
            <a:ext cx="7053027" cy="990600"/>
          </a:xfrm>
          <a:solidFill>
            <a:schemeClr val="bg1"/>
          </a:solidFill>
        </p:spPr>
        <p:txBody>
          <a:bodyPr/>
          <a:lstStyle/>
          <a:p>
            <a:r>
              <a:rPr lang="en-US" dirty="0" smtClean="0"/>
              <a:t>Affective Network</a:t>
            </a:r>
          </a:p>
        </p:txBody>
      </p:sp>
      <p:sp>
        <p:nvSpPr>
          <p:cNvPr id="9" name="Cast.org"/>
          <p:cNvSpPr/>
          <p:nvPr/>
        </p:nvSpPr>
        <p:spPr>
          <a:xfrm>
            <a:off x="230229" y="6302650"/>
            <a:ext cx="2148024" cy="369332"/>
          </a:xfrm>
          <a:prstGeom prst="rect">
            <a:avLst/>
          </a:prstGeom>
        </p:spPr>
        <p:txBody>
          <a:bodyPr wrap="none">
            <a:spAutoFit/>
          </a:bodyPr>
          <a:lstStyle/>
          <a:p>
            <a:r>
              <a:rPr lang="en-US" dirty="0">
                <a:solidFill>
                  <a:schemeClr val="bg1"/>
                </a:solidFill>
              </a:rPr>
              <a:t>http://www.cast.org </a:t>
            </a:r>
          </a:p>
        </p:txBody>
      </p:sp>
      <p:sp>
        <p:nvSpPr>
          <p:cNvPr id="8" name="Image Title Unexpected Visitor"/>
          <p:cNvSpPr txBox="1"/>
          <p:nvPr/>
        </p:nvSpPr>
        <p:spPr>
          <a:xfrm>
            <a:off x="2692648" y="6321577"/>
            <a:ext cx="3064750" cy="369332"/>
          </a:xfrm>
          <a:prstGeom prst="rect">
            <a:avLst/>
          </a:prstGeom>
          <a:noFill/>
        </p:spPr>
        <p:txBody>
          <a:bodyPr wrap="none" rtlCol="0">
            <a:spAutoFit/>
          </a:bodyPr>
          <a:lstStyle/>
          <a:p>
            <a:r>
              <a:rPr lang="en-US" dirty="0" smtClean="0">
                <a:solidFill>
                  <a:schemeClr val="bg1"/>
                </a:solidFill>
              </a:rPr>
              <a:t>“Unexpected Visitor” </a:t>
            </a:r>
            <a:r>
              <a:rPr lang="en-US" dirty="0" err="1" smtClean="0">
                <a:solidFill>
                  <a:schemeClr val="bg1"/>
                </a:solidFill>
              </a:rPr>
              <a:t>Ilya</a:t>
            </a:r>
            <a:r>
              <a:rPr lang="en-US" dirty="0" smtClean="0">
                <a:solidFill>
                  <a:schemeClr val="bg1"/>
                </a:solidFill>
              </a:rPr>
              <a:t> </a:t>
            </a:r>
            <a:r>
              <a:rPr lang="en-US" dirty="0" err="1" smtClean="0">
                <a:solidFill>
                  <a:schemeClr val="bg1"/>
                </a:solidFill>
              </a:rPr>
              <a:t>Repin</a:t>
            </a:r>
            <a:endParaRPr lang="en-US" dirty="0">
              <a:solidFill>
                <a:schemeClr val="bg1"/>
              </a:solidFill>
            </a:endParaRPr>
          </a:p>
        </p:txBody>
      </p:sp>
      <p:pic>
        <p:nvPicPr>
          <p:cNvPr id="41988" name="Picture 2" descr="Black and white pixelated image. Man with traveling coat entering a dining room farmhouse. " title="Black and white pixelated image. Man with traveling coat entering a dining room farmhous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253" y="1272769"/>
            <a:ext cx="5201971" cy="46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Content Placeholder 2"/>
          <p:cNvSpPr>
            <a:spLocks noGrp="1"/>
          </p:cNvSpPr>
          <p:nvPr>
            <p:ph idx="1"/>
          </p:nvPr>
        </p:nvSpPr>
        <p:spPr>
          <a:xfrm>
            <a:off x="1872307" y="790222"/>
            <a:ext cx="7092105" cy="447532"/>
          </a:xfrm>
          <a:solidFill>
            <a:schemeClr val="bg1"/>
          </a:solidFill>
        </p:spPr>
        <p:txBody>
          <a:bodyPr anchor="b">
            <a:normAutofit fontScale="85000" lnSpcReduction="20000"/>
          </a:bodyPr>
          <a:lstStyle/>
          <a:p>
            <a:pPr marL="0" indent="0" algn="ctr">
              <a:buNone/>
            </a:pPr>
            <a:r>
              <a:rPr lang="en-US" dirty="0" smtClean="0"/>
              <a:t>What grabs your attention?</a:t>
            </a:r>
            <a:endParaRPr lang="en-US" dirty="0"/>
          </a:p>
        </p:txBody>
      </p:sp>
    </p:spTree>
    <p:extLst>
      <p:ext uri="{BB962C8B-B14F-4D97-AF65-F5344CB8AC3E}">
        <p14:creationId xmlns:p14="http://schemas.microsoft.com/office/powerpoint/2010/main" val="277505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iversal Design for Learning: Classroom Application"/>
          <p:cNvSpPr>
            <a:spLocks noGrp="1"/>
          </p:cNvSpPr>
          <p:nvPr>
            <p:ph type="title"/>
          </p:nvPr>
        </p:nvSpPr>
        <p:spPr>
          <a:xfrm>
            <a:off x="457200" y="1201564"/>
            <a:ext cx="8229600" cy="1143000"/>
          </a:xfrm>
          <a:solidFill>
            <a:schemeClr val="bg1"/>
          </a:solidFill>
        </p:spPr>
        <p:txBody>
          <a:bodyPr>
            <a:normAutofit fontScale="90000"/>
          </a:bodyPr>
          <a:lstStyle/>
          <a:p>
            <a:r>
              <a:rPr lang="en-US" dirty="0">
                <a:solidFill>
                  <a:schemeClr val="tx1"/>
                </a:solidFill>
              </a:rPr>
              <a:t>Universal Design for Learning: </a:t>
            </a:r>
            <a:r>
              <a:rPr lang="en-US" dirty="0" smtClean="0">
                <a:solidFill>
                  <a:schemeClr val="tx1"/>
                </a:solidFill>
              </a:rPr>
              <a:t>Introduction</a:t>
            </a:r>
            <a:r>
              <a:rPr lang="en-US" dirty="0">
                <a:solidFill>
                  <a:schemeClr val="tx1"/>
                </a:solidFill>
              </a:rPr>
              <a:t/>
            </a:r>
            <a:br>
              <a:rPr lang="en-US" dirty="0">
                <a:solidFill>
                  <a:schemeClr val="tx1"/>
                </a:solidFill>
              </a:rPr>
            </a:br>
            <a:endParaRPr lang="en-US" dirty="0"/>
          </a:p>
        </p:txBody>
      </p:sp>
      <p:pic>
        <p:nvPicPr>
          <p:cNvPr id="9" name="Picture of Colored Squares" descr="Picture of colorful squares" title="Picture of colorful squares"/>
          <p:cNvPicPr>
            <a:picLocks noGrp="1"/>
          </p:cNvPicPr>
          <p:nvPr>
            <p:ph idx="1"/>
          </p:nvPr>
        </p:nvPicPr>
        <p:blipFill rotWithShape="1">
          <a:blip r:embed="rId3" cstate="print">
            <a:extLst>
              <a:ext uri="{28A0092B-C50C-407E-A947-70E740481C1C}">
                <a14:useLocalDpi xmlns:a14="http://schemas.microsoft.com/office/drawing/2010/main" val="0"/>
              </a:ext>
            </a:extLst>
          </a:blip>
          <a:srcRect r="24596"/>
          <a:stretch/>
        </p:blipFill>
        <p:spPr bwMode="auto">
          <a:xfrm>
            <a:off x="3405292" y="2668044"/>
            <a:ext cx="2333415" cy="183595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0973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228600"/>
            <a:ext cx="8153400" cy="990600"/>
          </a:xfrm>
        </p:spPr>
        <p:txBody>
          <a:bodyPr/>
          <a:lstStyle/>
          <a:p>
            <a:r>
              <a:rPr lang="en-US" dirty="0" smtClean="0"/>
              <a:t>Activity Summary</a:t>
            </a:r>
          </a:p>
        </p:txBody>
      </p:sp>
      <p:sp>
        <p:nvSpPr>
          <p:cNvPr id="46083" name="Content Placeholder 2"/>
          <p:cNvSpPr>
            <a:spLocks noGrp="1"/>
          </p:cNvSpPr>
          <p:nvPr>
            <p:ph idx="1"/>
          </p:nvPr>
        </p:nvSpPr>
        <p:spPr>
          <a:xfrm>
            <a:off x="331421" y="1694043"/>
            <a:ext cx="8153400" cy="2537988"/>
          </a:xfrm>
        </p:spPr>
        <p:txBody>
          <a:bodyPr>
            <a:normAutofit fontScale="92500" lnSpcReduction="20000"/>
          </a:bodyPr>
          <a:lstStyle/>
          <a:p>
            <a:r>
              <a:rPr lang="en-US" dirty="0" smtClean="0"/>
              <a:t>All three brain networks are working when you do something as simple as view an image. </a:t>
            </a:r>
          </a:p>
          <a:p>
            <a:r>
              <a:rPr lang="en-US" dirty="0" smtClean="0"/>
              <a:t>Each network contributes something vital to the task. </a:t>
            </a:r>
          </a:p>
          <a:p>
            <a:r>
              <a:rPr lang="en-US" dirty="0" smtClean="0"/>
              <a:t>This is true of everything we do and everything we learn.</a:t>
            </a:r>
          </a:p>
        </p:txBody>
      </p:sp>
    </p:spTree>
    <p:extLst>
      <p:ext uri="{BB962C8B-B14F-4D97-AF65-F5344CB8AC3E}">
        <p14:creationId xmlns:p14="http://schemas.microsoft.com/office/powerpoint/2010/main" val="618727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49313"/>
            <a:ext cx="8229600" cy="1143000"/>
          </a:xfrm>
        </p:spPr>
        <p:txBody>
          <a:bodyPr/>
          <a:lstStyle/>
          <a:p>
            <a:r>
              <a:rPr lang="en-US" dirty="0" smtClean="0"/>
              <a:t>Three Principles of UDL</a:t>
            </a:r>
            <a:endParaRPr lang="en-US" dirty="0"/>
          </a:p>
        </p:txBody>
      </p:sp>
      <p:pic>
        <p:nvPicPr>
          <p:cNvPr id="4" name="Picture 3" descr="Picture of the Title Slide Video from CAST">
            <a:hlinkClick r:id="rId3"/>
          </p:cNvPr>
          <p:cNvPicPr/>
          <p:nvPr/>
        </p:nvPicPr>
        <p:blipFill rotWithShape="1">
          <a:blip r:embed="rId4"/>
          <a:srcRect l="9170" t="2709" r="8296" b="7900"/>
          <a:stretch/>
        </p:blipFill>
        <p:spPr bwMode="auto">
          <a:xfrm>
            <a:off x="831973" y="1069986"/>
            <a:ext cx="7369521" cy="4716855"/>
          </a:xfrm>
          <a:prstGeom prst="rect">
            <a:avLst/>
          </a:prstGeom>
          <a:ln w="158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5" name="TextBox 4"/>
          <p:cNvSpPr txBox="1"/>
          <p:nvPr/>
        </p:nvSpPr>
        <p:spPr>
          <a:xfrm>
            <a:off x="242022" y="6037923"/>
            <a:ext cx="5912594" cy="646331"/>
          </a:xfrm>
          <a:prstGeom prst="rect">
            <a:avLst/>
          </a:prstGeom>
          <a:noFill/>
        </p:spPr>
        <p:txBody>
          <a:bodyPr wrap="square" rtlCol="0">
            <a:spAutoFit/>
          </a:bodyPr>
          <a:lstStyle/>
          <a:p>
            <a:r>
              <a:rPr lang="en-US" dirty="0">
                <a:solidFill>
                  <a:schemeClr val="bg1"/>
                </a:solidFill>
              </a:rPr>
              <a:t>http://www.udlcenter.org/resource_library/videos/udlcenter/guidelines#video1 </a:t>
            </a:r>
            <a:r>
              <a:rPr lang="en-US" dirty="0" smtClean="0">
                <a:solidFill>
                  <a:schemeClr val="bg1"/>
                </a:solidFill>
              </a:rPr>
              <a:t>0:00-6:22</a:t>
            </a:r>
            <a:endParaRPr lang="en-US" dirty="0">
              <a:solidFill>
                <a:schemeClr val="bg1"/>
              </a:solidFill>
            </a:endParaRPr>
          </a:p>
        </p:txBody>
      </p:sp>
    </p:spTree>
    <p:extLst>
      <p:ext uri="{BB962C8B-B14F-4D97-AF65-F5344CB8AC3E}">
        <p14:creationId xmlns:p14="http://schemas.microsoft.com/office/powerpoint/2010/main" val="207493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DL Principles"/>
          <p:cNvSpPr>
            <a:spLocks noGrp="1"/>
          </p:cNvSpPr>
          <p:nvPr>
            <p:ph type="title"/>
          </p:nvPr>
        </p:nvSpPr>
        <p:spPr/>
        <p:txBody>
          <a:bodyPr/>
          <a:lstStyle/>
          <a:p>
            <a:r>
              <a:rPr lang="en-US" dirty="0" smtClean="0"/>
              <a:t>UDL Principles</a:t>
            </a:r>
            <a:endParaRPr lang="en-US" dirty="0"/>
          </a:p>
        </p:txBody>
      </p:sp>
      <p:sp>
        <p:nvSpPr>
          <p:cNvPr id="3" name="Multiple Means of Engagement"/>
          <p:cNvSpPr>
            <a:spLocks noGrp="1"/>
          </p:cNvSpPr>
          <p:nvPr>
            <p:ph sz="half" idx="1"/>
          </p:nvPr>
        </p:nvSpPr>
        <p:spPr>
          <a:xfrm>
            <a:off x="457202" y="1392096"/>
            <a:ext cx="2624203" cy="1330889"/>
          </a:xfrm>
          <a:solidFill>
            <a:srgbClr val="BC008B"/>
          </a:solidFill>
        </p:spPr>
        <p:txBody>
          <a:bodyPr>
            <a:normAutofit fontScale="92500" lnSpcReduction="10000"/>
          </a:bodyPr>
          <a:lstStyle/>
          <a:p>
            <a:pPr marL="0" indent="0" algn="ctr">
              <a:buNone/>
            </a:pPr>
            <a:r>
              <a:rPr lang="en-US" dirty="0" smtClean="0">
                <a:solidFill>
                  <a:schemeClr val="bg1"/>
                </a:solidFill>
              </a:rPr>
              <a:t>Provide Multiple Means of Representation</a:t>
            </a:r>
            <a:endParaRPr lang="en-US" dirty="0">
              <a:solidFill>
                <a:schemeClr val="bg1"/>
              </a:solidFill>
            </a:endParaRPr>
          </a:p>
        </p:txBody>
      </p:sp>
      <p:sp>
        <p:nvSpPr>
          <p:cNvPr id="4" name="Options of Engagement"/>
          <p:cNvSpPr>
            <a:spLocks noGrp="1"/>
          </p:cNvSpPr>
          <p:nvPr>
            <p:ph sz="half" idx="2"/>
          </p:nvPr>
        </p:nvSpPr>
        <p:spPr>
          <a:xfrm>
            <a:off x="3081405" y="1392096"/>
            <a:ext cx="5605397" cy="1330889"/>
          </a:xfrm>
          <a:solidFill>
            <a:srgbClr val="FFDDF6"/>
          </a:solidFill>
        </p:spPr>
        <p:txBody>
          <a:bodyPr>
            <a:normAutofit fontScale="92500" lnSpcReduction="10000"/>
          </a:bodyPr>
          <a:lstStyle/>
          <a:p>
            <a:pPr lvl="0"/>
            <a:r>
              <a:rPr lang="en-US" dirty="0">
                <a:solidFill>
                  <a:schemeClr val="tx1"/>
                </a:solidFill>
              </a:rPr>
              <a:t>Options for Perception</a:t>
            </a:r>
          </a:p>
          <a:p>
            <a:pPr lvl="0"/>
            <a:r>
              <a:rPr lang="en-US" dirty="0">
                <a:solidFill>
                  <a:schemeClr val="tx1"/>
                </a:solidFill>
              </a:rPr>
              <a:t>Options for Language/Symbols</a:t>
            </a:r>
          </a:p>
          <a:p>
            <a:pPr lvl="0"/>
            <a:r>
              <a:rPr lang="en-US" dirty="0">
                <a:solidFill>
                  <a:schemeClr val="tx1"/>
                </a:solidFill>
              </a:rPr>
              <a:t>Options for Comprehension</a:t>
            </a:r>
          </a:p>
          <a:p>
            <a:endParaRPr lang="en-US" dirty="0">
              <a:solidFill>
                <a:schemeClr val="tx1"/>
              </a:solidFill>
            </a:endParaRPr>
          </a:p>
        </p:txBody>
      </p:sp>
      <p:sp>
        <p:nvSpPr>
          <p:cNvPr id="5" name="Multiple Action and Expression"/>
          <p:cNvSpPr txBox="1">
            <a:spLocks/>
          </p:cNvSpPr>
          <p:nvPr/>
        </p:nvSpPr>
        <p:spPr>
          <a:xfrm>
            <a:off x="457201" y="2905547"/>
            <a:ext cx="2624203" cy="1330889"/>
          </a:xfrm>
          <a:prstGeom prst="rect">
            <a:avLst/>
          </a:prstGeom>
          <a:solidFill>
            <a:srgbClr val="0A4090"/>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Action and Expression</a:t>
            </a:r>
            <a:endParaRPr lang="en-US" dirty="0">
              <a:solidFill>
                <a:schemeClr val="bg1"/>
              </a:solidFill>
            </a:endParaRPr>
          </a:p>
        </p:txBody>
      </p:sp>
      <p:sp>
        <p:nvSpPr>
          <p:cNvPr id="6" name="Options of Action and Expression"/>
          <p:cNvSpPr txBox="1">
            <a:spLocks/>
          </p:cNvSpPr>
          <p:nvPr/>
        </p:nvSpPr>
        <p:spPr>
          <a:xfrm>
            <a:off x="3081404" y="2912743"/>
            <a:ext cx="5605397" cy="1330889"/>
          </a:xfrm>
          <a:prstGeom prst="rect">
            <a:avLst/>
          </a:prstGeom>
          <a:solidFill>
            <a:srgbClr val="C1D8FB"/>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solidFill>
                  <a:schemeClr val="tx1"/>
                </a:solidFill>
              </a:rPr>
              <a:t>Options for Physical Action</a:t>
            </a:r>
          </a:p>
          <a:p>
            <a:r>
              <a:rPr lang="en-US" dirty="0" smtClean="0">
                <a:solidFill>
                  <a:schemeClr val="tx1"/>
                </a:solidFill>
              </a:rPr>
              <a:t>Options for Expression/Communication</a:t>
            </a:r>
          </a:p>
          <a:p>
            <a:r>
              <a:rPr lang="en-US" dirty="0" smtClean="0">
                <a:solidFill>
                  <a:schemeClr val="tx1"/>
                </a:solidFill>
              </a:rPr>
              <a:t>Options for Executive Functions</a:t>
            </a:r>
          </a:p>
          <a:p>
            <a:endParaRPr lang="en-US" dirty="0">
              <a:solidFill>
                <a:schemeClr val="tx1"/>
              </a:solidFill>
            </a:endParaRPr>
          </a:p>
        </p:txBody>
      </p:sp>
      <p:sp>
        <p:nvSpPr>
          <p:cNvPr id="7" name="Multiple Means of Engagement"/>
          <p:cNvSpPr txBox="1">
            <a:spLocks/>
          </p:cNvSpPr>
          <p:nvPr/>
        </p:nvSpPr>
        <p:spPr>
          <a:xfrm>
            <a:off x="457200" y="4433390"/>
            <a:ext cx="2624203" cy="1330889"/>
          </a:xfrm>
          <a:prstGeom prst="rect">
            <a:avLst/>
          </a:prstGeom>
          <a:solidFill>
            <a:srgbClr val="007033"/>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Engagement</a:t>
            </a:r>
            <a:endParaRPr lang="en-US" dirty="0">
              <a:solidFill>
                <a:schemeClr val="bg1"/>
              </a:solidFill>
            </a:endParaRPr>
          </a:p>
        </p:txBody>
      </p:sp>
      <p:sp>
        <p:nvSpPr>
          <p:cNvPr id="8" name="Options of Engagement"/>
          <p:cNvSpPr txBox="1">
            <a:spLocks/>
          </p:cNvSpPr>
          <p:nvPr/>
        </p:nvSpPr>
        <p:spPr>
          <a:xfrm>
            <a:off x="3081403" y="4444540"/>
            <a:ext cx="5605397" cy="1330889"/>
          </a:xfrm>
          <a:prstGeom prst="rect">
            <a:avLst/>
          </a:prstGeom>
          <a:solidFill>
            <a:srgbClr val="93ED95"/>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solidFill>
                  <a:schemeClr val="tx1"/>
                </a:solidFill>
              </a:rPr>
              <a:t>Options for Recruiting Interest</a:t>
            </a:r>
          </a:p>
          <a:p>
            <a:r>
              <a:rPr lang="en-US" dirty="0" smtClean="0">
                <a:solidFill>
                  <a:schemeClr val="tx1"/>
                </a:solidFill>
              </a:rPr>
              <a:t>Options for Sustaining Effort</a:t>
            </a:r>
          </a:p>
          <a:p>
            <a:r>
              <a:rPr lang="en-US" dirty="0" smtClean="0">
                <a:solidFill>
                  <a:schemeClr val="tx1"/>
                </a:solidFill>
              </a:rPr>
              <a:t>Options for Self-Regulation</a:t>
            </a:r>
          </a:p>
          <a:p>
            <a:endParaRPr lang="en-US" dirty="0">
              <a:solidFill>
                <a:schemeClr val="tx1"/>
              </a:solidFill>
            </a:endParaRPr>
          </a:p>
        </p:txBody>
      </p:sp>
      <p:sp>
        <p:nvSpPr>
          <p:cNvPr id="9" name="Cast.org"/>
          <p:cNvSpPr txBox="1">
            <a:spLocks/>
          </p:cNvSpPr>
          <p:nvPr/>
        </p:nvSpPr>
        <p:spPr>
          <a:xfrm>
            <a:off x="457198" y="6162141"/>
            <a:ext cx="2824621" cy="591373"/>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bg1"/>
                </a:solidFill>
              </a:rPr>
              <a:t>http://www.cast.org</a:t>
            </a:r>
            <a:endParaRPr lang="en-US" sz="2400" dirty="0">
              <a:solidFill>
                <a:schemeClr val="bg1"/>
              </a:solidFill>
            </a:endParaRPr>
          </a:p>
        </p:txBody>
      </p:sp>
    </p:spTree>
    <p:extLst>
      <p:ext uri="{BB962C8B-B14F-4D97-AF65-F5344CB8AC3E}">
        <p14:creationId xmlns:p14="http://schemas.microsoft.com/office/powerpoint/2010/main" val="164973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287" y="6256647"/>
            <a:ext cx="8409430" cy="369332"/>
          </a:xfrm>
          <a:prstGeom prst="rect">
            <a:avLst/>
          </a:prstGeom>
          <a:noFill/>
        </p:spPr>
        <p:txBody>
          <a:bodyPr wrap="square" rtlCol="0">
            <a:spAutoFit/>
          </a:bodyPr>
          <a:lstStyle/>
          <a:p>
            <a:r>
              <a:rPr lang="en-US" dirty="0"/>
              <a:t>http://</a:t>
            </a:r>
            <a:r>
              <a:rPr lang="en-US" dirty="0" smtClean="0"/>
              <a:t>www.edutopia.org/masterful-teacher-jonathan-winn-calculus-video 0:00-6:33</a:t>
            </a:r>
            <a:endParaRPr lang="en-US" dirty="0"/>
          </a:p>
        </p:txBody>
      </p:sp>
      <p:pic>
        <p:nvPicPr>
          <p:cNvPr id="2" name="Picture 1" descr="Jonathan Winn Vid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41" y="1579540"/>
            <a:ext cx="8780336" cy="4677107"/>
          </a:xfrm>
          <a:prstGeom prst="rect">
            <a:avLst/>
          </a:prstGeom>
        </p:spPr>
      </p:pic>
      <p:sp>
        <p:nvSpPr>
          <p:cNvPr id="3" name="Title 2" hidden="1"/>
          <p:cNvSpPr>
            <a:spLocks noGrp="1"/>
          </p:cNvSpPr>
          <p:nvPr>
            <p:ph type="title" idx="4294967295"/>
          </p:nvPr>
        </p:nvSpPr>
        <p:spPr>
          <a:xfrm>
            <a:off x="0" y="274638"/>
            <a:ext cx="8229600" cy="1143000"/>
          </a:xfrm>
        </p:spPr>
        <p:txBody>
          <a:bodyPr/>
          <a:lstStyle/>
          <a:p>
            <a:r>
              <a:rPr lang="en-US" dirty="0" smtClean="0"/>
              <a:t>Options for Representation Video</a:t>
            </a:r>
            <a:endParaRPr lang="en-US" dirty="0"/>
          </a:p>
        </p:txBody>
      </p:sp>
      <p:sp>
        <p:nvSpPr>
          <p:cNvPr id="12" name="Multiple Means of Engagement"/>
          <p:cNvSpPr txBox="1">
            <a:spLocks/>
          </p:cNvSpPr>
          <p:nvPr/>
        </p:nvSpPr>
        <p:spPr>
          <a:xfrm>
            <a:off x="360950" y="183409"/>
            <a:ext cx="2624203" cy="1330889"/>
          </a:xfrm>
          <a:prstGeom prst="rect">
            <a:avLst/>
          </a:prstGeom>
          <a:solidFill>
            <a:srgbClr val="BC008B"/>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mtClean="0">
                <a:solidFill>
                  <a:schemeClr val="bg1"/>
                </a:solidFill>
              </a:rPr>
              <a:t>Provide Multiple Means of Representation</a:t>
            </a:r>
            <a:endParaRPr lang="en-US" dirty="0">
              <a:solidFill>
                <a:schemeClr val="bg1"/>
              </a:solidFill>
            </a:endParaRPr>
          </a:p>
        </p:txBody>
      </p:sp>
      <p:sp>
        <p:nvSpPr>
          <p:cNvPr id="19" name="Options of Engagement"/>
          <p:cNvSpPr txBox="1">
            <a:spLocks/>
          </p:cNvSpPr>
          <p:nvPr/>
        </p:nvSpPr>
        <p:spPr>
          <a:xfrm>
            <a:off x="2985153" y="183409"/>
            <a:ext cx="5605397" cy="1330889"/>
          </a:xfrm>
          <a:prstGeom prst="rect">
            <a:avLst/>
          </a:prstGeom>
          <a:solidFill>
            <a:srgbClr val="FFDDF6"/>
          </a:solidFill>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Options for Perception</a:t>
            </a:r>
          </a:p>
          <a:p>
            <a:r>
              <a:rPr lang="en-US" dirty="0" smtClean="0">
                <a:solidFill>
                  <a:schemeClr val="tx1"/>
                </a:solidFill>
              </a:rPr>
              <a:t>Options for Language/Symbols</a:t>
            </a:r>
          </a:p>
          <a:p>
            <a:r>
              <a:rPr lang="en-US" dirty="0" smtClean="0">
                <a:solidFill>
                  <a:schemeClr val="tx1"/>
                </a:solidFill>
              </a:rPr>
              <a:t>Options for Comprehension</a:t>
            </a:r>
          </a:p>
          <a:p>
            <a:endParaRPr lang="en-US" dirty="0">
              <a:solidFill>
                <a:schemeClr val="tx1"/>
              </a:solidFill>
            </a:endParaRPr>
          </a:p>
        </p:txBody>
      </p:sp>
    </p:spTree>
    <p:extLst>
      <p:ext uri="{BB962C8B-B14F-4D97-AF65-F5344CB8AC3E}">
        <p14:creationId xmlns:p14="http://schemas.microsoft.com/office/powerpoint/2010/main" val="75538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Representation Video 2</a:t>
            </a:r>
            <a:endParaRPr lang="en-US" dirty="0"/>
          </a:p>
        </p:txBody>
      </p:sp>
      <p:sp>
        <p:nvSpPr>
          <p:cNvPr id="13" name="Multiple Means of Engagement"/>
          <p:cNvSpPr txBox="1">
            <a:spLocks/>
          </p:cNvSpPr>
          <p:nvPr/>
        </p:nvSpPr>
        <p:spPr>
          <a:xfrm>
            <a:off x="457200" y="243902"/>
            <a:ext cx="2624203" cy="1330889"/>
          </a:xfrm>
          <a:prstGeom prst="rect">
            <a:avLst/>
          </a:prstGeom>
          <a:solidFill>
            <a:srgbClr val="BC008B"/>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mtClean="0">
                <a:solidFill>
                  <a:schemeClr val="bg1"/>
                </a:solidFill>
              </a:rPr>
              <a:t>Provide Multiple Means of Representation</a:t>
            </a:r>
            <a:endParaRPr lang="en-US" dirty="0">
              <a:solidFill>
                <a:schemeClr val="bg1"/>
              </a:solidFill>
            </a:endParaRPr>
          </a:p>
        </p:txBody>
      </p:sp>
      <p:sp>
        <p:nvSpPr>
          <p:cNvPr id="14" name="Options of Engagement"/>
          <p:cNvSpPr txBox="1">
            <a:spLocks/>
          </p:cNvSpPr>
          <p:nvPr/>
        </p:nvSpPr>
        <p:spPr>
          <a:xfrm>
            <a:off x="3081403" y="243902"/>
            <a:ext cx="5605397" cy="1330889"/>
          </a:xfrm>
          <a:prstGeom prst="rect">
            <a:avLst/>
          </a:prstGeom>
          <a:solidFill>
            <a:srgbClr val="FFDDF6"/>
          </a:solidFill>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solidFill>
                  <a:schemeClr val="tx1"/>
                </a:solidFill>
              </a:rPr>
              <a:t>Options for Perception</a:t>
            </a:r>
          </a:p>
          <a:p>
            <a:r>
              <a:rPr lang="en-US" smtClean="0">
                <a:solidFill>
                  <a:schemeClr val="tx1"/>
                </a:solidFill>
              </a:rPr>
              <a:t>Options for Language/Symbols</a:t>
            </a:r>
          </a:p>
          <a:p>
            <a:r>
              <a:rPr lang="en-US" smtClean="0">
                <a:solidFill>
                  <a:schemeClr val="tx1"/>
                </a:solidFill>
              </a:rPr>
              <a:t>Options for Comprehension</a:t>
            </a:r>
          </a:p>
          <a:p>
            <a:endParaRPr lang="en-US" dirty="0">
              <a:solidFill>
                <a:schemeClr val="tx1"/>
              </a:solidFill>
            </a:endParaRPr>
          </a:p>
        </p:txBody>
      </p:sp>
      <p:pic>
        <p:nvPicPr>
          <p:cNvPr id="3" name="Picture 2" descr="Multiple Means of Representation Video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345" y="1651017"/>
            <a:ext cx="7424928" cy="4486656"/>
          </a:xfrm>
          <a:prstGeom prst="rect">
            <a:avLst/>
          </a:prstGeom>
        </p:spPr>
      </p:pic>
      <p:sp>
        <p:nvSpPr>
          <p:cNvPr id="4" name="TextBox 3"/>
          <p:cNvSpPr txBox="1"/>
          <p:nvPr/>
        </p:nvSpPr>
        <p:spPr>
          <a:xfrm>
            <a:off x="777754" y="6090639"/>
            <a:ext cx="7414789" cy="369332"/>
          </a:xfrm>
          <a:prstGeom prst="rect">
            <a:avLst/>
          </a:prstGeom>
          <a:noFill/>
        </p:spPr>
        <p:txBody>
          <a:bodyPr wrap="square" rtlCol="0">
            <a:spAutoFit/>
          </a:bodyPr>
          <a:lstStyle/>
          <a:p>
            <a:r>
              <a:rPr lang="en-US" dirty="0"/>
              <a:t>http://</a:t>
            </a:r>
            <a:r>
              <a:rPr lang="en-US" dirty="0" smtClean="0"/>
              <a:t>udlseries.udlcenter.org/presentations/bach_to_gaga.html 21:11-25:00</a:t>
            </a:r>
            <a:endParaRPr lang="en-US" dirty="0"/>
          </a:p>
        </p:txBody>
      </p:sp>
    </p:spTree>
    <p:extLst>
      <p:ext uri="{BB962C8B-B14F-4D97-AF65-F5344CB8AC3E}">
        <p14:creationId xmlns:p14="http://schemas.microsoft.com/office/powerpoint/2010/main" val="3313603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t.org"/>
          <p:cNvSpPr txBox="1">
            <a:spLocks/>
          </p:cNvSpPr>
          <p:nvPr/>
        </p:nvSpPr>
        <p:spPr>
          <a:xfrm>
            <a:off x="457198" y="6162141"/>
            <a:ext cx="2824621" cy="591373"/>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bg1"/>
                </a:solidFill>
              </a:rPr>
              <a:t>http://www.cast.org</a:t>
            </a:r>
            <a:endParaRPr lang="en-US" sz="2400" dirty="0">
              <a:solidFill>
                <a:schemeClr val="bg1"/>
              </a:solidFill>
            </a:endParaRPr>
          </a:p>
        </p:txBody>
      </p:sp>
      <p:sp>
        <p:nvSpPr>
          <p:cNvPr id="8" name="Multiple Means of Representation"/>
          <p:cNvSpPr txBox="1">
            <a:spLocks/>
          </p:cNvSpPr>
          <p:nvPr/>
        </p:nvSpPr>
        <p:spPr>
          <a:xfrm>
            <a:off x="315883" y="260328"/>
            <a:ext cx="2965936" cy="1330889"/>
          </a:xfrm>
          <a:prstGeom prst="rect">
            <a:avLst/>
          </a:prstGeom>
          <a:solidFill>
            <a:srgbClr val="BC008B"/>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Representation</a:t>
            </a:r>
            <a:endParaRPr lang="en-US" dirty="0">
              <a:solidFill>
                <a:schemeClr val="bg1"/>
              </a:solidFill>
            </a:endParaRPr>
          </a:p>
        </p:txBody>
      </p:sp>
      <p:sp>
        <p:nvSpPr>
          <p:cNvPr id="51202" name="Rectangle 2"/>
          <p:cNvSpPr>
            <a:spLocks noGrp="1" noChangeArrowheads="1"/>
          </p:cNvSpPr>
          <p:nvPr>
            <p:ph type="title"/>
          </p:nvPr>
        </p:nvSpPr>
        <p:spPr>
          <a:xfrm>
            <a:off x="3558436" y="169813"/>
            <a:ext cx="5585564" cy="1447800"/>
          </a:xfrm>
        </p:spPr>
        <p:txBody>
          <a:bodyPr>
            <a:normAutofit/>
          </a:bodyPr>
          <a:lstStyle/>
          <a:p>
            <a:pPr algn="l"/>
            <a:r>
              <a:rPr lang="en-US" dirty="0" smtClean="0"/>
              <a:t>Recognition Learning</a:t>
            </a:r>
          </a:p>
        </p:txBody>
      </p:sp>
      <p:sp>
        <p:nvSpPr>
          <p:cNvPr id="3" name="Content Placeholder 2"/>
          <p:cNvSpPr>
            <a:spLocks noGrp="1"/>
          </p:cNvSpPr>
          <p:nvPr>
            <p:ph idx="1"/>
          </p:nvPr>
        </p:nvSpPr>
        <p:spPr>
          <a:xfrm>
            <a:off x="586154" y="1826963"/>
            <a:ext cx="7971692" cy="4062046"/>
          </a:xfrm>
        </p:spPr>
        <p:txBody>
          <a:bodyPr/>
          <a:lstStyle/>
          <a:p>
            <a:pPr marL="0" indent="0" fontAlgn="auto">
              <a:spcBef>
                <a:spcPct val="50000"/>
              </a:spcBef>
              <a:spcAft>
                <a:spcPts val="0"/>
              </a:spcAft>
              <a:buFontTx/>
              <a:buNone/>
              <a:defRPr/>
            </a:pPr>
            <a:r>
              <a:rPr lang="en-US" dirty="0"/>
              <a:t>Provide alternative formats for presenting information.</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Provide multiple examples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Highlight critical features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Provide multiple media and formats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Support background context</a:t>
            </a:r>
          </a:p>
          <a:p>
            <a:endParaRPr lang="en-US" dirty="0"/>
          </a:p>
        </p:txBody>
      </p:sp>
    </p:spTree>
    <p:extLst>
      <p:ext uri="{BB962C8B-B14F-4D97-AF65-F5344CB8AC3E}">
        <p14:creationId xmlns:p14="http://schemas.microsoft.com/office/powerpoint/2010/main" val="729720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6451" y="6384430"/>
            <a:ext cx="6054245" cy="369332"/>
          </a:xfrm>
          <a:prstGeom prst="rect">
            <a:avLst/>
          </a:prstGeom>
        </p:spPr>
        <p:txBody>
          <a:bodyPr wrap="square">
            <a:spAutoFit/>
          </a:bodyPr>
          <a:lstStyle/>
          <a:p>
            <a:r>
              <a:rPr lang="en-US" dirty="0"/>
              <a:t>http://</a:t>
            </a:r>
            <a:r>
              <a:rPr lang="en-US" dirty="0" smtClean="0"/>
              <a:t>www.youtube.com/watch?v=dTxFYf50l-4  0:00-6:58</a:t>
            </a:r>
            <a:endParaRPr lang="en-US" dirty="0"/>
          </a:p>
        </p:txBody>
      </p:sp>
      <p:sp>
        <p:nvSpPr>
          <p:cNvPr id="3" name="Title 2" hidden="1"/>
          <p:cNvSpPr>
            <a:spLocks noGrp="1"/>
          </p:cNvSpPr>
          <p:nvPr>
            <p:ph type="title" idx="4294967295"/>
          </p:nvPr>
        </p:nvSpPr>
        <p:spPr>
          <a:xfrm>
            <a:off x="0" y="274638"/>
            <a:ext cx="8229600" cy="1143000"/>
          </a:xfrm>
        </p:spPr>
        <p:txBody>
          <a:bodyPr/>
          <a:lstStyle/>
          <a:p>
            <a:r>
              <a:rPr lang="en-US" dirty="0" smtClean="0"/>
              <a:t>Action and Expression Video</a:t>
            </a:r>
            <a:endParaRPr lang="en-US" dirty="0"/>
          </a:p>
        </p:txBody>
      </p:sp>
      <p:sp>
        <p:nvSpPr>
          <p:cNvPr id="14" name="Multiple Action and Expression"/>
          <p:cNvSpPr txBox="1">
            <a:spLocks/>
          </p:cNvSpPr>
          <p:nvPr/>
        </p:nvSpPr>
        <p:spPr>
          <a:xfrm>
            <a:off x="457200" y="263707"/>
            <a:ext cx="2624203" cy="1330889"/>
          </a:xfrm>
          <a:prstGeom prst="rect">
            <a:avLst/>
          </a:prstGeom>
          <a:solidFill>
            <a:srgbClr val="0A4090"/>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Action and Expression</a:t>
            </a:r>
            <a:endParaRPr lang="en-US" dirty="0">
              <a:solidFill>
                <a:schemeClr val="bg1"/>
              </a:solidFill>
            </a:endParaRPr>
          </a:p>
        </p:txBody>
      </p:sp>
      <p:sp>
        <p:nvSpPr>
          <p:cNvPr id="15" name="Options of Action and Expression"/>
          <p:cNvSpPr txBox="1">
            <a:spLocks/>
          </p:cNvSpPr>
          <p:nvPr/>
        </p:nvSpPr>
        <p:spPr>
          <a:xfrm>
            <a:off x="3081403" y="270903"/>
            <a:ext cx="5605397" cy="1330889"/>
          </a:xfrm>
          <a:prstGeom prst="rect">
            <a:avLst/>
          </a:prstGeom>
          <a:solidFill>
            <a:srgbClr val="C1D8FB"/>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solidFill>
                  <a:schemeClr val="tx1"/>
                </a:solidFill>
              </a:rPr>
              <a:t>Options for Physical Action</a:t>
            </a:r>
          </a:p>
          <a:p>
            <a:r>
              <a:rPr lang="en-US" dirty="0" smtClean="0">
                <a:solidFill>
                  <a:schemeClr val="tx1"/>
                </a:solidFill>
              </a:rPr>
              <a:t>Options for Expression/Communication</a:t>
            </a:r>
          </a:p>
          <a:p>
            <a:r>
              <a:rPr lang="en-US" dirty="0" smtClean="0">
                <a:solidFill>
                  <a:schemeClr val="tx1"/>
                </a:solidFill>
              </a:rPr>
              <a:t>Options for Executive Functions</a:t>
            </a:r>
          </a:p>
          <a:p>
            <a:endParaRPr lang="en-US" dirty="0">
              <a:solidFill>
                <a:schemeClr val="tx1"/>
              </a:solidFill>
            </a:endParaRPr>
          </a:p>
        </p:txBody>
      </p:sp>
      <p:pic>
        <p:nvPicPr>
          <p:cNvPr id="4" name="Picture 3" descr="Science teacher helping 2 students"/>
          <p:cNvPicPr>
            <a:picLocks noChangeAspect="1"/>
          </p:cNvPicPr>
          <p:nvPr/>
        </p:nvPicPr>
        <p:blipFill>
          <a:blip r:embed="rId3"/>
          <a:stretch>
            <a:fillRect/>
          </a:stretch>
        </p:blipFill>
        <p:spPr>
          <a:xfrm>
            <a:off x="1460870" y="1724911"/>
            <a:ext cx="5960656" cy="4510154"/>
          </a:xfrm>
          <a:prstGeom prst="rect">
            <a:avLst/>
          </a:prstGeom>
        </p:spPr>
      </p:pic>
    </p:spTree>
    <p:extLst>
      <p:ext uri="{BB962C8B-B14F-4D97-AF65-F5344CB8AC3E}">
        <p14:creationId xmlns:p14="http://schemas.microsoft.com/office/powerpoint/2010/main" val="27377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ultiple Action and Expression"/>
          <p:cNvSpPr txBox="1">
            <a:spLocks/>
          </p:cNvSpPr>
          <p:nvPr/>
        </p:nvSpPr>
        <p:spPr>
          <a:xfrm>
            <a:off x="244258" y="228600"/>
            <a:ext cx="2876162" cy="1521911"/>
          </a:xfrm>
          <a:prstGeom prst="rect">
            <a:avLst/>
          </a:prstGeom>
          <a:solidFill>
            <a:srgbClr val="0A4090"/>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Action and Expression</a:t>
            </a:r>
            <a:endParaRPr lang="en-US" dirty="0">
              <a:solidFill>
                <a:schemeClr val="bg1"/>
              </a:solidFill>
            </a:endParaRPr>
          </a:p>
        </p:txBody>
      </p:sp>
      <p:sp>
        <p:nvSpPr>
          <p:cNvPr id="52226" name="Rectangle 2"/>
          <p:cNvSpPr>
            <a:spLocks noGrp="1" noChangeArrowheads="1"/>
          </p:cNvSpPr>
          <p:nvPr>
            <p:ph type="title"/>
          </p:nvPr>
        </p:nvSpPr>
        <p:spPr>
          <a:xfrm>
            <a:off x="3333363" y="228600"/>
            <a:ext cx="5432812" cy="1371600"/>
          </a:xfrm>
        </p:spPr>
        <p:txBody>
          <a:bodyPr>
            <a:normAutofit/>
          </a:bodyPr>
          <a:lstStyle/>
          <a:p>
            <a:pPr algn="l"/>
            <a:r>
              <a:rPr lang="en-US" dirty="0" smtClean="0"/>
              <a:t>Strategic Learning</a:t>
            </a:r>
          </a:p>
        </p:txBody>
      </p:sp>
      <p:sp>
        <p:nvSpPr>
          <p:cNvPr id="47107" name="Rectangle 3"/>
          <p:cNvSpPr>
            <a:spLocks noGrp="1" noChangeArrowheads="1"/>
          </p:cNvSpPr>
          <p:nvPr>
            <p:ph idx="1"/>
          </p:nvPr>
        </p:nvSpPr>
        <p:spPr>
          <a:xfrm>
            <a:off x="459287" y="1997250"/>
            <a:ext cx="8458200" cy="3752339"/>
          </a:xfrm>
        </p:spPr>
        <p:txBody>
          <a:bodyPr>
            <a:normAutofit lnSpcReduction="10000"/>
          </a:bodyPr>
          <a:lstStyle/>
          <a:p>
            <a:pPr marL="0" indent="0" fontAlgn="auto">
              <a:spcBef>
                <a:spcPct val="50000"/>
              </a:spcBef>
              <a:spcAft>
                <a:spcPts val="0"/>
              </a:spcAft>
              <a:buFontTx/>
              <a:buNone/>
              <a:defRPr/>
            </a:pPr>
            <a:r>
              <a:rPr lang="en-US" dirty="0"/>
              <a:t>Provide alternative means for action and </a:t>
            </a:r>
            <a:r>
              <a:rPr lang="en-US" dirty="0" smtClean="0"/>
              <a:t>expression.</a:t>
            </a:r>
            <a:endParaRPr lang="en-US" dirty="0"/>
          </a:p>
          <a:p>
            <a:pPr marL="640080" lvl="1" indent="-274320" fontAlgn="auto">
              <a:spcBef>
                <a:spcPts val="1200"/>
              </a:spcBef>
              <a:spcAft>
                <a:spcPts val="1200"/>
              </a:spcAft>
              <a:buFont typeface="Wingdings 2"/>
              <a:buChar char=""/>
              <a:defRPr/>
            </a:pPr>
            <a:r>
              <a:rPr lang="en-US" b="1" dirty="0">
                <a:solidFill>
                  <a:schemeClr val="accent1">
                    <a:lumMod val="75000"/>
                  </a:schemeClr>
                </a:solidFill>
              </a:rPr>
              <a:t>Provide flexible models of skilled performance </a:t>
            </a:r>
          </a:p>
          <a:p>
            <a:pPr marL="640080" lvl="1" indent="-274320" fontAlgn="auto">
              <a:spcBef>
                <a:spcPts val="1200"/>
              </a:spcBef>
              <a:spcAft>
                <a:spcPts val="1200"/>
              </a:spcAft>
              <a:buFont typeface="Wingdings 2"/>
              <a:buChar char=""/>
              <a:defRPr/>
            </a:pPr>
            <a:r>
              <a:rPr lang="en-US" b="1" dirty="0">
                <a:solidFill>
                  <a:schemeClr val="accent1">
                    <a:lumMod val="75000"/>
                  </a:schemeClr>
                </a:solidFill>
              </a:rPr>
              <a:t>Provide opportunities to practice with supports </a:t>
            </a:r>
          </a:p>
          <a:p>
            <a:pPr marL="640080" lvl="1" indent="-274320" fontAlgn="auto">
              <a:spcBef>
                <a:spcPts val="1200"/>
              </a:spcBef>
              <a:spcAft>
                <a:spcPts val="1200"/>
              </a:spcAft>
              <a:buFont typeface="Wingdings 2"/>
              <a:buChar char=""/>
              <a:defRPr/>
            </a:pPr>
            <a:r>
              <a:rPr lang="en-US" b="1" dirty="0">
                <a:solidFill>
                  <a:schemeClr val="accent1">
                    <a:lumMod val="75000"/>
                  </a:schemeClr>
                </a:solidFill>
              </a:rPr>
              <a:t>Provide ongoing, relevant feedback </a:t>
            </a:r>
          </a:p>
          <a:p>
            <a:pPr marL="640080" lvl="1" indent="-274320" fontAlgn="auto">
              <a:spcBef>
                <a:spcPts val="1200"/>
              </a:spcBef>
              <a:spcAft>
                <a:spcPts val="1200"/>
              </a:spcAft>
              <a:buFont typeface="Wingdings 2"/>
              <a:buChar char=""/>
              <a:defRPr/>
            </a:pPr>
            <a:r>
              <a:rPr lang="en-US" b="1" dirty="0" smtClean="0">
                <a:solidFill>
                  <a:schemeClr val="accent1">
                    <a:lumMod val="75000"/>
                  </a:schemeClr>
                </a:solidFill>
              </a:rPr>
              <a:t>Offer </a:t>
            </a:r>
            <a:r>
              <a:rPr lang="en-US" b="1" dirty="0">
                <a:solidFill>
                  <a:schemeClr val="accent1">
                    <a:lumMod val="75000"/>
                  </a:schemeClr>
                </a:solidFill>
              </a:rPr>
              <a:t>flexible opportunities for demonstrating skill </a:t>
            </a:r>
          </a:p>
        </p:txBody>
      </p:sp>
    </p:spTree>
    <p:extLst>
      <p:ext uri="{BB962C8B-B14F-4D97-AF65-F5344CB8AC3E}">
        <p14:creationId xmlns:p14="http://schemas.microsoft.com/office/powerpoint/2010/main" val="229669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ruiting Interest" hidden="1"/>
          <p:cNvSpPr>
            <a:spLocks noGrp="1"/>
          </p:cNvSpPr>
          <p:nvPr>
            <p:ph type="title" idx="4294967295"/>
          </p:nvPr>
        </p:nvSpPr>
        <p:spPr>
          <a:xfrm>
            <a:off x="0" y="274638"/>
            <a:ext cx="8229600" cy="1143000"/>
          </a:xfrm>
        </p:spPr>
        <p:txBody>
          <a:bodyPr/>
          <a:lstStyle/>
          <a:p>
            <a:r>
              <a:rPr lang="en-US" dirty="0" smtClean="0"/>
              <a:t>Options for Recruiting Interest 1</a:t>
            </a:r>
            <a:endParaRPr lang="en-US" dirty="0"/>
          </a:p>
        </p:txBody>
      </p:sp>
      <p:pic>
        <p:nvPicPr>
          <p:cNvPr id="8" name="Picture 2" descr="5 elementary students working independently at 5 different learning stations "/>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19200" y="1518671"/>
            <a:ext cx="7010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12" name="Multiple Means of Engagement"/>
          <p:cNvSpPr txBox="1">
            <a:spLocks/>
          </p:cNvSpPr>
          <p:nvPr/>
        </p:nvSpPr>
        <p:spPr>
          <a:xfrm>
            <a:off x="542802" y="174060"/>
            <a:ext cx="2624203" cy="1330889"/>
          </a:xfrm>
          <a:prstGeom prst="rect">
            <a:avLst/>
          </a:prstGeom>
          <a:solidFill>
            <a:srgbClr val="007033"/>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Engagement</a:t>
            </a:r>
            <a:endParaRPr lang="en-US" dirty="0">
              <a:solidFill>
                <a:schemeClr val="bg1"/>
              </a:solidFill>
            </a:endParaRPr>
          </a:p>
        </p:txBody>
      </p:sp>
      <p:sp>
        <p:nvSpPr>
          <p:cNvPr id="13" name="Options of Engagement"/>
          <p:cNvSpPr txBox="1">
            <a:spLocks/>
          </p:cNvSpPr>
          <p:nvPr/>
        </p:nvSpPr>
        <p:spPr>
          <a:xfrm>
            <a:off x="3167005" y="160338"/>
            <a:ext cx="5605397" cy="1330889"/>
          </a:xfrm>
          <a:prstGeom prst="rect">
            <a:avLst/>
          </a:prstGeom>
          <a:solidFill>
            <a:srgbClr val="93ED95"/>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solidFill>
                  <a:schemeClr val="tx1"/>
                </a:solidFill>
              </a:rPr>
              <a:t>Options for Recruiting Interest</a:t>
            </a:r>
          </a:p>
          <a:p>
            <a:r>
              <a:rPr lang="en-US" dirty="0" smtClean="0">
                <a:solidFill>
                  <a:schemeClr val="bg1">
                    <a:lumMod val="50000"/>
                  </a:schemeClr>
                </a:solidFill>
              </a:rPr>
              <a:t>Options for Sustaining Effort</a:t>
            </a:r>
          </a:p>
          <a:p>
            <a:r>
              <a:rPr lang="en-US" dirty="0" smtClean="0">
                <a:solidFill>
                  <a:schemeClr val="bg1">
                    <a:lumMod val="50000"/>
                  </a:schemeClr>
                </a:solidFill>
              </a:rPr>
              <a:t>Options for Self-Regulation</a:t>
            </a:r>
          </a:p>
          <a:p>
            <a:endParaRPr lang="en-US" dirty="0">
              <a:solidFill>
                <a:schemeClr val="tx1"/>
              </a:solidFill>
            </a:endParaRPr>
          </a:p>
        </p:txBody>
      </p:sp>
    </p:spTree>
    <p:extLst>
      <p:ext uri="{BB962C8B-B14F-4D97-AF65-F5344CB8AC3E}">
        <p14:creationId xmlns:p14="http://schemas.microsoft.com/office/powerpoint/2010/main" val="259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r>
              <a:rPr lang="en-US" dirty="0" smtClean="0"/>
              <a:t>Options for Engagement Video</a:t>
            </a:r>
            <a:endParaRPr lang="en-US" dirty="0"/>
          </a:p>
        </p:txBody>
      </p:sp>
      <p:sp>
        <p:nvSpPr>
          <p:cNvPr id="5" name="TextBox 4"/>
          <p:cNvSpPr txBox="1"/>
          <p:nvPr/>
        </p:nvSpPr>
        <p:spPr>
          <a:xfrm>
            <a:off x="210757" y="5951847"/>
            <a:ext cx="8933243" cy="369332"/>
          </a:xfrm>
          <a:prstGeom prst="rect">
            <a:avLst/>
          </a:prstGeom>
          <a:noFill/>
        </p:spPr>
        <p:txBody>
          <a:bodyPr wrap="square" rtlCol="0">
            <a:spAutoFit/>
          </a:bodyPr>
          <a:lstStyle/>
          <a:p>
            <a:r>
              <a:rPr lang="en-US" dirty="0"/>
              <a:t>https://</a:t>
            </a:r>
            <a:r>
              <a:rPr lang="en-US" dirty="0" smtClean="0"/>
              <a:t>www.teachingchannel.org/videos/increase-engagement-and-understanding 0:00-4:44</a:t>
            </a:r>
            <a:endParaRPr lang="en-US" dirty="0"/>
          </a:p>
        </p:txBody>
      </p:sp>
      <p:sp>
        <p:nvSpPr>
          <p:cNvPr id="13" name="Multiple Means of Engagement"/>
          <p:cNvSpPr txBox="1">
            <a:spLocks/>
          </p:cNvSpPr>
          <p:nvPr/>
        </p:nvSpPr>
        <p:spPr>
          <a:xfrm>
            <a:off x="542802" y="174060"/>
            <a:ext cx="2624203" cy="1330889"/>
          </a:xfrm>
          <a:prstGeom prst="rect">
            <a:avLst/>
          </a:prstGeom>
          <a:solidFill>
            <a:srgbClr val="007033"/>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Engagement</a:t>
            </a:r>
            <a:endParaRPr lang="en-US" dirty="0">
              <a:solidFill>
                <a:schemeClr val="bg1"/>
              </a:solidFill>
            </a:endParaRPr>
          </a:p>
        </p:txBody>
      </p:sp>
      <p:sp>
        <p:nvSpPr>
          <p:cNvPr id="14" name="Options of Engagement"/>
          <p:cNvSpPr txBox="1">
            <a:spLocks/>
          </p:cNvSpPr>
          <p:nvPr/>
        </p:nvSpPr>
        <p:spPr>
          <a:xfrm>
            <a:off x="3167005" y="160338"/>
            <a:ext cx="5605397" cy="1330889"/>
          </a:xfrm>
          <a:prstGeom prst="rect">
            <a:avLst/>
          </a:prstGeom>
          <a:solidFill>
            <a:srgbClr val="93ED95"/>
          </a:solidFill>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solidFill>
                  <a:schemeClr val="tx1"/>
                </a:solidFill>
              </a:rPr>
              <a:t>Options for Recruiting Interest</a:t>
            </a:r>
          </a:p>
          <a:p>
            <a:r>
              <a:rPr lang="en-US" dirty="0" smtClean="0">
                <a:solidFill>
                  <a:schemeClr val="bg1">
                    <a:lumMod val="50000"/>
                  </a:schemeClr>
                </a:solidFill>
              </a:rPr>
              <a:t>Options for Sustaining Effort</a:t>
            </a:r>
          </a:p>
          <a:p>
            <a:r>
              <a:rPr lang="en-US" dirty="0" smtClean="0">
                <a:solidFill>
                  <a:schemeClr val="bg1">
                    <a:lumMod val="50000"/>
                  </a:schemeClr>
                </a:solidFill>
              </a:rPr>
              <a:t>Options for Self-Regulation</a:t>
            </a:r>
          </a:p>
          <a:p>
            <a:endParaRPr lang="en-US" dirty="0">
              <a:solidFill>
                <a:schemeClr val="tx1"/>
              </a:solidFill>
            </a:endParaRPr>
          </a:p>
        </p:txBody>
      </p:sp>
      <p:pic>
        <p:nvPicPr>
          <p:cNvPr id="4" name="Picture 3" descr="Three girls acting out a word"/>
          <p:cNvPicPr>
            <a:picLocks noChangeAspect="1"/>
          </p:cNvPicPr>
          <p:nvPr/>
        </p:nvPicPr>
        <p:blipFill>
          <a:blip r:embed="rId3"/>
          <a:stretch>
            <a:fillRect/>
          </a:stretch>
        </p:blipFill>
        <p:spPr>
          <a:xfrm>
            <a:off x="1095375" y="1795616"/>
            <a:ext cx="7134225" cy="3952875"/>
          </a:xfrm>
          <a:prstGeom prst="rect">
            <a:avLst/>
          </a:prstGeom>
        </p:spPr>
      </p:pic>
    </p:spTree>
    <p:extLst>
      <p:ext uri="{BB962C8B-B14F-4D97-AF65-F5344CB8AC3E}">
        <p14:creationId xmlns:p14="http://schemas.microsoft.com/office/powerpoint/2010/main" val="880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Explain the history and purpose of Universal Design</a:t>
            </a:r>
          </a:p>
          <a:p>
            <a:r>
              <a:rPr lang="en-US" dirty="0" smtClean="0"/>
              <a:t>Recognize the 3 principles of Universal Design for Learning in practice</a:t>
            </a:r>
          </a:p>
          <a:p>
            <a:r>
              <a:rPr lang="en-US" dirty="0" smtClean="0"/>
              <a:t>Identify valuable resources available for UDL implementation in the classroom</a:t>
            </a:r>
            <a:endParaRPr lang="en-US" dirty="0"/>
          </a:p>
        </p:txBody>
      </p:sp>
    </p:spTree>
    <p:extLst>
      <p:ext uri="{BB962C8B-B14F-4D97-AF65-F5344CB8AC3E}">
        <p14:creationId xmlns:p14="http://schemas.microsoft.com/office/powerpoint/2010/main" val="2197074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83168" y="274638"/>
            <a:ext cx="5603631" cy="1143000"/>
          </a:xfrm>
        </p:spPr>
        <p:txBody>
          <a:bodyPr/>
          <a:lstStyle/>
          <a:p>
            <a:r>
              <a:rPr lang="en-US" dirty="0" smtClean="0"/>
              <a:t>Affective Learning</a:t>
            </a:r>
            <a:endParaRPr lang="en-US" dirty="0"/>
          </a:p>
        </p:txBody>
      </p:sp>
      <p:sp>
        <p:nvSpPr>
          <p:cNvPr id="8" name="Multiple Means of Engagement"/>
          <p:cNvSpPr txBox="1">
            <a:spLocks/>
          </p:cNvSpPr>
          <p:nvPr/>
        </p:nvSpPr>
        <p:spPr>
          <a:xfrm>
            <a:off x="542802" y="174060"/>
            <a:ext cx="2624203" cy="1330889"/>
          </a:xfrm>
          <a:prstGeom prst="rect">
            <a:avLst/>
          </a:prstGeom>
          <a:solidFill>
            <a:srgbClr val="007033"/>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chemeClr val="bg1"/>
                </a:solidFill>
              </a:rPr>
              <a:t>Provide Multiple Means of Engagement</a:t>
            </a:r>
            <a:endParaRPr lang="en-US" dirty="0">
              <a:solidFill>
                <a:schemeClr val="bg1"/>
              </a:solidFill>
            </a:endParaRPr>
          </a:p>
        </p:txBody>
      </p:sp>
      <p:sp>
        <p:nvSpPr>
          <p:cNvPr id="3" name="Content Placeholder 2"/>
          <p:cNvSpPr>
            <a:spLocks noGrp="1"/>
          </p:cNvSpPr>
          <p:nvPr>
            <p:ph idx="1"/>
          </p:nvPr>
        </p:nvSpPr>
        <p:spPr>
          <a:xfrm>
            <a:off x="457200" y="1600201"/>
            <a:ext cx="8229600" cy="3511062"/>
          </a:xfrm>
        </p:spPr>
        <p:txBody>
          <a:bodyPr/>
          <a:lstStyle/>
          <a:p>
            <a:pPr marL="0" indent="0" fontAlgn="auto">
              <a:spcBef>
                <a:spcPct val="50000"/>
              </a:spcBef>
              <a:spcAft>
                <a:spcPts val="0"/>
              </a:spcAft>
              <a:buClr>
                <a:schemeClr val="accent1"/>
              </a:buClr>
              <a:buFontTx/>
              <a:buNone/>
              <a:defRPr/>
            </a:pPr>
            <a:r>
              <a:rPr lang="en-US" dirty="0"/>
              <a:t>Provide alternative means for engagement.</a:t>
            </a:r>
            <a:r>
              <a:rPr lang="en-US" sz="2800" dirty="0"/>
              <a:t>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Offer choices of content and tools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Offer adjustable levels of challenge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Offer choices of rewards </a:t>
            </a:r>
          </a:p>
          <a:p>
            <a:pPr marL="640080" lvl="1" indent="-274320" fontAlgn="auto">
              <a:spcBef>
                <a:spcPct val="30000"/>
              </a:spcBef>
              <a:spcAft>
                <a:spcPct val="35000"/>
              </a:spcAft>
              <a:buFont typeface="Wingdings 2"/>
              <a:buChar char=""/>
              <a:defRPr/>
            </a:pPr>
            <a:r>
              <a:rPr lang="en-US" b="1" dirty="0">
                <a:solidFill>
                  <a:schemeClr val="accent1">
                    <a:lumMod val="75000"/>
                  </a:schemeClr>
                </a:solidFill>
              </a:rPr>
              <a:t>Offer choices of learning </a:t>
            </a:r>
            <a:r>
              <a:rPr lang="en-US" b="1" dirty="0" smtClean="0">
                <a:solidFill>
                  <a:schemeClr val="accent1">
                    <a:lumMod val="75000"/>
                  </a:schemeClr>
                </a:solidFill>
              </a:rPr>
              <a:t>context</a:t>
            </a:r>
            <a:endParaRPr lang="en-US" b="1" dirty="0">
              <a:solidFill>
                <a:schemeClr val="accent1">
                  <a:lumMod val="75000"/>
                </a:schemeClr>
              </a:solidFill>
            </a:endParaRPr>
          </a:p>
        </p:txBody>
      </p:sp>
      <p:sp>
        <p:nvSpPr>
          <p:cNvPr id="2" name="Rectangle 1"/>
          <p:cNvSpPr/>
          <p:nvPr/>
        </p:nvSpPr>
        <p:spPr>
          <a:xfrm>
            <a:off x="425444" y="6244918"/>
            <a:ext cx="2148024" cy="369332"/>
          </a:xfrm>
          <a:prstGeom prst="rect">
            <a:avLst/>
          </a:prstGeom>
        </p:spPr>
        <p:txBody>
          <a:bodyPr wrap="none">
            <a:spAutoFit/>
          </a:bodyPr>
          <a:lstStyle/>
          <a:p>
            <a:r>
              <a:rPr lang="en-US" dirty="0">
                <a:solidFill>
                  <a:schemeClr val="bg1"/>
                </a:solidFill>
              </a:rPr>
              <a:t>http://www.cast.org </a:t>
            </a:r>
          </a:p>
        </p:txBody>
      </p:sp>
    </p:spTree>
    <p:extLst>
      <p:ext uri="{BB962C8B-B14F-4D97-AF65-F5344CB8AC3E}">
        <p14:creationId xmlns:p14="http://schemas.microsoft.com/office/powerpoint/2010/main" val="266853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Wrap Up</a:t>
            </a:r>
            <a:endParaRPr lang="en-US" dirty="0"/>
          </a:p>
        </p:txBody>
      </p:sp>
      <p:sp>
        <p:nvSpPr>
          <p:cNvPr id="56323" name="Content Placeholder 2"/>
          <p:cNvSpPr>
            <a:spLocks noGrp="1"/>
          </p:cNvSpPr>
          <p:nvPr>
            <p:ph idx="1"/>
          </p:nvPr>
        </p:nvSpPr>
        <p:spPr>
          <a:xfrm>
            <a:off x="463843" y="1766599"/>
            <a:ext cx="8153400" cy="3317383"/>
          </a:xfrm>
        </p:spPr>
        <p:txBody>
          <a:bodyPr>
            <a:normAutofit fontScale="92500" lnSpcReduction="10000"/>
          </a:bodyPr>
          <a:lstStyle/>
          <a:p>
            <a:r>
              <a:rPr lang="en-US" dirty="0"/>
              <a:t>A</a:t>
            </a:r>
            <a:r>
              <a:rPr lang="en-US" dirty="0" smtClean="0"/>
              <a:t>ll 3 UDL principles are not intended to be incorporated into every lesson plan. Rather, they guide instruction over time.</a:t>
            </a:r>
          </a:p>
          <a:p>
            <a:endParaRPr lang="en-US" dirty="0" smtClean="0"/>
          </a:p>
          <a:p>
            <a:r>
              <a:rPr lang="en-US" dirty="0"/>
              <a:t>S</a:t>
            </a:r>
            <a:r>
              <a:rPr lang="en-US" dirty="0" smtClean="0"/>
              <a:t>ome students may need additional support to meet an individual needs. Accommodations are still appropriate (i.e. Braille text).</a:t>
            </a:r>
          </a:p>
          <a:p>
            <a:endParaRPr lang="en-US" dirty="0" smtClean="0"/>
          </a:p>
        </p:txBody>
      </p:sp>
    </p:spTree>
    <p:extLst>
      <p:ext uri="{BB962C8B-B14F-4D97-AF65-F5344CB8AC3E}">
        <p14:creationId xmlns:p14="http://schemas.microsoft.com/office/powerpoint/2010/main" val="3043831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http</a:t>
            </a:r>
            <a:r>
              <a:rPr lang="en-US" dirty="0"/>
              <a:t>://ok.gov/sde/universal-design</a:t>
            </a:r>
          </a:p>
        </p:txBody>
      </p:sp>
      <p:pic>
        <p:nvPicPr>
          <p:cNvPr id="7170" name="Picture 2" descr="OSDE SES UDL Website"/>
          <p:cNvPicPr>
            <a:picLocks noChangeAspect="1" noChangeArrowheads="1"/>
          </p:cNvPicPr>
          <p:nvPr/>
        </p:nvPicPr>
        <p:blipFill rotWithShape="1">
          <a:blip r:embed="rId3">
            <a:extLst>
              <a:ext uri="{28A0092B-C50C-407E-A947-70E740481C1C}">
                <a14:useLocalDpi xmlns:a14="http://schemas.microsoft.com/office/drawing/2010/main" val="0"/>
              </a:ext>
            </a:extLst>
          </a:blip>
          <a:srcRect l="17907" t="13780" r="19378" b="5337"/>
          <a:stretch/>
        </p:blipFill>
        <p:spPr bwMode="auto">
          <a:xfrm>
            <a:off x="1105734" y="1197397"/>
            <a:ext cx="6690511" cy="468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425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Guidelines Handout</a:t>
            </a:r>
            <a:endParaRPr lang="en-US" dirty="0"/>
          </a:p>
        </p:txBody>
      </p:sp>
      <p:pic>
        <p:nvPicPr>
          <p:cNvPr id="9" name="Picture 1" descr="UDL Guideline Handou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382" t="10257" r="15811" b="6097"/>
          <a:stretch>
            <a:fillRect/>
          </a:stretch>
        </p:blipFill>
        <p:spPr bwMode="auto">
          <a:xfrm>
            <a:off x="1636851" y="1274023"/>
            <a:ext cx="5870298" cy="452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57200" y="6182513"/>
            <a:ext cx="5830866" cy="569016"/>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chemeClr val="bg1"/>
                </a:solidFill>
              </a:rPr>
              <a:t>http://www.udlcenter.org/sites/udlcenter.org/files/updateguidelines2_0.pdf</a:t>
            </a:r>
          </a:p>
        </p:txBody>
      </p:sp>
    </p:spTree>
    <p:extLst>
      <p:ext uri="{BB962C8B-B14F-4D97-AF65-F5344CB8AC3E}">
        <p14:creationId xmlns:p14="http://schemas.microsoft.com/office/powerpoint/2010/main" val="305423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Educator Worksheet</a:t>
            </a:r>
            <a:endParaRPr lang="en-US" dirty="0"/>
          </a:p>
        </p:txBody>
      </p:sp>
      <p:sp>
        <p:nvSpPr>
          <p:cNvPr id="4" name="TextBox 3"/>
          <p:cNvSpPr txBox="1"/>
          <p:nvPr/>
        </p:nvSpPr>
        <p:spPr>
          <a:xfrm>
            <a:off x="457200" y="5964497"/>
            <a:ext cx="8433582" cy="369332"/>
          </a:xfrm>
          <a:prstGeom prst="rect">
            <a:avLst/>
          </a:prstGeom>
          <a:noFill/>
        </p:spPr>
        <p:txBody>
          <a:bodyPr wrap="square" rtlCol="0">
            <a:spAutoFit/>
          </a:bodyPr>
          <a:lstStyle/>
          <a:p>
            <a:r>
              <a:rPr lang="en-US" dirty="0"/>
              <a:t>http://ok.gov/sde/sites/ok.gov.sde/files/Guidelines_2.0_Educator_Worksheet_0-2.pdf</a:t>
            </a:r>
          </a:p>
        </p:txBody>
      </p:sp>
      <p:pic>
        <p:nvPicPr>
          <p:cNvPr id="5" name="Picture 4" descr="Educator Worksheet for UDL Guidelines">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4342" r="4342" b="60205"/>
          <a:stretch/>
        </p:blipFill>
        <p:spPr>
          <a:xfrm>
            <a:off x="253218" y="1209617"/>
            <a:ext cx="8433582" cy="4754880"/>
          </a:xfrm>
          <a:prstGeom prst="rect">
            <a:avLst/>
          </a:prstGeom>
        </p:spPr>
      </p:pic>
    </p:spTree>
    <p:extLst>
      <p:ext uri="{BB962C8B-B14F-4D97-AF65-F5344CB8AC3E}">
        <p14:creationId xmlns:p14="http://schemas.microsoft.com/office/powerpoint/2010/main" val="23516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
            <a:ext cx="8229600" cy="1143000"/>
          </a:xfrm>
        </p:spPr>
        <p:txBody>
          <a:bodyPr/>
          <a:lstStyle/>
          <a:p>
            <a:r>
              <a:rPr lang="en-US" dirty="0" smtClean="0"/>
              <a:t>Interactive Wheel</a:t>
            </a:r>
            <a:endParaRPr lang="en-US" dirty="0"/>
          </a:p>
        </p:txBody>
      </p:sp>
      <p:pic>
        <p:nvPicPr>
          <p:cNvPr id="8194" name="Picture 2" descr="Interactive UDL Guidelines Wheel">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53" t="4218" r="30580" b="35029"/>
          <a:stretch/>
        </p:blipFill>
        <p:spPr bwMode="auto">
          <a:xfrm>
            <a:off x="2100401" y="935731"/>
            <a:ext cx="4952245" cy="521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29617" y="6149163"/>
            <a:ext cx="3693815" cy="369332"/>
          </a:xfrm>
          <a:prstGeom prst="rect">
            <a:avLst/>
          </a:prstGeom>
          <a:noFill/>
        </p:spPr>
        <p:txBody>
          <a:bodyPr wrap="square" rtlCol="0">
            <a:spAutoFit/>
          </a:bodyPr>
          <a:lstStyle/>
          <a:p>
            <a:r>
              <a:rPr lang="en-US" dirty="0">
                <a:solidFill>
                  <a:schemeClr val="bg1"/>
                </a:solidFill>
              </a:rPr>
              <a:t>http://udlwheel.mdonlinegrants.org/</a:t>
            </a:r>
          </a:p>
        </p:txBody>
      </p:sp>
    </p:spTree>
    <p:extLst>
      <p:ext uri="{BB962C8B-B14F-4D97-AF65-F5344CB8AC3E}">
        <p14:creationId xmlns:p14="http://schemas.microsoft.com/office/powerpoint/2010/main" val="405206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Wheel</a:t>
            </a:r>
            <a:endParaRPr lang="en-US" dirty="0"/>
          </a:p>
        </p:txBody>
      </p:sp>
      <p:pic>
        <p:nvPicPr>
          <p:cNvPr id="3" name="Picture 2" descr="UDL Wheel Paper Template"/>
          <p:cNvPicPr/>
          <p:nvPr/>
        </p:nvPicPr>
        <p:blipFill rotWithShape="1">
          <a:blip r:embed="rId3"/>
          <a:srcRect l="16667" t="10613" r="15538" b="5308"/>
          <a:stretch/>
        </p:blipFill>
        <p:spPr bwMode="auto">
          <a:xfrm>
            <a:off x="1285595" y="1203184"/>
            <a:ext cx="6382694" cy="4617267"/>
          </a:xfrm>
          <a:prstGeom prst="rect">
            <a:avLst/>
          </a:prstGeom>
          <a:ln>
            <a:solidFill>
              <a:schemeClr val="accent1"/>
            </a:solidFill>
          </a:ln>
          <a:extLst>
            <a:ext uri="{53640926-AAD7-44D8-BBD7-CCE9431645EC}">
              <a14:shadowObscured xmlns:a14="http://schemas.microsoft.com/office/drawing/2010/main"/>
            </a:ext>
          </a:extLst>
        </p:spPr>
      </p:pic>
      <p:sp>
        <p:nvSpPr>
          <p:cNvPr id="4" name="TextBox 3"/>
          <p:cNvSpPr txBox="1"/>
          <p:nvPr/>
        </p:nvSpPr>
        <p:spPr>
          <a:xfrm>
            <a:off x="457200" y="6121902"/>
            <a:ext cx="6255944" cy="369332"/>
          </a:xfrm>
          <a:prstGeom prst="rect">
            <a:avLst/>
          </a:prstGeom>
          <a:noFill/>
        </p:spPr>
        <p:txBody>
          <a:bodyPr wrap="square" rtlCol="0">
            <a:spAutoFit/>
          </a:bodyPr>
          <a:lstStyle/>
          <a:p>
            <a:r>
              <a:rPr lang="en-US" dirty="0">
                <a:solidFill>
                  <a:schemeClr val="bg1"/>
                </a:solidFill>
              </a:rPr>
              <a:t>http://ok.gov/sde/sites/ok.gov.sde/files/UDL%20Wheel.pdf</a:t>
            </a:r>
          </a:p>
        </p:txBody>
      </p:sp>
    </p:spTree>
    <p:extLst>
      <p:ext uri="{BB962C8B-B14F-4D97-AF65-F5344CB8AC3E}">
        <p14:creationId xmlns:p14="http://schemas.microsoft.com/office/powerpoint/2010/main" val="254206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Graphic Dictionary/Thesaurus</a:t>
            </a:r>
            <a:endParaRPr lang="en-US" dirty="0"/>
          </a:p>
        </p:txBody>
      </p:sp>
      <p:pic>
        <p:nvPicPr>
          <p:cNvPr id="3" name="Picture 2" descr="Online Graphic Dictionary Image. Words web with related wo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4275117"/>
          </a:xfrm>
          <a:prstGeom prst="rect">
            <a:avLst/>
          </a:prstGeom>
        </p:spPr>
      </p:pic>
      <p:sp>
        <p:nvSpPr>
          <p:cNvPr id="4" name="TextBox 3"/>
          <p:cNvSpPr txBox="1"/>
          <p:nvPr/>
        </p:nvSpPr>
        <p:spPr>
          <a:xfrm>
            <a:off x="533400" y="6248400"/>
            <a:ext cx="2208105" cy="369332"/>
          </a:xfrm>
          <a:prstGeom prst="rect">
            <a:avLst/>
          </a:prstGeom>
          <a:noFill/>
        </p:spPr>
        <p:txBody>
          <a:bodyPr wrap="none" rtlCol="0">
            <a:spAutoFit/>
          </a:bodyPr>
          <a:lstStyle/>
          <a:p>
            <a:r>
              <a:rPr lang="en-US" dirty="0">
                <a:solidFill>
                  <a:schemeClr val="bg1"/>
                </a:solidFill>
              </a:rPr>
              <a:t>http://lexipedia.com/</a:t>
            </a:r>
          </a:p>
        </p:txBody>
      </p:sp>
    </p:spTree>
    <p:extLst>
      <p:ext uri="{BB962C8B-B14F-4D97-AF65-F5344CB8AC3E}">
        <p14:creationId xmlns:p14="http://schemas.microsoft.com/office/powerpoint/2010/main" val="299981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p:cNvSpPr>
          <p:nvPr>
            <p:ph type="title"/>
          </p:nvPr>
        </p:nvSpPr>
        <p:spPr/>
        <p:txBody>
          <a:bodyPr/>
          <a:lstStyle/>
          <a:p>
            <a:pPr eaLnBrk="1" hangingPunct="1"/>
            <a:r>
              <a:rPr lang="en-US" altLang="en-US" dirty="0" smtClean="0">
                <a:solidFill>
                  <a:schemeClr val="tx1"/>
                </a:solidFill>
              </a:rPr>
              <a:t>Questions/Comments</a:t>
            </a:r>
          </a:p>
        </p:txBody>
      </p:sp>
      <p:pic>
        <p:nvPicPr>
          <p:cNvPr id="50179" name="Picture 5" descr="Pages with Question 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73927"/>
            <a:ext cx="3336185" cy="327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74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282788" y="1791222"/>
            <a:ext cx="8686800" cy="3169085"/>
          </a:xfrm>
        </p:spPr>
        <p:txBody>
          <a:bodyPr>
            <a:normAutofit fontScale="92500"/>
          </a:bodyPr>
          <a:lstStyle/>
          <a:p>
            <a:pPr marL="0" indent="0" algn="ctr">
              <a:buNone/>
            </a:pPr>
            <a:r>
              <a:rPr lang="en-US" sz="4000" b="1" dirty="0"/>
              <a:t>Oklahoma State Department of Education</a:t>
            </a:r>
          </a:p>
          <a:p>
            <a:pPr marL="0" indent="0" algn="ctr">
              <a:buNone/>
            </a:pPr>
            <a:r>
              <a:rPr lang="en-US" dirty="0"/>
              <a:t>Special Education Services</a:t>
            </a:r>
          </a:p>
          <a:p>
            <a:pPr marL="0" indent="0" algn="ctr">
              <a:buNone/>
            </a:pPr>
            <a:r>
              <a:rPr lang="en-US" dirty="0"/>
              <a:t>2500 N. Lincoln Blvd.</a:t>
            </a:r>
          </a:p>
          <a:p>
            <a:pPr marL="0" indent="0" algn="ctr">
              <a:buNone/>
            </a:pPr>
            <a:r>
              <a:rPr lang="en-US" dirty="0"/>
              <a:t>Oklahoma City, OK 73105</a:t>
            </a:r>
          </a:p>
          <a:p>
            <a:pPr marL="0" indent="0" algn="ctr">
              <a:buNone/>
            </a:pPr>
            <a:r>
              <a:rPr lang="en-US" dirty="0"/>
              <a:t>405-521-3351</a:t>
            </a:r>
          </a:p>
          <a:p>
            <a:endParaRPr lang="en-US" dirty="0"/>
          </a:p>
        </p:txBody>
      </p:sp>
    </p:spTree>
    <p:extLst>
      <p:ext uri="{BB962C8B-B14F-4D97-AF65-F5344CB8AC3E}">
        <p14:creationId xmlns:p14="http://schemas.microsoft.com/office/powerpoint/2010/main" val="26618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Universal Design (UD)</a:t>
            </a:r>
            <a:endParaRPr lang="en-US" dirty="0"/>
          </a:p>
        </p:txBody>
      </p:sp>
      <p:sp>
        <p:nvSpPr>
          <p:cNvPr id="3" name="UD text"/>
          <p:cNvSpPr>
            <a:spLocks noGrp="1"/>
          </p:cNvSpPr>
          <p:nvPr>
            <p:ph sz="half" idx="1"/>
          </p:nvPr>
        </p:nvSpPr>
        <p:spPr>
          <a:xfrm>
            <a:off x="369518" y="1436833"/>
            <a:ext cx="4038600" cy="4525963"/>
          </a:xfrm>
        </p:spPr>
        <p:txBody>
          <a:bodyPr>
            <a:normAutofit/>
          </a:bodyPr>
          <a:lstStyle/>
          <a:p>
            <a:pPr marL="0" indent="0">
              <a:buNone/>
            </a:pPr>
            <a:r>
              <a:rPr lang="en-US" dirty="0" smtClean="0"/>
              <a:t>UD originated in architecture and urban planning, as part of a movement to begin designing building and other structures that would accommodate the widest spectrum of users, including those with disabilities, right from the start. </a:t>
            </a:r>
            <a:endParaRPr lang="en-US" dirty="0"/>
          </a:p>
        </p:txBody>
      </p:sp>
      <p:pic>
        <p:nvPicPr>
          <p:cNvPr id="8" name="Wheelchair ramp and stairs" descr="Picture of well designed wheelchair ramp winding through concrete stairs."/>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1326357"/>
            <a:ext cx="3519813" cy="2282177"/>
          </a:xfrm>
        </p:spPr>
      </p:pic>
      <p:pic>
        <p:nvPicPr>
          <p:cNvPr id="12" name="Home interior" descr="Picture of interior living room of wheelchair accessible hou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699815"/>
            <a:ext cx="3395827" cy="2195282"/>
          </a:xfrm>
          <a:prstGeom prst="rect">
            <a:avLst/>
          </a:prstGeom>
        </p:spPr>
      </p:pic>
    </p:spTree>
    <p:extLst>
      <p:ext uri="{BB962C8B-B14F-4D97-AF65-F5344CB8AC3E}">
        <p14:creationId xmlns:p14="http://schemas.microsoft.com/office/powerpoint/2010/main" val="94878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03" y="265934"/>
            <a:ext cx="8229600" cy="1143000"/>
          </a:xfrm>
        </p:spPr>
        <p:txBody>
          <a:bodyPr>
            <a:normAutofit/>
          </a:bodyPr>
          <a:lstStyle/>
          <a:p>
            <a:r>
              <a:rPr lang="en-US" dirty="0" smtClean="0">
                <a:solidFill>
                  <a:schemeClr val="tx1"/>
                </a:solidFill>
              </a:rPr>
              <a:t>UD Assumptions</a:t>
            </a:r>
            <a:endParaRPr lang="en-US" dirty="0">
              <a:solidFill>
                <a:schemeClr val="tx1"/>
              </a:solidFill>
            </a:endParaRPr>
          </a:p>
        </p:txBody>
      </p:sp>
      <p:sp>
        <p:nvSpPr>
          <p:cNvPr id="5" name="TextBox 4"/>
          <p:cNvSpPr txBox="1"/>
          <p:nvPr/>
        </p:nvSpPr>
        <p:spPr>
          <a:xfrm>
            <a:off x="358033" y="1796663"/>
            <a:ext cx="8087932" cy="4031873"/>
          </a:xfrm>
          <a:prstGeom prst="rect">
            <a:avLst/>
          </a:prstGeom>
          <a:noFill/>
        </p:spPr>
        <p:txBody>
          <a:bodyPr wrap="square" rtlCol="0">
            <a:spAutoFit/>
          </a:bodyPr>
          <a:lstStyle/>
          <a:p>
            <a:pPr marL="514350" indent="-514350">
              <a:buFont typeface="Wingdings" pitchFamily="2" charset="2"/>
              <a:buChar char="ü"/>
            </a:pPr>
            <a:r>
              <a:rPr lang="en-US" sz="3200" dirty="0" smtClean="0"/>
              <a:t>Not one size fits all – </a:t>
            </a:r>
            <a:r>
              <a:rPr lang="en-US" sz="3200" dirty="0" smtClean="0">
                <a:solidFill>
                  <a:srgbClr val="800000"/>
                </a:solidFill>
              </a:rPr>
              <a:t>but </a:t>
            </a:r>
            <a:r>
              <a:rPr lang="en-US" sz="3200" i="1" dirty="0" smtClean="0">
                <a:solidFill>
                  <a:srgbClr val="800000"/>
                </a:solidFill>
              </a:rPr>
              <a:t>alternatives for everyone</a:t>
            </a:r>
            <a:r>
              <a:rPr lang="en-US" sz="3200" dirty="0" smtClean="0">
                <a:solidFill>
                  <a:srgbClr val="800000"/>
                </a:solidFill>
              </a:rPr>
              <a:t>.</a:t>
            </a:r>
          </a:p>
          <a:p>
            <a:pPr marL="514350" indent="-514350">
              <a:buFont typeface="Wingdings" pitchFamily="2" charset="2"/>
              <a:buChar char="ü"/>
            </a:pPr>
            <a:endParaRPr lang="en-US" sz="3200" dirty="0" smtClean="0">
              <a:solidFill>
                <a:srgbClr val="800000"/>
              </a:solidFill>
            </a:endParaRPr>
          </a:p>
          <a:p>
            <a:pPr marL="514350" indent="-514350">
              <a:buFont typeface="Wingdings" pitchFamily="2" charset="2"/>
              <a:buChar char="ü"/>
            </a:pPr>
            <a:r>
              <a:rPr lang="en-US" sz="3200" dirty="0" smtClean="0"/>
              <a:t>Not added on later – </a:t>
            </a:r>
            <a:r>
              <a:rPr lang="en-US" sz="3200" dirty="0" smtClean="0">
                <a:solidFill>
                  <a:srgbClr val="800000"/>
                </a:solidFill>
              </a:rPr>
              <a:t>but </a:t>
            </a:r>
            <a:r>
              <a:rPr lang="en-US" sz="3200" i="1" dirty="0" smtClean="0">
                <a:solidFill>
                  <a:srgbClr val="800000"/>
                </a:solidFill>
              </a:rPr>
              <a:t>designed from the beginning</a:t>
            </a:r>
            <a:r>
              <a:rPr lang="en-US" sz="3200" dirty="0" smtClean="0"/>
              <a:t>.</a:t>
            </a:r>
          </a:p>
          <a:p>
            <a:pPr marL="514350" indent="-514350">
              <a:buFont typeface="Wingdings" pitchFamily="2" charset="2"/>
              <a:buChar char="ü"/>
            </a:pPr>
            <a:endParaRPr lang="en-US" sz="3200" dirty="0" smtClean="0"/>
          </a:p>
          <a:p>
            <a:pPr marL="514350" indent="-514350">
              <a:buFont typeface="Wingdings" pitchFamily="2" charset="2"/>
              <a:buChar char="ü"/>
            </a:pPr>
            <a:r>
              <a:rPr lang="en-US" sz="3200" dirty="0" smtClean="0"/>
              <a:t> Not access for some – </a:t>
            </a:r>
            <a:r>
              <a:rPr lang="en-US" sz="3200" dirty="0" smtClean="0">
                <a:solidFill>
                  <a:srgbClr val="800000"/>
                </a:solidFill>
              </a:rPr>
              <a:t>but </a:t>
            </a:r>
            <a:r>
              <a:rPr lang="en-US" sz="3200" i="1" dirty="0" smtClean="0">
                <a:solidFill>
                  <a:srgbClr val="800000"/>
                </a:solidFill>
              </a:rPr>
              <a:t>access for everyone.</a:t>
            </a:r>
            <a:endParaRPr lang="en-US" sz="3200" dirty="0" smtClean="0">
              <a:solidFill>
                <a:srgbClr val="800000"/>
              </a:solidFill>
            </a:endParaRPr>
          </a:p>
        </p:txBody>
      </p:sp>
    </p:spTree>
    <p:extLst>
      <p:ext uri="{BB962C8B-B14F-4D97-AF65-F5344CB8AC3E}">
        <p14:creationId xmlns:p14="http://schemas.microsoft.com/office/powerpoint/2010/main" val="13453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2238"/>
            <a:ext cx="8229600" cy="915987"/>
          </a:xfrm>
        </p:spPr>
        <p:txBody>
          <a:bodyPr>
            <a:normAutofit/>
          </a:bodyPr>
          <a:lstStyle/>
          <a:p>
            <a:r>
              <a:rPr lang="en-US" dirty="0" smtClean="0">
                <a:solidFill>
                  <a:schemeClr val="tx1"/>
                </a:solidFill>
              </a:rPr>
              <a:t>Choose </a:t>
            </a:r>
            <a:r>
              <a:rPr lang="en-US" dirty="0">
                <a:solidFill>
                  <a:schemeClr val="tx1"/>
                </a:solidFill>
              </a:rPr>
              <a:t>one </a:t>
            </a:r>
            <a:r>
              <a:rPr lang="en-US" dirty="0" smtClean="0">
                <a:solidFill>
                  <a:schemeClr val="tx1"/>
                </a:solidFill>
              </a:rPr>
              <a:t>&amp; discuss</a:t>
            </a:r>
            <a:endParaRPr lang="en-US" dirty="0">
              <a:solidFill>
                <a:schemeClr val="tx1"/>
              </a:solidFill>
            </a:endParaRPr>
          </a:p>
        </p:txBody>
      </p:sp>
      <p:pic>
        <p:nvPicPr>
          <p:cNvPr id="1030" name="Picture 6" descr="closed captioning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70" y="4418755"/>
            <a:ext cx="2515731" cy="16086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cal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268" y="4053343"/>
            <a:ext cx="2180219" cy="21739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liding doo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523" y="4145458"/>
            <a:ext cx="2155291" cy="21552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ight switc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94" r="18934"/>
          <a:stretch/>
        </p:blipFill>
        <p:spPr bwMode="auto">
          <a:xfrm>
            <a:off x="6513685" y="913912"/>
            <a:ext cx="1348966" cy="22197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rge print letters on a smart tablet"/>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t="50000"/>
          <a:stretch/>
        </p:blipFill>
        <p:spPr bwMode="auto">
          <a:xfrm>
            <a:off x="439281" y="923531"/>
            <a:ext cx="2873720" cy="215529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80380" y="3293320"/>
            <a:ext cx="8534400" cy="758952"/>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000000"/>
                </a:solidFill>
              </a:rPr>
              <a:t> </a:t>
            </a:r>
            <a:r>
              <a:rPr lang="en-US" sz="4800" dirty="0" smtClean="0">
                <a:solidFill>
                  <a:srgbClr val="000000"/>
                </a:solidFill>
              </a:rPr>
              <a:t/>
            </a:r>
            <a:br>
              <a:rPr lang="en-US" sz="4800" dirty="0" smtClean="0">
                <a:solidFill>
                  <a:srgbClr val="000000"/>
                </a:solidFill>
              </a:rPr>
            </a:br>
            <a:r>
              <a:rPr lang="en-US" sz="4800" dirty="0" smtClean="0">
                <a:solidFill>
                  <a:srgbClr val="000000"/>
                </a:solidFill>
              </a:rPr>
              <a:t>How can designing for specific individuals benefit others?</a:t>
            </a:r>
            <a:endParaRPr lang="en-US" sz="4800" dirty="0">
              <a:solidFill>
                <a:srgbClr val="000000"/>
              </a:solidFill>
            </a:endParaRPr>
          </a:p>
        </p:txBody>
      </p:sp>
      <p:sp>
        <p:nvSpPr>
          <p:cNvPr id="11" name="Title 1"/>
          <p:cNvSpPr txBox="1">
            <a:spLocks/>
          </p:cNvSpPr>
          <p:nvPr/>
        </p:nvSpPr>
        <p:spPr>
          <a:xfrm>
            <a:off x="1914997" y="2770360"/>
            <a:ext cx="6350817" cy="902436"/>
          </a:xfrm>
          <a:prstGeom prst="rect">
            <a:avLst/>
          </a:prstGeom>
        </p:spPr>
        <p:txBody>
          <a:bodyPr vert="horz" lIns="91440" tIns="45720" rIns="91440" bIns="45720" rtlCol="0" anchor="ctr">
            <a:normAutofit fontScale="3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000000"/>
                </a:solidFill>
              </a:rPr>
              <a:t> </a:t>
            </a:r>
            <a:br>
              <a:rPr lang="en-US" dirty="0" smtClean="0">
                <a:solidFill>
                  <a:srgbClr val="000000"/>
                </a:solidFill>
              </a:rPr>
            </a:br>
            <a:r>
              <a:rPr lang="en-US" sz="6400" dirty="0" smtClean="0">
                <a:solidFill>
                  <a:srgbClr val="000000"/>
                </a:solidFill>
              </a:rPr>
              <a:t>How does the item address a specific need? </a:t>
            </a:r>
            <a:endParaRPr lang="en-US" sz="6400" dirty="0">
              <a:solidFill>
                <a:srgbClr val="000000"/>
              </a:solidFill>
            </a:endParaRPr>
          </a:p>
        </p:txBody>
      </p:sp>
    </p:spTree>
    <p:extLst>
      <p:ext uri="{BB962C8B-B14F-4D97-AF65-F5344CB8AC3E}">
        <p14:creationId xmlns:p14="http://schemas.microsoft.com/office/powerpoint/2010/main" val="299819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Learner Variability</a:t>
            </a:r>
            <a:endParaRPr lang="en-US" dirty="0"/>
          </a:p>
        </p:txBody>
      </p:sp>
      <p:pic>
        <p:nvPicPr>
          <p:cNvPr id="10" name="Content Placeholder 9" descr="Video of learner variability"/>
          <p:cNvPicPr>
            <a:picLocks noGrp="1" noChangeAspect="1"/>
          </p:cNvPicPr>
          <p:nvPr>
            <p:ph idx="1"/>
          </p:nvPr>
        </p:nvPicPr>
        <p:blipFill>
          <a:blip r:embed="rId3"/>
          <a:stretch>
            <a:fillRect/>
          </a:stretch>
        </p:blipFill>
        <p:spPr>
          <a:xfrm>
            <a:off x="564867" y="1417638"/>
            <a:ext cx="8121933" cy="4525963"/>
          </a:xfrm>
          <a:prstGeom prst="rect">
            <a:avLst/>
          </a:prstGeom>
        </p:spPr>
      </p:pic>
      <p:sp>
        <p:nvSpPr>
          <p:cNvPr id="11" name="TextBox 10"/>
          <p:cNvSpPr txBox="1"/>
          <p:nvPr/>
        </p:nvSpPr>
        <p:spPr>
          <a:xfrm>
            <a:off x="250831" y="6174723"/>
            <a:ext cx="5919890" cy="646331"/>
          </a:xfrm>
          <a:prstGeom prst="rect">
            <a:avLst/>
          </a:prstGeom>
          <a:noFill/>
        </p:spPr>
        <p:txBody>
          <a:bodyPr wrap="none" rtlCol="0">
            <a:spAutoFit/>
          </a:bodyPr>
          <a:lstStyle/>
          <a:p>
            <a:r>
              <a:rPr lang="en-US" dirty="0">
                <a:solidFill>
                  <a:schemeClr val="bg1"/>
                </a:solidFill>
              </a:rPr>
              <a:t>https://www.youtube.com/watch?v=8WClnVjCEVM 1:04-7:56</a:t>
            </a:r>
          </a:p>
          <a:p>
            <a:endParaRPr lang="en-US" dirty="0"/>
          </a:p>
        </p:txBody>
      </p:sp>
    </p:spTree>
    <p:extLst>
      <p:ext uri="{BB962C8B-B14F-4D97-AF65-F5344CB8AC3E}">
        <p14:creationId xmlns:p14="http://schemas.microsoft.com/office/powerpoint/2010/main" val="120420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454150"/>
            <a:ext cx="8229600" cy="4032250"/>
          </a:xfrm>
        </p:spPr>
        <p:txBody>
          <a:bodyPr>
            <a:normAutofit/>
          </a:bodyPr>
          <a:lstStyle/>
          <a:p>
            <a:r>
              <a:rPr lang="en-US" dirty="0" smtClean="0"/>
              <a:t>What resonated?</a:t>
            </a:r>
          </a:p>
          <a:p>
            <a:r>
              <a:rPr lang="en-US" dirty="0" smtClean="0"/>
              <a:t>Why is the </a:t>
            </a:r>
            <a:r>
              <a:rPr lang="en-US" u="sng" dirty="0" smtClean="0"/>
              <a:t>design</a:t>
            </a:r>
            <a:r>
              <a:rPr lang="en-US" dirty="0" smtClean="0"/>
              <a:t> of a Rubik cube important for </a:t>
            </a:r>
            <a:r>
              <a:rPr lang="en-US" u="sng" dirty="0" smtClean="0"/>
              <a:t>engagement</a:t>
            </a:r>
            <a:r>
              <a:rPr lang="en-US" dirty="0" smtClean="0"/>
              <a:t> and mastery?</a:t>
            </a:r>
          </a:p>
          <a:p>
            <a:r>
              <a:rPr lang="en-US" dirty="0" smtClean="0"/>
              <a:t>How do ideas of </a:t>
            </a:r>
            <a:r>
              <a:rPr lang="en-US" u="sng" dirty="0" smtClean="0"/>
              <a:t>variability &amp; context </a:t>
            </a:r>
            <a:r>
              <a:rPr lang="en-US" dirty="0" smtClean="0"/>
              <a:t>relate to your practice (curriculum</a:t>
            </a:r>
            <a:r>
              <a:rPr lang="en-US" dirty="0"/>
              <a:t> </a:t>
            </a:r>
            <a:r>
              <a:rPr lang="en-US" dirty="0" smtClean="0"/>
              <a:t>or classroom)?</a:t>
            </a:r>
            <a:endParaRPr lang="en-US" dirty="0"/>
          </a:p>
        </p:txBody>
      </p:sp>
      <p:sp>
        <p:nvSpPr>
          <p:cNvPr id="2" name="Title 1"/>
          <p:cNvSpPr>
            <a:spLocks noGrp="1"/>
          </p:cNvSpPr>
          <p:nvPr>
            <p:ph type="title" idx="4294967295"/>
          </p:nvPr>
        </p:nvSpPr>
        <p:spPr>
          <a:xfrm>
            <a:off x="0" y="36513"/>
            <a:ext cx="8229600" cy="1143000"/>
          </a:xfrm>
        </p:spPr>
        <p:txBody>
          <a:bodyPr/>
          <a:lstStyle/>
          <a:p>
            <a:r>
              <a:rPr lang="en-US" dirty="0" smtClean="0"/>
              <a:t>Reflect </a:t>
            </a:r>
            <a:endParaRPr lang="en-US" dirty="0"/>
          </a:p>
        </p:txBody>
      </p:sp>
      <p:pic>
        <p:nvPicPr>
          <p:cNvPr id="5" name="Picture 4" descr="rubiks cube with Brail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997" y="4434514"/>
            <a:ext cx="2475561" cy="2090023"/>
          </a:xfrm>
          <a:prstGeom prst="rect">
            <a:avLst/>
          </a:prstGeom>
        </p:spPr>
      </p:pic>
    </p:spTree>
    <p:extLst>
      <p:ext uri="{BB962C8B-B14F-4D97-AF65-F5344CB8AC3E}">
        <p14:creationId xmlns:p14="http://schemas.microsoft.com/office/powerpoint/2010/main" val="59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(HEOA)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Trebuchet MS" charset="0"/>
              </a:rPr>
              <a:t>Universal </a:t>
            </a:r>
            <a:r>
              <a:rPr lang="en-US" dirty="0" smtClean="0">
                <a:latin typeface="Trebuchet MS" charset="0"/>
              </a:rPr>
              <a:t>Design </a:t>
            </a:r>
            <a:r>
              <a:rPr lang="en-US" dirty="0">
                <a:latin typeface="Trebuchet MS" charset="0"/>
              </a:rPr>
              <a:t>for </a:t>
            </a:r>
            <a:r>
              <a:rPr lang="en-US" dirty="0" smtClean="0">
                <a:latin typeface="Trebuchet MS" charset="0"/>
              </a:rPr>
              <a:t>Learning (UDL) is </a:t>
            </a:r>
            <a:r>
              <a:rPr lang="en-US" dirty="0">
                <a:latin typeface="Trebuchet MS" charset="0"/>
              </a:rPr>
              <a:t>a</a:t>
            </a:r>
            <a:r>
              <a:rPr lang="en-US" i="1" dirty="0">
                <a:latin typeface="Trebuchet MS" charset="0"/>
              </a:rPr>
              <a:t> </a:t>
            </a:r>
            <a:r>
              <a:rPr lang="en-US" dirty="0">
                <a:latin typeface="Trebuchet MS" charset="0"/>
              </a:rPr>
              <a:t>scientifically valid framework for guiding educational practice </a:t>
            </a:r>
            <a:r>
              <a:rPr lang="en-US" dirty="0" smtClean="0">
                <a:latin typeface="Trebuchet MS" charset="0"/>
              </a:rPr>
              <a:t>that:</a:t>
            </a:r>
            <a:endParaRPr lang="en-US" dirty="0">
              <a:latin typeface="Trebuchet MS" charset="0"/>
            </a:endParaRPr>
          </a:p>
          <a:p>
            <a:pPr lvl="1">
              <a:buNone/>
            </a:pPr>
            <a:r>
              <a:rPr lang="en-US" sz="2600" dirty="0">
                <a:latin typeface="Trebuchet MS" charset="0"/>
              </a:rPr>
              <a:t> (</a:t>
            </a:r>
            <a:r>
              <a:rPr lang="en-US" dirty="0">
                <a:latin typeface="Trebuchet MS" charset="0"/>
              </a:rPr>
              <a:t>a) provides flexibility in the </a:t>
            </a:r>
            <a:r>
              <a:rPr lang="en-US" dirty="0" smtClean="0">
                <a:latin typeface="Trebuchet MS" charset="0"/>
              </a:rPr>
              <a:t>way </a:t>
            </a:r>
            <a:r>
              <a:rPr lang="en-US" dirty="0">
                <a:latin typeface="Trebuchet MS" charset="0"/>
              </a:rPr>
              <a:t>information is </a:t>
            </a:r>
            <a:r>
              <a:rPr lang="en-US" dirty="0" smtClean="0">
                <a:latin typeface="Trebuchet MS" charset="0"/>
              </a:rPr>
              <a:t>			 presented</a:t>
            </a:r>
            <a:r>
              <a:rPr lang="en-US" dirty="0">
                <a:latin typeface="Trebuchet MS" charset="0"/>
              </a:rPr>
              <a:t>, in the ways students respond or </a:t>
            </a:r>
            <a:r>
              <a:rPr lang="en-US" dirty="0" smtClean="0">
                <a:latin typeface="Trebuchet MS" charset="0"/>
              </a:rPr>
              <a:t>	 		 demonstrate </a:t>
            </a:r>
            <a:r>
              <a:rPr lang="en-US" dirty="0">
                <a:latin typeface="Trebuchet MS" charset="0"/>
              </a:rPr>
              <a:t>knowledge and skills, and in the ways </a:t>
            </a:r>
            <a:r>
              <a:rPr lang="en-US" dirty="0" smtClean="0">
                <a:latin typeface="Trebuchet MS" charset="0"/>
              </a:rPr>
              <a:t>	 	 students </a:t>
            </a:r>
            <a:r>
              <a:rPr lang="en-US" dirty="0">
                <a:latin typeface="Trebuchet MS" charset="0"/>
              </a:rPr>
              <a:t>are engaged; and </a:t>
            </a:r>
          </a:p>
          <a:p>
            <a:pPr lvl="1">
              <a:buNone/>
            </a:pPr>
            <a:r>
              <a:rPr lang="en-US" dirty="0" smtClean="0">
                <a:latin typeface="Trebuchet MS" charset="0"/>
              </a:rPr>
              <a:t> (</a:t>
            </a:r>
            <a:r>
              <a:rPr lang="en-US" dirty="0">
                <a:latin typeface="Trebuchet MS" charset="0"/>
              </a:rPr>
              <a:t>b) </a:t>
            </a:r>
            <a:r>
              <a:rPr lang="en-US" dirty="0" smtClean="0">
                <a:latin typeface="Trebuchet MS" charset="0"/>
              </a:rPr>
              <a:t>reduces </a:t>
            </a:r>
            <a:r>
              <a:rPr lang="en-US" dirty="0">
                <a:latin typeface="Trebuchet MS" charset="0"/>
              </a:rPr>
              <a:t>barriers in instruction, provides </a:t>
            </a:r>
            <a:r>
              <a:rPr lang="en-US" dirty="0" smtClean="0">
                <a:latin typeface="Trebuchet MS" charset="0"/>
              </a:rPr>
              <a:t>	  	  	 	 appropriate </a:t>
            </a:r>
            <a:r>
              <a:rPr lang="en-US" dirty="0">
                <a:latin typeface="Trebuchet MS" charset="0"/>
              </a:rPr>
              <a:t>accommodations, supports, and </a:t>
            </a:r>
            <a:r>
              <a:rPr lang="en-US" dirty="0" smtClean="0">
                <a:latin typeface="Trebuchet MS" charset="0"/>
              </a:rPr>
              <a:t>		  	 challenges</a:t>
            </a:r>
            <a:r>
              <a:rPr lang="en-US" dirty="0">
                <a:latin typeface="Trebuchet MS" charset="0"/>
              </a:rPr>
              <a:t>, and maintains high achievement </a:t>
            </a:r>
            <a:r>
              <a:rPr lang="en-US" dirty="0" smtClean="0">
                <a:latin typeface="Trebuchet MS" charset="0"/>
              </a:rPr>
              <a:t>	 		 expectations </a:t>
            </a:r>
            <a:r>
              <a:rPr lang="en-US" dirty="0">
                <a:latin typeface="Trebuchet MS" charset="0"/>
              </a:rPr>
              <a:t>for all students, including students </a:t>
            </a:r>
            <a:r>
              <a:rPr lang="en-US" dirty="0" smtClean="0">
                <a:latin typeface="Trebuchet MS" charset="0"/>
              </a:rPr>
              <a:t>with       disabilities </a:t>
            </a:r>
            <a:r>
              <a:rPr lang="en-US" dirty="0">
                <a:latin typeface="Trebuchet MS" charset="0"/>
              </a:rPr>
              <a:t>and students who are limited </a:t>
            </a:r>
            <a:r>
              <a:rPr lang="en-US" dirty="0" smtClean="0">
                <a:latin typeface="Trebuchet MS" charset="0"/>
              </a:rPr>
              <a:t>English </a:t>
            </a:r>
            <a:r>
              <a:rPr lang="en-US" dirty="0">
                <a:latin typeface="Trebuchet MS" charset="0"/>
              </a:rPr>
              <a:t>proficient.  </a:t>
            </a:r>
          </a:p>
          <a:p>
            <a:pPr lvl="1">
              <a:buNone/>
            </a:pPr>
            <a:endParaRPr lang="en-US" sz="1600" dirty="0" smtClean="0">
              <a:latin typeface="Trebuchet MS" charset="0"/>
            </a:endParaRPr>
          </a:p>
          <a:p>
            <a:pPr lvl="1">
              <a:buNone/>
            </a:pPr>
            <a:r>
              <a:rPr lang="en-US" sz="1700" dirty="0" smtClean="0">
                <a:latin typeface="Trebuchet MS" charset="0"/>
              </a:rPr>
              <a:t>Higher </a:t>
            </a:r>
            <a:r>
              <a:rPr lang="en-US" sz="1700" dirty="0">
                <a:latin typeface="Trebuchet MS" charset="0"/>
              </a:rPr>
              <a:t>Education Opportunity </a:t>
            </a:r>
            <a:r>
              <a:rPr lang="en-US" sz="1700" dirty="0" smtClean="0">
                <a:latin typeface="Trebuchet MS" charset="0"/>
              </a:rPr>
              <a:t>Act of 2008</a:t>
            </a:r>
            <a:endParaRPr lang="en-US" sz="1700" dirty="0">
              <a:latin typeface="Trebuchet MS" charset="0"/>
            </a:endParaRPr>
          </a:p>
          <a:p>
            <a:endParaRPr lang="en-US" dirty="0"/>
          </a:p>
        </p:txBody>
      </p:sp>
    </p:spTree>
    <p:extLst>
      <p:ext uri="{BB962C8B-B14F-4D97-AF65-F5344CB8AC3E}">
        <p14:creationId xmlns:p14="http://schemas.microsoft.com/office/powerpoint/2010/main" val="63886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2051</TotalTime>
  <Words>3776</Words>
  <Application>Microsoft Office PowerPoint</Application>
  <PresentationFormat>On-screen Show (4:3)</PresentationFormat>
  <Paragraphs>414</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Symbol</vt:lpstr>
      <vt:lpstr>Trebuchet MS</vt:lpstr>
      <vt:lpstr>Tw Cen MT</vt:lpstr>
      <vt:lpstr>Wingdings</vt:lpstr>
      <vt:lpstr>Wingdings 2</vt:lpstr>
      <vt:lpstr>Office Theme</vt:lpstr>
      <vt:lpstr>Oklahoma State Department of Education</vt:lpstr>
      <vt:lpstr>Universal Design for Learning: Introduction </vt:lpstr>
      <vt:lpstr>Learning Objectives </vt:lpstr>
      <vt:lpstr>Universal Design (UD)</vt:lpstr>
      <vt:lpstr>UD Assumptions</vt:lpstr>
      <vt:lpstr>Choose one &amp; discuss</vt:lpstr>
      <vt:lpstr>Learner Variability</vt:lpstr>
      <vt:lpstr>Reflect </vt:lpstr>
      <vt:lpstr>Definition (HEOA)</vt:lpstr>
      <vt:lpstr>Definition (CAST)</vt:lpstr>
      <vt:lpstr>Differentiation: For specific learners in the classroom based on knowledge of who those learners are. </vt:lpstr>
      <vt:lpstr>What is Universal Design for Learning?</vt:lpstr>
      <vt:lpstr>UDL Cartoon</vt:lpstr>
      <vt:lpstr>Why encourage UDL?</vt:lpstr>
      <vt:lpstr>Brain Research</vt:lpstr>
      <vt:lpstr>Recognition Network</vt:lpstr>
      <vt:lpstr>Strategic Network</vt:lpstr>
      <vt:lpstr>Eye Movements</vt:lpstr>
      <vt:lpstr>Affective Network</vt:lpstr>
      <vt:lpstr>Activity Summary</vt:lpstr>
      <vt:lpstr>Three Principles of UDL</vt:lpstr>
      <vt:lpstr>UDL Principles</vt:lpstr>
      <vt:lpstr>Options for Representation Video</vt:lpstr>
      <vt:lpstr>Representation Video 2</vt:lpstr>
      <vt:lpstr>Recognition Learning</vt:lpstr>
      <vt:lpstr>Action and Expression Video</vt:lpstr>
      <vt:lpstr>Strategic Learning</vt:lpstr>
      <vt:lpstr>Options for Recruiting Interest 1</vt:lpstr>
      <vt:lpstr>Options for Engagement Video</vt:lpstr>
      <vt:lpstr>Affective Learning</vt:lpstr>
      <vt:lpstr>UDL Wrap Up</vt:lpstr>
      <vt:lpstr>http://ok.gov/sde/universal-design</vt:lpstr>
      <vt:lpstr>UDL Guidelines Handout</vt:lpstr>
      <vt:lpstr>Educator Worksheet</vt:lpstr>
      <vt:lpstr>Interactive Wheel</vt:lpstr>
      <vt:lpstr>Paper Wheel</vt:lpstr>
      <vt:lpstr>On-Line Graphic Dictionary/Thesaurus</vt:lpstr>
      <vt:lpstr>Questions/Comments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Angela Kwok</cp:lastModifiedBy>
  <cp:revision>67</cp:revision>
  <dcterms:created xsi:type="dcterms:W3CDTF">2010-04-12T23:12:02Z</dcterms:created>
  <dcterms:modified xsi:type="dcterms:W3CDTF">2017-11-06T22:12:56Z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