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1" autoAdjust="0"/>
    <p:restoredTop sz="94716"/>
  </p:normalViewPr>
  <p:slideViewPr>
    <p:cSldViewPr snapToGrid="0" snapToObjects="1">
      <p:cViewPr varScale="1">
        <p:scale>
          <a:sx n="68" d="100"/>
          <a:sy n="68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35546" y="3284682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84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9D9D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273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Tw Cen MT"/>
          <a:ea typeface="+mj-ea"/>
          <a:cs typeface="Tw Cen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de.ok.gov/sde/accountability-assess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87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Accountability and School Report Cards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154"/>
            <a:ext cx="6400800" cy="2138646"/>
          </a:xfrm>
        </p:spPr>
        <p:txBody>
          <a:bodyPr/>
          <a:lstStyle/>
          <a:p>
            <a:r>
              <a:rPr lang="en-US" dirty="0" smtClean="0"/>
              <a:t>Monica Daniels</a:t>
            </a:r>
          </a:p>
          <a:p>
            <a:r>
              <a:rPr lang="en-US" dirty="0" smtClean="0"/>
              <a:t>Executive Director of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ESSA Requirements</a:t>
            </a:r>
          </a:p>
          <a:p>
            <a:r>
              <a:rPr lang="en-US" dirty="0" smtClean="0"/>
              <a:t>Indicators and Weights</a:t>
            </a:r>
          </a:p>
          <a:p>
            <a:r>
              <a:rPr lang="en-US" dirty="0" smtClean="0"/>
              <a:t>Data Sources</a:t>
            </a:r>
          </a:p>
          <a:p>
            <a:r>
              <a:rPr lang="en-US" dirty="0" smtClean="0"/>
              <a:t>Important Reports</a:t>
            </a:r>
          </a:p>
          <a:p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53819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new Accountability System was developed in accordance with the Every Student Succeeds Act (ESSA).</a:t>
            </a:r>
          </a:p>
          <a:p>
            <a:r>
              <a:rPr lang="en-US" dirty="0"/>
              <a:t>The guiding principle of the new system is that </a:t>
            </a:r>
            <a:r>
              <a:rPr lang="en-US" b="1" u="sng" dirty="0"/>
              <a:t>all students can grow and all schools can improve.</a:t>
            </a:r>
          </a:p>
          <a:p>
            <a:r>
              <a:rPr lang="en-US" dirty="0"/>
              <a:t>By shifting perspective from status to growth, the new system highlights multiple facets of school and student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4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under ESSA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sz="3200" dirty="0"/>
              <a:t>Indicators required under ESSA:</a:t>
            </a:r>
          </a:p>
          <a:p>
            <a:pPr lvl="1"/>
            <a:r>
              <a:rPr lang="en-US" sz="3200" dirty="0"/>
              <a:t>Academic Status (or Achievement) on annual assessments</a:t>
            </a:r>
          </a:p>
          <a:p>
            <a:pPr lvl="1"/>
            <a:r>
              <a:rPr lang="en-US" sz="3200" dirty="0"/>
              <a:t>Graduation rates for high schools </a:t>
            </a:r>
          </a:p>
          <a:p>
            <a:pPr lvl="1"/>
            <a:r>
              <a:rPr lang="en-US" sz="3200" dirty="0"/>
              <a:t>Another statewide “academic” indicator for elementary and middle schools (i.e., Academic Growth)</a:t>
            </a:r>
          </a:p>
          <a:p>
            <a:pPr lvl="1"/>
            <a:r>
              <a:rPr lang="en-US" sz="3200" dirty="0"/>
              <a:t>English language proficiency for English learners </a:t>
            </a:r>
          </a:p>
          <a:p>
            <a:pPr lvl="1"/>
            <a:r>
              <a:rPr lang="en-US" sz="3200" dirty="0"/>
              <a:t>At least one additional statewide indicator of school quality or student success (i.e., Chronic Absenteeism)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 Card Overview (90 pts total)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941899"/>
              </p:ext>
            </p:extLst>
          </p:nvPr>
        </p:nvGraphicFramePr>
        <p:xfrm>
          <a:off x="225962" y="1417638"/>
          <a:ext cx="8692076" cy="4557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332632">
                  <a:extLst>
                    <a:ext uri="{9D8B030D-6E8A-4147-A177-3AD203B41FA5}">
                      <a16:colId xmlns:a16="http://schemas.microsoft.com/office/drawing/2014/main" val="533797180"/>
                    </a:ext>
                  </a:extLst>
                </a:gridCol>
                <a:gridCol w="953509">
                  <a:extLst>
                    <a:ext uri="{9D8B030D-6E8A-4147-A177-3AD203B41FA5}">
                      <a16:colId xmlns:a16="http://schemas.microsoft.com/office/drawing/2014/main" val="2366528279"/>
                    </a:ext>
                  </a:extLst>
                </a:gridCol>
                <a:gridCol w="3399463">
                  <a:extLst>
                    <a:ext uri="{9D8B030D-6E8A-4147-A177-3AD203B41FA5}">
                      <a16:colId xmlns:a16="http://schemas.microsoft.com/office/drawing/2014/main" val="3371368761"/>
                    </a:ext>
                  </a:extLst>
                </a:gridCol>
                <a:gridCol w="1006472">
                  <a:extLst>
                    <a:ext uri="{9D8B030D-6E8A-4147-A177-3AD203B41FA5}">
                      <a16:colId xmlns:a16="http://schemas.microsoft.com/office/drawing/2014/main" val="325067396"/>
                    </a:ext>
                  </a:extLst>
                </a:gridCol>
              </a:tblGrid>
              <a:tr h="442600"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/>
                        <a:t>Elementary and Middle</a:t>
                      </a:r>
                      <a:r>
                        <a:rPr lang="en-US" sz="1800" u="sng" baseline="0" dirty="0"/>
                        <a:t> Schools</a:t>
                      </a:r>
                      <a:endParaRPr lang="en-US" sz="18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/>
                        <a:t>Points</a:t>
                      </a:r>
                      <a:endParaRPr lang="en-US" sz="18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/>
                        <a:t>High Schools</a:t>
                      </a:r>
                      <a:endParaRPr lang="en-US" sz="18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/>
                        <a:t>Points</a:t>
                      </a:r>
                      <a:endParaRPr lang="en-US" sz="18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59260425"/>
                  </a:ext>
                </a:extLst>
              </a:tr>
              <a:tr h="442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Academic Achievement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(35</a:t>
                      </a:r>
                      <a:r>
                        <a:rPr lang="en-US" sz="1800" b="1" baseline="0" dirty="0"/>
                        <a:t> total)</a:t>
                      </a:r>
                      <a:endParaRPr lang="en-US" sz="18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Academic Achievement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(45 total)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41862260"/>
                  </a:ext>
                </a:extLst>
              </a:tr>
              <a:tr h="250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English Language Arts (ELA)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English Language Arts (ELA)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90829777"/>
                  </a:ext>
                </a:extLst>
              </a:tr>
              <a:tr h="250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Mathematics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Mathematics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4954046"/>
                  </a:ext>
                </a:extLst>
              </a:tr>
              <a:tr h="250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Science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Science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7774145"/>
                  </a:ext>
                </a:extLst>
              </a:tr>
              <a:tr h="442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Academic</a:t>
                      </a:r>
                      <a:r>
                        <a:rPr lang="en-US" sz="1800" b="1" baseline="0" dirty="0"/>
                        <a:t> Growth</a:t>
                      </a:r>
                      <a:endParaRPr lang="en-US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(30 total)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Graduation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703751"/>
                  </a:ext>
                </a:extLst>
              </a:tr>
              <a:tr h="250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ELA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Postsecondary</a:t>
                      </a:r>
                      <a:r>
                        <a:rPr lang="en-US" sz="1800" b="1" baseline="0" dirty="0"/>
                        <a:t> Opportunities</a:t>
                      </a:r>
                      <a:endParaRPr lang="en-US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02846530"/>
                  </a:ext>
                </a:extLst>
              </a:tr>
              <a:tr h="2501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Math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35561028"/>
                  </a:ext>
                </a:extLst>
              </a:tr>
              <a:tr h="63503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English</a:t>
                      </a:r>
                      <a:r>
                        <a:rPr lang="en-US" sz="1800" b="1" baseline="0" dirty="0"/>
                        <a:t> Language Proficiency Assessments (ELPA) Progress</a:t>
                      </a:r>
                      <a:endParaRPr lang="en-US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English</a:t>
                      </a:r>
                      <a:r>
                        <a:rPr lang="en-US" sz="1800" b="1" baseline="0" dirty="0"/>
                        <a:t> Language Proficiency Assessments (ELPA) Progress</a:t>
                      </a:r>
                      <a:endParaRPr lang="en-US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64403464"/>
                  </a:ext>
                </a:extLst>
              </a:tr>
              <a:tr h="2501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Chronic Absenteeism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Chronic Absenteeism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087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542217"/>
              </p:ext>
            </p:extLst>
          </p:nvPr>
        </p:nvGraphicFramePr>
        <p:xfrm>
          <a:off x="198588" y="1417638"/>
          <a:ext cx="8776600" cy="387957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4728">
                  <a:extLst>
                    <a:ext uri="{9D8B030D-6E8A-4147-A177-3AD203B41FA5}">
                      <a16:colId xmlns:a16="http://schemas.microsoft.com/office/drawing/2014/main" val="2352494824"/>
                    </a:ext>
                  </a:extLst>
                </a:gridCol>
                <a:gridCol w="4083027">
                  <a:extLst>
                    <a:ext uri="{9D8B030D-6E8A-4147-A177-3AD203B41FA5}">
                      <a16:colId xmlns:a16="http://schemas.microsoft.com/office/drawing/2014/main" val="4097941580"/>
                    </a:ext>
                  </a:extLst>
                </a:gridCol>
                <a:gridCol w="2248845">
                  <a:extLst>
                    <a:ext uri="{9D8B030D-6E8A-4147-A177-3AD203B41FA5}">
                      <a16:colId xmlns:a16="http://schemas.microsoft.com/office/drawing/2014/main" val="2986570631"/>
                    </a:ext>
                  </a:extLst>
                </a:gridCol>
              </a:tblGrid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Source(s)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District-Review Timeframe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50624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Academic</a:t>
                      </a:r>
                      <a:r>
                        <a:rPr lang="en-US" baseline="0" dirty="0"/>
                        <a:t> Achievement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OSTP</a:t>
                      </a:r>
                      <a:r>
                        <a:rPr lang="en-US" baseline="0" dirty="0"/>
                        <a:t> (including ACT/SAT) and OAAP testing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93398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Academic</a:t>
                      </a:r>
                      <a:r>
                        <a:rPr lang="en-US" baseline="0" dirty="0"/>
                        <a:t>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OSTP</a:t>
                      </a:r>
                      <a:r>
                        <a:rPr lang="en-US" baseline="0" dirty="0"/>
                        <a:t> and OAAP testing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September/October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49982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ELPA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WIDA ACCESS</a:t>
                      </a:r>
                      <a:r>
                        <a:rPr lang="en-US" baseline="0" dirty="0"/>
                        <a:t> and Alt ACCESS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  <a:r>
                        <a:rPr lang="en-US" baseline="0" dirty="0"/>
                        <a:t> &amp; June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74179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Chronic Absenteeism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ASR (student-level)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April-June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04881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Historical Adjusted Graduation Cohort</a:t>
                      </a:r>
                      <a:r>
                        <a:rPr lang="en-US" baseline="0" dirty="0"/>
                        <a:t>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December/January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24582"/>
                  </a:ext>
                </a:extLst>
              </a:tr>
              <a:tr h="439751">
                <a:tc>
                  <a:txBody>
                    <a:bodyPr/>
                    <a:lstStyle/>
                    <a:p>
                      <a:r>
                        <a:rPr lang="en-US" dirty="0"/>
                        <a:t>Postsecondary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Postsecondary Opportunities</a:t>
                      </a:r>
                      <a:r>
                        <a:rPr lang="en-US" baseline="0" dirty="0"/>
                        <a:t>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May/June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2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57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and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October 1 Consolidated Report</a:t>
            </a:r>
          </a:p>
          <a:p>
            <a:r>
              <a:rPr lang="en-US" dirty="0" smtClean="0"/>
              <a:t>Comprehensive Exit Report</a:t>
            </a:r>
          </a:p>
          <a:p>
            <a:r>
              <a:rPr lang="en-US" dirty="0" smtClean="0"/>
              <a:t>Historical Adjusted Graduation Cohort Report</a:t>
            </a:r>
          </a:p>
          <a:p>
            <a:r>
              <a:rPr lang="en-US" dirty="0" smtClean="0"/>
              <a:t>Demographic Overlay Report</a:t>
            </a:r>
          </a:p>
          <a:p>
            <a:r>
              <a:rPr lang="en-US" dirty="0" smtClean="0"/>
              <a:t>Postsecondary Opportunities Report</a:t>
            </a:r>
          </a:p>
          <a:p>
            <a:r>
              <a:rPr lang="en-US" dirty="0" smtClean="0"/>
              <a:t>Annual Statistical Report</a:t>
            </a:r>
          </a:p>
          <a:p>
            <a:r>
              <a:rPr lang="en-US" dirty="0" smtClean="0"/>
              <a:t>SMART Report</a:t>
            </a:r>
          </a:p>
          <a:p>
            <a:r>
              <a:rPr lang="en-US" dirty="0" smtClean="0"/>
              <a:t>ELPA Correction Window</a:t>
            </a:r>
          </a:p>
          <a:p>
            <a:r>
              <a:rPr lang="en-US" dirty="0" smtClean="0"/>
              <a:t>OSTP/OAAP/CCRA Correction Window</a:t>
            </a:r>
          </a:p>
          <a:p>
            <a:r>
              <a:rPr lang="en-US" dirty="0" smtClean="0"/>
              <a:t>Report Card Review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sde.ok.gov/sde/accountability-assessments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Report Card Overview</a:t>
            </a:r>
          </a:p>
          <a:p>
            <a:pPr lvl="1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Approved ESSA Plan</a:t>
            </a:r>
          </a:p>
          <a:p>
            <a:pPr lvl="1"/>
            <a:r>
              <a:rPr lang="en-US" dirty="0" smtClean="0"/>
              <a:t>Data sources</a:t>
            </a:r>
          </a:p>
          <a:p>
            <a:pPr lvl="1"/>
            <a:r>
              <a:rPr lang="en-US" dirty="0" smtClean="0"/>
              <a:t>Reports Quick Guide</a:t>
            </a:r>
          </a:p>
          <a:p>
            <a:pPr lvl="1"/>
            <a:r>
              <a:rPr lang="en-US" dirty="0" smtClean="0"/>
              <a:t>FAQs and Manuals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Office of Accountability</a:t>
            </a:r>
          </a:p>
          <a:p>
            <a:pPr marL="0" indent="0" algn="ctr">
              <a:buNone/>
            </a:pPr>
            <a:r>
              <a:rPr lang="en-US" dirty="0" smtClean="0"/>
              <a:t>522-5169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accountability@sde.ok.gov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Office of Data &amp; Information Systems</a:t>
            </a:r>
          </a:p>
          <a:p>
            <a:pPr marL="0" indent="0" algn="ctr">
              <a:buNone/>
            </a:pPr>
            <a:r>
              <a:rPr lang="en-US" dirty="0" smtClean="0"/>
              <a:t>521-3020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351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Office Theme</vt:lpstr>
      <vt:lpstr>Accountability and School Report Cards</vt:lpstr>
      <vt:lpstr>Overview</vt:lpstr>
      <vt:lpstr>Background</vt:lpstr>
      <vt:lpstr>Requirements under ESSA</vt:lpstr>
      <vt:lpstr>Report Card Overview (90 pts total)</vt:lpstr>
      <vt:lpstr>Data Sources</vt:lpstr>
      <vt:lpstr>Reports and Windows</vt:lpstr>
      <vt:lpstr>Resources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SDE Accountability</cp:lastModifiedBy>
  <cp:revision>54</cp:revision>
  <dcterms:created xsi:type="dcterms:W3CDTF">2010-04-12T23:12:02Z</dcterms:created>
  <dcterms:modified xsi:type="dcterms:W3CDTF">2018-07-30T15:04:08Z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