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331" r:id="rId7"/>
    <p:sldId id="262" r:id="rId8"/>
    <p:sldId id="332" r:id="rId9"/>
    <p:sldId id="260" r:id="rId10"/>
    <p:sldId id="333" r:id="rId11"/>
    <p:sldId id="264" r:id="rId12"/>
    <p:sldId id="265" r:id="rId13"/>
    <p:sldId id="266" r:id="rId14"/>
    <p:sldId id="267" r:id="rId15"/>
    <p:sldId id="268" r:id="rId16"/>
    <p:sldId id="270" r:id="rId17"/>
    <p:sldId id="308" r:id="rId18"/>
    <p:sldId id="311" r:id="rId19"/>
    <p:sldId id="309" r:id="rId20"/>
    <p:sldId id="310" r:id="rId21"/>
    <p:sldId id="312" r:id="rId22"/>
    <p:sldId id="301" r:id="rId23"/>
    <p:sldId id="314" r:id="rId24"/>
    <p:sldId id="313" r:id="rId25"/>
    <p:sldId id="315" r:id="rId26"/>
    <p:sldId id="316" r:id="rId27"/>
    <p:sldId id="271" r:id="rId28"/>
    <p:sldId id="317" r:id="rId29"/>
    <p:sldId id="275" r:id="rId30"/>
    <p:sldId id="276" r:id="rId31"/>
    <p:sldId id="277" r:id="rId32"/>
    <p:sldId id="278" r:id="rId33"/>
    <p:sldId id="282" r:id="rId34"/>
    <p:sldId id="283" r:id="rId35"/>
    <p:sldId id="298" r:id="rId36"/>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524"/>
    <a:srgbClr val="90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37"/>
  </p:normalViewPr>
  <p:slideViewPr>
    <p:cSldViewPr snapToGrid="0"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1974"/>
            <a:ext cx="12182655" cy="3182257"/>
          </a:xfrm>
          <a:prstGeom prst="rect">
            <a:avLst/>
          </a:prstGeom>
        </p:spPr>
      </p:pic>
      <p:sp>
        <p:nvSpPr>
          <p:cNvPr id="2" name="Title 1"/>
          <p:cNvSpPr>
            <a:spLocks noGrp="1"/>
          </p:cNvSpPr>
          <p:nvPr>
            <p:ph type="ctrTitle"/>
          </p:nvPr>
        </p:nvSpPr>
        <p:spPr>
          <a:xfrm>
            <a:off x="2" y="3193144"/>
            <a:ext cx="12182655" cy="1293627"/>
          </a:xfrm>
        </p:spPr>
        <p:txBody>
          <a:bodyPr anchor="b"/>
          <a:lstStyle>
            <a:lvl1pPr algn="ctr">
              <a:defRPr sz="6000" b="0" i="0">
                <a:solidFill>
                  <a:srgbClr val="902680"/>
                </a:solidFill>
                <a:latin typeface="Gotham Medium" charset="0"/>
                <a:ea typeface="Gotham Medium" charset="0"/>
                <a:cs typeface="Gotham Medium"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578845"/>
            <a:ext cx="9144000" cy="1655763"/>
          </a:xfrm>
        </p:spPr>
        <p:txBody>
          <a:bodyPr/>
          <a:lstStyle>
            <a:lvl1pPr marL="0" indent="0" algn="ctr">
              <a:buNone/>
              <a:defRPr sz="2400">
                <a:solidFill>
                  <a:srgbClr val="F47524"/>
                </a:solidFill>
              </a:defRPr>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7E0A21F-1E0C-D44E-9B49-232BA156757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7" y="351974"/>
            <a:ext cx="12182655" cy="3182257"/>
          </a:xfrm>
          <a:prstGeom prst="rect">
            <a:avLst/>
          </a:prstGeom>
        </p:spPr>
      </p:pic>
    </p:spTree>
    <p:extLst>
      <p:ext uri="{BB962C8B-B14F-4D97-AF65-F5344CB8AC3E}">
        <p14:creationId xmlns:p14="http://schemas.microsoft.com/office/powerpoint/2010/main" val="1100965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58075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243626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0A21F-1E0C-D44E-9B49-232BA156757B}" type="datetimeFigureOut">
              <a:rPr lang="en-US" smtClean="0"/>
              <a:pPr/>
              <a:t>7/27/2018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17A535-B8DA-6F44-BDEF-DA99FFFA203E}" type="slidenum">
              <a:rPr lang="en-US" smtClean="0"/>
              <a:pPr/>
              <a:t>‹#›</a:t>
            </a:fld>
            <a:endParaRPr lang="en-US" dirty="0"/>
          </a:p>
        </p:txBody>
      </p:sp>
    </p:spTree>
    <p:extLst>
      <p:ext uri="{BB962C8B-B14F-4D97-AF65-F5344CB8AC3E}">
        <p14:creationId xmlns:p14="http://schemas.microsoft.com/office/powerpoint/2010/main" val="188321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0A21F-1E0C-D44E-9B49-232BA156757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206240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F47524"/>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E0A21F-1E0C-D44E-9B49-232BA156757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0433634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0A21F-1E0C-D44E-9B49-232BA156757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160576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0A21F-1E0C-D44E-9B49-232BA156757B}"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60978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0A21F-1E0C-D44E-9B49-232BA156757B}"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82086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A21F-1E0C-D44E-9B49-232BA156757B}"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87554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0A21F-1E0C-D44E-9B49-232BA156757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7131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0A21F-1E0C-D44E-9B49-232BA156757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A535-B8DA-6F44-BDEF-DA99FFFA203E}" type="slidenum">
              <a:rPr lang="en-US" smtClean="0"/>
              <a:t>‹#›</a:t>
            </a:fld>
            <a:endParaRPr lang="en-US"/>
          </a:p>
        </p:txBody>
      </p:sp>
    </p:spTree>
    <p:extLst>
      <p:ext uri="{BB962C8B-B14F-4D97-AF65-F5344CB8AC3E}">
        <p14:creationId xmlns:p14="http://schemas.microsoft.com/office/powerpoint/2010/main" val="26177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2447" y="6485308"/>
            <a:ext cx="2743200" cy="365125"/>
          </a:xfrm>
          <a:prstGeom prst="rect">
            <a:avLst/>
          </a:prstGeom>
        </p:spPr>
        <p:txBody>
          <a:bodyPr vert="horz" lIns="91436" tIns="45718" rIns="91436" bIns="45718" rtlCol="0" anchor="ctr"/>
          <a:lstStyle>
            <a:lvl1pPr algn="l">
              <a:defRPr sz="1200">
                <a:solidFill>
                  <a:srgbClr val="F47524"/>
                </a:solidFill>
              </a:defRPr>
            </a:lvl1pPr>
          </a:lstStyle>
          <a:p>
            <a:fld id="{F7E0A21F-1E0C-D44E-9B49-232BA156757B}" type="datetimeFigureOut">
              <a:rPr lang="en-US" smtClean="0"/>
              <a:pPr/>
              <a:t>7/27/2018</a:t>
            </a:fld>
            <a:endParaRPr lang="en-US" dirty="0"/>
          </a:p>
        </p:txBody>
      </p:sp>
      <p:sp>
        <p:nvSpPr>
          <p:cNvPr id="5" name="Footer Placeholder 4"/>
          <p:cNvSpPr>
            <a:spLocks noGrp="1"/>
          </p:cNvSpPr>
          <p:nvPr>
            <p:ph type="ftr" sz="quarter" idx="3"/>
          </p:nvPr>
        </p:nvSpPr>
        <p:spPr>
          <a:xfrm>
            <a:off x="4038600" y="6485308"/>
            <a:ext cx="4114800" cy="365125"/>
          </a:xfrm>
          <a:prstGeom prst="rect">
            <a:avLst/>
          </a:prstGeom>
        </p:spPr>
        <p:txBody>
          <a:bodyPr vert="horz" lIns="91436" tIns="45718" rIns="91436" bIns="45718" rtlCol="0" anchor="ctr"/>
          <a:lstStyle>
            <a:lvl1pPr algn="ctr">
              <a:defRPr sz="1200">
                <a:solidFill>
                  <a:srgbClr val="F47524"/>
                </a:solidFill>
              </a:defRPr>
            </a:lvl1pPr>
          </a:lstStyle>
          <a:p>
            <a:endParaRPr lang="en-US" dirty="0"/>
          </a:p>
        </p:txBody>
      </p:sp>
      <p:sp>
        <p:nvSpPr>
          <p:cNvPr id="6" name="Slide Number Placeholder 5"/>
          <p:cNvSpPr>
            <a:spLocks noGrp="1"/>
          </p:cNvSpPr>
          <p:nvPr>
            <p:ph type="sldNum" sz="quarter" idx="4"/>
          </p:nvPr>
        </p:nvSpPr>
        <p:spPr>
          <a:xfrm>
            <a:off x="9276353" y="6485308"/>
            <a:ext cx="2743200" cy="365125"/>
          </a:xfrm>
          <a:prstGeom prst="rect">
            <a:avLst/>
          </a:prstGeom>
        </p:spPr>
        <p:txBody>
          <a:bodyPr vert="horz" lIns="91436" tIns="45718" rIns="91436" bIns="45718" rtlCol="0" anchor="ctr"/>
          <a:lstStyle>
            <a:lvl1pPr algn="r">
              <a:defRPr sz="1200">
                <a:solidFill>
                  <a:srgbClr val="F47524"/>
                </a:solidFill>
              </a:defRPr>
            </a:lvl1pPr>
          </a:lstStyle>
          <a:p>
            <a:fld id="{6C17A535-B8DA-6F44-BDEF-DA99FFFA203E}"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3909" y="5679832"/>
            <a:ext cx="3088091" cy="805477"/>
          </a:xfrm>
          <a:prstGeom prst="rect">
            <a:avLst/>
          </a:prstGeom>
        </p:spPr>
      </p:pic>
    </p:spTree>
    <p:extLst>
      <p:ext uri="{BB962C8B-B14F-4D97-AF65-F5344CB8AC3E}">
        <p14:creationId xmlns:p14="http://schemas.microsoft.com/office/powerpoint/2010/main" val="167325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rgbClr val="902680"/>
          </a:solidFill>
          <a:latin typeface="Gotham Medium" charset="0"/>
          <a:ea typeface="Gotham Medium" charset="0"/>
          <a:cs typeface="Gotham Medium" charset="0"/>
        </a:defRPr>
      </a:lvl1pPr>
    </p:titleStyle>
    <p:bodyStyle>
      <a:lvl1pPr marL="228589" indent="-228589" algn="l" defTabSz="914354" rtl="0" eaLnBrk="1" latinLnBrk="0" hangingPunct="1">
        <a:lnSpc>
          <a:spcPct val="90000"/>
        </a:lnSpc>
        <a:spcBef>
          <a:spcPts val="1000"/>
        </a:spcBef>
        <a:buFont typeface="Arial"/>
        <a:buChar char="•"/>
        <a:defRPr sz="2800" b="0" i="0" kern="1200">
          <a:solidFill>
            <a:srgbClr val="902680"/>
          </a:solidFill>
          <a:latin typeface="Gotham Medium" charset="0"/>
          <a:ea typeface="Gotham Medium" charset="0"/>
          <a:cs typeface="Gotham Medium" charset="0"/>
        </a:defRPr>
      </a:lvl1pPr>
      <a:lvl2pPr marL="685766" indent="-228589" algn="l" defTabSz="914354" rtl="0" eaLnBrk="1" latinLnBrk="0" hangingPunct="1">
        <a:lnSpc>
          <a:spcPct val="90000"/>
        </a:lnSpc>
        <a:spcBef>
          <a:spcPts val="500"/>
        </a:spcBef>
        <a:buFont typeface="Arial"/>
        <a:buChar char="•"/>
        <a:defRPr sz="2400" b="0" i="0" kern="1200">
          <a:solidFill>
            <a:srgbClr val="902680"/>
          </a:solidFill>
          <a:latin typeface="Gotham Medium" charset="0"/>
          <a:ea typeface="Gotham Medium" charset="0"/>
          <a:cs typeface="Gotham Medium" charset="0"/>
        </a:defRPr>
      </a:lvl2pPr>
      <a:lvl3pPr marL="1142942" indent="-228589" algn="l" defTabSz="914354" rtl="0" eaLnBrk="1" latinLnBrk="0" hangingPunct="1">
        <a:lnSpc>
          <a:spcPct val="90000"/>
        </a:lnSpc>
        <a:spcBef>
          <a:spcPts val="500"/>
        </a:spcBef>
        <a:buFont typeface="Arial"/>
        <a:buChar char="•"/>
        <a:defRPr sz="2000" b="0" i="0" kern="1200">
          <a:solidFill>
            <a:srgbClr val="902680"/>
          </a:solidFill>
          <a:latin typeface="Gotham Medium" charset="0"/>
          <a:ea typeface="Gotham Medium" charset="0"/>
          <a:cs typeface="Gotham Medium" charset="0"/>
        </a:defRPr>
      </a:lvl3pPr>
      <a:lvl4pPr marL="1600120" indent="-228589" algn="l" defTabSz="914354" rtl="0" eaLnBrk="1" latinLnBrk="0" hangingPunct="1">
        <a:lnSpc>
          <a:spcPct val="90000"/>
        </a:lnSpc>
        <a:spcBef>
          <a:spcPts val="500"/>
        </a:spcBef>
        <a:buFont typeface="Arial"/>
        <a:buChar char="•"/>
        <a:defRPr sz="1900" b="0" i="0" kern="1200">
          <a:solidFill>
            <a:srgbClr val="902680"/>
          </a:solidFill>
          <a:latin typeface="Gotham Medium" charset="0"/>
          <a:ea typeface="Gotham Medium" charset="0"/>
          <a:cs typeface="Gotham Medium" charset="0"/>
        </a:defRPr>
      </a:lvl4pPr>
      <a:lvl5pPr marL="2057298" indent="-228589" algn="l" defTabSz="914354" rtl="0" eaLnBrk="1" latinLnBrk="0" hangingPunct="1">
        <a:lnSpc>
          <a:spcPct val="90000"/>
        </a:lnSpc>
        <a:spcBef>
          <a:spcPts val="500"/>
        </a:spcBef>
        <a:buFont typeface="Arial"/>
        <a:buChar char="•"/>
        <a:defRPr sz="1900" b="0" i="0" kern="1200">
          <a:solidFill>
            <a:srgbClr val="902680"/>
          </a:solidFill>
          <a:latin typeface="Gotham Medium" charset="0"/>
          <a:ea typeface="Gotham Medium" charset="0"/>
          <a:cs typeface="Gotham Medium"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k.gov/schoolsecur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oscn.net/applications/oscn/Index.asp?ftdb=STOKST70&amp;level=1" TargetMode="External"/><Relationship Id="rId2" Type="http://schemas.openxmlformats.org/officeDocument/2006/relationships/hyperlink" Target="http://sde.ok.gov/sde/documents/2015-09-21/2014-15-accreditation-standards" TargetMode="External"/><Relationship Id="rId1" Type="http://schemas.openxmlformats.org/officeDocument/2006/relationships/slideLayout" Target="../slideLayouts/slideLayout2.xml"/><Relationship Id="rId4" Type="http://schemas.openxmlformats.org/officeDocument/2006/relationships/hyperlink" Target="http://sde.ok.gov/sde/documents/rao-contact-information-li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Accreditation</a:t>
            </a:r>
            <a:endParaRPr lang="en-US" dirty="0"/>
          </a:p>
        </p:txBody>
      </p:sp>
      <p:sp>
        <p:nvSpPr>
          <p:cNvPr id="3" name="Subtitle 2"/>
          <p:cNvSpPr>
            <a:spLocks noGrp="1"/>
          </p:cNvSpPr>
          <p:nvPr>
            <p:ph type="subTitle" idx="1"/>
          </p:nvPr>
        </p:nvSpPr>
        <p:spPr/>
        <p:txBody>
          <a:bodyPr/>
          <a:lstStyle/>
          <a:p>
            <a:r>
              <a:rPr lang="en-US" dirty="0" smtClean="0"/>
              <a:t>Regional Accreditation Officers</a:t>
            </a:r>
          </a:p>
          <a:p>
            <a:r>
              <a:rPr lang="en-US" dirty="0" smtClean="0"/>
              <a:t>Jason Pittenger—Executive Director of Accreditation</a:t>
            </a:r>
            <a:endParaRPr lang="en-US" dirty="0"/>
          </a:p>
        </p:txBody>
      </p:sp>
    </p:spTree>
    <p:extLst>
      <p:ext uri="{BB962C8B-B14F-4D97-AF65-F5344CB8AC3E}">
        <p14:creationId xmlns:p14="http://schemas.microsoft.com/office/powerpoint/2010/main" val="16414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Annual Audits—October/November</a:t>
            </a:r>
          </a:p>
        </p:txBody>
      </p:sp>
      <p:sp>
        <p:nvSpPr>
          <p:cNvPr id="3" name="Content Placeholder 2"/>
          <p:cNvSpPr>
            <a:spLocks noGrp="1"/>
          </p:cNvSpPr>
          <p:nvPr>
            <p:ph idx="1"/>
          </p:nvPr>
        </p:nvSpPr>
        <p:spPr>
          <a:xfrm>
            <a:off x="838200" y="1487607"/>
            <a:ext cx="10515600" cy="4730301"/>
          </a:xfrm>
        </p:spPr>
        <p:txBody>
          <a:bodyPr>
            <a:normAutofit fontScale="92500" lnSpcReduction="20000"/>
          </a:bodyPr>
          <a:lstStyle/>
          <a:p>
            <a:pPr marL="0" indent="0">
              <a:buNone/>
            </a:pPr>
            <a:r>
              <a:rPr lang="en-US" dirty="0"/>
              <a:t>4. Does the district have a written plan with procedures in place to protect students, faculty, administration and visitors from natural and man-made disasters? (i.e., tornados, and other disasters. The plan is on file in each district AND with the local emergency management organization within the district). 63 O.S. § </a:t>
            </a:r>
            <a:r>
              <a:rPr lang="en-US" dirty="0" smtClean="0"/>
              <a:t>681</a:t>
            </a:r>
          </a:p>
          <a:p>
            <a:pPr marL="0" indent="0">
              <a:buNone/>
            </a:pPr>
            <a:r>
              <a:rPr lang="en-US" sz="1500" dirty="0">
                <a:hlinkClick r:id="rId2"/>
              </a:rPr>
              <a:t>https://www.ok.gov/schoolsecurity</a:t>
            </a:r>
            <a:r>
              <a:rPr lang="en-US" sz="1500" dirty="0" smtClean="0">
                <a:hlinkClick r:id="rId2"/>
              </a:rPr>
              <a:t>/</a:t>
            </a:r>
            <a:endParaRPr lang="en-US" sz="1500" dirty="0" smtClean="0"/>
          </a:p>
          <a:p>
            <a:pPr marL="0" indent="0">
              <a:buNone/>
            </a:pPr>
            <a:r>
              <a:rPr lang="en-US" dirty="0" smtClean="0"/>
              <a:t>Documentation:  </a:t>
            </a:r>
            <a:r>
              <a:rPr lang="en-US" dirty="0"/>
              <a:t>Provide plan and verify on file with local organization</a:t>
            </a:r>
          </a:p>
          <a:p>
            <a:pPr marL="0" indent="0">
              <a:buNone/>
            </a:pPr>
            <a:r>
              <a:rPr lang="en-US" dirty="0"/>
              <a:t>5. The school’s graduation policy requires the minimum 23 units or sets of competencies. </a:t>
            </a:r>
            <a:r>
              <a:rPr lang="en-US" dirty="0" smtClean="0"/>
              <a:t>Documentation</a:t>
            </a:r>
            <a:r>
              <a:rPr lang="en-US" dirty="0"/>
              <a:t>:  Copy of the </a:t>
            </a:r>
            <a:r>
              <a:rPr lang="en-US" dirty="0" smtClean="0"/>
              <a:t>policy</a:t>
            </a:r>
          </a:p>
          <a:p>
            <a:pPr marL="0" indent="0">
              <a:buNone/>
            </a:pPr>
            <a:endParaRPr lang="en-US" dirty="0"/>
          </a:p>
          <a:p>
            <a:pPr marL="0" indent="0">
              <a:buNone/>
            </a:pPr>
            <a:r>
              <a:rPr lang="en-US" dirty="0"/>
              <a:t>6. Did the district distribute information on Meningococcal Meningitis at the beginning of the year?  70 O.S. § </a:t>
            </a:r>
            <a:r>
              <a:rPr lang="en-US" dirty="0" smtClean="0"/>
              <a:t>1210.195</a:t>
            </a:r>
          </a:p>
          <a:p>
            <a:pPr marL="0" indent="0">
              <a:buNone/>
            </a:pPr>
            <a:r>
              <a:rPr lang="en-US" dirty="0" smtClean="0"/>
              <a:t>Documentation:  </a:t>
            </a:r>
            <a:r>
              <a:rPr lang="en-US" dirty="0"/>
              <a:t>Provide verification of distribution. </a:t>
            </a:r>
          </a:p>
          <a:p>
            <a:endParaRPr lang="en-US" dirty="0"/>
          </a:p>
        </p:txBody>
      </p:sp>
    </p:spTree>
    <p:extLst>
      <p:ext uri="{BB962C8B-B14F-4D97-AF65-F5344CB8AC3E}">
        <p14:creationId xmlns:p14="http://schemas.microsoft.com/office/powerpoint/2010/main" val="20909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Accreditation</a:t>
            </a:r>
          </a:p>
        </p:txBody>
      </p:sp>
      <p:sp>
        <p:nvSpPr>
          <p:cNvPr id="3" name="Content Placeholder 2"/>
          <p:cNvSpPr>
            <a:spLocks noGrp="1"/>
          </p:cNvSpPr>
          <p:nvPr>
            <p:ph idx="1"/>
          </p:nvPr>
        </p:nvSpPr>
        <p:spPr/>
        <p:txBody>
          <a:bodyPr/>
          <a:lstStyle/>
          <a:p>
            <a:pPr marL="0" indent="0" algn="ctr">
              <a:buNone/>
            </a:pPr>
            <a:r>
              <a:rPr lang="en-US" dirty="0"/>
              <a:t>YOUR GOAL AS AN EFFECTIVE LEADER </a:t>
            </a:r>
          </a:p>
          <a:p>
            <a:pPr marL="0" indent="0" algn="ctr">
              <a:buNone/>
            </a:pPr>
            <a:r>
              <a:rPr lang="en-US" dirty="0" smtClean="0"/>
              <a:t>Every </a:t>
            </a:r>
            <a:r>
              <a:rPr lang="en-US" dirty="0"/>
              <a:t>Site Accredited </a:t>
            </a:r>
            <a:r>
              <a:rPr lang="en-US" dirty="0" smtClean="0"/>
              <a:t>With…</a:t>
            </a:r>
            <a:endParaRPr lang="en-US" dirty="0"/>
          </a:p>
          <a:p>
            <a:pPr algn="ctr"/>
            <a:endParaRPr lang="en-US" dirty="0"/>
          </a:p>
          <a:p>
            <a:pPr marL="0" indent="0" algn="ctr">
              <a:buNone/>
            </a:pPr>
            <a:r>
              <a:rPr lang="en-US" dirty="0" smtClean="0"/>
              <a:t>NO </a:t>
            </a:r>
            <a:r>
              <a:rPr lang="en-US" dirty="0"/>
              <a:t>DEFICIENCIES</a:t>
            </a:r>
          </a:p>
          <a:p>
            <a:endParaRPr lang="en-US" dirty="0"/>
          </a:p>
        </p:txBody>
      </p:sp>
    </p:spTree>
    <p:extLst>
      <p:ext uri="{BB962C8B-B14F-4D97-AF65-F5344CB8AC3E}">
        <p14:creationId xmlns:p14="http://schemas.microsoft.com/office/powerpoint/2010/main" val="3313725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Accreditation</a:t>
            </a:r>
          </a:p>
        </p:txBody>
      </p:sp>
      <p:sp>
        <p:nvSpPr>
          <p:cNvPr id="3" name="Content Placeholder 2"/>
          <p:cNvSpPr>
            <a:spLocks noGrp="1"/>
          </p:cNvSpPr>
          <p:nvPr>
            <p:ph idx="1"/>
          </p:nvPr>
        </p:nvSpPr>
        <p:spPr/>
        <p:txBody>
          <a:bodyPr/>
          <a:lstStyle/>
          <a:p>
            <a:r>
              <a:rPr lang="en-US" dirty="0"/>
              <a:t>Accredited schools are meeting state requirements.</a:t>
            </a:r>
          </a:p>
          <a:p>
            <a:r>
              <a:rPr lang="en-US" dirty="0"/>
              <a:t>State aid is paid ONLY to accredited schools</a:t>
            </a:r>
          </a:p>
          <a:p>
            <a:r>
              <a:rPr lang="en-US" dirty="0"/>
              <a:t>A deficiency indicates the school is not in compliance with a requirement, but is still accredited. </a:t>
            </a:r>
            <a:r>
              <a:rPr lang="en-US" dirty="0" smtClean="0"/>
              <a:t>(For this year deficiencies are not tied to designations: focus, priority, etc.)</a:t>
            </a:r>
          </a:p>
          <a:p>
            <a:r>
              <a:rPr lang="en-US" dirty="0" smtClean="0"/>
              <a:t>Deficiencies typically move from one, to with warning, to on probation then to non-accredited for the same deficiency</a:t>
            </a:r>
            <a:endParaRPr lang="en-US" dirty="0"/>
          </a:p>
          <a:p>
            <a:endParaRPr lang="en-US" dirty="0"/>
          </a:p>
          <a:p>
            <a:endParaRPr lang="en-US" dirty="0"/>
          </a:p>
        </p:txBody>
      </p:sp>
    </p:spTree>
    <p:extLst>
      <p:ext uri="{BB962C8B-B14F-4D97-AF65-F5344CB8AC3E}">
        <p14:creationId xmlns:p14="http://schemas.microsoft.com/office/powerpoint/2010/main" val="44949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2018-2019</a:t>
            </a:r>
            <a:r>
              <a:rPr lang="en-US" dirty="0"/>
              <a:t/>
            </a:r>
            <a:br>
              <a:rPr lang="en-US" dirty="0"/>
            </a:br>
            <a:r>
              <a:rPr lang="en-US" dirty="0"/>
              <a:t>Accreditation Application</a:t>
            </a:r>
          </a:p>
        </p:txBody>
      </p:sp>
      <p:sp>
        <p:nvSpPr>
          <p:cNvPr id="3" name="Content Placeholder 2"/>
          <p:cNvSpPr>
            <a:spLocks noGrp="1"/>
          </p:cNvSpPr>
          <p:nvPr>
            <p:ph idx="1"/>
          </p:nvPr>
        </p:nvSpPr>
        <p:spPr>
          <a:xfrm>
            <a:off x="838200" y="1866569"/>
            <a:ext cx="10515600" cy="4351339"/>
          </a:xfrm>
        </p:spPr>
        <p:txBody>
          <a:bodyPr>
            <a:normAutofit fontScale="92500" lnSpcReduction="20000"/>
          </a:bodyPr>
          <a:lstStyle/>
          <a:p>
            <a:r>
              <a:rPr lang="en-US" dirty="0"/>
              <a:t>Fill out the application correctly! </a:t>
            </a:r>
          </a:p>
          <a:p>
            <a:r>
              <a:rPr lang="en-US" dirty="0"/>
              <a:t>Administrators can delegate job tasks but cannot delegate responsibility!</a:t>
            </a:r>
          </a:p>
          <a:p>
            <a:r>
              <a:rPr lang="en-US" dirty="0"/>
              <a:t>The application will change and there will be new questions.  Answer them correctly.</a:t>
            </a:r>
          </a:p>
          <a:p>
            <a:r>
              <a:rPr lang="en-US" dirty="0"/>
              <a:t>Some information will be uploaded for immediate viewing instead of being required during Accreditation visit.</a:t>
            </a:r>
          </a:p>
          <a:p>
            <a:r>
              <a:rPr lang="en-US" dirty="0"/>
              <a:t>Do not use co-teacher, unless there is a true co-teaching situation.</a:t>
            </a:r>
          </a:p>
          <a:p>
            <a:r>
              <a:rPr lang="en-US" dirty="0"/>
              <a:t>Make sure to put Career Tech information in the system correctly.</a:t>
            </a:r>
          </a:p>
          <a:p>
            <a:endParaRPr lang="en-US" dirty="0"/>
          </a:p>
          <a:p>
            <a:r>
              <a:rPr lang="en-US" dirty="0"/>
              <a:t>If you have questions call for clarification</a:t>
            </a:r>
            <a:r>
              <a:rPr lang="en-US" dirty="0" smtClean="0"/>
              <a:t>! – 405.521.3335</a:t>
            </a:r>
            <a:endParaRPr lang="en-US" dirty="0"/>
          </a:p>
          <a:p>
            <a:endParaRPr lang="en-US" dirty="0"/>
          </a:p>
        </p:txBody>
      </p:sp>
    </p:spTree>
    <p:extLst>
      <p:ext uri="{BB962C8B-B14F-4D97-AF65-F5344CB8AC3E}">
        <p14:creationId xmlns:p14="http://schemas.microsoft.com/office/powerpoint/2010/main" val="1235541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Preparing For Your Audit</a:t>
            </a:r>
          </a:p>
        </p:txBody>
      </p:sp>
      <p:sp>
        <p:nvSpPr>
          <p:cNvPr id="3" name="Content Placeholder 2"/>
          <p:cNvSpPr>
            <a:spLocks noGrp="1"/>
          </p:cNvSpPr>
          <p:nvPr>
            <p:ph idx="1"/>
          </p:nvPr>
        </p:nvSpPr>
        <p:spPr/>
        <p:txBody>
          <a:bodyPr/>
          <a:lstStyle/>
          <a:p>
            <a:r>
              <a:rPr lang="en-US" dirty="0"/>
              <a:t>Organize your supporting evidence in the order requested  (Without a paper trail it didn’t happen).</a:t>
            </a:r>
          </a:p>
          <a:p>
            <a:r>
              <a:rPr lang="en-US" dirty="0"/>
              <a:t>Use a file box or binder to organize materials.</a:t>
            </a:r>
          </a:p>
          <a:p>
            <a:r>
              <a:rPr lang="en-US" dirty="0"/>
              <a:t>Do not use plastic sleeves.</a:t>
            </a:r>
          </a:p>
          <a:p>
            <a:r>
              <a:rPr lang="en-US" dirty="0"/>
              <a:t>Use this opportunity to demonstrate the great things going on in your school district. </a:t>
            </a:r>
          </a:p>
        </p:txBody>
      </p:sp>
    </p:spTree>
    <p:extLst>
      <p:ext uri="{BB962C8B-B14F-4D97-AF65-F5344CB8AC3E}">
        <p14:creationId xmlns:p14="http://schemas.microsoft.com/office/powerpoint/2010/main" val="379736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Exception Reports </a:t>
            </a:r>
          </a:p>
        </p:txBody>
      </p:sp>
      <p:sp>
        <p:nvSpPr>
          <p:cNvPr id="3" name="Content Placeholder 2"/>
          <p:cNvSpPr>
            <a:spLocks noGrp="1"/>
          </p:cNvSpPr>
          <p:nvPr>
            <p:ph idx="1"/>
          </p:nvPr>
        </p:nvSpPr>
        <p:spPr>
          <a:xfrm>
            <a:off x="838200" y="1473959"/>
            <a:ext cx="10515600" cy="4703006"/>
          </a:xfrm>
        </p:spPr>
        <p:txBody>
          <a:bodyPr>
            <a:normAutofit/>
          </a:bodyPr>
          <a:lstStyle/>
          <a:p>
            <a:pPr marL="0" indent="0">
              <a:buNone/>
            </a:pPr>
            <a:r>
              <a:rPr lang="en-US" dirty="0"/>
              <a:t>Personnel Report                            Accreditation Application</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smtClean="0"/>
              <a:t>		  					       </a:t>
            </a:r>
            <a:endParaRPr lang="en-US" dirty="0"/>
          </a:p>
          <a:p>
            <a:pPr marL="0" indent="0" algn="ctr">
              <a:buNone/>
            </a:pPr>
            <a:r>
              <a:rPr lang="en-US" dirty="0" smtClean="0"/>
              <a:t>Your </a:t>
            </a:r>
            <a:r>
              <a:rPr lang="en-US" dirty="0"/>
              <a:t>Student Information System</a:t>
            </a:r>
          </a:p>
          <a:p>
            <a:pPr marL="0" indent="0">
              <a:buNone/>
            </a:pPr>
            <a:r>
              <a:rPr lang="en-US" dirty="0"/>
              <a:t> </a:t>
            </a:r>
            <a:r>
              <a:rPr lang="en-US" dirty="0" smtClean="0"/>
              <a:t>							</a:t>
            </a:r>
          </a:p>
          <a:p>
            <a:pPr marL="2743063" lvl="6" indent="0">
              <a:buNone/>
            </a:pPr>
            <a:r>
              <a:rPr lang="en-US" dirty="0" smtClean="0"/>
              <a:t>   			               </a:t>
            </a:r>
          </a:p>
          <a:p>
            <a:pPr marL="0" indent="0" algn="ctr">
              <a:buNone/>
            </a:pPr>
            <a:r>
              <a:rPr lang="en-US" dirty="0" smtClean="0"/>
              <a:t>District Exceptions</a:t>
            </a:r>
          </a:p>
          <a:p>
            <a:endParaRPr lang="en-US" dirty="0"/>
          </a:p>
        </p:txBody>
      </p:sp>
      <p:cxnSp>
        <p:nvCxnSpPr>
          <p:cNvPr id="5" name="Straight Arrow Connector 4"/>
          <p:cNvCxnSpPr/>
          <p:nvPr/>
        </p:nvCxnSpPr>
        <p:spPr>
          <a:xfrm>
            <a:off x="2470245" y="2115403"/>
            <a:ext cx="1678674" cy="1337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287904" y="2115403"/>
            <a:ext cx="1037230" cy="1433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41242" y="4067033"/>
            <a:ext cx="27295" cy="723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434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Audits - UPLOADS</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smtClean="0"/>
              <a:t>Uploads</a:t>
            </a:r>
          </a:p>
          <a:p>
            <a:pPr marL="0" indent="0">
              <a:buNone/>
            </a:pPr>
            <a:r>
              <a:rPr lang="en-US" dirty="0" smtClean="0"/>
              <a:t>PLEASE—Have your district, site, date and document in the title you save your uploads to before uploading.</a:t>
            </a:r>
          </a:p>
          <a:p>
            <a:pPr marL="0" indent="0">
              <a:buNone/>
            </a:pPr>
            <a:r>
              <a:rPr lang="en-US" dirty="0" smtClean="0"/>
              <a:t>To upload documents sign on to SSO</a:t>
            </a:r>
          </a:p>
          <a:p>
            <a:pPr lvl="1"/>
            <a:r>
              <a:rPr lang="en-US" dirty="0" smtClean="0"/>
              <a:t>Click the Accreditation Tab</a:t>
            </a:r>
          </a:p>
          <a:p>
            <a:pPr lvl="1"/>
            <a:r>
              <a:rPr lang="en-US" dirty="0" smtClean="0"/>
              <a:t>From the Summary Tab scroll down to document upload and click upload document</a:t>
            </a:r>
          </a:p>
          <a:p>
            <a:pPr lvl="1"/>
            <a:r>
              <a:rPr lang="en-US" dirty="0" smtClean="0"/>
              <a:t>There, listed in red, you will find a list of things that need to be uploaded.</a:t>
            </a:r>
          </a:p>
          <a:p>
            <a:pPr lvl="1"/>
            <a:r>
              <a:rPr lang="en-US" dirty="0" smtClean="0"/>
              <a:t>Scrolling down from there you will find a browse button</a:t>
            </a:r>
          </a:p>
          <a:p>
            <a:pPr lvl="1"/>
            <a:r>
              <a:rPr lang="en-US" dirty="0" smtClean="0"/>
              <a:t>From there you will select the item you are uploading that has been saved with your district and site, date and document in the title.</a:t>
            </a:r>
          </a:p>
          <a:p>
            <a:pPr lvl="1"/>
            <a:endParaRPr lang="en-US" dirty="0" smtClean="0"/>
          </a:p>
        </p:txBody>
      </p:sp>
    </p:spTree>
    <p:extLst>
      <p:ext uri="{BB962C8B-B14F-4D97-AF65-F5344CB8AC3E}">
        <p14:creationId xmlns:p14="http://schemas.microsoft.com/office/powerpoint/2010/main" val="2004879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9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57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75709" y="1032165"/>
            <a:ext cx="1579418" cy="3186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74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Regional Accreditation Officers</a:t>
            </a:r>
          </a:p>
        </p:txBody>
      </p:sp>
      <p:sp>
        <p:nvSpPr>
          <p:cNvPr id="7" name="Content Placeholder 6"/>
          <p:cNvSpPr>
            <a:spLocks noGrp="1"/>
          </p:cNvSpPr>
          <p:nvPr>
            <p:ph idx="1"/>
          </p:nvPr>
        </p:nvSpPr>
        <p:spPr/>
        <p:txBody>
          <a:bodyPr/>
          <a:lstStyle/>
          <a:p>
            <a:pPr marL="0" indent="0">
              <a:buNone/>
            </a:pPr>
            <a:r>
              <a:rPr lang="en-US" dirty="0" smtClean="0"/>
              <a:t>Shellie </a:t>
            </a:r>
            <a:r>
              <a:rPr lang="en-US" dirty="0"/>
              <a:t>Gammill                                          </a:t>
            </a:r>
            <a:r>
              <a:rPr lang="en-US" dirty="0" smtClean="0"/>
              <a:t>  Don </a:t>
            </a:r>
            <a:r>
              <a:rPr lang="en-US" dirty="0"/>
              <a:t>Gray</a:t>
            </a:r>
          </a:p>
          <a:p>
            <a:pPr marL="0" indent="0">
              <a:buNone/>
            </a:pPr>
            <a:r>
              <a:rPr lang="en-US" dirty="0"/>
              <a:t>Kim Hale                                                      Leslie </a:t>
            </a:r>
            <a:r>
              <a:rPr lang="en-US" dirty="0" smtClean="0"/>
              <a:t>Janis</a:t>
            </a:r>
          </a:p>
          <a:p>
            <a:pPr marL="0" indent="0">
              <a:buNone/>
            </a:pPr>
            <a:r>
              <a:rPr lang="en-US" dirty="0" smtClean="0"/>
              <a:t>Mat </a:t>
            </a:r>
            <a:r>
              <a:rPr lang="en-US" dirty="0"/>
              <a:t>Luse </a:t>
            </a:r>
            <a:r>
              <a:rPr lang="en-US" dirty="0" smtClean="0"/>
              <a:t>                                                     Ryan Pieper </a:t>
            </a:r>
          </a:p>
          <a:p>
            <a:pPr marL="0" indent="0">
              <a:buNone/>
            </a:pPr>
            <a:r>
              <a:rPr lang="en-US" dirty="0" smtClean="0"/>
              <a:t>Brent Meeks	                                         LeGay Riggs</a:t>
            </a:r>
          </a:p>
          <a:p>
            <a:pPr marL="0" indent="0">
              <a:buNone/>
            </a:pPr>
            <a:r>
              <a:rPr lang="en-US" dirty="0" smtClean="0"/>
              <a:t>Larry </a:t>
            </a:r>
            <a:r>
              <a:rPr lang="en-US" dirty="0"/>
              <a:t>Stogner                                               </a:t>
            </a:r>
            <a:r>
              <a:rPr lang="en-US" dirty="0" smtClean="0"/>
              <a:t>Kirk </a:t>
            </a:r>
            <a:r>
              <a:rPr lang="en-US" dirty="0"/>
              <a:t>Warnick</a:t>
            </a:r>
          </a:p>
          <a:p>
            <a:pPr marL="0" indent="0">
              <a:buNone/>
            </a:pPr>
            <a:r>
              <a:rPr lang="en-US" dirty="0" smtClean="0"/>
              <a:t>Mike Teel						    Mike Lemon</a:t>
            </a:r>
            <a:endParaRPr lang="en-US" dirty="0"/>
          </a:p>
          <a:p>
            <a:pPr marL="0" indent="0">
              <a:buNone/>
            </a:pPr>
            <a:r>
              <a:rPr lang="en-US" dirty="0" smtClean="0"/>
              <a:t> </a:t>
            </a:r>
          </a:p>
        </p:txBody>
      </p:sp>
    </p:spTree>
    <p:extLst>
      <p:ext uri="{BB962C8B-B14F-4D97-AF65-F5344CB8AC3E}">
        <p14:creationId xmlns:p14="http://schemas.microsoft.com/office/powerpoint/2010/main" val="139147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80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3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Accreditation Uploads</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lvl="1"/>
            <a:r>
              <a:rPr lang="en-US" sz="3200" dirty="0"/>
              <a:t>S</a:t>
            </a:r>
            <a:r>
              <a:rPr lang="en-US" sz="3200" dirty="0" smtClean="0"/>
              <a:t>elect the purpose of the upload. (example: CPR)</a:t>
            </a:r>
          </a:p>
          <a:p>
            <a:pPr lvl="1"/>
            <a:r>
              <a:rPr lang="en-US" sz="3200" dirty="0"/>
              <a:t>S</a:t>
            </a:r>
            <a:r>
              <a:rPr lang="en-US" sz="3200" dirty="0" smtClean="0"/>
              <a:t>elect the year of the documentation.</a:t>
            </a:r>
          </a:p>
          <a:p>
            <a:pPr lvl="1"/>
            <a:r>
              <a:rPr lang="en-US" sz="3200" dirty="0"/>
              <a:t>W</a:t>
            </a:r>
            <a:r>
              <a:rPr lang="en-US" sz="3200" dirty="0" smtClean="0"/>
              <a:t>rite a short file description</a:t>
            </a:r>
          </a:p>
          <a:p>
            <a:pPr lvl="1"/>
            <a:r>
              <a:rPr lang="en-US" sz="3200" dirty="0"/>
              <a:t>C</a:t>
            </a:r>
            <a:r>
              <a:rPr lang="en-US" sz="3200" dirty="0" smtClean="0"/>
              <a:t>lick upload file</a:t>
            </a:r>
          </a:p>
        </p:txBody>
      </p:sp>
    </p:spTree>
    <p:extLst>
      <p:ext uri="{BB962C8B-B14F-4D97-AF65-F5344CB8AC3E}">
        <p14:creationId xmlns:p14="http://schemas.microsoft.com/office/powerpoint/2010/main" val="116545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40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0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95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574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Treasurers/Encumbrance Clerks</a:t>
            </a:r>
          </a:p>
        </p:txBody>
      </p:sp>
      <p:sp>
        <p:nvSpPr>
          <p:cNvPr id="3" name="Content Placeholder 2"/>
          <p:cNvSpPr>
            <a:spLocks noGrp="1"/>
          </p:cNvSpPr>
          <p:nvPr>
            <p:ph idx="1"/>
          </p:nvPr>
        </p:nvSpPr>
        <p:spPr>
          <a:xfrm>
            <a:off x="838200" y="1825625"/>
            <a:ext cx="11353800" cy="4351339"/>
          </a:xfrm>
        </p:spPr>
        <p:txBody>
          <a:bodyPr/>
          <a:lstStyle/>
          <a:p>
            <a:r>
              <a:rPr lang="en-US" dirty="0"/>
              <a:t>12 hours of school finance laws.</a:t>
            </a:r>
          </a:p>
          <a:p>
            <a:r>
              <a:rPr lang="en-US" dirty="0"/>
              <a:t>12 hours of continuing education in last three years.</a:t>
            </a:r>
          </a:p>
          <a:p>
            <a:r>
              <a:rPr lang="en-US" dirty="0"/>
              <a:t>As of fall 2014 trainings must have approved stamp.</a:t>
            </a:r>
          </a:p>
          <a:p>
            <a:r>
              <a:rPr lang="en-US" dirty="0"/>
              <a:t>Please put the most recent training in front of the file.</a:t>
            </a:r>
          </a:p>
          <a:p>
            <a:r>
              <a:rPr lang="en-US" dirty="0"/>
              <a:t>Provide documentation.  $100,000 for superintendent and $1,000 </a:t>
            </a:r>
          </a:p>
          <a:p>
            <a:pPr marL="0" indent="0">
              <a:buNone/>
            </a:pPr>
            <a:r>
              <a:rPr lang="en-US" dirty="0"/>
              <a:t> </a:t>
            </a:r>
            <a:r>
              <a:rPr lang="en-US" dirty="0" smtClean="0"/>
              <a:t>  for treasurer bonds.</a:t>
            </a:r>
            <a:endParaRPr lang="en-US" dirty="0"/>
          </a:p>
          <a:p>
            <a:r>
              <a:rPr lang="en-US" dirty="0"/>
              <a:t>Superintendent cannot be treasurer or encumbrance clerk.</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818" y="1580440"/>
            <a:ext cx="22256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24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Code and Grade Span Changes	</a:t>
            </a:r>
            <a:endParaRPr lang="en-US" dirty="0"/>
          </a:p>
        </p:txBody>
      </p:sp>
      <p:sp>
        <p:nvSpPr>
          <p:cNvPr id="3" name="Content Placeholder 2"/>
          <p:cNvSpPr>
            <a:spLocks noGrp="1"/>
          </p:cNvSpPr>
          <p:nvPr>
            <p:ph idx="1"/>
          </p:nvPr>
        </p:nvSpPr>
        <p:spPr/>
        <p:txBody>
          <a:bodyPr/>
          <a:lstStyle/>
          <a:p>
            <a:r>
              <a:rPr lang="en-US" dirty="0" smtClean="0"/>
              <a:t>Site code and grade span change requests must be into the accreditation office by September 1, 2018 for the 2018-2019 school year.</a:t>
            </a:r>
            <a:endParaRPr lang="en-US" dirty="0"/>
          </a:p>
        </p:txBody>
      </p:sp>
    </p:spTree>
    <p:extLst>
      <p:ext uri="{BB962C8B-B14F-4D97-AF65-F5344CB8AC3E}">
        <p14:creationId xmlns:p14="http://schemas.microsoft.com/office/powerpoint/2010/main" val="321124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Tdap</a:t>
            </a:r>
            <a:r>
              <a:rPr lang="en-US" dirty="0"/>
              <a:t>: 7th Grade Students</a:t>
            </a:r>
          </a:p>
        </p:txBody>
      </p:sp>
      <p:sp>
        <p:nvSpPr>
          <p:cNvPr id="3" name="Content Placeholder 2"/>
          <p:cNvSpPr>
            <a:spLocks noGrp="1"/>
          </p:cNvSpPr>
          <p:nvPr>
            <p:ph idx="1"/>
          </p:nvPr>
        </p:nvSpPr>
        <p:spPr/>
        <p:txBody>
          <a:bodyPr>
            <a:normAutofit lnSpcReduction="10000"/>
          </a:bodyPr>
          <a:lstStyle/>
          <a:p>
            <a:r>
              <a:rPr lang="en-US" dirty="0"/>
              <a:t>Not the same as </a:t>
            </a:r>
            <a:r>
              <a:rPr lang="en-US" dirty="0" err="1"/>
              <a:t>DTaP</a:t>
            </a:r>
            <a:endParaRPr lang="en-US" dirty="0"/>
          </a:p>
          <a:p>
            <a:r>
              <a:rPr lang="en-US" dirty="0"/>
              <a:t>Brand Names: </a:t>
            </a:r>
            <a:r>
              <a:rPr lang="en-US" dirty="0" err="1"/>
              <a:t>Adacel</a:t>
            </a:r>
            <a:r>
              <a:rPr lang="en-US" dirty="0"/>
              <a:t> (</a:t>
            </a:r>
            <a:r>
              <a:rPr lang="en-US" dirty="0" err="1"/>
              <a:t>Tdap</a:t>
            </a:r>
            <a:r>
              <a:rPr lang="en-US" dirty="0"/>
              <a:t>), </a:t>
            </a:r>
            <a:r>
              <a:rPr lang="en-US" dirty="0" err="1"/>
              <a:t>Boostrix</a:t>
            </a:r>
            <a:r>
              <a:rPr lang="en-US" dirty="0"/>
              <a:t> (</a:t>
            </a:r>
            <a:r>
              <a:rPr lang="en-US" dirty="0" err="1"/>
              <a:t>Tdap</a:t>
            </a:r>
            <a:r>
              <a:rPr lang="en-US" dirty="0"/>
              <a:t>)</a:t>
            </a:r>
          </a:p>
          <a:p>
            <a:r>
              <a:rPr lang="en-US" dirty="0"/>
              <a:t>Most Dr. Offices and Health Departments are connected to the same system. </a:t>
            </a:r>
          </a:p>
          <a:p>
            <a:r>
              <a:rPr lang="en-US" dirty="0"/>
              <a:t>Contact the State Health Department to get access.</a:t>
            </a:r>
          </a:p>
          <a:p>
            <a:r>
              <a:rPr lang="en-US" dirty="0"/>
              <a:t>If a large majority of students are not inoculated contact health department or local tribal office. </a:t>
            </a:r>
          </a:p>
          <a:p>
            <a:r>
              <a:rPr lang="en-US" dirty="0"/>
              <a:t>If parents choose to not get inoculations they must have an approved form from the State Department of Health in your files. </a:t>
            </a:r>
          </a:p>
          <a:p>
            <a:endParaRPr lang="en-US" dirty="0"/>
          </a:p>
        </p:txBody>
      </p:sp>
    </p:spTree>
    <p:extLst>
      <p:ext uri="{BB962C8B-B14F-4D97-AF65-F5344CB8AC3E}">
        <p14:creationId xmlns:p14="http://schemas.microsoft.com/office/powerpoint/2010/main" val="3989865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the RAO’s</a:t>
            </a:r>
          </a:p>
        </p:txBody>
      </p:sp>
      <p:sp>
        <p:nvSpPr>
          <p:cNvPr id="3" name="Content Placeholder 2"/>
          <p:cNvSpPr>
            <a:spLocks noGrp="1"/>
          </p:cNvSpPr>
          <p:nvPr>
            <p:ph idx="1"/>
          </p:nvPr>
        </p:nvSpPr>
        <p:spPr/>
        <p:txBody>
          <a:bodyPr/>
          <a:lstStyle/>
          <a:p>
            <a:r>
              <a:rPr lang="en-US" dirty="0"/>
              <a:t>Educate!</a:t>
            </a:r>
          </a:p>
          <a:p>
            <a:r>
              <a:rPr lang="en-US" dirty="0"/>
              <a:t>Act as liaison between the SDE and the schools.</a:t>
            </a:r>
          </a:p>
          <a:p>
            <a:r>
              <a:rPr lang="en-US" dirty="0"/>
              <a:t>Resource for information.</a:t>
            </a:r>
          </a:p>
          <a:p>
            <a:r>
              <a:rPr lang="en-US" dirty="0"/>
              <a:t>Provide guidance and make recommendations.</a:t>
            </a:r>
          </a:p>
          <a:p>
            <a:r>
              <a:rPr lang="en-US" dirty="0"/>
              <a:t>Conduct audits to gather information for other departments</a:t>
            </a:r>
            <a:r>
              <a:rPr lang="en-US" dirty="0" smtClean="0"/>
              <a:t>.</a:t>
            </a:r>
          </a:p>
          <a:p>
            <a:r>
              <a:rPr lang="en-US" dirty="0" smtClean="0"/>
              <a:t>Work to facilitate communication between community members and the school district.</a:t>
            </a:r>
            <a:endParaRPr lang="en-US" dirty="0"/>
          </a:p>
          <a:p>
            <a:r>
              <a:rPr lang="en-US" dirty="0"/>
              <a:t>We are here to help you be the best leader you can be!</a:t>
            </a:r>
          </a:p>
          <a:p>
            <a:endParaRPr lang="en-US" dirty="0"/>
          </a:p>
        </p:txBody>
      </p:sp>
    </p:spTree>
    <p:extLst>
      <p:ext uri="{BB962C8B-B14F-4D97-AF65-F5344CB8AC3E}">
        <p14:creationId xmlns:p14="http://schemas.microsoft.com/office/powerpoint/2010/main" val="3151652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and Prevention and Cardiac Arrest</a:t>
            </a:r>
          </a:p>
        </p:txBody>
      </p:sp>
      <p:sp>
        <p:nvSpPr>
          <p:cNvPr id="3" name="Content Placeholder 2"/>
          <p:cNvSpPr>
            <a:spLocks noGrp="1"/>
          </p:cNvSpPr>
          <p:nvPr>
            <p:ph idx="1"/>
          </p:nvPr>
        </p:nvSpPr>
        <p:spPr/>
        <p:txBody>
          <a:bodyPr>
            <a:normAutofit fontScale="92500" lnSpcReduction="10000"/>
          </a:bodyPr>
          <a:lstStyle/>
          <a:p>
            <a:r>
              <a:rPr lang="en-US" dirty="0"/>
              <a:t>Every Certified, Head/Assistant or  </a:t>
            </a:r>
            <a:r>
              <a:rPr lang="en-US" dirty="0" smtClean="0"/>
              <a:t>Adjunct / Lay </a:t>
            </a:r>
            <a:r>
              <a:rPr lang="en-US" dirty="0"/>
              <a:t>Coach Must Have Care and Prevention And Cardiac Arrest Certification.  Have the Transcript With Care and Prevention Highlighted. </a:t>
            </a:r>
          </a:p>
          <a:p>
            <a:r>
              <a:rPr lang="en-US" dirty="0"/>
              <a:t>Class must be taught by a certified athletic trainer and  include a lab. Make sure the certificate has all of the necessary information</a:t>
            </a:r>
          </a:p>
          <a:p>
            <a:r>
              <a:rPr lang="en-US" dirty="0"/>
              <a:t>You can look up certified trainers online on the site Oklahoma Board of Medical Licensure and Supervision to make sure they are certified. http://www.okmedicalboard.org/search</a:t>
            </a:r>
          </a:p>
          <a:p>
            <a:r>
              <a:rPr lang="en-US" dirty="0"/>
              <a:t>A Certificate of Completion from an approved provider will serve as documentation for the Cardiac Arrest Certification. Each coach must have their own certificate. </a:t>
            </a:r>
          </a:p>
          <a:p>
            <a:endParaRPr lang="en-US" dirty="0"/>
          </a:p>
        </p:txBody>
      </p:sp>
    </p:spTree>
    <p:extLst>
      <p:ext uri="{BB962C8B-B14F-4D97-AF65-F5344CB8AC3E}">
        <p14:creationId xmlns:p14="http://schemas.microsoft.com/office/powerpoint/2010/main" val="343069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Committee</a:t>
            </a:r>
          </a:p>
        </p:txBody>
      </p:sp>
      <p:sp>
        <p:nvSpPr>
          <p:cNvPr id="3" name="Content Placeholder 2"/>
          <p:cNvSpPr>
            <a:spLocks noGrp="1"/>
          </p:cNvSpPr>
          <p:nvPr>
            <p:ph idx="1"/>
          </p:nvPr>
        </p:nvSpPr>
        <p:spPr/>
        <p:txBody>
          <a:bodyPr/>
          <a:lstStyle/>
          <a:p>
            <a:r>
              <a:rPr lang="en-US" dirty="0"/>
              <a:t>This committee is </a:t>
            </a:r>
            <a:r>
              <a:rPr lang="en-US" dirty="0" smtClean="0"/>
              <a:t>back in law.  </a:t>
            </a:r>
            <a:r>
              <a:rPr lang="en-US" dirty="0"/>
              <a:t>W</a:t>
            </a:r>
            <a:r>
              <a:rPr lang="en-US" dirty="0" smtClean="0"/>
              <a:t>e </a:t>
            </a:r>
            <a:r>
              <a:rPr lang="en-US" dirty="0"/>
              <a:t>recommend that </a:t>
            </a:r>
            <a:r>
              <a:rPr lang="en-US" dirty="0" smtClean="0"/>
              <a:t>districts </a:t>
            </a:r>
            <a:r>
              <a:rPr lang="en-US" dirty="0"/>
              <a:t>have the meetings and document the discussions.  Districts want to </a:t>
            </a:r>
            <a:r>
              <a:rPr lang="en-US" dirty="0" smtClean="0"/>
              <a:t>let the stakeholders know that </a:t>
            </a:r>
            <a:r>
              <a:rPr lang="en-US" dirty="0"/>
              <a:t>the leaders of the district/sites are doing everything possible to keep students safe. HB 1684 requires districts to include suicide prevention in the discussions</a:t>
            </a:r>
            <a:r>
              <a:rPr lang="en-US" dirty="0" smtClean="0"/>
              <a:t>.</a:t>
            </a:r>
          </a:p>
          <a:p>
            <a:r>
              <a:rPr lang="en-US" dirty="0" smtClean="0"/>
              <a:t>Active Shooter – Following Parkland, it would be wise to have a documented plan for an Active shooter that can be shared with the local school board.  The Oklahoma School Security Institute can assist</a:t>
            </a:r>
            <a:endParaRPr lang="en-US" dirty="0"/>
          </a:p>
          <a:p>
            <a:endParaRPr lang="en-US" dirty="0"/>
          </a:p>
        </p:txBody>
      </p:sp>
    </p:spTree>
    <p:extLst>
      <p:ext uri="{BB962C8B-B14F-4D97-AF65-F5344CB8AC3E}">
        <p14:creationId xmlns:p14="http://schemas.microsoft.com/office/powerpoint/2010/main" val="280153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Members for Safety Committee</a:t>
            </a:r>
          </a:p>
        </p:txBody>
      </p:sp>
      <p:sp>
        <p:nvSpPr>
          <p:cNvPr id="3" name="Content Placeholder 2"/>
          <p:cNvSpPr>
            <a:spLocks noGrp="1"/>
          </p:cNvSpPr>
          <p:nvPr>
            <p:ph idx="1"/>
          </p:nvPr>
        </p:nvSpPr>
        <p:spPr/>
        <p:txBody>
          <a:bodyPr/>
          <a:lstStyle/>
          <a:p>
            <a:r>
              <a:rPr lang="en-US" dirty="0"/>
              <a:t>Teachers</a:t>
            </a:r>
          </a:p>
          <a:p>
            <a:r>
              <a:rPr lang="en-US" dirty="0"/>
              <a:t>Parents of enrolled students</a:t>
            </a:r>
          </a:p>
          <a:p>
            <a:r>
              <a:rPr lang="en-US" b="1" u="sng" dirty="0"/>
              <a:t>Students</a:t>
            </a:r>
          </a:p>
          <a:p>
            <a:r>
              <a:rPr lang="en-US" dirty="0"/>
              <a:t>School official who participates in investigations regarding bullying</a:t>
            </a:r>
          </a:p>
          <a:p>
            <a:r>
              <a:rPr lang="en-US" dirty="0"/>
              <a:t>HB 1684 requires districts to include a counselor or mental health provider </a:t>
            </a:r>
          </a:p>
          <a:p>
            <a:endParaRPr lang="en-US" dirty="0"/>
          </a:p>
        </p:txBody>
      </p:sp>
    </p:spTree>
    <p:extLst>
      <p:ext uri="{BB962C8B-B14F-4D97-AF65-F5344CB8AC3E}">
        <p14:creationId xmlns:p14="http://schemas.microsoft.com/office/powerpoint/2010/main" val="1658555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7"/>
            <a:ext cx="10515600" cy="1325563"/>
          </a:xfrm>
        </p:spPr>
        <p:txBody>
          <a:bodyPr/>
          <a:lstStyle/>
          <a:p>
            <a:r>
              <a:rPr lang="en-US" dirty="0"/>
              <a:t>Hours/Days</a:t>
            </a:r>
          </a:p>
        </p:txBody>
      </p:sp>
      <p:sp>
        <p:nvSpPr>
          <p:cNvPr id="3" name="Content Placeholder 2"/>
          <p:cNvSpPr>
            <a:spLocks noGrp="1"/>
          </p:cNvSpPr>
          <p:nvPr>
            <p:ph idx="1"/>
          </p:nvPr>
        </p:nvSpPr>
        <p:spPr>
          <a:xfrm>
            <a:off x="838200" y="1178854"/>
            <a:ext cx="10515600" cy="4351339"/>
          </a:xfrm>
        </p:spPr>
        <p:txBody>
          <a:bodyPr>
            <a:normAutofit fontScale="85000" lnSpcReduction="20000"/>
          </a:bodyPr>
          <a:lstStyle/>
          <a:p>
            <a:r>
              <a:rPr lang="en-US" b="1" u="sng" dirty="0"/>
              <a:t>Do not mail/email documents to the Accreditation office or the RAO</a:t>
            </a:r>
          </a:p>
          <a:p>
            <a:r>
              <a:rPr lang="en-US" dirty="0"/>
              <a:t>Get board approval for school calendar if 1080 hours. Upload the information on the single sign on. Unofficial board minutes will work. </a:t>
            </a:r>
          </a:p>
          <a:p>
            <a:r>
              <a:rPr lang="en-US" dirty="0"/>
              <a:t>Documentation due October 15th    </a:t>
            </a:r>
          </a:p>
          <a:p>
            <a:r>
              <a:rPr lang="en-US" dirty="0"/>
              <a:t>Board Minutes</a:t>
            </a:r>
          </a:p>
          <a:p>
            <a:r>
              <a:rPr lang="en-US" dirty="0"/>
              <a:t>Board Memo (Letter written on school letterhead)</a:t>
            </a:r>
          </a:p>
          <a:p>
            <a:r>
              <a:rPr lang="en-US" dirty="0"/>
              <a:t>To upload go in to Single Sign-On: </a:t>
            </a:r>
          </a:p>
          <a:p>
            <a:r>
              <a:rPr lang="en-US" dirty="0"/>
              <a:t>Accreditation</a:t>
            </a:r>
          </a:p>
          <a:p>
            <a:r>
              <a:rPr lang="en-US" dirty="0"/>
              <a:t>Upload </a:t>
            </a:r>
            <a:r>
              <a:rPr lang="en-US" dirty="0" smtClean="0"/>
              <a:t>documents *Please Name Indicating District, Site, ETC* Refer To Slide 16</a:t>
            </a:r>
          </a:p>
          <a:p>
            <a:r>
              <a:rPr lang="en-US" dirty="0" smtClean="0"/>
              <a:t>Your RAO will take a signed copy with them during ASR.</a:t>
            </a:r>
          </a:p>
          <a:p>
            <a:r>
              <a:rPr lang="en-US" dirty="0" smtClean="0"/>
              <a:t>SY 18-19 will use WAVE data for instructional minutes and calendar days!</a:t>
            </a:r>
            <a:endParaRPr lang="en-US" dirty="0"/>
          </a:p>
          <a:p>
            <a:endParaRPr lang="en-US" dirty="0"/>
          </a:p>
        </p:txBody>
      </p:sp>
    </p:spTree>
    <p:extLst>
      <p:ext uri="{BB962C8B-B14F-4D97-AF65-F5344CB8AC3E}">
        <p14:creationId xmlns:p14="http://schemas.microsoft.com/office/powerpoint/2010/main" val="1714754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Drills </a:t>
            </a:r>
            <a:r>
              <a:rPr lang="en-US" dirty="0" smtClean="0"/>
              <a:t>2018-2019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 </a:t>
            </a:r>
            <a:r>
              <a:rPr lang="en-US" dirty="0"/>
              <a:t>Tornado drills (September and March)</a:t>
            </a:r>
          </a:p>
          <a:p>
            <a:r>
              <a:rPr lang="en-US" dirty="0"/>
              <a:t>2 Fire drills (within 15 days at the start of each semester)</a:t>
            </a:r>
          </a:p>
          <a:p>
            <a:r>
              <a:rPr lang="en-US" dirty="0"/>
              <a:t>4 Security drills (one within 15 days of the start of each semester)</a:t>
            </a:r>
          </a:p>
          <a:p>
            <a:r>
              <a:rPr lang="en-US" dirty="0"/>
              <a:t>2 Bus evacuation drills (one within 15 days of the start of each </a:t>
            </a:r>
            <a:r>
              <a:rPr lang="en-US" dirty="0" smtClean="0"/>
              <a:t>semester--recommended)</a:t>
            </a:r>
            <a:endParaRPr lang="en-US" dirty="0"/>
          </a:p>
          <a:p>
            <a:r>
              <a:rPr lang="en-US" dirty="0"/>
              <a:t>2 Other drills (selected after evaluation of local safety issues</a:t>
            </a:r>
            <a:r>
              <a:rPr lang="en-US" dirty="0" smtClean="0"/>
              <a:t>) This may be an additional two bus evacuations, but it must be in addition to the two required bus evacuation drills. Change the type of drill frequently, so that your district has documentation that they are well prepared.  </a:t>
            </a:r>
            <a:endParaRPr lang="en-US" dirty="0"/>
          </a:p>
          <a:p>
            <a:endParaRPr lang="en-US" dirty="0"/>
          </a:p>
          <a:p>
            <a:r>
              <a:rPr lang="en-US" dirty="0"/>
              <a:t>Report drills to www.schoolsecurity.ok.gov </a:t>
            </a:r>
          </a:p>
        </p:txBody>
      </p:sp>
    </p:spTree>
    <p:extLst>
      <p:ext uri="{BB962C8B-B14F-4D97-AF65-F5344CB8AC3E}">
        <p14:creationId xmlns:p14="http://schemas.microsoft.com/office/powerpoint/2010/main" val="2168215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400055"/>
          </a:xfrm>
        </p:spPr>
        <p:txBody>
          <a:bodyPr>
            <a:normAutofit/>
          </a:bodyPr>
          <a:lstStyle/>
          <a:p>
            <a:pPr algn="ctr"/>
            <a:r>
              <a:rPr lang="en-US" dirty="0" smtClean="0"/>
              <a:t>Questions?</a:t>
            </a:r>
            <a:br>
              <a:rPr lang="en-US" dirty="0" smtClean="0"/>
            </a:br>
            <a:r>
              <a:rPr lang="en-US" dirty="0"/>
              <a:t/>
            </a:r>
            <a:br>
              <a:rPr lang="en-US" dirty="0"/>
            </a:br>
            <a:r>
              <a:rPr lang="en-US" dirty="0" smtClean="0"/>
              <a:t>Leslie Janis, Accreditation Officer</a:t>
            </a:r>
            <a:br>
              <a:rPr lang="en-US" dirty="0" smtClean="0"/>
            </a:br>
            <a:r>
              <a:rPr lang="en-US" dirty="0" smtClean="0"/>
              <a:t>or</a:t>
            </a:r>
            <a:br>
              <a:rPr lang="en-US" dirty="0" smtClean="0"/>
            </a:br>
            <a:r>
              <a:rPr lang="en-US" dirty="0" smtClean="0"/>
              <a:t>Jason Pittenger, Executive Director</a:t>
            </a:r>
            <a:br>
              <a:rPr lang="en-US" dirty="0" smtClean="0"/>
            </a:br>
            <a:r>
              <a:rPr lang="en-US" dirty="0" smtClean="0"/>
              <a:t>Accreditation</a:t>
            </a:r>
            <a:br>
              <a:rPr lang="en-US" dirty="0" smtClean="0"/>
            </a:br>
            <a:r>
              <a:rPr lang="en-US" dirty="0" smtClean="0"/>
              <a:t>405.521.3335</a:t>
            </a:r>
            <a:endParaRPr lang="en-US" dirty="0"/>
          </a:p>
        </p:txBody>
      </p:sp>
    </p:spTree>
    <p:extLst>
      <p:ext uri="{BB962C8B-B14F-4D97-AF65-F5344CB8AC3E}">
        <p14:creationId xmlns:p14="http://schemas.microsoft.com/office/powerpoint/2010/main" val="733823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a:xfrm>
            <a:off x="838200" y="1459833"/>
            <a:ext cx="10515600" cy="4717132"/>
          </a:xfrm>
        </p:spPr>
        <p:txBody>
          <a:bodyPr>
            <a:normAutofit/>
          </a:bodyPr>
          <a:lstStyle/>
          <a:p>
            <a:r>
              <a:rPr lang="en-US" dirty="0"/>
              <a:t>Standards for Accreditation Guide</a:t>
            </a:r>
            <a:r>
              <a:rPr lang="en-US" dirty="0" smtClean="0"/>
              <a:t>*</a:t>
            </a:r>
          </a:p>
          <a:p>
            <a:r>
              <a:rPr lang="en-US" sz="1600" dirty="0">
                <a:hlinkClick r:id="rId2"/>
              </a:rPr>
              <a:t>http://</a:t>
            </a:r>
            <a:r>
              <a:rPr lang="en-US" sz="1600" dirty="0" smtClean="0">
                <a:hlinkClick r:id="rId2"/>
              </a:rPr>
              <a:t>sde.ok.gov/sde/documents/2015-09-21/2014-15-accreditation-standards</a:t>
            </a:r>
            <a:endParaRPr lang="en-US" sz="1600" dirty="0" smtClean="0"/>
          </a:p>
          <a:p>
            <a:r>
              <a:rPr lang="en-US" dirty="0" smtClean="0"/>
              <a:t>Certification </a:t>
            </a:r>
            <a:r>
              <a:rPr lang="en-US" dirty="0"/>
              <a:t>Guide for School Staff </a:t>
            </a:r>
            <a:r>
              <a:rPr lang="en-US" dirty="0" smtClean="0"/>
              <a:t>Assignments (when available)*</a:t>
            </a:r>
            <a:endParaRPr lang="en-US" dirty="0"/>
          </a:p>
          <a:p>
            <a:r>
              <a:rPr lang="en-US" dirty="0"/>
              <a:t>Law Book</a:t>
            </a:r>
            <a:r>
              <a:rPr lang="en-US" dirty="0" smtClean="0"/>
              <a:t>*</a:t>
            </a:r>
          </a:p>
          <a:p>
            <a:r>
              <a:rPr lang="en-US" sz="1600" dirty="0">
                <a:hlinkClick r:id="rId3"/>
              </a:rPr>
              <a:t>http://</a:t>
            </a:r>
            <a:r>
              <a:rPr lang="en-US" sz="1600" dirty="0" smtClean="0">
                <a:hlinkClick r:id="rId3"/>
              </a:rPr>
              <a:t>www.oscn.net/applications/oscn/Index.asp?ftdb=STOKST70&amp;level=1</a:t>
            </a:r>
            <a:endParaRPr lang="en-US" sz="1600" dirty="0" smtClean="0"/>
          </a:p>
          <a:p>
            <a:r>
              <a:rPr lang="en-US" dirty="0" smtClean="0"/>
              <a:t>RAO</a:t>
            </a:r>
          </a:p>
          <a:p>
            <a:r>
              <a:rPr lang="en-US" sz="1600" dirty="0">
                <a:hlinkClick r:id="rId4"/>
              </a:rPr>
              <a:t>http://</a:t>
            </a:r>
            <a:r>
              <a:rPr lang="en-US" sz="1600" dirty="0" smtClean="0">
                <a:hlinkClick r:id="rId4"/>
              </a:rPr>
              <a:t>sde.ok.gov/sde/documents/rao-contact-information-list</a:t>
            </a:r>
            <a:endParaRPr lang="en-US" sz="1600" dirty="0" smtClean="0"/>
          </a:p>
          <a:p>
            <a:endParaRPr lang="en-US" dirty="0" smtClean="0"/>
          </a:p>
          <a:p>
            <a:r>
              <a:rPr lang="en-US" dirty="0" smtClean="0"/>
              <a:t>*</a:t>
            </a:r>
            <a:r>
              <a:rPr lang="en-US" dirty="0"/>
              <a:t>Download to IBook on </a:t>
            </a:r>
            <a:r>
              <a:rPr lang="en-US" dirty="0" err="1"/>
              <a:t>Iphone</a:t>
            </a:r>
            <a:r>
              <a:rPr lang="en-US" dirty="0"/>
              <a:t>/</a:t>
            </a:r>
            <a:r>
              <a:rPr lang="en-US" dirty="0" err="1"/>
              <a:t>Ipad</a:t>
            </a:r>
            <a:r>
              <a:rPr lang="en-US" dirty="0"/>
              <a:t> and search</a:t>
            </a:r>
          </a:p>
          <a:p>
            <a:endParaRPr lang="en-US" dirty="0"/>
          </a:p>
          <a:p>
            <a:endParaRPr lang="en-US" dirty="0"/>
          </a:p>
          <a:p>
            <a:endParaRPr lang="en-US" dirty="0"/>
          </a:p>
        </p:txBody>
      </p:sp>
    </p:spTree>
    <p:extLst>
      <p:ext uri="{BB962C8B-B14F-4D97-AF65-F5344CB8AC3E}">
        <p14:creationId xmlns:p14="http://schemas.microsoft.com/office/powerpoint/2010/main" val="332927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a:t>
            </a:r>
            <a:r>
              <a:rPr lang="en-US" dirty="0" smtClean="0"/>
              <a:t>Audits—August/September</a:t>
            </a:r>
            <a:endParaRPr lang="en-US" dirty="0"/>
          </a:p>
        </p:txBody>
      </p:sp>
      <p:sp>
        <p:nvSpPr>
          <p:cNvPr id="3" name="Content Placeholder 2"/>
          <p:cNvSpPr>
            <a:spLocks noGrp="1"/>
          </p:cNvSpPr>
          <p:nvPr>
            <p:ph idx="1"/>
          </p:nvPr>
        </p:nvSpPr>
        <p:spPr>
          <a:xfrm>
            <a:off x="838200" y="1690688"/>
            <a:ext cx="10515600" cy="5037658"/>
          </a:xfrm>
        </p:spPr>
        <p:txBody>
          <a:bodyPr>
            <a:noAutofit/>
          </a:bodyPr>
          <a:lstStyle/>
          <a:p>
            <a:pPr marL="0" indent="0">
              <a:buNone/>
            </a:pPr>
            <a:r>
              <a:rPr lang="en-US" sz="2000" dirty="0" smtClean="0"/>
              <a:t>1</a:t>
            </a:r>
            <a:r>
              <a:rPr lang="en-US" sz="2000" dirty="0"/>
              <a:t>. The district has and follows a policy on felony record searches. 70 O.S. § </a:t>
            </a:r>
            <a:r>
              <a:rPr lang="en-US" sz="2000" dirty="0" smtClean="0"/>
              <a:t>5-142</a:t>
            </a:r>
          </a:p>
          <a:p>
            <a:pPr marL="0" indent="0">
              <a:buNone/>
            </a:pPr>
            <a:r>
              <a:rPr lang="en-US" sz="2000" dirty="0" smtClean="0"/>
              <a:t>Documentation</a:t>
            </a:r>
            <a:r>
              <a:rPr lang="en-US" sz="2000" dirty="0"/>
              <a:t>: provide felony record search policy for review, a list of names of all new employees, and a letter signed by the superintendent that felony searches have been conducted on all new employees. </a:t>
            </a:r>
          </a:p>
          <a:p>
            <a:pPr marL="0" indent="0">
              <a:buNone/>
            </a:pPr>
            <a:r>
              <a:rPr lang="en-US" sz="2000" dirty="0" smtClean="0"/>
              <a:t>2</a:t>
            </a:r>
            <a:r>
              <a:rPr lang="en-US" sz="2000" dirty="0"/>
              <a:t>. All bus drivers have the required current health examination form, CDL, Oklahoma bus driving certificate,  </a:t>
            </a:r>
            <a:r>
              <a:rPr lang="en-US" sz="2000" dirty="0" smtClean="0"/>
              <a:t>and </a:t>
            </a:r>
            <a:r>
              <a:rPr lang="en-US" sz="2000" dirty="0"/>
              <a:t>the Motor Vehicle Record from the DMV?  OAC 210:30-5-8</a:t>
            </a:r>
          </a:p>
          <a:p>
            <a:pPr marL="0" indent="0">
              <a:buNone/>
            </a:pPr>
            <a:r>
              <a:rPr lang="en-US" sz="2000" dirty="0"/>
              <a:t>Documentation: provide copy of health cert., CDL, Oklahoma bus cert., &amp; motor vehicle record for review</a:t>
            </a:r>
          </a:p>
          <a:p>
            <a:pPr marL="0" indent="0">
              <a:buNone/>
            </a:pPr>
            <a:r>
              <a:rPr lang="en-US" sz="2000" dirty="0" smtClean="0"/>
              <a:t>3</a:t>
            </a:r>
            <a:r>
              <a:rPr lang="en-US" sz="2000" dirty="0"/>
              <a:t>. The district is in compliance with the federal requirements for drug testing for school bus drivers.  CFR Part  </a:t>
            </a:r>
            <a:r>
              <a:rPr lang="en-US" sz="2000" dirty="0" smtClean="0"/>
              <a:t>382</a:t>
            </a:r>
            <a:r>
              <a:rPr lang="en-US" sz="2000" dirty="0"/>
              <a:t>. </a:t>
            </a:r>
            <a:endParaRPr lang="en-US" sz="2000" dirty="0" smtClean="0"/>
          </a:p>
          <a:p>
            <a:pPr marL="0" indent="0">
              <a:buNone/>
            </a:pPr>
            <a:r>
              <a:rPr lang="en-US" sz="2000" dirty="0" smtClean="0"/>
              <a:t>Documentation</a:t>
            </a:r>
            <a:r>
              <a:rPr lang="en-US" sz="2000" dirty="0"/>
              <a:t>: provide contract with drug testing facility for review and a list of all drivers that are on the list for random testing</a:t>
            </a:r>
          </a:p>
          <a:p>
            <a:endParaRPr lang="en-US" sz="1200" dirty="0"/>
          </a:p>
        </p:txBody>
      </p:sp>
    </p:spTree>
    <p:extLst>
      <p:ext uri="{BB962C8B-B14F-4D97-AF65-F5344CB8AC3E}">
        <p14:creationId xmlns:p14="http://schemas.microsoft.com/office/powerpoint/2010/main" val="104520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Annual </a:t>
            </a:r>
            <a:r>
              <a:rPr lang="en-US" dirty="0" smtClean="0"/>
              <a:t>Audits—August/September Continued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4. Daily pre-trip bus inspections are being made and reported.  OAC </a:t>
            </a:r>
            <a:r>
              <a:rPr lang="en-US" dirty="0" smtClean="0"/>
              <a:t>210:30-5-6  </a:t>
            </a:r>
          </a:p>
          <a:p>
            <a:pPr marL="0" indent="0">
              <a:buNone/>
            </a:pPr>
            <a:r>
              <a:rPr lang="en-US" dirty="0" smtClean="0"/>
              <a:t>Documentation</a:t>
            </a:r>
            <a:r>
              <a:rPr lang="en-US" dirty="0"/>
              <a:t>: Provide pre-trip inspections for review.</a:t>
            </a:r>
          </a:p>
          <a:p>
            <a:pPr marL="0" indent="0">
              <a:buNone/>
            </a:pPr>
            <a:r>
              <a:rPr lang="en-US" dirty="0"/>
              <a:t>5. All school buses are inspected annually, by a certified inspector in accordance with state law. OAC 210 :30-5-6  </a:t>
            </a:r>
            <a:r>
              <a:rPr lang="en-US" dirty="0" smtClean="0"/>
              <a:t>Documentation</a:t>
            </a:r>
            <a:r>
              <a:rPr lang="en-US" dirty="0"/>
              <a:t>: provide school bus inspections available for review  </a:t>
            </a:r>
          </a:p>
          <a:p>
            <a:pPr marL="0" indent="0">
              <a:buNone/>
            </a:pPr>
            <a:r>
              <a:rPr lang="en-US" dirty="0"/>
              <a:t>6. Annual in-service forms for all bus drivers are on file at the district office. OAC </a:t>
            </a:r>
            <a:r>
              <a:rPr lang="en-US" dirty="0" smtClean="0"/>
              <a:t>210:35-5-8 </a:t>
            </a:r>
          </a:p>
          <a:p>
            <a:pPr marL="0" indent="0">
              <a:buNone/>
            </a:pPr>
            <a:r>
              <a:rPr lang="en-US" dirty="0" smtClean="0"/>
              <a:t>Documentation</a:t>
            </a:r>
            <a:r>
              <a:rPr lang="en-US" dirty="0"/>
              <a:t>: provide in-service forms for all bus drivers for review </a:t>
            </a:r>
          </a:p>
          <a:p>
            <a:endParaRPr lang="en-US" dirty="0"/>
          </a:p>
          <a:p>
            <a:endParaRPr lang="en-US" dirty="0"/>
          </a:p>
        </p:txBody>
      </p:sp>
    </p:spTree>
    <p:extLst>
      <p:ext uri="{BB962C8B-B14F-4D97-AF65-F5344CB8AC3E}">
        <p14:creationId xmlns:p14="http://schemas.microsoft.com/office/powerpoint/2010/main" val="135648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Annual </a:t>
            </a:r>
            <a:r>
              <a:rPr lang="en-US" dirty="0" smtClean="0"/>
              <a:t>Audits—August/September,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7. All 7th graders have received one dose of </a:t>
            </a:r>
            <a:r>
              <a:rPr lang="en-US" dirty="0" err="1"/>
              <a:t>Tdap</a:t>
            </a:r>
            <a:r>
              <a:rPr lang="en-US" dirty="0"/>
              <a:t> vaccine.  </a:t>
            </a:r>
            <a:r>
              <a:rPr lang="en-US" dirty="0" smtClean="0"/>
              <a:t>OAC:535-1-2  </a:t>
            </a:r>
          </a:p>
          <a:p>
            <a:pPr marL="0" indent="0">
              <a:buNone/>
            </a:pPr>
            <a:r>
              <a:rPr lang="en-US" dirty="0" smtClean="0"/>
              <a:t>Documentation</a:t>
            </a:r>
            <a:r>
              <a:rPr lang="en-US" dirty="0"/>
              <a:t>:  Access to student shot records or a list of </a:t>
            </a:r>
            <a:r>
              <a:rPr lang="en-US" dirty="0" err="1"/>
              <a:t>Tdap</a:t>
            </a:r>
            <a:r>
              <a:rPr lang="en-US" dirty="0"/>
              <a:t> immunizations for each 7th </a:t>
            </a:r>
            <a:r>
              <a:rPr lang="en-US" dirty="0" smtClean="0"/>
              <a:t>grader</a:t>
            </a:r>
            <a:endParaRPr lang="en-US" dirty="0"/>
          </a:p>
          <a:p>
            <a:pPr marL="0" indent="0">
              <a:buNone/>
            </a:pPr>
            <a:r>
              <a:rPr lang="en-US" dirty="0" smtClean="0"/>
              <a:t>8</a:t>
            </a:r>
            <a:r>
              <a:rPr lang="en-US" dirty="0"/>
              <a:t>. Athletic coaches have completed a course in Care and Prevention of Athletic Injuries</a:t>
            </a:r>
            <a:r>
              <a:rPr lang="en-US" dirty="0" smtClean="0"/>
              <a:t>. </a:t>
            </a:r>
            <a:r>
              <a:rPr lang="en-US" dirty="0"/>
              <a:t>OAC 210:35-9-44; OAC 210:35-5-45; OAC 210: </a:t>
            </a:r>
            <a:r>
              <a:rPr lang="en-US" dirty="0" smtClean="0"/>
              <a:t>35-7-44  </a:t>
            </a:r>
          </a:p>
          <a:p>
            <a:pPr marL="0" indent="0">
              <a:buNone/>
            </a:pPr>
            <a:r>
              <a:rPr lang="en-US" dirty="0" smtClean="0"/>
              <a:t>Documentation</a:t>
            </a:r>
            <a:r>
              <a:rPr lang="en-US" dirty="0"/>
              <a:t>: Copy of college transcript with course highlighted or certificate from a SDE </a:t>
            </a:r>
            <a:r>
              <a:rPr lang="en-US" dirty="0" smtClean="0"/>
              <a:t>approved </a:t>
            </a:r>
            <a:r>
              <a:rPr lang="en-US" dirty="0"/>
              <a:t>program.</a:t>
            </a:r>
          </a:p>
          <a:p>
            <a:endParaRPr lang="en-US" dirty="0"/>
          </a:p>
        </p:txBody>
      </p:sp>
    </p:spTree>
    <p:extLst>
      <p:ext uri="{BB962C8B-B14F-4D97-AF65-F5344CB8AC3E}">
        <p14:creationId xmlns:p14="http://schemas.microsoft.com/office/powerpoint/2010/main" val="359451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Annual Audits—August/September, continued</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9. All students participating in or desiring to participate in an athletic activity and the student’s. Parent or guardian shall, prior to participation in an athletic activity, sign and return the School Acknowledgment of Receipt and Review of a Sudden Cardiac Arrest Symptoms and Warning Signs.  70 O.S. 24-156 </a:t>
            </a:r>
          </a:p>
          <a:p>
            <a:pPr marL="0" indent="0">
              <a:buNone/>
            </a:pPr>
            <a:r>
              <a:rPr lang="en-US" dirty="0"/>
              <a:t>10. Certificate of Completion of Sudden Cardiac Arrest Training offered by a provider approved by the State Department of Heath prior to first practice with students.   70 O.S. </a:t>
            </a:r>
            <a:r>
              <a:rPr lang="en-US" dirty="0" smtClean="0"/>
              <a:t>24-156</a:t>
            </a:r>
          </a:p>
          <a:p>
            <a:pPr marL="0" indent="0">
              <a:buNone/>
            </a:pPr>
            <a:r>
              <a:rPr lang="en-US" dirty="0" smtClean="0"/>
              <a:t>Documentation: Provide a copy of certificate. </a:t>
            </a:r>
            <a:r>
              <a:rPr lang="en-US" b="1" i="1" dirty="0" smtClean="0"/>
              <a:t>ANNUAL</a:t>
            </a:r>
            <a:endParaRPr lang="en-US" b="1" i="1" dirty="0"/>
          </a:p>
          <a:p>
            <a:pPr marL="0" indent="0">
              <a:buNone/>
            </a:pPr>
            <a:r>
              <a:rPr lang="en-US" dirty="0"/>
              <a:t>11. Are handbooks provided for students, parents, and teachers as required by State </a:t>
            </a:r>
            <a:r>
              <a:rPr lang="en-US" dirty="0" smtClean="0"/>
              <a:t>Department </a:t>
            </a:r>
            <a:r>
              <a:rPr lang="en-US" dirty="0"/>
              <a:t>of Education regulation?  OAC </a:t>
            </a:r>
            <a:r>
              <a:rPr lang="en-US" dirty="0" smtClean="0"/>
              <a:t>210:35-3-69</a:t>
            </a:r>
          </a:p>
          <a:p>
            <a:pPr marL="0" indent="0">
              <a:buNone/>
            </a:pPr>
            <a:r>
              <a:rPr lang="en-US" dirty="0" smtClean="0"/>
              <a:t>Documentation: Provide copy of handbooks</a:t>
            </a:r>
            <a:endParaRPr lang="en-US" dirty="0"/>
          </a:p>
          <a:p>
            <a:endParaRPr lang="en-US" dirty="0"/>
          </a:p>
        </p:txBody>
      </p:sp>
    </p:spTree>
    <p:extLst>
      <p:ext uri="{BB962C8B-B14F-4D97-AF65-F5344CB8AC3E}">
        <p14:creationId xmlns:p14="http://schemas.microsoft.com/office/powerpoint/2010/main" val="319392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0515600" cy="1325563"/>
          </a:xfrm>
        </p:spPr>
        <p:txBody>
          <a:bodyPr/>
          <a:lstStyle/>
          <a:p>
            <a:pPr algn="ctr"/>
            <a:r>
              <a:rPr lang="en-US" dirty="0"/>
              <a:t>Annual </a:t>
            </a:r>
            <a:r>
              <a:rPr lang="en-US" dirty="0" smtClean="0"/>
              <a:t>Audits—October/November</a:t>
            </a:r>
            <a:endParaRPr lang="en-US" dirty="0"/>
          </a:p>
        </p:txBody>
      </p:sp>
      <p:sp>
        <p:nvSpPr>
          <p:cNvPr id="3" name="Content Placeholder 2"/>
          <p:cNvSpPr>
            <a:spLocks noGrp="1"/>
          </p:cNvSpPr>
          <p:nvPr>
            <p:ph idx="1"/>
          </p:nvPr>
        </p:nvSpPr>
        <p:spPr>
          <a:xfrm>
            <a:off x="838200" y="1323833"/>
            <a:ext cx="10515600" cy="4831307"/>
          </a:xfrm>
        </p:spPr>
        <p:txBody>
          <a:bodyPr>
            <a:normAutofit fontScale="85000" lnSpcReduction="20000"/>
          </a:bodyPr>
          <a:lstStyle/>
          <a:p>
            <a:endParaRPr lang="en-US" dirty="0" smtClean="0"/>
          </a:p>
          <a:p>
            <a:pPr marL="0" indent="0">
              <a:buNone/>
            </a:pPr>
            <a:r>
              <a:rPr lang="en-US" dirty="0" smtClean="0"/>
              <a:t>1</a:t>
            </a:r>
            <a:r>
              <a:rPr lang="en-US" dirty="0"/>
              <a:t>. Does the district have specific procedures to be followed in regard to administration of medicines, accidents, emergencies disasters, as well as the reporting of child abuse and child neglect including recognition of child sexual abuse? OAC 210:35-3-107, 70 O.S. § 1210.160</a:t>
            </a:r>
            <a:r>
              <a:rPr lang="en-US" dirty="0" smtClean="0"/>
              <a:t>.</a:t>
            </a:r>
          </a:p>
          <a:p>
            <a:pPr marL="0" indent="0">
              <a:buNone/>
            </a:pPr>
            <a:r>
              <a:rPr lang="en-US" dirty="0" smtClean="0"/>
              <a:t>Documentation: Copy of school policy</a:t>
            </a:r>
          </a:p>
          <a:p>
            <a:pPr marL="0" indent="0">
              <a:buNone/>
            </a:pPr>
            <a:endParaRPr lang="en-US" dirty="0"/>
          </a:p>
          <a:p>
            <a:pPr marL="0" indent="0">
              <a:buNone/>
            </a:pPr>
            <a:r>
              <a:rPr lang="en-US" dirty="0" smtClean="0"/>
              <a:t>2. Is </a:t>
            </a:r>
            <a:r>
              <a:rPr lang="en-US" dirty="0"/>
              <a:t>a program offered annually to all teachers (certified personnel) which includes a component of training on recognition and reporting of child abuse and neglect including child sexual abuse? </a:t>
            </a:r>
            <a:endParaRPr lang="en-US" dirty="0" smtClean="0"/>
          </a:p>
          <a:p>
            <a:pPr marL="0" indent="0">
              <a:buNone/>
            </a:pPr>
            <a:r>
              <a:rPr lang="en-US" dirty="0" smtClean="0"/>
              <a:t>Documentation: Provide copy of sign-in sheet for training</a:t>
            </a:r>
          </a:p>
          <a:p>
            <a:pPr marL="514350" indent="-514350">
              <a:buAutoNum type="arabicPeriod" startAt="2"/>
            </a:pPr>
            <a:endParaRPr lang="en-US" dirty="0"/>
          </a:p>
          <a:p>
            <a:pPr marL="0" indent="0">
              <a:buNone/>
            </a:pPr>
            <a:r>
              <a:rPr lang="en-US" dirty="0"/>
              <a:t>3. Are the Standards of Performance and Conduct for Teachers distributed to all certified personnel annually?  70 O.S. § 6-101.21  Provide </a:t>
            </a:r>
            <a:r>
              <a:rPr lang="en-US" dirty="0" smtClean="0"/>
              <a:t>documentation on how this is distributed</a:t>
            </a:r>
            <a:endParaRPr lang="en-US" dirty="0"/>
          </a:p>
          <a:p>
            <a:endParaRPr lang="en-US" dirty="0"/>
          </a:p>
          <a:p>
            <a:endParaRPr lang="en-US" dirty="0" smtClean="0"/>
          </a:p>
        </p:txBody>
      </p:sp>
    </p:spTree>
    <p:extLst>
      <p:ext uri="{BB962C8B-B14F-4D97-AF65-F5344CB8AC3E}">
        <p14:creationId xmlns:p14="http://schemas.microsoft.com/office/powerpoint/2010/main" val="3641718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1826</Words>
  <Application>Microsoft Office PowerPoint</Application>
  <PresentationFormat>Custom</PresentationFormat>
  <Paragraphs>170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Accreditation</vt:lpstr>
      <vt:lpstr>Regional Accreditation Officers</vt:lpstr>
      <vt:lpstr>Purpose of the RAO’s</vt:lpstr>
      <vt:lpstr>Resources</vt:lpstr>
      <vt:lpstr>Annual Audits—August/September</vt:lpstr>
      <vt:lpstr>Annual Audits—August/September Continued</vt:lpstr>
      <vt:lpstr>Annual Audits—August/September, continued</vt:lpstr>
      <vt:lpstr>Annual Audits—August/September, continued</vt:lpstr>
      <vt:lpstr>Annual Audits—October/November</vt:lpstr>
      <vt:lpstr>Annual Audits—October/November</vt:lpstr>
      <vt:lpstr>Accreditation</vt:lpstr>
      <vt:lpstr>Accreditation</vt:lpstr>
      <vt:lpstr>2018-2019 Accreditation Application</vt:lpstr>
      <vt:lpstr>Preparing For Your Audit</vt:lpstr>
      <vt:lpstr>Exception Reports </vt:lpstr>
      <vt:lpstr>Accreditation Audits - UPLOADS</vt:lpstr>
      <vt:lpstr>PowerPoint Presentation</vt:lpstr>
      <vt:lpstr>PowerPoint Presentation</vt:lpstr>
      <vt:lpstr>PowerPoint Presentation</vt:lpstr>
      <vt:lpstr>PowerPoint Presentation</vt:lpstr>
      <vt:lpstr>PowerPoint Presentation</vt:lpstr>
      <vt:lpstr>Accreditation Uploads</vt:lpstr>
      <vt:lpstr>PowerPoint Presentation</vt:lpstr>
      <vt:lpstr>PowerPoint Presentation</vt:lpstr>
      <vt:lpstr>PowerPoint Presentation</vt:lpstr>
      <vt:lpstr>PowerPoint Presentation</vt:lpstr>
      <vt:lpstr>District Treasurers/Encumbrance Clerks</vt:lpstr>
      <vt:lpstr>Site Code and Grade Span Changes </vt:lpstr>
      <vt:lpstr>Tdap: 7th Grade Students</vt:lpstr>
      <vt:lpstr>Care and Prevention and Cardiac Arrest</vt:lpstr>
      <vt:lpstr>Safety Committee</vt:lpstr>
      <vt:lpstr>Required Members for Safety Committee</vt:lpstr>
      <vt:lpstr>Hours/Days</vt:lpstr>
      <vt:lpstr>Drills 2018-2019</vt:lpstr>
      <vt:lpstr>Questions?  Leslie Janis, Accreditation Officer or Jason Pittenger, Executive Director Accreditation 405.521.3335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OMES</cp:lastModifiedBy>
  <cp:revision>52</cp:revision>
  <dcterms:created xsi:type="dcterms:W3CDTF">2017-02-22T15:05:29Z</dcterms:created>
  <dcterms:modified xsi:type="dcterms:W3CDTF">2018-07-27T16:20:27Z</dcterms:modified>
</cp:coreProperties>
</file>