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 id="2147483661" r:id="rId2"/>
  </p:sldMasterIdLst>
  <p:notesMasterIdLst>
    <p:notesMasterId r:id="rId17"/>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9144000" cy="5143500" type="screen16x9"/>
  <p:notesSz cx="6858000" cy="9144000"/>
  <p:embeddedFontLst>
    <p:embeddedFont>
      <p:font typeface="Calibri" panose="020F0502020204030204" pitchFamily="34" charset="0"/>
      <p:regular r:id="rId18"/>
      <p:bold r:id="rId19"/>
      <p:italic r:id="rId20"/>
      <p:boldItalic r:id="rId21"/>
    </p:embeddedFont>
    <p:embeddedFont>
      <p:font typeface="Proxima Nova" panose="020B0604020202020204" charset="0"/>
      <p:regular r:id="rId22"/>
      <p:bold r:id="rId23"/>
      <p:italic r:id="rId24"/>
      <p:boldItalic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71" autoAdjust="0"/>
  </p:normalViewPr>
  <p:slideViewPr>
    <p:cSldViewPr>
      <p:cViewPr varScale="1">
        <p:scale>
          <a:sx n="93" d="100"/>
          <a:sy n="93" d="100"/>
        </p:scale>
        <p:origin x="-720" y="-96"/>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font" Target="fonts/font1.fntdata"/><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font" Target="fonts/font4.fntdata"/><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5" Type="http://schemas.openxmlformats.org/officeDocument/2006/relationships/font" Target="fonts/font8.fntdata"/><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font" Target="fonts/font3.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font" Target="fonts/font7.fntdata"/><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font" Target="fonts/font6.fntdata"/><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font" Target="fonts/font2.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font" Target="fonts/font5.fntdata"/><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406848352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8" name="Shape 11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4" name="Shape 12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Shape 12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0" name="Shape 13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6" name="Shape 13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Shape 14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2" name="Shape 14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8" name="Shape 8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4" name="Shape 9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0" name="Shape 10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Shape 10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2" name="Shape 11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cxnSp>
        <p:nvCxnSpPr>
          <p:cNvPr id="10" name="Shape 10"/>
          <p:cNvCxnSpPr/>
          <p:nvPr/>
        </p:nvCxnSpPr>
        <p:spPr>
          <a:xfrm>
            <a:off x="4278300" y="2751163"/>
            <a:ext cx="587400" cy="0"/>
          </a:xfrm>
          <a:prstGeom prst="straightConnector1">
            <a:avLst/>
          </a:prstGeom>
          <a:noFill/>
          <a:ln w="76200" cap="flat" cmpd="sng">
            <a:solidFill>
              <a:srgbClr val="198BB7"/>
            </a:solidFill>
            <a:prstDash val="solid"/>
            <a:round/>
            <a:headEnd type="none" w="sm" len="sm"/>
            <a:tailEnd type="none" w="sm" len="sm"/>
          </a:ln>
        </p:spPr>
      </p:cxnSp>
      <p:sp>
        <p:nvSpPr>
          <p:cNvPr id="11" name="Shape 11"/>
          <p:cNvSpPr txBox="1">
            <a:spLocks noGrp="1"/>
          </p:cNvSpPr>
          <p:nvPr>
            <p:ph type="ctrTitle"/>
          </p:nvPr>
        </p:nvSpPr>
        <p:spPr>
          <a:xfrm>
            <a:off x="311700" y="595975"/>
            <a:ext cx="8520600" cy="1957800"/>
          </a:xfrm>
          <a:prstGeom prst="rect">
            <a:avLst/>
          </a:prstGeom>
        </p:spPr>
        <p:txBody>
          <a:bodyPr spcFirstLastPara="1" wrap="square" lIns="91425" tIns="91425" rIns="91425" bIns="91425" anchor="b" anchorCtr="0"/>
          <a:lstStyle>
            <a:lvl1pPr lvl="0" algn="ctr">
              <a:spcBef>
                <a:spcPts val="0"/>
              </a:spcBef>
              <a:spcAft>
                <a:spcPts val="0"/>
              </a:spcAft>
              <a:buClr>
                <a:srgbClr val="198BB7"/>
              </a:buClr>
              <a:buSzPts val="5400"/>
              <a:buNone/>
              <a:defRPr sz="5400">
                <a:solidFill>
                  <a:srgbClr val="198BB7"/>
                </a:solidFill>
              </a:defRPr>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a:endParaRPr/>
          </a:p>
        </p:txBody>
      </p:sp>
      <p:sp>
        <p:nvSpPr>
          <p:cNvPr id="12" name="Shape 12"/>
          <p:cNvSpPr txBox="1">
            <a:spLocks noGrp="1"/>
          </p:cNvSpPr>
          <p:nvPr>
            <p:ph type="subTitle" idx="1"/>
          </p:nvPr>
        </p:nvSpPr>
        <p:spPr>
          <a:xfrm>
            <a:off x="311700" y="3165823"/>
            <a:ext cx="8520600" cy="7335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Clr>
                <a:srgbClr val="363636"/>
              </a:buClr>
              <a:buSzPts val="2400"/>
              <a:buNone/>
              <a:defRPr sz="2400">
                <a:solidFill>
                  <a:srgbClr val="363636"/>
                </a:solidFill>
              </a:defRPr>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a:endParaRPr/>
          </a:p>
        </p:txBody>
      </p:sp>
      <p:sp>
        <p:nvSpPr>
          <p:cNvPr id="13" name="Shape 1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0"/>
        <p:cNvGrpSpPr/>
        <p:nvPr/>
      </p:nvGrpSpPr>
      <p:grpSpPr>
        <a:xfrm>
          <a:off x="0" y="0"/>
          <a:ext cx="0" cy="0"/>
          <a:chOff x="0" y="0"/>
          <a:chExt cx="0" cy="0"/>
        </a:xfrm>
      </p:grpSpPr>
      <p:sp>
        <p:nvSpPr>
          <p:cNvPr id="51" name="Shape 51"/>
          <p:cNvSpPr txBox="1">
            <a:spLocks noGrp="1"/>
          </p:cNvSpPr>
          <p:nvPr>
            <p:ph type="body" idx="1"/>
          </p:nvPr>
        </p:nvSpPr>
        <p:spPr>
          <a:xfrm>
            <a:off x="319500" y="4233725"/>
            <a:ext cx="5998800" cy="5988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Clr>
                <a:srgbClr val="198BB7"/>
              </a:buClr>
              <a:buSzPts val="1800"/>
              <a:buFont typeface="Alfa Slab One"/>
              <a:buNone/>
              <a:defRPr>
                <a:solidFill>
                  <a:srgbClr val="198BB7"/>
                </a:solidFill>
                <a:latin typeface="Alfa Slab One"/>
                <a:ea typeface="Alfa Slab One"/>
                <a:cs typeface="Alfa Slab One"/>
                <a:sym typeface="Alfa Slab One"/>
              </a:defRPr>
            </a:lvl1pPr>
          </a:lstStyle>
          <a:p>
            <a:endParaRPr/>
          </a:p>
        </p:txBody>
      </p:sp>
      <p:sp>
        <p:nvSpPr>
          <p:cNvPr id="52" name="Shape 5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311700" y="1167925"/>
            <a:ext cx="8520600" cy="1980000"/>
          </a:xfrm>
          <a:prstGeom prst="rect">
            <a:avLst/>
          </a:prstGeom>
        </p:spPr>
        <p:txBody>
          <a:bodyPr spcFirstLastPara="1" wrap="square" lIns="91425" tIns="91425" rIns="91425" bIns="91425" anchor="ctr" anchorCtr="0"/>
          <a:lstStyle>
            <a:lvl1pPr lvl="0" algn="ctr">
              <a:spcBef>
                <a:spcPts val="0"/>
              </a:spcBef>
              <a:spcAft>
                <a:spcPts val="0"/>
              </a:spcAft>
              <a:buSzPts val="11000"/>
              <a:buNone/>
              <a:defRPr sz="11000"/>
            </a:lvl1pPr>
            <a:lvl2pPr lvl="1" algn="ctr">
              <a:spcBef>
                <a:spcPts val="0"/>
              </a:spcBef>
              <a:spcAft>
                <a:spcPts val="0"/>
              </a:spcAft>
              <a:buClr>
                <a:schemeClr val="dk1"/>
              </a:buClr>
              <a:buSzPts val="11000"/>
              <a:buNone/>
              <a:defRPr sz="11000">
                <a:solidFill>
                  <a:schemeClr val="dk1"/>
                </a:solidFill>
              </a:defRPr>
            </a:lvl2pPr>
            <a:lvl3pPr lvl="2" algn="ctr">
              <a:spcBef>
                <a:spcPts val="0"/>
              </a:spcBef>
              <a:spcAft>
                <a:spcPts val="0"/>
              </a:spcAft>
              <a:buClr>
                <a:schemeClr val="dk1"/>
              </a:buClr>
              <a:buSzPts val="11000"/>
              <a:buNone/>
              <a:defRPr sz="11000">
                <a:solidFill>
                  <a:schemeClr val="dk1"/>
                </a:solidFill>
              </a:defRPr>
            </a:lvl3pPr>
            <a:lvl4pPr lvl="3" algn="ctr">
              <a:spcBef>
                <a:spcPts val="0"/>
              </a:spcBef>
              <a:spcAft>
                <a:spcPts val="0"/>
              </a:spcAft>
              <a:buClr>
                <a:schemeClr val="dk1"/>
              </a:buClr>
              <a:buSzPts val="11000"/>
              <a:buNone/>
              <a:defRPr sz="11000">
                <a:solidFill>
                  <a:schemeClr val="dk1"/>
                </a:solidFill>
              </a:defRPr>
            </a:lvl4pPr>
            <a:lvl5pPr lvl="4" algn="ctr">
              <a:spcBef>
                <a:spcPts val="0"/>
              </a:spcBef>
              <a:spcAft>
                <a:spcPts val="0"/>
              </a:spcAft>
              <a:buClr>
                <a:schemeClr val="dk1"/>
              </a:buClr>
              <a:buSzPts val="11000"/>
              <a:buNone/>
              <a:defRPr sz="11000">
                <a:solidFill>
                  <a:schemeClr val="dk1"/>
                </a:solidFill>
              </a:defRPr>
            </a:lvl5pPr>
            <a:lvl6pPr lvl="5" algn="ctr">
              <a:spcBef>
                <a:spcPts val="0"/>
              </a:spcBef>
              <a:spcAft>
                <a:spcPts val="0"/>
              </a:spcAft>
              <a:buClr>
                <a:schemeClr val="dk1"/>
              </a:buClr>
              <a:buSzPts val="11000"/>
              <a:buNone/>
              <a:defRPr sz="11000">
                <a:solidFill>
                  <a:schemeClr val="dk1"/>
                </a:solidFill>
              </a:defRPr>
            </a:lvl6pPr>
            <a:lvl7pPr lvl="6" algn="ctr">
              <a:spcBef>
                <a:spcPts val="0"/>
              </a:spcBef>
              <a:spcAft>
                <a:spcPts val="0"/>
              </a:spcAft>
              <a:buClr>
                <a:schemeClr val="dk1"/>
              </a:buClr>
              <a:buSzPts val="11000"/>
              <a:buNone/>
              <a:defRPr sz="11000">
                <a:solidFill>
                  <a:schemeClr val="dk1"/>
                </a:solidFill>
              </a:defRPr>
            </a:lvl7pPr>
            <a:lvl8pPr lvl="7" algn="ctr">
              <a:spcBef>
                <a:spcPts val="0"/>
              </a:spcBef>
              <a:spcAft>
                <a:spcPts val="0"/>
              </a:spcAft>
              <a:buClr>
                <a:schemeClr val="dk1"/>
              </a:buClr>
              <a:buSzPts val="11000"/>
              <a:buNone/>
              <a:defRPr sz="11000">
                <a:solidFill>
                  <a:schemeClr val="dk1"/>
                </a:solidFill>
              </a:defRPr>
            </a:lvl8pPr>
            <a:lvl9pPr lvl="8" algn="ctr">
              <a:spcBef>
                <a:spcPts val="0"/>
              </a:spcBef>
              <a:spcAft>
                <a:spcPts val="0"/>
              </a:spcAft>
              <a:buClr>
                <a:schemeClr val="dk1"/>
              </a:buClr>
              <a:buSzPts val="11000"/>
              <a:buNone/>
              <a:defRPr sz="11000">
                <a:solidFill>
                  <a:schemeClr val="dk1"/>
                </a:solidFill>
              </a:defRPr>
            </a:lvl9pPr>
          </a:lstStyle>
          <a:p>
            <a:endParaRPr/>
          </a:p>
        </p:txBody>
      </p:sp>
      <p:sp>
        <p:nvSpPr>
          <p:cNvPr id="55" name="Shape 55"/>
          <p:cNvSpPr txBox="1">
            <a:spLocks noGrp="1"/>
          </p:cNvSpPr>
          <p:nvPr>
            <p:ph type="body" idx="1"/>
          </p:nvPr>
        </p:nvSpPr>
        <p:spPr>
          <a:xfrm>
            <a:off x="311700" y="3224250"/>
            <a:ext cx="8520600" cy="10716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6" name="Shape 5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pic>
        <p:nvPicPr>
          <p:cNvPr id="57" name="Shape 57" descr="opsrclogo.png"/>
          <p:cNvPicPr preferRelativeResize="0"/>
          <p:nvPr/>
        </p:nvPicPr>
        <p:blipFill>
          <a:blip r:embed="rId2">
            <a:alphaModFix/>
          </a:blip>
          <a:stretch>
            <a:fillRect/>
          </a:stretch>
        </p:blipFill>
        <p:spPr>
          <a:xfrm>
            <a:off x="311700" y="4703625"/>
            <a:ext cx="1397724" cy="353200"/>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8"/>
        <p:cNvGrpSpPr/>
        <p:nvPr/>
      </p:nvGrpSpPr>
      <p:grpSpPr>
        <a:xfrm>
          <a:off x="0" y="0"/>
          <a:ext cx="0" cy="0"/>
          <a:chOff x="0" y="0"/>
          <a:chExt cx="0" cy="0"/>
        </a:xfrm>
      </p:grpSpPr>
      <p:sp>
        <p:nvSpPr>
          <p:cNvPr id="59" name="Shape 5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pic>
        <p:nvPicPr>
          <p:cNvPr id="60" name="Shape 60" descr="opsrclogo.png"/>
          <p:cNvPicPr preferRelativeResize="0"/>
          <p:nvPr/>
        </p:nvPicPr>
        <p:blipFill>
          <a:blip r:embed="rId2">
            <a:alphaModFix/>
          </a:blip>
          <a:stretch>
            <a:fillRect/>
          </a:stretch>
        </p:blipFill>
        <p:spPr>
          <a:xfrm>
            <a:off x="311700" y="4703625"/>
            <a:ext cx="1397724" cy="353200"/>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97404A5-3585-4C62-A1FB-B8AC2FFAE79E}" type="datetimeFigureOut">
              <a:rPr lang="en-US" smtClean="0"/>
              <a:t>7/27/2018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A79122-74B7-4165-B455-AC8B1B280B0E}" type="slidenum">
              <a:rPr lang="en-US" smtClean="0"/>
              <a:t>‹#›</a:t>
            </a:fld>
            <a:endParaRPr lang="en-US"/>
          </a:p>
        </p:txBody>
      </p:sp>
    </p:spTree>
    <p:extLst>
      <p:ext uri="{BB962C8B-B14F-4D97-AF65-F5344CB8AC3E}">
        <p14:creationId xmlns:p14="http://schemas.microsoft.com/office/powerpoint/2010/main" val="15160563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7404A5-3585-4C62-A1FB-B8AC2FFAE79E}" type="datetimeFigureOut">
              <a:rPr lang="en-US" smtClean="0"/>
              <a:t>7/27/2018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A79122-74B7-4165-B455-AC8B1B280B0E}" type="slidenum">
              <a:rPr lang="en-US" smtClean="0"/>
              <a:t>‹#›</a:t>
            </a:fld>
            <a:endParaRPr lang="en-US"/>
          </a:p>
        </p:txBody>
      </p:sp>
    </p:spTree>
    <p:extLst>
      <p:ext uri="{BB962C8B-B14F-4D97-AF65-F5344CB8AC3E}">
        <p14:creationId xmlns:p14="http://schemas.microsoft.com/office/powerpoint/2010/main" val="40421854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7404A5-3585-4C62-A1FB-B8AC2FFAE79E}" type="datetimeFigureOut">
              <a:rPr lang="en-US" smtClean="0"/>
              <a:t>7/27/2018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A79122-74B7-4165-B455-AC8B1B280B0E}" type="slidenum">
              <a:rPr lang="en-US" smtClean="0"/>
              <a:t>‹#›</a:t>
            </a:fld>
            <a:endParaRPr lang="en-US"/>
          </a:p>
        </p:txBody>
      </p:sp>
    </p:spTree>
    <p:extLst>
      <p:ext uri="{BB962C8B-B14F-4D97-AF65-F5344CB8AC3E}">
        <p14:creationId xmlns:p14="http://schemas.microsoft.com/office/powerpoint/2010/main" val="41130673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97404A5-3585-4C62-A1FB-B8AC2FFAE79E}" type="datetimeFigureOut">
              <a:rPr lang="en-US" smtClean="0"/>
              <a:t>7/27/2018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A79122-74B7-4165-B455-AC8B1B280B0E}" type="slidenum">
              <a:rPr lang="en-US" smtClean="0"/>
              <a:t>‹#›</a:t>
            </a:fld>
            <a:endParaRPr lang="en-US"/>
          </a:p>
        </p:txBody>
      </p:sp>
    </p:spTree>
    <p:extLst>
      <p:ext uri="{BB962C8B-B14F-4D97-AF65-F5344CB8AC3E}">
        <p14:creationId xmlns:p14="http://schemas.microsoft.com/office/powerpoint/2010/main" val="1013175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97404A5-3585-4C62-A1FB-B8AC2FFAE79E}" type="datetimeFigureOut">
              <a:rPr lang="en-US" smtClean="0"/>
              <a:t>7/27/2018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A79122-74B7-4165-B455-AC8B1B280B0E}" type="slidenum">
              <a:rPr lang="en-US" smtClean="0"/>
              <a:t>‹#›</a:t>
            </a:fld>
            <a:endParaRPr lang="en-US"/>
          </a:p>
        </p:txBody>
      </p:sp>
    </p:spTree>
    <p:extLst>
      <p:ext uri="{BB962C8B-B14F-4D97-AF65-F5344CB8AC3E}">
        <p14:creationId xmlns:p14="http://schemas.microsoft.com/office/powerpoint/2010/main" val="1119855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7404A5-3585-4C62-A1FB-B8AC2FFAE79E}" type="datetimeFigureOut">
              <a:rPr lang="en-US" smtClean="0"/>
              <a:t>7/27/2018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A79122-74B7-4165-B455-AC8B1B280B0E}" type="slidenum">
              <a:rPr lang="en-US" smtClean="0"/>
              <a:t>‹#›</a:t>
            </a:fld>
            <a:endParaRPr lang="en-US"/>
          </a:p>
        </p:txBody>
      </p:sp>
    </p:spTree>
    <p:extLst>
      <p:ext uri="{BB962C8B-B14F-4D97-AF65-F5344CB8AC3E}">
        <p14:creationId xmlns:p14="http://schemas.microsoft.com/office/powerpoint/2010/main" val="24183442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404A5-3585-4C62-A1FB-B8AC2FFAE79E}" type="datetimeFigureOut">
              <a:rPr lang="en-US" smtClean="0"/>
              <a:t>7/27/2018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A79122-74B7-4165-B455-AC8B1B280B0E}" type="slidenum">
              <a:rPr lang="en-US" smtClean="0"/>
              <a:t>‹#›</a:t>
            </a:fld>
            <a:endParaRPr lang="en-US"/>
          </a:p>
        </p:txBody>
      </p:sp>
    </p:spTree>
    <p:extLst>
      <p:ext uri="{BB962C8B-B14F-4D97-AF65-F5344CB8AC3E}">
        <p14:creationId xmlns:p14="http://schemas.microsoft.com/office/powerpoint/2010/main" val="3693852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idx="10"/>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41233202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7404A5-3585-4C62-A1FB-B8AC2FFAE79E}" type="datetimeFigureOut">
              <a:rPr lang="en-US" smtClean="0"/>
              <a:t>7/27/2018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A79122-74B7-4165-B455-AC8B1B280B0E}" type="slidenum">
              <a:rPr lang="en-US" smtClean="0"/>
              <a:t>‹#›</a:t>
            </a:fld>
            <a:endParaRPr lang="en-US"/>
          </a:p>
        </p:txBody>
      </p:sp>
    </p:spTree>
    <p:extLst>
      <p:ext uri="{BB962C8B-B14F-4D97-AF65-F5344CB8AC3E}">
        <p14:creationId xmlns:p14="http://schemas.microsoft.com/office/powerpoint/2010/main" val="17593660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7404A5-3585-4C62-A1FB-B8AC2FFAE79E}" type="datetimeFigureOut">
              <a:rPr lang="en-US" smtClean="0"/>
              <a:t>7/27/2018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A79122-74B7-4165-B455-AC8B1B280B0E}" type="slidenum">
              <a:rPr lang="en-US" smtClean="0"/>
              <a:t>‹#›</a:t>
            </a:fld>
            <a:endParaRPr lang="en-US"/>
          </a:p>
        </p:txBody>
      </p:sp>
    </p:spTree>
    <p:extLst>
      <p:ext uri="{BB962C8B-B14F-4D97-AF65-F5344CB8AC3E}">
        <p14:creationId xmlns:p14="http://schemas.microsoft.com/office/powerpoint/2010/main" val="35401080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7404A5-3585-4C62-A1FB-B8AC2FFAE79E}" type="datetimeFigureOut">
              <a:rPr lang="en-US" smtClean="0"/>
              <a:t>7/27/2018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A79122-74B7-4165-B455-AC8B1B280B0E}" type="slidenum">
              <a:rPr lang="en-US" smtClean="0"/>
              <a:t>‹#›</a:t>
            </a:fld>
            <a:endParaRPr lang="en-US"/>
          </a:p>
        </p:txBody>
      </p:sp>
    </p:spTree>
    <p:extLst>
      <p:ext uri="{BB962C8B-B14F-4D97-AF65-F5344CB8AC3E}">
        <p14:creationId xmlns:p14="http://schemas.microsoft.com/office/powerpoint/2010/main" val="24070313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6375"/>
            <a:ext cx="6019800" cy="4387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7404A5-3585-4C62-A1FB-B8AC2FFAE79E}" type="datetimeFigureOut">
              <a:rPr lang="en-US" smtClean="0"/>
              <a:t>7/27/2018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A79122-74B7-4165-B455-AC8B1B280B0E}" type="slidenum">
              <a:rPr lang="en-US" smtClean="0"/>
              <a:t>‹#›</a:t>
            </a:fld>
            <a:endParaRPr lang="en-US"/>
          </a:p>
        </p:txBody>
      </p:sp>
    </p:spTree>
    <p:extLst>
      <p:ext uri="{BB962C8B-B14F-4D97-AF65-F5344CB8AC3E}">
        <p14:creationId xmlns:p14="http://schemas.microsoft.com/office/powerpoint/2010/main" val="35326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rgbClr val="198BB7"/>
        </a:solidFill>
        <a:effectLst/>
      </p:bgPr>
    </p:bg>
    <p:spTree>
      <p:nvGrpSpPr>
        <p:cNvPr id="1" name="Shape 14"/>
        <p:cNvGrpSpPr/>
        <p:nvPr/>
      </p:nvGrpSpPr>
      <p:grpSpPr>
        <a:xfrm>
          <a:off x="0" y="0"/>
          <a:ext cx="0" cy="0"/>
          <a:chOff x="0" y="0"/>
          <a:chExt cx="0" cy="0"/>
        </a:xfrm>
      </p:grpSpPr>
      <p:sp>
        <p:nvSpPr>
          <p:cNvPr id="15" name="Shape 15"/>
          <p:cNvSpPr txBox="1">
            <a:spLocks noGrp="1"/>
          </p:cNvSpPr>
          <p:nvPr>
            <p:ph type="title"/>
          </p:nvPr>
        </p:nvSpPr>
        <p:spPr>
          <a:xfrm>
            <a:off x="311700" y="2480550"/>
            <a:ext cx="8114400" cy="2445900"/>
          </a:xfrm>
          <a:prstGeom prst="rect">
            <a:avLst/>
          </a:prstGeom>
        </p:spPr>
        <p:txBody>
          <a:bodyPr spcFirstLastPara="1" wrap="square" lIns="91425" tIns="91425" rIns="91425" bIns="91425" anchor="b" anchorCtr="0"/>
          <a:lstStyle>
            <a:lvl1pPr lvl="0">
              <a:spcBef>
                <a:spcPts val="0"/>
              </a:spcBef>
              <a:spcAft>
                <a:spcPts val="0"/>
              </a:spcAft>
              <a:buClr>
                <a:schemeClr val="lt1"/>
              </a:buClr>
              <a:buSzPts val="6800"/>
              <a:buNone/>
              <a:defRPr sz="6800">
                <a:solidFill>
                  <a:schemeClr val="lt1"/>
                </a:solidFill>
              </a:defRPr>
            </a:lvl1pPr>
            <a:lvl2pPr lvl="1">
              <a:spcBef>
                <a:spcPts val="0"/>
              </a:spcBef>
              <a:spcAft>
                <a:spcPts val="0"/>
              </a:spcAft>
              <a:buClr>
                <a:schemeClr val="lt1"/>
              </a:buClr>
              <a:buSzPts val="6800"/>
              <a:buNone/>
              <a:defRPr sz="6800">
                <a:solidFill>
                  <a:schemeClr val="lt1"/>
                </a:solidFill>
              </a:defRPr>
            </a:lvl2pPr>
            <a:lvl3pPr lvl="2">
              <a:spcBef>
                <a:spcPts val="0"/>
              </a:spcBef>
              <a:spcAft>
                <a:spcPts val="0"/>
              </a:spcAft>
              <a:buClr>
                <a:schemeClr val="lt1"/>
              </a:buClr>
              <a:buSzPts val="6800"/>
              <a:buNone/>
              <a:defRPr sz="6800">
                <a:solidFill>
                  <a:schemeClr val="lt1"/>
                </a:solidFill>
              </a:defRPr>
            </a:lvl3pPr>
            <a:lvl4pPr lvl="3">
              <a:spcBef>
                <a:spcPts val="0"/>
              </a:spcBef>
              <a:spcAft>
                <a:spcPts val="0"/>
              </a:spcAft>
              <a:buClr>
                <a:schemeClr val="lt1"/>
              </a:buClr>
              <a:buSzPts val="6800"/>
              <a:buNone/>
              <a:defRPr sz="6800">
                <a:solidFill>
                  <a:schemeClr val="lt1"/>
                </a:solidFill>
              </a:defRPr>
            </a:lvl4pPr>
            <a:lvl5pPr lvl="4">
              <a:spcBef>
                <a:spcPts val="0"/>
              </a:spcBef>
              <a:spcAft>
                <a:spcPts val="0"/>
              </a:spcAft>
              <a:buClr>
                <a:schemeClr val="lt1"/>
              </a:buClr>
              <a:buSzPts val="6800"/>
              <a:buNone/>
              <a:defRPr sz="6800">
                <a:solidFill>
                  <a:schemeClr val="lt1"/>
                </a:solidFill>
              </a:defRPr>
            </a:lvl5pPr>
            <a:lvl6pPr lvl="5">
              <a:spcBef>
                <a:spcPts val="0"/>
              </a:spcBef>
              <a:spcAft>
                <a:spcPts val="0"/>
              </a:spcAft>
              <a:buClr>
                <a:schemeClr val="lt1"/>
              </a:buClr>
              <a:buSzPts val="6800"/>
              <a:buNone/>
              <a:defRPr sz="6800">
                <a:solidFill>
                  <a:schemeClr val="lt1"/>
                </a:solidFill>
              </a:defRPr>
            </a:lvl6pPr>
            <a:lvl7pPr lvl="6">
              <a:spcBef>
                <a:spcPts val="0"/>
              </a:spcBef>
              <a:spcAft>
                <a:spcPts val="0"/>
              </a:spcAft>
              <a:buClr>
                <a:schemeClr val="lt1"/>
              </a:buClr>
              <a:buSzPts val="6800"/>
              <a:buNone/>
              <a:defRPr sz="6800">
                <a:solidFill>
                  <a:schemeClr val="lt1"/>
                </a:solidFill>
              </a:defRPr>
            </a:lvl7pPr>
            <a:lvl8pPr lvl="7">
              <a:spcBef>
                <a:spcPts val="0"/>
              </a:spcBef>
              <a:spcAft>
                <a:spcPts val="0"/>
              </a:spcAft>
              <a:buClr>
                <a:schemeClr val="lt1"/>
              </a:buClr>
              <a:buSzPts val="6800"/>
              <a:buNone/>
              <a:defRPr sz="6800">
                <a:solidFill>
                  <a:schemeClr val="lt1"/>
                </a:solidFill>
              </a:defRPr>
            </a:lvl8pPr>
            <a:lvl9pPr lvl="8">
              <a:spcBef>
                <a:spcPts val="0"/>
              </a:spcBef>
              <a:spcAft>
                <a:spcPts val="0"/>
              </a:spcAft>
              <a:buClr>
                <a:schemeClr val="lt1"/>
              </a:buClr>
              <a:buSzPts val="6800"/>
              <a:buNone/>
              <a:defRPr sz="6800">
                <a:solidFill>
                  <a:schemeClr val="lt1"/>
                </a:solidFill>
              </a:defRPr>
            </a:lvl9pPr>
          </a:lstStyle>
          <a:p>
            <a:endParaRPr/>
          </a:p>
        </p:txBody>
      </p:sp>
      <p:sp>
        <p:nvSpPr>
          <p:cNvPr id="16" name="Shape 1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solidFill>
                  <a:schemeClr val="lt1"/>
                </a:solidFill>
              </a:defRPr>
            </a:lvl1pPr>
            <a:lvl2pPr lvl="1">
              <a:spcBef>
                <a:spcPts val="0"/>
              </a:spcBef>
              <a:buNone/>
              <a:defRPr>
                <a:solidFill>
                  <a:schemeClr val="lt1"/>
                </a:solidFill>
              </a:defRPr>
            </a:lvl2pPr>
            <a:lvl3pPr lvl="2">
              <a:spcBef>
                <a:spcPts val="0"/>
              </a:spcBef>
              <a:buNone/>
              <a:defRPr>
                <a:solidFill>
                  <a:schemeClr val="lt1"/>
                </a:solidFill>
              </a:defRPr>
            </a:lvl3pPr>
            <a:lvl4pPr lvl="3">
              <a:spcBef>
                <a:spcPts val="0"/>
              </a:spcBef>
              <a:buNone/>
              <a:defRPr>
                <a:solidFill>
                  <a:schemeClr val="lt1"/>
                </a:solidFill>
              </a:defRPr>
            </a:lvl4pPr>
            <a:lvl5pPr lvl="4">
              <a:spcBef>
                <a:spcPts val="0"/>
              </a:spcBef>
              <a:buNone/>
              <a:defRPr>
                <a:solidFill>
                  <a:schemeClr val="lt1"/>
                </a:solidFill>
              </a:defRPr>
            </a:lvl5pPr>
            <a:lvl6pPr lvl="5">
              <a:spcBef>
                <a:spcPts val="0"/>
              </a:spcBef>
              <a:buNone/>
              <a:defRPr>
                <a:solidFill>
                  <a:schemeClr val="lt1"/>
                </a:solidFill>
              </a:defRPr>
            </a:lvl6pPr>
            <a:lvl7pPr lvl="6">
              <a:spcBef>
                <a:spcPts val="0"/>
              </a:spcBef>
              <a:buNone/>
              <a:defRPr>
                <a:solidFill>
                  <a:schemeClr val="lt1"/>
                </a:solidFill>
              </a:defRPr>
            </a:lvl7pPr>
            <a:lvl8pPr lvl="7">
              <a:spcBef>
                <a:spcPts val="0"/>
              </a:spcBef>
              <a:buNone/>
              <a:defRPr>
                <a:solidFill>
                  <a:schemeClr val="lt1"/>
                </a:solidFill>
              </a:defRPr>
            </a:lvl8pPr>
            <a:lvl9pPr lvl="8">
              <a:spcBef>
                <a:spcPts val="0"/>
              </a:spcBef>
              <a:buNone/>
              <a:defRPr>
                <a:solidFill>
                  <a:schemeClr val="lt1"/>
                </a:solidFill>
              </a:defRPr>
            </a:lvl9pPr>
          </a:lstStyle>
          <a:p>
            <a:pPr marL="0" lvl="0" indent="0">
              <a:spcBef>
                <a:spcPts val="0"/>
              </a:spcBef>
              <a:spcAft>
                <a:spcPts val="0"/>
              </a:spcAft>
              <a:buNone/>
            </a:pPr>
            <a:fld id="{00000000-1234-1234-1234-123412341234}" type="slidenum">
              <a:rPr lang="en"/>
              <a:t>‹#›</a:t>
            </a:fld>
            <a:endParaRPr/>
          </a:p>
        </p:txBody>
      </p:sp>
      <p:pic>
        <p:nvPicPr>
          <p:cNvPr id="17" name="Shape 17" descr="opsrc-logo-white.png"/>
          <p:cNvPicPr preferRelativeResize="0"/>
          <p:nvPr/>
        </p:nvPicPr>
        <p:blipFill>
          <a:blip r:embed="rId2">
            <a:alphaModFix/>
          </a:blip>
          <a:stretch>
            <a:fillRect/>
          </a:stretch>
        </p:blipFill>
        <p:spPr>
          <a:xfrm>
            <a:off x="7254650" y="198975"/>
            <a:ext cx="1766500" cy="656125"/>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Shape 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0" name="Shape 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1" name="Shape 2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pic>
        <p:nvPicPr>
          <p:cNvPr id="22" name="Shape 22" descr="opsrclogo.png"/>
          <p:cNvPicPr preferRelativeResize="0"/>
          <p:nvPr/>
        </p:nvPicPr>
        <p:blipFill>
          <a:blip r:embed="rId2">
            <a:alphaModFix/>
          </a:blip>
          <a:stretch>
            <a:fillRect/>
          </a:stretch>
        </p:blipFill>
        <p:spPr>
          <a:xfrm>
            <a:off x="311700" y="4703625"/>
            <a:ext cx="1397724" cy="353200"/>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3"/>
        <p:cNvGrpSpPr/>
        <p:nvPr/>
      </p:nvGrpSpPr>
      <p:grpSpPr>
        <a:xfrm>
          <a:off x="0" y="0"/>
          <a:ext cx="0" cy="0"/>
          <a:chOff x="0" y="0"/>
          <a:chExt cx="0" cy="0"/>
        </a:xfrm>
      </p:grpSpPr>
      <p:sp>
        <p:nvSpPr>
          <p:cNvPr id="24" name="Shape 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5" name="Shape 2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6" name="Shape 26"/>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7" name="Shape 2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pic>
        <p:nvPicPr>
          <p:cNvPr id="28" name="Shape 28" descr="opsrclogo.png"/>
          <p:cNvPicPr preferRelativeResize="0"/>
          <p:nvPr/>
        </p:nvPicPr>
        <p:blipFill>
          <a:blip r:embed="rId2">
            <a:alphaModFix/>
          </a:blip>
          <a:stretch>
            <a:fillRect/>
          </a:stretch>
        </p:blipFill>
        <p:spPr>
          <a:xfrm>
            <a:off x="311700" y="4703625"/>
            <a:ext cx="1397724" cy="353200"/>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1" name="Shape 3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pic>
        <p:nvPicPr>
          <p:cNvPr id="32" name="Shape 32" descr="opsrclogo.png"/>
          <p:cNvPicPr preferRelativeResize="0"/>
          <p:nvPr/>
        </p:nvPicPr>
        <p:blipFill>
          <a:blip r:embed="rId2">
            <a:alphaModFix/>
          </a:blip>
          <a:stretch>
            <a:fillRect/>
          </a:stretch>
        </p:blipFill>
        <p:spPr>
          <a:xfrm>
            <a:off x="311700" y="4703625"/>
            <a:ext cx="1397724" cy="353200"/>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311700" y="6318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5" name="Shape 35"/>
          <p:cNvSpPr txBox="1">
            <a:spLocks noGrp="1"/>
          </p:cNvSpPr>
          <p:nvPr>
            <p:ph type="body" idx="1"/>
          </p:nvPr>
        </p:nvSpPr>
        <p:spPr>
          <a:xfrm>
            <a:off x="311700" y="1490875"/>
            <a:ext cx="2808000" cy="30780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6" name="Shape 3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
              <a:t>‹#›</a:t>
            </a:fld>
            <a:endParaRPr/>
          </a:p>
        </p:txBody>
      </p:sp>
      <p:pic>
        <p:nvPicPr>
          <p:cNvPr id="37" name="Shape 37" descr="opsrclogo.png"/>
          <p:cNvPicPr preferRelativeResize="0"/>
          <p:nvPr/>
        </p:nvPicPr>
        <p:blipFill>
          <a:blip r:embed="rId2">
            <a:alphaModFix/>
          </a:blip>
          <a:stretch>
            <a:fillRect/>
          </a:stretch>
        </p:blipFill>
        <p:spPr>
          <a:xfrm>
            <a:off x="311700" y="4703625"/>
            <a:ext cx="1397724" cy="353200"/>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rgbClr val="198BB7"/>
        </a:solidFill>
        <a:effectLst/>
      </p:bgPr>
    </p:bg>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490250" y="526350"/>
            <a:ext cx="5683800" cy="4090800"/>
          </a:xfrm>
          <a:prstGeom prst="rect">
            <a:avLst/>
          </a:prstGeom>
        </p:spPr>
        <p:txBody>
          <a:bodyPr spcFirstLastPara="1" wrap="square" lIns="91425" tIns="91425" rIns="91425" bIns="91425" anchor="ctr" anchorCtr="0"/>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40" name="Shape 4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solidFill>
                  <a:schemeClr val="lt1"/>
                </a:solidFill>
              </a:defRPr>
            </a:lvl1pPr>
            <a:lvl2pPr lvl="1">
              <a:spcBef>
                <a:spcPts val="0"/>
              </a:spcBef>
              <a:buNone/>
              <a:defRPr>
                <a:solidFill>
                  <a:schemeClr val="lt1"/>
                </a:solidFill>
              </a:defRPr>
            </a:lvl2pPr>
            <a:lvl3pPr lvl="2">
              <a:spcBef>
                <a:spcPts val="0"/>
              </a:spcBef>
              <a:buNone/>
              <a:defRPr>
                <a:solidFill>
                  <a:schemeClr val="lt1"/>
                </a:solidFill>
              </a:defRPr>
            </a:lvl3pPr>
            <a:lvl4pPr lvl="3">
              <a:spcBef>
                <a:spcPts val="0"/>
              </a:spcBef>
              <a:buNone/>
              <a:defRPr>
                <a:solidFill>
                  <a:schemeClr val="lt1"/>
                </a:solidFill>
              </a:defRPr>
            </a:lvl4pPr>
            <a:lvl5pPr lvl="4">
              <a:spcBef>
                <a:spcPts val="0"/>
              </a:spcBef>
              <a:buNone/>
              <a:defRPr>
                <a:solidFill>
                  <a:schemeClr val="lt1"/>
                </a:solidFill>
              </a:defRPr>
            </a:lvl5pPr>
            <a:lvl6pPr lvl="5">
              <a:spcBef>
                <a:spcPts val="0"/>
              </a:spcBef>
              <a:buNone/>
              <a:defRPr>
                <a:solidFill>
                  <a:schemeClr val="lt1"/>
                </a:solidFill>
              </a:defRPr>
            </a:lvl6pPr>
            <a:lvl7pPr lvl="6">
              <a:spcBef>
                <a:spcPts val="0"/>
              </a:spcBef>
              <a:buNone/>
              <a:defRPr>
                <a:solidFill>
                  <a:schemeClr val="lt1"/>
                </a:solidFill>
              </a:defRPr>
            </a:lvl7pPr>
            <a:lvl8pPr lvl="7">
              <a:spcBef>
                <a:spcPts val="0"/>
              </a:spcBef>
              <a:buNone/>
              <a:defRPr>
                <a:solidFill>
                  <a:schemeClr val="lt1"/>
                </a:solidFill>
              </a:defRPr>
            </a:lvl8pPr>
            <a:lvl9pPr lvl="8">
              <a:spcBef>
                <a:spcPts val="0"/>
              </a:spcBef>
              <a:buNone/>
              <a:defRPr>
                <a:solidFill>
                  <a:schemeClr val="lt1"/>
                </a:solidFill>
              </a:defRPr>
            </a:lvl9pPr>
          </a:lstStyle>
          <a:p>
            <a:pPr marL="0" lvl="0" indent="0">
              <a:spcBef>
                <a:spcPts val="0"/>
              </a:spcBef>
              <a:spcAft>
                <a:spcPts val="0"/>
              </a:spcAft>
              <a:buNone/>
            </a:pPr>
            <a:fld id="{00000000-1234-1234-1234-123412341234}" type="slidenum">
              <a:rPr lang="en"/>
              <a:t>‹#›</a:t>
            </a:fld>
            <a:endParaRPr/>
          </a:p>
        </p:txBody>
      </p:sp>
      <p:pic>
        <p:nvPicPr>
          <p:cNvPr id="41" name="Shape 41" descr="opsrc-logo-white.png"/>
          <p:cNvPicPr preferRelativeResize="0"/>
          <p:nvPr/>
        </p:nvPicPr>
        <p:blipFill>
          <a:blip r:embed="rId2">
            <a:alphaModFix/>
          </a:blip>
          <a:stretch>
            <a:fillRect/>
          </a:stretch>
        </p:blipFill>
        <p:spPr>
          <a:xfrm>
            <a:off x="7254650" y="198975"/>
            <a:ext cx="1766500" cy="656125"/>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2"/>
        <p:cNvGrpSpPr/>
        <p:nvPr/>
      </p:nvGrpSpPr>
      <p:grpSpPr>
        <a:xfrm>
          <a:off x="0" y="0"/>
          <a:ext cx="0" cy="0"/>
          <a:chOff x="0" y="0"/>
          <a:chExt cx="0" cy="0"/>
        </a:xfrm>
      </p:grpSpPr>
      <p:sp>
        <p:nvSpPr>
          <p:cNvPr id="43" name="Shape 43"/>
          <p:cNvSpPr/>
          <p:nvPr/>
        </p:nvSpPr>
        <p:spPr>
          <a:xfrm>
            <a:off x="4572000" y="100"/>
            <a:ext cx="4572000" cy="5143500"/>
          </a:xfrm>
          <a:prstGeom prst="rect">
            <a:avLst/>
          </a:prstGeom>
          <a:solidFill>
            <a:srgbClr val="198BB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cxnSp>
        <p:nvCxnSpPr>
          <p:cNvPr id="44" name="Shape 44"/>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5" name="Shape 45"/>
          <p:cNvSpPr txBox="1">
            <a:spLocks noGrp="1"/>
          </p:cNvSpPr>
          <p:nvPr>
            <p:ph type="title"/>
          </p:nvPr>
        </p:nvSpPr>
        <p:spPr>
          <a:xfrm>
            <a:off x="265500" y="1375599"/>
            <a:ext cx="4045200" cy="1551900"/>
          </a:xfrm>
          <a:prstGeom prst="rect">
            <a:avLst/>
          </a:prstGeom>
        </p:spPr>
        <p:txBody>
          <a:bodyPr spcFirstLastPara="1" wrap="square" lIns="91425" tIns="91425" rIns="91425" bIns="91425" anchor="b" anchorCtr="0"/>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a:endParaRPr/>
          </a:p>
        </p:txBody>
      </p:sp>
      <p:sp>
        <p:nvSpPr>
          <p:cNvPr id="46" name="Shape 46"/>
          <p:cNvSpPr txBox="1">
            <a:spLocks noGrp="1"/>
          </p:cNvSpPr>
          <p:nvPr>
            <p:ph type="subTitle" idx="1"/>
          </p:nvPr>
        </p:nvSpPr>
        <p:spPr>
          <a:xfrm>
            <a:off x="265500" y="2981125"/>
            <a:ext cx="4045200" cy="13455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
        <p:nvSpPr>
          <p:cNvPr id="47" name="Shape 47"/>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48" name="Shape 4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spcBef>
                <a:spcPts val="0"/>
              </a:spcBef>
              <a:buNone/>
              <a:defRPr>
                <a:solidFill>
                  <a:schemeClr val="lt1"/>
                </a:solidFill>
              </a:defRPr>
            </a:lvl1pPr>
            <a:lvl2pPr lvl="1">
              <a:spcBef>
                <a:spcPts val="0"/>
              </a:spcBef>
              <a:buNone/>
              <a:defRPr>
                <a:solidFill>
                  <a:schemeClr val="lt1"/>
                </a:solidFill>
              </a:defRPr>
            </a:lvl2pPr>
            <a:lvl3pPr lvl="2">
              <a:spcBef>
                <a:spcPts val="0"/>
              </a:spcBef>
              <a:buNone/>
              <a:defRPr>
                <a:solidFill>
                  <a:schemeClr val="lt1"/>
                </a:solidFill>
              </a:defRPr>
            </a:lvl3pPr>
            <a:lvl4pPr lvl="3">
              <a:spcBef>
                <a:spcPts val="0"/>
              </a:spcBef>
              <a:buNone/>
              <a:defRPr>
                <a:solidFill>
                  <a:schemeClr val="lt1"/>
                </a:solidFill>
              </a:defRPr>
            </a:lvl4pPr>
            <a:lvl5pPr lvl="4">
              <a:spcBef>
                <a:spcPts val="0"/>
              </a:spcBef>
              <a:buNone/>
              <a:defRPr>
                <a:solidFill>
                  <a:schemeClr val="lt1"/>
                </a:solidFill>
              </a:defRPr>
            </a:lvl5pPr>
            <a:lvl6pPr lvl="5">
              <a:spcBef>
                <a:spcPts val="0"/>
              </a:spcBef>
              <a:buNone/>
              <a:defRPr>
                <a:solidFill>
                  <a:schemeClr val="lt1"/>
                </a:solidFill>
              </a:defRPr>
            </a:lvl6pPr>
            <a:lvl7pPr lvl="6">
              <a:spcBef>
                <a:spcPts val="0"/>
              </a:spcBef>
              <a:buNone/>
              <a:defRPr>
                <a:solidFill>
                  <a:schemeClr val="lt1"/>
                </a:solidFill>
              </a:defRPr>
            </a:lvl7pPr>
            <a:lvl8pPr lvl="7">
              <a:spcBef>
                <a:spcPts val="0"/>
              </a:spcBef>
              <a:buNone/>
              <a:defRPr>
                <a:solidFill>
                  <a:schemeClr val="lt1"/>
                </a:solidFill>
              </a:defRPr>
            </a:lvl8pPr>
            <a:lvl9pPr lvl="8">
              <a:spcBef>
                <a:spcPts val="0"/>
              </a:spcBef>
              <a:buNone/>
              <a:defRPr>
                <a:solidFill>
                  <a:schemeClr val="lt1"/>
                </a:solidFill>
              </a:defRPr>
            </a:lvl9pPr>
          </a:lstStyle>
          <a:p>
            <a:pPr marL="0" lvl="0" indent="0">
              <a:spcBef>
                <a:spcPts val="0"/>
              </a:spcBef>
              <a:spcAft>
                <a:spcPts val="0"/>
              </a:spcAft>
              <a:buNone/>
            </a:pPr>
            <a:fld id="{00000000-1234-1234-1234-123412341234}" type="slidenum">
              <a:rPr lang="en"/>
              <a:t>‹#›</a:t>
            </a:fld>
            <a:endParaRPr/>
          </a:p>
        </p:txBody>
      </p:sp>
      <p:pic>
        <p:nvPicPr>
          <p:cNvPr id="49" name="Shape 49" descr="opsrclogo.png"/>
          <p:cNvPicPr preferRelativeResize="0"/>
          <p:nvPr/>
        </p:nvPicPr>
        <p:blipFill>
          <a:blip r:embed="rId2">
            <a:alphaModFix/>
          </a:blip>
          <a:stretch>
            <a:fillRect/>
          </a:stretch>
        </p:blipFill>
        <p:spPr>
          <a:xfrm>
            <a:off x="311700" y="4703625"/>
            <a:ext cx="1397724" cy="353200"/>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gameday">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rgbClr val="198BB7"/>
              </a:buClr>
              <a:buSzPts val="3000"/>
              <a:buFont typeface="Alfa Slab One"/>
              <a:buNone/>
              <a:defRPr sz="3000">
                <a:solidFill>
                  <a:srgbClr val="198BB7"/>
                </a:solidFill>
                <a:latin typeface="Alfa Slab One"/>
                <a:ea typeface="Alfa Slab One"/>
                <a:cs typeface="Alfa Slab One"/>
                <a:sym typeface="Alfa Slab One"/>
              </a:defRPr>
            </a:lvl1pPr>
            <a:lvl2pPr lvl="1">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2pPr>
            <a:lvl3pPr lvl="2">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3pPr>
            <a:lvl4pPr lvl="3">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4pPr>
            <a:lvl5pPr lvl="4">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5pPr>
            <a:lvl6pPr lvl="5">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6pPr>
            <a:lvl7pPr lvl="6">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7pPr>
            <a:lvl8pPr lvl="7">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8pPr>
            <a:lvl9pPr lvl="8">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rgbClr val="363636"/>
              </a:buClr>
              <a:buSzPts val="1800"/>
              <a:buFont typeface="Proxima Nova"/>
              <a:buChar char="●"/>
              <a:defRPr sz="1800">
                <a:solidFill>
                  <a:srgbClr val="363636"/>
                </a:solidFill>
                <a:latin typeface="Proxima Nova"/>
                <a:ea typeface="Proxima Nova"/>
                <a:cs typeface="Proxima Nova"/>
                <a:sym typeface="Proxima Nova"/>
              </a:defRPr>
            </a:lvl1pPr>
            <a:lvl2pPr marL="914400" lvl="1" indent="-317500">
              <a:lnSpc>
                <a:spcPct val="115000"/>
              </a:lnSpc>
              <a:spcBef>
                <a:spcPts val="1600"/>
              </a:spcBef>
              <a:spcAft>
                <a:spcPts val="0"/>
              </a:spcAft>
              <a:buClr>
                <a:srgbClr val="363636"/>
              </a:buClr>
              <a:buSzPts val="1400"/>
              <a:buFont typeface="Proxima Nova"/>
              <a:buChar char="○"/>
              <a:defRPr>
                <a:solidFill>
                  <a:srgbClr val="363636"/>
                </a:solidFill>
                <a:latin typeface="Proxima Nova"/>
                <a:ea typeface="Proxima Nova"/>
                <a:cs typeface="Proxima Nova"/>
                <a:sym typeface="Proxima Nova"/>
              </a:defRPr>
            </a:lvl2pPr>
            <a:lvl3pPr marL="1371600" lvl="2" indent="-317500">
              <a:lnSpc>
                <a:spcPct val="115000"/>
              </a:lnSpc>
              <a:spcBef>
                <a:spcPts val="1600"/>
              </a:spcBef>
              <a:spcAft>
                <a:spcPts val="0"/>
              </a:spcAft>
              <a:buClr>
                <a:srgbClr val="363636"/>
              </a:buClr>
              <a:buSzPts val="1400"/>
              <a:buFont typeface="Proxima Nova"/>
              <a:buChar char="■"/>
              <a:defRPr>
                <a:solidFill>
                  <a:srgbClr val="363636"/>
                </a:solidFill>
                <a:latin typeface="Proxima Nova"/>
                <a:ea typeface="Proxima Nova"/>
                <a:cs typeface="Proxima Nova"/>
                <a:sym typeface="Proxima Nova"/>
              </a:defRPr>
            </a:lvl3pPr>
            <a:lvl4pPr marL="1828800" lvl="3" indent="-317500">
              <a:lnSpc>
                <a:spcPct val="115000"/>
              </a:lnSpc>
              <a:spcBef>
                <a:spcPts val="1600"/>
              </a:spcBef>
              <a:spcAft>
                <a:spcPts val="0"/>
              </a:spcAft>
              <a:buClr>
                <a:srgbClr val="363636"/>
              </a:buClr>
              <a:buSzPts val="1400"/>
              <a:buFont typeface="Proxima Nova"/>
              <a:buChar char="●"/>
              <a:defRPr>
                <a:solidFill>
                  <a:srgbClr val="363636"/>
                </a:solidFill>
                <a:latin typeface="Proxima Nova"/>
                <a:ea typeface="Proxima Nova"/>
                <a:cs typeface="Proxima Nova"/>
                <a:sym typeface="Proxima Nova"/>
              </a:defRPr>
            </a:lvl4pPr>
            <a:lvl5pPr marL="2286000" lvl="4" indent="-317500">
              <a:lnSpc>
                <a:spcPct val="115000"/>
              </a:lnSpc>
              <a:spcBef>
                <a:spcPts val="1600"/>
              </a:spcBef>
              <a:spcAft>
                <a:spcPts val="0"/>
              </a:spcAft>
              <a:buClr>
                <a:srgbClr val="363636"/>
              </a:buClr>
              <a:buSzPts val="1400"/>
              <a:buFont typeface="Proxima Nova"/>
              <a:buChar char="○"/>
              <a:defRPr>
                <a:solidFill>
                  <a:srgbClr val="363636"/>
                </a:solidFill>
                <a:latin typeface="Proxima Nova"/>
                <a:ea typeface="Proxima Nova"/>
                <a:cs typeface="Proxima Nova"/>
                <a:sym typeface="Proxima Nova"/>
              </a:defRPr>
            </a:lvl5pPr>
            <a:lvl6pPr marL="2743200" lvl="5" indent="-317500">
              <a:lnSpc>
                <a:spcPct val="115000"/>
              </a:lnSpc>
              <a:spcBef>
                <a:spcPts val="1600"/>
              </a:spcBef>
              <a:spcAft>
                <a:spcPts val="0"/>
              </a:spcAft>
              <a:buClr>
                <a:srgbClr val="363636"/>
              </a:buClr>
              <a:buSzPts val="1400"/>
              <a:buFont typeface="Proxima Nova"/>
              <a:buChar char="■"/>
              <a:defRPr>
                <a:solidFill>
                  <a:srgbClr val="363636"/>
                </a:solidFill>
                <a:latin typeface="Proxima Nova"/>
                <a:ea typeface="Proxima Nova"/>
                <a:cs typeface="Proxima Nova"/>
                <a:sym typeface="Proxima Nova"/>
              </a:defRPr>
            </a:lvl6pPr>
            <a:lvl7pPr marL="3200400" lvl="6" indent="-317500">
              <a:lnSpc>
                <a:spcPct val="115000"/>
              </a:lnSpc>
              <a:spcBef>
                <a:spcPts val="1600"/>
              </a:spcBef>
              <a:spcAft>
                <a:spcPts val="0"/>
              </a:spcAft>
              <a:buClr>
                <a:srgbClr val="363636"/>
              </a:buClr>
              <a:buSzPts val="1400"/>
              <a:buFont typeface="Proxima Nova"/>
              <a:buChar char="●"/>
              <a:defRPr>
                <a:solidFill>
                  <a:srgbClr val="363636"/>
                </a:solidFill>
                <a:latin typeface="Proxima Nova"/>
                <a:ea typeface="Proxima Nova"/>
                <a:cs typeface="Proxima Nova"/>
                <a:sym typeface="Proxima Nova"/>
              </a:defRPr>
            </a:lvl7pPr>
            <a:lvl8pPr marL="3657600" lvl="7" indent="-317500">
              <a:lnSpc>
                <a:spcPct val="115000"/>
              </a:lnSpc>
              <a:spcBef>
                <a:spcPts val="1600"/>
              </a:spcBef>
              <a:spcAft>
                <a:spcPts val="0"/>
              </a:spcAft>
              <a:buClr>
                <a:srgbClr val="363636"/>
              </a:buClr>
              <a:buSzPts val="1400"/>
              <a:buFont typeface="Proxima Nova"/>
              <a:buChar char="○"/>
              <a:defRPr>
                <a:solidFill>
                  <a:srgbClr val="363636"/>
                </a:solidFill>
                <a:latin typeface="Proxima Nova"/>
                <a:ea typeface="Proxima Nova"/>
                <a:cs typeface="Proxima Nova"/>
                <a:sym typeface="Proxima Nova"/>
              </a:defRPr>
            </a:lvl8pPr>
            <a:lvl9pPr marL="4114800" lvl="8" indent="-317500">
              <a:lnSpc>
                <a:spcPct val="115000"/>
              </a:lnSpc>
              <a:spcBef>
                <a:spcPts val="1600"/>
              </a:spcBef>
              <a:spcAft>
                <a:spcPts val="1600"/>
              </a:spcAft>
              <a:buClr>
                <a:srgbClr val="363636"/>
              </a:buClr>
              <a:buSzPts val="1400"/>
              <a:buFont typeface="Proxima Nova"/>
              <a:buChar char="■"/>
              <a:defRPr>
                <a:solidFill>
                  <a:srgbClr val="363636"/>
                </a:solidFill>
                <a:latin typeface="Proxima Nova"/>
                <a:ea typeface="Proxima Nova"/>
                <a:cs typeface="Proxima Nova"/>
                <a:sym typeface="Proxima Nova"/>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spcBef>
                <a:spcPts val="0"/>
              </a:spcBef>
              <a:buNone/>
              <a:defRPr sz="1000">
                <a:solidFill>
                  <a:schemeClr val="dk2"/>
                </a:solidFill>
                <a:latin typeface="Proxima Nova"/>
                <a:ea typeface="Proxima Nova"/>
                <a:cs typeface="Proxima Nova"/>
                <a:sym typeface="Proxima Nova"/>
              </a:defRPr>
            </a:lvl1pPr>
            <a:lvl2pPr lvl="1" algn="r">
              <a:spcBef>
                <a:spcPts val="0"/>
              </a:spcBef>
              <a:buNone/>
              <a:defRPr sz="1000">
                <a:solidFill>
                  <a:schemeClr val="dk2"/>
                </a:solidFill>
                <a:latin typeface="Proxima Nova"/>
                <a:ea typeface="Proxima Nova"/>
                <a:cs typeface="Proxima Nova"/>
                <a:sym typeface="Proxima Nova"/>
              </a:defRPr>
            </a:lvl2pPr>
            <a:lvl3pPr lvl="2" algn="r">
              <a:spcBef>
                <a:spcPts val="0"/>
              </a:spcBef>
              <a:buNone/>
              <a:defRPr sz="1000">
                <a:solidFill>
                  <a:schemeClr val="dk2"/>
                </a:solidFill>
                <a:latin typeface="Proxima Nova"/>
                <a:ea typeface="Proxima Nova"/>
                <a:cs typeface="Proxima Nova"/>
                <a:sym typeface="Proxima Nova"/>
              </a:defRPr>
            </a:lvl3pPr>
            <a:lvl4pPr lvl="3" algn="r">
              <a:spcBef>
                <a:spcPts val="0"/>
              </a:spcBef>
              <a:buNone/>
              <a:defRPr sz="1000">
                <a:solidFill>
                  <a:schemeClr val="dk2"/>
                </a:solidFill>
                <a:latin typeface="Proxima Nova"/>
                <a:ea typeface="Proxima Nova"/>
                <a:cs typeface="Proxima Nova"/>
                <a:sym typeface="Proxima Nova"/>
              </a:defRPr>
            </a:lvl4pPr>
            <a:lvl5pPr lvl="4" algn="r">
              <a:spcBef>
                <a:spcPts val="0"/>
              </a:spcBef>
              <a:buNone/>
              <a:defRPr sz="1000">
                <a:solidFill>
                  <a:schemeClr val="dk2"/>
                </a:solidFill>
                <a:latin typeface="Proxima Nova"/>
                <a:ea typeface="Proxima Nova"/>
                <a:cs typeface="Proxima Nova"/>
                <a:sym typeface="Proxima Nova"/>
              </a:defRPr>
            </a:lvl5pPr>
            <a:lvl6pPr lvl="5" algn="r">
              <a:spcBef>
                <a:spcPts val="0"/>
              </a:spcBef>
              <a:buNone/>
              <a:defRPr sz="1000">
                <a:solidFill>
                  <a:schemeClr val="dk2"/>
                </a:solidFill>
                <a:latin typeface="Proxima Nova"/>
                <a:ea typeface="Proxima Nova"/>
                <a:cs typeface="Proxima Nova"/>
                <a:sym typeface="Proxima Nova"/>
              </a:defRPr>
            </a:lvl6pPr>
            <a:lvl7pPr lvl="6" algn="r">
              <a:spcBef>
                <a:spcPts val="0"/>
              </a:spcBef>
              <a:buNone/>
              <a:defRPr sz="1000">
                <a:solidFill>
                  <a:schemeClr val="dk2"/>
                </a:solidFill>
                <a:latin typeface="Proxima Nova"/>
                <a:ea typeface="Proxima Nova"/>
                <a:cs typeface="Proxima Nova"/>
                <a:sym typeface="Proxima Nova"/>
              </a:defRPr>
            </a:lvl7pPr>
            <a:lvl8pPr lvl="7" algn="r">
              <a:spcBef>
                <a:spcPts val="0"/>
              </a:spcBef>
              <a:buNone/>
              <a:defRPr sz="1000">
                <a:solidFill>
                  <a:schemeClr val="dk2"/>
                </a:solidFill>
                <a:latin typeface="Proxima Nova"/>
                <a:ea typeface="Proxima Nova"/>
                <a:cs typeface="Proxima Nova"/>
                <a:sym typeface="Proxima Nova"/>
              </a:defRPr>
            </a:lvl8pPr>
            <a:lvl9pPr lvl="8" algn="r">
              <a:spcBef>
                <a:spcPts val="0"/>
              </a:spcBef>
              <a:buNone/>
              <a:defRPr sz="1000">
                <a:solidFill>
                  <a:schemeClr val="dk2"/>
                </a:solidFill>
                <a:latin typeface="Proxima Nova"/>
                <a:ea typeface="Proxima Nova"/>
                <a:cs typeface="Proxima Nova"/>
                <a:sym typeface="Proxima Nova"/>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60"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197404A5-3585-4C62-A1FB-B8AC2FFAE79E}" type="datetimeFigureOut">
              <a:rPr lang="en-US" smtClean="0"/>
              <a:t>7/27/2018</a:t>
            </a:fld>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87A79122-74B7-4165-B455-AC8B1B280B0E}" type="slidenum">
              <a:rPr lang="en-US" smtClean="0"/>
              <a:t>‹#›</a:t>
            </a:fld>
            <a:endParaRPr lang="en-US"/>
          </a:p>
        </p:txBody>
      </p:sp>
    </p:spTree>
    <p:extLst>
      <p:ext uri="{BB962C8B-B14F-4D97-AF65-F5344CB8AC3E}">
        <p14:creationId xmlns:p14="http://schemas.microsoft.com/office/powerpoint/2010/main" val="158142567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opsrc.net/charter/applicants"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opsrc.net/charter/oklahoma-charter-school-resources"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a:spLocks noGrp="1"/>
          </p:cNvSpPr>
          <p:nvPr>
            <p:ph type="ctrTitle"/>
          </p:nvPr>
        </p:nvSpPr>
        <p:spPr>
          <a:xfrm>
            <a:off x="311700" y="748375"/>
            <a:ext cx="8520600" cy="19578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dirty="0"/>
              <a:t>Charter School Applications and Contracts</a:t>
            </a:r>
            <a:endParaRPr dirty="0"/>
          </a:p>
        </p:txBody>
      </p:sp>
      <p:sp>
        <p:nvSpPr>
          <p:cNvPr id="66" name="Shape 66"/>
          <p:cNvSpPr txBox="1">
            <a:spLocks noGrp="1"/>
          </p:cNvSpPr>
          <p:nvPr>
            <p:ph type="subTitle" idx="1"/>
          </p:nvPr>
        </p:nvSpPr>
        <p:spPr>
          <a:xfrm>
            <a:off x="311700" y="3165823"/>
            <a:ext cx="8520600" cy="7335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dirty="0" smtClean="0"/>
              <a:t>July</a:t>
            </a:r>
            <a:r>
              <a:rPr lang="en" dirty="0" smtClean="0"/>
              <a:t> </a:t>
            </a:r>
            <a:r>
              <a:rPr lang="en" dirty="0" smtClean="0"/>
              <a:t>31</a:t>
            </a:r>
            <a:r>
              <a:rPr lang="en" dirty="0" smtClean="0"/>
              <a:t>, </a:t>
            </a:r>
            <a:r>
              <a:rPr lang="en" dirty="0"/>
              <a:t>2018</a:t>
            </a:r>
            <a:endParaRPr dirty="0"/>
          </a:p>
        </p:txBody>
      </p:sp>
      <p:pic>
        <p:nvPicPr>
          <p:cNvPr id="67" name="Shape 67" descr="opsrclogo.png"/>
          <p:cNvPicPr preferRelativeResize="0"/>
          <p:nvPr/>
        </p:nvPicPr>
        <p:blipFill>
          <a:blip r:embed="rId3">
            <a:alphaModFix/>
          </a:blip>
          <a:stretch>
            <a:fillRect/>
          </a:stretch>
        </p:blipFill>
        <p:spPr>
          <a:xfrm>
            <a:off x="3324300" y="4141450"/>
            <a:ext cx="2623900" cy="663050"/>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Shape 1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Charter School Program Grant</a:t>
            </a:r>
            <a:endParaRPr/>
          </a:p>
        </p:txBody>
      </p:sp>
      <p:sp>
        <p:nvSpPr>
          <p:cNvPr id="121" name="Shape 1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The Oklahoma Public School Resource Center (OPSRC) has received a competitive federal grant to carry out the following objectives within Oklahoma:  </a:t>
            </a:r>
            <a:endParaRPr/>
          </a:p>
          <a:p>
            <a:pPr marL="457200" lvl="0" indent="-342900" rtl="0">
              <a:spcBef>
                <a:spcPts val="1600"/>
              </a:spcBef>
              <a:spcAft>
                <a:spcPts val="0"/>
              </a:spcAft>
              <a:buSzPts val="1800"/>
              <a:buAutoNum type="arabicPeriod"/>
            </a:pPr>
            <a:r>
              <a:rPr lang="en"/>
              <a:t>Increase the number of high-quality charter schools in the state with an emphasis on those serving educationally disadvantaged students.</a:t>
            </a:r>
            <a:endParaRPr/>
          </a:p>
          <a:p>
            <a:pPr marL="457200" lvl="0" indent="-342900" rtl="0">
              <a:spcBef>
                <a:spcPts val="0"/>
              </a:spcBef>
              <a:spcAft>
                <a:spcPts val="0"/>
              </a:spcAft>
              <a:buSzPts val="1800"/>
              <a:buAutoNum type="arabicPeriod"/>
            </a:pPr>
            <a:r>
              <a:rPr lang="en"/>
              <a:t>Improve student outcomes in Oklahoma charter schools, especially for educationally disadvantaged students.</a:t>
            </a:r>
            <a:endParaRPr/>
          </a:p>
          <a:p>
            <a:pPr marL="457200" lvl="0" indent="-342900" rtl="0">
              <a:spcBef>
                <a:spcPts val="0"/>
              </a:spcBef>
              <a:spcAft>
                <a:spcPts val="0"/>
              </a:spcAft>
              <a:buSzPts val="1800"/>
              <a:buAutoNum type="arabicPeriod"/>
            </a:pPr>
            <a:r>
              <a:rPr lang="en"/>
              <a:t>Disseminate best practices.</a:t>
            </a:r>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Shape 1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Subgrants</a:t>
            </a:r>
            <a:endParaRPr/>
          </a:p>
        </p:txBody>
      </p:sp>
      <p:sp>
        <p:nvSpPr>
          <p:cNvPr id="127" name="Shape 12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OPSRC will award 5 subgrants per year for new brick-and-mortar charter schools based on models that have been proven to successfully increase student achievement, especially for educationally disadvantaged students or to those seeking to expand/replicate existing high-quality charter schools.</a:t>
            </a:r>
            <a:endParaRPr/>
          </a:p>
          <a:p>
            <a:pPr marL="0" lvl="0" indent="0">
              <a:spcBef>
                <a:spcPts val="1600"/>
              </a:spcBef>
              <a:spcAft>
                <a:spcPts val="0"/>
              </a:spcAft>
              <a:buNone/>
            </a:pPr>
            <a:r>
              <a:rPr lang="en" b="1"/>
              <a:t>Subgrants of $600,000:</a:t>
            </a:r>
            <a:endParaRPr b="1"/>
          </a:p>
          <a:p>
            <a:pPr marL="457200" lvl="0" indent="-342900">
              <a:spcBef>
                <a:spcPts val="1600"/>
              </a:spcBef>
              <a:spcAft>
                <a:spcPts val="0"/>
              </a:spcAft>
              <a:buSzPts val="1800"/>
              <a:buChar char="●"/>
            </a:pPr>
            <a:r>
              <a:rPr lang="en" b="1"/>
              <a:t>$150,000 in the Planning Year.</a:t>
            </a:r>
            <a:endParaRPr b="1"/>
          </a:p>
          <a:p>
            <a:pPr marL="457200" lvl="0" indent="-342900">
              <a:spcBef>
                <a:spcPts val="0"/>
              </a:spcBef>
              <a:spcAft>
                <a:spcPts val="0"/>
              </a:spcAft>
              <a:buSzPts val="1800"/>
              <a:buChar char="●"/>
            </a:pPr>
            <a:r>
              <a:rPr lang="en" b="1"/>
              <a:t>$450,000 in the Implementation Year. </a:t>
            </a:r>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Eligible Applicants</a:t>
            </a:r>
            <a:endParaRPr/>
          </a:p>
        </p:txBody>
      </p:sp>
      <p:sp>
        <p:nvSpPr>
          <p:cNvPr id="133" name="Shape 13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Grant applicants must conform to the federal definition of a public charter school in the Elementary and Secondary Education Act [P.L. 114-95, section 4310(2)] to be eligible for grant funds under the CSP Grant.  </a:t>
            </a:r>
            <a:endParaRPr/>
          </a:p>
          <a:p>
            <a:pPr marL="0" lvl="0" indent="0" rtl="0">
              <a:spcBef>
                <a:spcPts val="1600"/>
              </a:spcBef>
              <a:spcAft>
                <a:spcPts val="0"/>
              </a:spcAft>
              <a:buNone/>
            </a:pPr>
            <a:r>
              <a:rPr lang="en"/>
              <a:t>To be eligible to apply, a public charter school must be governed by a non-profit board that is separate from the sponsoring board and may not be composed of voting members from the authorizing board of directors.</a:t>
            </a:r>
            <a:endParaRPr/>
          </a:p>
          <a:p>
            <a:pPr marL="0" lvl="0" indent="0" rtl="0">
              <a:spcBef>
                <a:spcPts val="1600"/>
              </a:spcBef>
              <a:spcAft>
                <a:spcPts val="0"/>
              </a:spcAft>
              <a:buNone/>
            </a:pPr>
            <a:r>
              <a:rPr lang="en"/>
              <a:t>Virtual charter schools are </a:t>
            </a:r>
            <a:r>
              <a:rPr lang="en" b="1"/>
              <a:t>not eligible to apply.</a:t>
            </a:r>
            <a:endParaRPr b="1"/>
          </a:p>
          <a:p>
            <a:pPr marL="0" lvl="0" indent="0" rtl="0">
              <a:spcBef>
                <a:spcPts val="1600"/>
              </a:spcBef>
              <a:spcAft>
                <a:spcPts val="0"/>
              </a:spcAft>
              <a:buNone/>
            </a:pPr>
            <a:endParaRPr/>
          </a:p>
          <a:p>
            <a:pPr marL="0" lvl="0" indent="0" rtl="0">
              <a:spcBef>
                <a:spcPts val="1600"/>
              </a:spcBef>
              <a:spcAft>
                <a:spcPts val="0"/>
              </a:spcAft>
              <a:buNone/>
            </a:pPr>
            <a:endParaRPr/>
          </a:p>
          <a:p>
            <a:pPr marL="0" lvl="0" indent="0" rtl="0">
              <a:spcBef>
                <a:spcPts val="1600"/>
              </a:spcBef>
              <a:spcAft>
                <a:spcPts val="1600"/>
              </a:spcAft>
              <a:buNone/>
            </a:pPr>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Eligible Applicants</a:t>
            </a:r>
            <a:endParaRPr/>
          </a:p>
        </p:txBody>
      </p:sp>
      <p:sp>
        <p:nvSpPr>
          <p:cNvPr id="139" name="Shape 13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All applicants for the CSP Grant must have:</a:t>
            </a:r>
            <a:endParaRPr/>
          </a:p>
          <a:p>
            <a:pPr marL="457200" lvl="0" indent="-342900" rtl="0">
              <a:spcBef>
                <a:spcPts val="1600"/>
              </a:spcBef>
              <a:spcAft>
                <a:spcPts val="0"/>
              </a:spcAft>
              <a:buSzPts val="1800"/>
              <a:buChar char="●"/>
            </a:pPr>
            <a:r>
              <a:rPr lang="en"/>
              <a:t>an executed charter with a sponsor, </a:t>
            </a:r>
            <a:endParaRPr/>
          </a:p>
          <a:p>
            <a:pPr marL="457200" lvl="0" indent="-342900" rtl="0">
              <a:spcBef>
                <a:spcPts val="0"/>
              </a:spcBef>
              <a:spcAft>
                <a:spcPts val="0"/>
              </a:spcAft>
              <a:buSzPts val="1800"/>
              <a:buChar char="●"/>
            </a:pPr>
            <a:r>
              <a:rPr lang="en"/>
              <a:t>must be no more than 16 months from opening as of the due date of the Subgrant. </a:t>
            </a:r>
            <a:endParaRPr/>
          </a:p>
          <a:p>
            <a:pPr marL="0" lvl="0" indent="0" rtl="0">
              <a:spcBef>
                <a:spcPts val="1600"/>
              </a:spcBef>
              <a:spcAft>
                <a:spcPts val="0"/>
              </a:spcAft>
              <a:buNone/>
            </a:pPr>
            <a:r>
              <a:rPr lang="en"/>
              <a:t>Charter schools in operation, approved charter schools that are more than 16 months from opening, and developers that have not yet been approved by a sponsor are </a:t>
            </a:r>
            <a:r>
              <a:rPr lang="en" b="1"/>
              <a:t>not eligible to apply</a:t>
            </a:r>
            <a:r>
              <a:rPr lang="en"/>
              <a:t>. </a:t>
            </a:r>
            <a:endParaRPr/>
          </a:p>
          <a:p>
            <a:pPr marL="0" lvl="0" indent="0" rtl="0">
              <a:spcBef>
                <a:spcPts val="1600"/>
              </a:spcBef>
              <a:spcAft>
                <a:spcPts val="0"/>
              </a:spcAft>
              <a:buNone/>
            </a:pPr>
            <a:r>
              <a:rPr lang="en"/>
              <a:t>Grant activities may not extend beyond the first year of operation. </a:t>
            </a:r>
            <a:endParaRPr/>
          </a:p>
          <a:p>
            <a:pPr marL="0" lvl="0" indent="0" rtl="0">
              <a:spcBef>
                <a:spcPts val="1600"/>
              </a:spcBef>
              <a:spcAft>
                <a:spcPts val="0"/>
              </a:spcAft>
              <a:buNone/>
            </a:pPr>
            <a:endParaRPr/>
          </a:p>
          <a:p>
            <a:pPr marL="0" lvl="0" indent="0" rtl="0">
              <a:spcBef>
                <a:spcPts val="1600"/>
              </a:spcBef>
              <a:spcAft>
                <a:spcPts val="1600"/>
              </a:spcAft>
              <a:buNone/>
            </a:pPr>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Shape 144"/>
          <p:cNvSpPr txBox="1">
            <a:spLocks noGrp="1"/>
          </p:cNvSpPr>
          <p:nvPr>
            <p:ph type="title"/>
          </p:nvPr>
        </p:nvSpPr>
        <p:spPr>
          <a:xfrm>
            <a:off x="265500" y="1375599"/>
            <a:ext cx="4045200" cy="15519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t>Questions?</a:t>
            </a:r>
            <a:endParaRPr/>
          </a:p>
        </p:txBody>
      </p:sp>
      <p:sp>
        <p:nvSpPr>
          <p:cNvPr id="145" name="Shape 145"/>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b="1"/>
              <a:t>Brent Bushey</a:t>
            </a:r>
            <a:r>
              <a:rPr lang="en"/>
              <a:t> brent.bushey@opsrc.net 405-820-3619 </a:t>
            </a:r>
            <a:endParaRPr/>
          </a:p>
          <a:p>
            <a:pPr marL="0" lvl="0" indent="0">
              <a:lnSpc>
                <a:spcPct val="100000"/>
              </a:lnSpc>
              <a:spcBef>
                <a:spcPts val="1600"/>
              </a:spcBef>
              <a:spcAft>
                <a:spcPts val="0"/>
              </a:spcAft>
              <a:buNone/>
            </a:pPr>
            <a:r>
              <a:rPr lang="en" b="1"/>
              <a:t>Eric Doss</a:t>
            </a:r>
            <a:endParaRPr b="1"/>
          </a:p>
          <a:p>
            <a:pPr marL="0" lvl="0" indent="0">
              <a:lnSpc>
                <a:spcPct val="100000"/>
              </a:lnSpc>
              <a:spcBef>
                <a:spcPts val="0"/>
              </a:spcBef>
              <a:spcAft>
                <a:spcPts val="0"/>
              </a:spcAft>
              <a:buNone/>
            </a:pPr>
            <a:r>
              <a:rPr lang="en"/>
              <a:t>eric.doss@opsrc.net</a:t>
            </a:r>
            <a:endParaRPr/>
          </a:p>
          <a:p>
            <a:pPr marL="0" lvl="0" indent="0">
              <a:lnSpc>
                <a:spcPct val="100000"/>
              </a:lnSpc>
              <a:spcBef>
                <a:spcPts val="0"/>
              </a:spcBef>
              <a:spcAft>
                <a:spcPts val="0"/>
              </a:spcAft>
              <a:buNone/>
            </a:pPr>
            <a:r>
              <a:rPr lang="en"/>
              <a:t>918-236-8770</a:t>
            </a:r>
            <a:endParaRPr/>
          </a:p>
          <a:p>
            <a:pPr marL="0" lvl="0" indent="0">
              <a:spcBef>
                <a:spcPts val="0"/>
              </a:spcBef>
              <a:spcAft>
                <a:spcPts val="1600"/>
              </a:spcAft>
              <a:buNone/>
            </a:pPr>
            <a:endParaRPr/>
          </a:p>
        </p:txBody>
      </p:sp>
      <p:sp>
        <p:nvSpPr>
          <p:cNvPr id="146" name="Shape 146"/>
          <p:cNvSpPr txBox="1">
            <a:spLocks noGrp="1"/>
          </p:cNvSpPr>
          <p:nvPr>
            <p:ph type="subTitle" idx="1"/>
          </p:nvPr>
        </p:nvSpPr>
        <p:spPr>
          <a:xfrm>
            <a:off x="265500" y="2981125"/>
            <a:ext cx="4045200" cy="13455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solidFill>
                  <a:srgbClr val="000000"/>
                </a:solidFill>
              </a:rPr>
              <a:t>Feel free to contact</a:t>
            </a:r>
            <a:endParaRPr>
              <a:solidFill>
                <a:srgbClr val="000000"/>
              </a:solidFill>
            </a:endParaRPr>
          </a:p>
          <a:p>
            <a:pPr marL="0" lvl="0" indent="0">
              <a:spcBef>
                <a:spcPts val="0"/>
              </a:spcBef>
              <a:spcAft>
                <a:spcPts val="0"/>
              </a:spcAft>
              <a:buNone/>
            </a:pPr>
            <a:r>
              <a:rPr lang="en">
                <a:solidFill>
                  <a:srgbClr val="000000"/>
                </a:solidFill>
              </a:rPr>
              <a:t>Us at OPSRC!</a:t>
            </a:r>
            <a:endParaRPr>
              <a:solidFill>
                <a:srgbClr val="00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dirty="0"/>
              <a:t>Agenda</a:t>
            </a:r>
            <a:endParaRPr dirty="0"/>
          </a:p>
        </p:txBody>
      </p:sp>
      <p:sp>
        <p:nvSpPr>
          <p:cNvPr id="73" name="Shape 7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SzPts val="1800"/>
              <a:buChar char="-"/>
            </a:pPr>
            <a:r>
              <a:rPr lang="en"/>
              <a:t>Choosing a Sponsor </a:t>
            </a:r>
            <a:endParaRPr/>
          </a:p>
          <a:p>
            <a:pPr marL="457200" lvl="0" indent="-342900" rtl="0">
              <a:spcBef>
                <a:spcPts val="0"/>
              </a:spcBef>
              <a:spcAft>
                <a:spcPts val="0"/>
              </a:spcAft>
              <a:buSzPts val="1800"/>
              <a:buChar char="-"/>
            </a:pPr>
            <a:r>
              <a:rPr lang="en"/>
              <a:t>Recruiting and Forming a Board</a:t>
            </a:r>
            <a:endParaRPr/>
          </a:p>
          <a:p>
            <a:pPr marL="457200" lvl="0" indent="-342900" rtl="0">
              <a:spcBef>
                <a:spcPts val="0"/>
              </a:spcBef>
              <a:spcAft>
                <a:spcPts val="0"/>
              </a:spcAft>
              <a:buSzPts val="1800"/>
              <a:buChar char="-"/>
            </a:pPr>
            <a:r>
              <a:rPr lang="en"/>
              <a:t>Application Requirements </a:t>
            </a:r>
            <a:endParaRPr/>
          </a:p>
          <a:p>
            <a:pPr marL="457200" lvl="0" indent="-342900" rtl="0">
              <a:spcBef>
                <a:spcPts val="0"/>
              </a:spcBef>
              <a:spcAft>
                <a:spcPts val="0"/>
              </a:spcAft>
              <a:buSzPts val="1800"/>
              <a:buChar char="-"/>
            </a:pPr>
            <a:r>
              <a:rPr lang="en"/>
              <a:t>Application Timeline</a:t>
            </a:r>
            <a:endParaRPr/>
          </a:p>
          <a:p>
            <a:pPr marL="457200" lvl="0" indent="-342900" rtl="0">
              <a:spcBef>
                <a:spcPts val="0"/>
              </a:spcBef>
              <a:spcAft>
                <a:spcPts val="0"/>
              </a:spcAft>
              <a:buSzPts val="1800"/>
              <a:buChar char="-"/>
            </a:pPr>
            <a:r>
              <a:rPr lang="en"/>
              <a:t>Common Application Mistakes </a:t>
            </a:r>
            <a:endParaRPr/>
          </a:p>
          <a:p>
            <a:pPr marL="457200" lvl="0" indent="-342900" rtl="0">
              <a:spcBef>
                <a:spcPts val="0"/>
              </a:spcBef>
              <a:spcAft>
                <a:spcPts val="0"/>
              </a:spcAft>
              <a:buSzPts val="1800"/>
              <a:buChar char="-"/>
            </a:pPr>
            <a:r>
              <a:rPr lang="en"/>
              <a:t>Contracts: The Key Final Step</a:t>
            </a:r>
            <a:endParaRPr/>
          </a:p>
          <a:p>
            <a:pPr marL="457200" lvl="0" indent="-342900" rtl="0">
              <a:spcBef>
                <a:spcPts val="0"/>
              </a:spcBef>
              <a:spcAft>
                <a:spcPts val="0"/>
              </a:spcAft>
              <a:buSzPts val="1800"/>
              <a:buChar char="-"/>
            </a:pPr>
            <a:r>
              <a:rPr lang="en"/>
              <a:t>Charter Resources</a:t>
            </a:r>
            <a:endParaRPr/>
          </a:p>
          <a:p>
            <a:pPr marL="457200" lvl="0" indent="-342900">
              <a:spcBef>
                <a:spcPts val="0"/>
              </a:spcBef>
              <a:spcAft>
                <a:spcPts val="0"/>
              </a:spcAft>
              <a:buSzPts val="1800"/>
              <a:buChar char="-"/>
            </a:pPr>
            <a:r>
              <a:rPr lang="en"/>
              <a:t>Charter School Program Grant</a:t>
            </a:r>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Choosing a Sponsor </a:t>
            </a:r>
            <a:endParaRPr/>
          </a:p>
        </p:txBody>
      </p:sp>
      <p:sp>
        <p:nvSpPr>
          <p:cNvPr id="79" name="Shape 79"/>
          <p:cNvSpPr txBox="1">
            <a:spLocks noGrp="1"/>
          </p:cNvSpPr>
          <p:nvPr>
            <p:ph type="body" idx="1"/>
          </p:nvPr>
        </p:nvSpPr>
        <p:spPr>
          <a:xfrm>
            <a:off x="311700" y="1017725"/>
            <a:ext cx="8520600" cy="3551100"/>
          </a:xfrm>
          <a:prstGeom prst="rect">
            <a:avLst/>
          </a:prstGeom>
        </p:spPr>
        <p:txBody>
          <a:bodyPr spcFirstLastPara="1" wrap="square" lIns="91425" tIns="91425" rIns="91425" bIns="91425" anchor="t" anchorCtr="0">
            <a:noAutofit/>
          </a:bodyPr>
          <a:lstStyle/>
          <a:p>
            <a:pPr marL="0" lvl="0" indent="0">
              <a:lnSpc>
                <a:spcPct val="100000"/>
              </a:lnSpc>
              <a:spcBef>
                <a:spcPts val="0"/>
              </a:spcBef>
              <a:spcAft>
                <a:spcPts val="0"/>
              </a:spcAft>
              <a:buNone/>
            </a:pPr>
            <a:r>
              <a:rPr lang="en" sz="1400"/>
              <a:t>Choosing a sponsor is the first step in the application process. The following entities can sponsor charter schools in the state: </a:t>
            </a:r>
            <a:endParaRPr sz="1400"/>
          </a:p>
          <a:p>
            <a:pPr marL="457200" lvl="0" indent="-317500" rtl="0">
              <a:lnSpc>
                <a:spcPct val="100000"/>
              </a:lnSpc>
              <a:spcBef>
                <a:spcPts val="1600"/>
              </a:spcBef>
              <a:spcAft>
                <a:spcPts val="0"/>
              </a:spcAft>
              <a:buSzPts val="1400"/>
              <a:buChar char="-"/>
            </a:pPr>
            <a:r>
              <a:rPr lang="en" sz="1400"/>
              <a:t>School Districts: Statewide, Public School Districts Can Sponsor a Charter School in their district. </a:t>
            </a:r>
            <a:endParaRPr sz="1400"/>
          </a:p>
          <a:p>
            <a:pPr marL="457200" lvl="0" indent="-317500" rtl="0">
              <a:lnSpc>
                <a:spcPct val="100000"/>
              </a:lnSpc>
              <a:spcBef>
                <a:spcPts val="0"/>
              </a:spcBef>
              <a:spcAft>
                <a:spcPts val="0"/>
              </a:spcAft>
              <a:buSzPts val="1400"/>
              <a:buChar char="-"/>
            </a:pPr>
            <a:r>
              <a:rPr lang="en" sz="1400"/>
              <a:t>Public Universities: Any Oklahoma public university can sponsor a charter school in Tulsa or Oklahoma County. Public Universities with teacher education programs can Sponsor a school in district where they have a branch campus or constituent agency physically located.</a:t>
            </a:r>
            <a:endParaRPr sz="1400"/>
          </a:p>
          <a:p>
            <a:pPr marL="457200" lvl="0" indent="-317500" rtl="0">
              <a:lnSpc>
                <a:spcPct val="100000"/>
              </a:lnSpc>
              <a:spcBef>
                <a:spcPts val="0"/>
              </a:spcBef>
              <a:spcAft>
                <a:spcPts val="0"/>
              </a:spcAft>
              <a:buSzPts val="1400"/>
              <a:buChar char="-"/>
            </a:pPr>
            <a:r>
              <a:rPr lang="en" sz="1400"/>
              <a:t>Career Techs: Career Techs in Tulsa or Oklahoma county can sponsor a charter in their service area. </a:t>
            </a:r>
            <a:endParaRPr sz="1400"/>
          </a:p>
          <a:p>
            <a:pPr marL="457200" lvl="0" indent="-317500" rtl="0">
              <a:lnSpc>
                <a:spcPct val="100000"/>
              </a:lnSpc>
              <a:spcBef>
                <a:spcPts val="0"/>
              </a:spcBef>
              <a:spcAft>
                <a:spcPts val="0"/>
              </a:spcAft>
              <a:buSzPts val="1400"/>
              <a:buChar char="-"/>
            </a:pPr>
            <a:r>
              <a:rPr lang="en" sz="1400"/>
              <a:t>State Department: Can sponsor applications from the Office of Juvenile Affairs and can sponsor charter applications that they approve on appeal.  </a:t>
            </a:r>
            <a:endParaRPr sz="1400"/>
          </a:p>
          <a:p>
            <a:pPr marL="457200" lvl="0" indent="-317500" rtl="0">
              <a:lnSpc>
                <a:spcPct val="100000"/>
              </a:lnSpc>
              <a:spcBef>
                <a:spcPts val="0"/>
              </a:spcBef>
              <a:spcAft>
                <a:spcPts val="0"/>
              </a:spcAft>
              <a:buSzPts val="1400"/>
              <a:buChar char="-"/>
            </a:pPr>
            <a:r>
              <a:rPr lang="en" sz="1400"/>
              <a:t>Native American Tribes: Can sponsor a charter school in their treaty territory</a:t>
            </a:r>
            <a:endParaRPr sz="1400"/>
          </a:p>
          <a:p>
            <a:pPr marL="457200" lvl="0" indent="-317500" rtl="0">
              <a:lnSpc>
                <a:spcPct val="100000"/>
              </a:lnSpc>
              <a:spcBef>
                <a:spcPts val="0"/>
              </a:spcBef>
              <a:spcAft>
                <a:spcPts val="0"/>
              </a:spcAft>
              <a:buSzPts val="1400"/>
              <a:buChar char="-"/>
            </a:pPr>
            <a:r>
              <a:rPr lang="en" sz="1400"/>
              <a:t>Statewide Virtual Charter School Board: This is the only entity that can sponsor online/virtual models in the state. </a:t>
            </a:r>
            <a:endParaRPr sz="1400"/>
          </a:p>
          <a:p>
            <a:pPr marL="0" lvl="0" indent="0">
              <a:lnSpc>
                <a:spcPct val="100000"/>
              </a:lnSpc>
              <a:spcBef>
                <a:spcPts val="1600"/>
              </a:spcBef>
              <a:spcAft>
                <a:spcPts val="1600"/>
              </a:spcAft>
              <a:buNone/>
            </a:pPr>
            <a:r>
              <a:rPr lang="en" sz="1400" b="1"/>
              <a:t>It is highly recommended that a charter school applicant work to build a strong professional relationship with their chosen sponsor. This relationship starts when the application is first being drafted. </a:t>
            </a:r>
            <a:endParaRPr sz="1400" b="1"/>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Recruiting and Forming a Board</a:t>
            </a:r>
            <a:endParaRPr/>
          </a:p>
        </p:txBody>
      </p:sp>
      <p:sp>
        <p:nvSpPr>
          <p:cNvPr id="85" name="Shape 8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1400"/>
              <a:t>Your founding board needs to be made up of people from the community that you intend to serve, this is a chance to bring the community in to your school design.</a:t>
            </a:r>
            <a:endParaRPr sz="1400"/>
          </a:p>
          <a:p>
            <a:pPr marL="457200" lvl="0" indent="-317500" rtl="0">
              <a:spcBef>
                <a:spcPts val="1600"/>
              </a:spcBef>
              <a:spcAft>
                <a:spcPts val="0"/>
              </a:spcAft>
              <a:buSzPts val="1400"/>
              <a:buChar char="-"/>
            </a:pPr>
            <a:r>
              <a:rPr lang="en" sz="1400"/>
              <a:t>At least 50% of your governing board must live within the boundaries of the district in which your school resides (outside of Tulsa and Oklahoma Counties). </a:t>
            </a:r>
            <a:endParaRPr sz="1400"/>
          </a:p>
          <a:p>
            <a:pPr marL="457200" lvl="0" indent="-317500" rtl="0">
              <a:spcBef>
                <a:spcPts val="0"/>
              </a:spcBef>
              <a:spcAft>
                <a:spcPts val="0"/>
              </a:spcAft>
              <a:buSzPts val="1400"/>
              <a:buChar char="-"/>
            </a:pPr>
            <a:r>
              <a:rPr lang="en" sz="1400"/>
              <a:t>Having members with backgrounds in law and finance can help you as you are working on your application, budget, and contract. </a:t>
            </a:r>
            <a:endParaRPr sz="1400"/>
          </a:p>
          <a:p>
            <a:pPr marL="457200" lvl="0" indent="-317500" rtl="0">
              <a:spcBef>
                <a:spcPts val="0"/>
              </a:spcBef>
              <a:spcAft>
                <a:spcPts val="0"/>
              </a:spcAft>
              <a:buSzPts val="1400"/>
              <a:buChar char="-"/>
            </a:pPr>
            <a:r>
              <a:rPr lang="en" sz="1400"/>
              <a:t>This board will be subject to open meeting requirements upon the opening of the school, plan accordingly.</a:t>
            </a:r>
            <a:endParaRPr sz="1400"/>
          </a:p>
          <a:p>
            <a:pPr marL="457200" lvl="0" indent="-317500" rtl="0">
              <a:spcBef>
                <a:spcPts val="0"/>
              </a:spcBef>
              <a:spcAft>
                <a:spcPts val="0"/>
              </a:spcAft>
              <a:buSzPts val="1400"/>
              <a:buChar char="-"/>
            </a:pPr>
            <a:r>
              <a:rPr lang="en" sz="1400"/>
              <a:t>The Charter School Leader can NOT be a member of the governance board. (conflict of interest) </a:t>
            </a:r>
            <a:endParaRPr sz="1400"/>
          </a:p>
          <a:p>
            <a:pPr marL="457200" lvl="0" indent="-317500" rtl="0">
              <a:spcBef>
                <a:spcPts val="0"/>
              </a:spcBef>
              <a:spcAft>
                <a:spcPts val="0"/>
              </a:spcAft>
              <a:buSzPts val="1400"/>
              <a:buChar char="-"/>
            </a:pPr>
            <a:r>
              <a:rPr lang="en" sz="1400"/>
              <a:t>Begin your 501(c)3 by incorporating with Secretary of State, and completing the Federal Form 501(C)(3). This will take time.</a:t>
            </a:r>
            <a:endParaRPr sz="1400"/>
          </a:p>
          <a:p>
            <a:pPr marL="0" lvl="0" indent="0">
              <a:spcBef>
                <a:spcPts val="1600"/>
              </a:spcBef>
              <a:spcAft>
                <a:spcPts val="1600"/>
              </a:spcAft>
              <a:buNone/>
            </a:pPr>
            <a:endParaRPr sz="14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Application Requirements</a:t>
            </a:r>
            <a:endParaRPr/>
          </a:p>
        </p:txBody>
      </p:sp>
      <p:sp>
        <p:nvSpPr>
          <p:cNvPr id="91" name="Shape 9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SzPts val="1800"/>
              <a:buChar char="-"/>
            </a:pPr>
            <a:r>
              <a:rPr lang="en"/>
              <a:t>Per the Oklahoma Charter School Statute, there are 38 required application components. (see full list of requirements at back of presentation slides.) </a:t>
            </a:r>
            <a:endParaRPr/>
          </a:p>
          <a:p>
            <a:pPr marL="457200" lvl="0" indent="-342900" rtl="0">
              <a:spcBef>
                <a:spcPts val="0"/>
              </a:spcBef>
              <a:spcAft>
                <a:spcPts val="0"/>
              </a:spcAft>
              <a:buSzPts val="1800"/>
              <a:buChar char="-"/>
            </a:pPr>
            <a:r>
              <a:rPr lang="en"/>
              <a:t>This list of requirements is posted in the OPSRC’s Charter Resources toolkit (</a:t>
            </a:r>
            <a:r>
              <a:rPr lang="en" u="sng">
                <a:solidFill>
                  <a:schemeClr val="hlink"/>
                </a:solidFill>
                <a:hlinkClick r:id="rId3"/>
              </a:rPr>
              <a:t>http://opsrc.net/charter/applicants</a:t>
            </a:r>
            <a:r>
              <a:rPr lang="en"/>
              <a:t>) </a:t>
            </a:r>
            <a:endParaRPr/>
          </a:p>
          <a:p>
            <a:pPr marL="457200" lvl="0" indent="-342900" rtl="0">
              <a:spcBef>
                <a:spcPts val="0"/>
              </a:spcBef>
              <a:spcAft>
                <a:spcPts val="0"/>
              </a:spcAft>
              <a:buSzPts val="1800"/>
              <a:buChar char="-"/>
            </a:pPr>
            <a:r>
              <a:rPr lang="en"/>
              <a:t>Charter sponsors may have additional application requirements. It is strongly recommended that an applicant contact their sponsor to identify any additional application requirements. </a:t>
            </a:r>
            <a:endParaRPr/>
          </a:p>
          <a:p>
            <a:pPr marL="0" lvl="0" indent="0">
              <a:spcBef>
                <a:spcPts val="1600"/>
              </a:spcBef>
              <a:spcAft>
                <a:spcPts val="0"/>
              </a:spcAft>
              <a:buNone/>
            </a:pPr>
            <a:endParaRPr/>
          </a:p>
          <a:p>
            <a:pPr marL="0" lvl="0" indent="0">
              <a:spcBef>
                <a:spcPts val="1600"/>
              </a:spcBef>
              <a:spcAft>
                <a:spcPts val="0"/>
              </a:spcAft>
              <a:buNone/>
            </a:pPr>
            <a:endParaRPr/>
          </a:p>
          <a:p>
            <a:pPr marL="0" lvl="0" indent="0">
              <a:spcBef>
                <a:spcPts val="1600"/>
              </a:spcBef>
              <a:spcAft>
                <a:spcPts val="0"/>
              </a:spcAft>
              <a:buNone/>
            </a:pPr>
            <a:endParaRPr/>
          </a:p>
          <a:p>
            <a:pPr marL="0" lvl="0" indent="0">
              <a:spcBef>
                <a:spcPts val="1600"/>
              </a:spcBef>
              <a:spcAft>
                <a:spcPts val="1600"/>
              </a:spcAft>
              <a:buNone/>
            </a:pPr>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Application Timeline </a:t>
            </a:r>
            <a:endParaRPr/>
          </a:p>
        </p:txBody>
      </p:sp>
      <p:sp>
        <p:nvSpPr>
          <p:cNvPr id="97" name="Shape 9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1400" b="1"/>
              <a:t>Charter Timeline requirements: </a:t>
            </a:r>
            <a:endParaRPr sz="1400" b="1"/>
          </a:p>
          <a:p>
            <a:pPr marL="457200" lvl="0" indent="-317500" rtl="0">
              <a:spcBef>
                <a:spcPts val="1600"/>
              </a:spcBef>
              <a:spcAft>
                <a:spcPts val="0"/>
              </a:spcAft>
              <a:buSzPts val="1400"/>
              <a:buChar char="-"/>
            </a:pPr>
            <a:r>
              <a:rPr lang="en" sz="1400"/>
              <a:t>Once applicant submits a complete application to the sponsor, the sponsor has 90 days to respond to the application. If denied, the reason(s) for denying must be provided in writing to the applicant. </a:t>
            </a:r>
            <a:endParaRPr sz="1400"/>
          </a:p>
          <a:p>
            <a:pPr marL="457200" lvl="0" indent="-317500" rtl="0">
              <a:spcBef>
                <a:spcPts val="0"/>
              </a:spcBef>
              <a:spcAft>
                <a:spcPts val="0"/>
              </a:spcAft>
              <a:buSzPts val="1400"/>
              <a:buChar char="-"/>
            </a:pPr>
            <a:r>
              <a:rPr lang="en" sz="1400"/>
              <a:t>The applicant has up to 30 days to appeal the decision. The appeal must be sent to the original sponsor. </a:t>
            </a:r>
            <a:endParaRPr sz="1400"/>
          </a:p>
          <a:p>
            <a:pPr marL="457200" lvl="0" indent="-317500" rtl="0">
              <a:spcBef>
                <a:spcPts val="0"/>
              </a:spcBef>
              <a:spcAft>
                <a:spcPts val="0"/>
              </a:spcAft>
              <a:buSzPts val="1400"/>
              <a:buChar char="-"/>
            </a:pPr>
            <a:r>
              <a:rPr lang="en" sz="1400"/>
              <a:t>The sponsor has 30 additional days to respond to the appeal. </a:t>
            </a:r>
            <a:endParaRPr sz="1400"/>
          </a:p>
          <a:p>
            <a:pPr marL="457200" lvl="0" indent="-317500" rtl="0">
              <a:spcBef>
                <a:spcPts val="0"/>
              </a:spcBef>
              <a:spcAft>
                <a:spcPts val="0"/>
              </a:spcAft>
              <a:buSzPts val="1400"/>
              <a:buChar char="-"/>
            </a:pPr>
            <a:r>
              <a:rPr lang="en" sz="1400"/>
              <a:t>If denied a second time, an applicant has another 30 days to appeal to the State Board of Education and the State Board has up to 60 days to respond to the appeal. The State Board’s decision is final. </a:t>
            </a:r>
            <a:endParaRPr sz="1400"/>
          </a:p>
          <a:p>
            <a:pPr marL="0" lvl="0" indent="0" rtl="0">
              <a:spcBef>
                <a:spcPts val="1600"/>
              </a:spcBef>
              <a:spcAft>
                <a:spcPts val="0"/>
              </a:spcAft>
              <a:buNone/>
            </a:pPr>
            <a:r>
              <a:rPr lang="en" sz="1400" b="1"/>
              <a:t>PLEASE NOTE: </a:t>
            </a:r>
            <a:r>
              <a:rPr lang="en" sz="1400"/>
              <a:t> The timeline listed above refers to the specific statutory requirements. Each charter sponsor may establish a process that modifies this timeline. You should talk to your sponsor to identify any additional deadlines and/or process requirements. </a:t>
            </a:r>
            <a:endParaRPr sz="1400"/>
          </a:p>
          <a:p>
            <a:pPr marL="0" lvl="0" indent="0">
              <a:spcBef>
                <a:spcPts val="1600"/>
              </a:spcBef>
              <a:spcAft>
                <a:spcPts val="1600"/>
              </a:spcAft>
              <a:buNone/>
            </a:pPr>
            <a:endParaRPr sz="14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Common Application Mistakes</a:t>
            </a:r>
            <a:endParaRPr/>
          </a:p>
        </p:txBody>
      </p:sp>
      <p:sp>
        <p:nvSpPr>
          <p:cNvPr id="103" name="Shape 10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SzPts val="1800"/>
              <a:buChar char="-"/>
            </a:pPr>
            <a:r>
              <a:rPr lang="en"/>
              <a:t>Board member requirements: A majority of board members must reside in the district boundaries where your charter school will operate. (horseshoe rules do not apply) </a:t>
            </a:r>
            <a:endParaRPr/>
          </a:p>
          <a:p>
            <a:pPr marL="457200" lvl="0" indent="-342900" rtl="0">
              <a:spcBef>
                <a:spcPts val="0"/>
              </a:spcBef>
              <a:spcAft>
                <a:spcPts val="0"/>
              </a:spcAft>
              <a:buSzPts val="1800"/>
              <a:buChar char="-"/>
            </a:pPr>
            <a:r>
              <a:rPr lang="en"/>
              <a:t>Clear governance structure: a Charter is both a Local Education Agency (LEA) AND a non-profit organization (501(c)3). All charter schools are governed by a board of directors. </a:t>
            </a:r>
            <a:endParaRPr/>
          </a:p>
          <a:p>
            <a:pPr marL="457200" lvl="0" indent="-342900" rtl="0">
              <a:spcBef>
                <a:spcPts val="0"/>
              </a:spcBef>
              <a:spcAft>
                <a:spcPts val="0"/>
              </a:spcAft>
              <a:buSzPts val="1800"/>
              <a:buChar char="-"/>
            </a:pPr>
            <a:r>
              <a:rPr lang="en"/>
              <a:t>Financial plans are often weak </a:t>
            </a:r>
            <a:endParaRPr/>
          </a:p>
          <a:p>
            <a:pPr marL="457200" lvl="0" indent="-342900" rtl="0">
              <a:spcBef>
                <a:spcPts val="0"/>
              </a:spcBef>
              <a:spcAft>
                <a:spcPts val="0"/>
              </a:spcAft>
              <a:buSzPts val="1800"/>
              <a:buChar char="-"/>
            </a:pPr>
            <a:r>
              <a:rPr lang="en"/>
              <a:t>Facility plans are often undefined </a:t>
            </a:r>
            <a:endParaRPr/>
          </a:p>
          <a:p>
            <a:pPr marL="457200" lvl="0" indent="-342900">
              <a:spcBef>
                <a:spcPts val="0"/>
              </a:spcBef>
              <a:spcAft>
                <a:spcPts val="0"/>
              </a:spcAft>
              <a:buSzPts val="1800"/>
              <a:buChar char="-"/>
            </a:pPr>
            <a:r>
              <a:rPr lang="en"/>
              <a:t>Plans to serve ALL students are often undefined. NOTE: Returning students with IEPs and other special needs is NOT acceptable. </a:t>
            </a:r>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Contracts</a:t>
            </a:r>
            <a:endParaRPr/>
          </a:p>
        </p:txBody>
      </p:sp>
      <p:sp>
        <p:nvSpPr>
          <p:cNvPr id="109" name="Shape 10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SzPts val="1800"/>
              <a:buChar char="-"/>
            </a:pPr>
            <a:r>
              <a:rPr lang="en"/>
              <a:t>After a charter school application is approved, the final-- and arguably most important-- step is finalizing a contract with the sponsor. </a:t>
            </a:r>
            <a:endParaRPr/>
          </a:p>
          <a:p>
            <a:pPr marL="457200" lvl="0" indent="-342900" rtl="0">
              <a:spcBef>
                <a:spcPts val="0"/>
              </a:spcBef>
              <a:spcAft>
                <a:spcPts val="0"/>
              </a:spcAft>
              <a:buSzPts val="1800"/>
              <a:buChar char="-"/>
            </a:pPr>
            <a:r>
              <a:rPr lang="en"/>
              <a:t>The contract will typically use the charter application as a starting point and will define the relationship between the sponsor and the applicant. </a:t>
            </a:r>
            <a:endParaRPr/>
          </a:p>
          <a:p>
            <a:pPr marL="457200" lvl="0" indent="-342900">
              <a:spcBef>
                <a:spcPts val="0"/>
              </a:spcBef>
              <a:spcAft>
                <a:spcPts val="0"/>
              </a:spcAft>
              <a:buSzPts val="1800"/>
              <a:buChar char="-"/>
            </a:pPr>
            <a:r>
              <a:rPr lang="en"/>
              <a:t>It is critical that a charter school have legal counsel available to support these negotiations as the charter contract-- NOT the application-- is the legally binding document that parties will reference if a dispute arises. </a:t>
            </a:r>
            <a:endParaRPr/>
          </a:p>
          <a:p>
            <a:pPr marL="0" lvl="0" indent="0">
              <a:spcBef>
                <a:spcPts val="1600"/>
              </a:spcBef>
              <a:spcAft>
                <a:spcPts val="1600"/>
              </a:spcAft>
              <a:buNone/>
            </a:pPr>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Shape 1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Charter Resources and Next Steps </a:t>
            </a:r>
            <a:endParaRPr/>
          </a:p>
        </p:txBody>
      </p:sp>
      <p:sp>
        <p:nvSpPr>
          <p:cNvPr id="115" name="Shape 1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SzPts val="1800"/>
              <a:buChar char="-"/>
            </a:pPr>
            <a:r>
              <a:rPr lang="en"/>
              <a:t>The Oklahoma Public School Resource Center has a free Charter Resources Page available at </a:t>
            </a:r>
            <a:r>
              <a:rPr lang="en" u="sng">
                <a:solidFill>
                  <a:schemeClr val="hlink"/>
                </a:solidFill>
                <a:hlinkClick r:id="rId3"/>
              </a:rPr>
              <a:t>http://opsrc.net/charter/oklahoma-charter-school-resources</a:t>
            </a:r>
            <a:endParaRPr/>
          </a:p>
          <a:p>
            <a:pPr marL="457200" lvl="0" indent="-342900" rtl="0">
              <a:spcBef>
                <a:spcPts val="0"/>
              </a:spcBef>
              <a:spcAft>
                <a:spcPts val="0"/>
              </a:spcAft>
              <a:buSzPts val="1800"/>
              <a:buChar char="-"/>
            </a:pPr>
            <a:r>
              <a:rPr lang="en"/>
              <a:t>The resource page includes three sections: resources for charter sponsors, resources for applications, and provides historical documents including all past charter applications and contracts. (Some of these documents are great sleep aids) </a:t>
            </a:r>
            <a:endParaRPr/>
          </a:p>
          <a:p>
            <a:pPr marL="457200" lvl="0" indent="-342900" rtl="0">
              <a:spcBef>
                <a:spcPts val="0"/>
              </a:spcBef>
              <a:spcAft>
                <a:spcPts val="0"/>
              </a:spcAft>
              <a:buSzPts val="1800"/>
              <a:buChar char="-"/>
            </a:pPr>
            <a:r>
              <a:rPr lang="en"/>
              <a:t>Members of the OPSRC receive support on the application and sponsorship side. </a:t>
            </a:r>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Gameday">
  <a:themeElements>
    <a:clrScheme name="Gameday">
      <a:dk1>
        <a:srgbClr val="4285F4"/>
      </a:dk1>
      <a:lt1>
        <a:srgbClr val="FFFFFF"/>
      </a:lt1>
      <a:dk2>
        <a:srgbClr val="666666"/>
      </a:dk2>
      <a:lt2>
        <a:srgbClr val="D9D9D9"/>
      </a:lt2>
      <a:accent1>
        <a:srgbClr val="455A64"/>
      </a:accent1>
      <a:accent2>
        <a:srgbClr val="607D8B"/>
      </a:accent2>
      <a:accent3>
        <a:srgbClr val="FF5722"/>
      </a:accent3>
      <a:accent4>
        <a:srgbClr val="D84315"/>
      </a:accent4>
      <a:accent5>
        <a:srgbClr val="1C3AA9"/>
      </a:accent5>
      <a:accent6>
        <a:srgbClr val="FFAB40"/>
      </a:accent6>
      <a:hlink>
        <a:srgbClr val="1C3AA9"/>
      </a:hlink>
      <a:folHlink>
        <a:srgbClr val="1C3A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TotalTime>
  <Words>1188</Words>
  <Application>Microsoft Office PowerPoint</Application>
  <PresentationFormat>On-screen Show (16:9)</PresentationFormat>
  <Paragraphs>82</Paragraphs>
  <Slides>14</Slides>
  <Notes>14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14</vt:i4>
      </vt:variant>
    </vt:vector>
  </HeadingPairs>
  <TitlesOfParts>
    <vt:vector size="20" baseType="lpstr">
      <vt:lpstr>Arial</vt:lpstr>
      <vt:lpstr>Calibri</vt:lpstr>
      <vt:lpstr>Alfa Slab One</vt:lpstr>
      <vt:lpstr>Proxima Nova</vt:lpstr>
      <vt:lpstr>Gameday</vt:lpstr>
      <vt:lpstr>Custom Design</vt:lpstr>
      <vt:lpstr>Charter School Applications and Contracts</vt:lpstr>
      <vt:lpstr>Agenda</vt:lpstr>
      <vt:lpstr>Choosing a Sponsor </vt:lpstr>
      <vt:lpstr>Recruiting and Forming a Board</vt:lpstr>
      <vt:lpstr>Application Requirements</vt:lpstr>
      <vt:lpstr>Application Timeline </vt:lpstr>
      <vt:lpstr>Common Application Mistakes</vt:lpstr>
      <vt:lpstr>Contracts</vt:lpstr>
      <vt:lpstr>Charter Resources and Next Steps </vt:lpstr>
      <vt:lpstr>Charter School Program Grant</vt:lpstr>
      <vt:lpstr>Subgrants</vt:lpstr>
      <vt:lpstr>Eligible Applicants</vt:lpstr>
      <vt:lpstr>Eligible Applicants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Charter School Applications and Contracts</dc:title>
  <dc:creator>Leslie Janis</dc:creator>
  <cp:lastModifiedBy>OMES</cp:lastModifiedBy>
  <cp:revision>4</cp:revision>
  <dcterms:modified xsi:type="dcterms:W3CDTF">2018-07-27T15:33:02Z</dcterms:modified>
</cp:coreProperties>
</file>