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37"/>
  </p:notesMasterIdLst>
  <p:sldIdLst>
    <p:sldId id="256" r:id="rId2"/>
    <p:sldId id="292" r:id="rId3"/>
    <p:sldId id="257" r:id="rId4"/>
    <p:sldId id="288" r:id="rId5"/>
    <p:sldId id="258" r:id="rId6"/>
    <p:sldId id="287" r:id="rId7"/>
    <p:sldId id="259" r:id="rId8"/>
    <p:sldId id="260" r:id="rId9"/>
    <p:sldId id="261" r:id="rId10"/>
    <p:sldId id="276" r:id="rId11"/>
    <p:sldId id="262" r:id="rId12"/>
    <p:sldId id="263" r:id="rId13"/>
    <p:sldId id="286" r:id="rId14"/>
    <p:sldId id="264" r:id="rId15"/>
    <p:sldId id="269" r:id="rId16"/>
    <p:sldId id="265" r:id="rId17"/>
    <p:sldId id="289" r:id="rId18"/>
    <p:sldId id="291" r:id="rId19"/>
    <p:sldId id="290" r:id="rId20"/>
    <p:sldId id="284" r:id="rId21"/>
    <p:sldId id="266" r:id="rId22"/>
    <p:sldId id="267" r:id="rId23"/>
    <p:sldId id="268" r:id="rId24"/>
    <p:sldId id="285" r:id="rId25"/>
    <p:sldId id="280" r:id="rId26"/>
    <p:sldId id="271" r:id="rId27"/>
    <p:sldId id="277" r:id="rId28"/>
    <p:sldId id="272" r:id="rId29"/>
    <p:sldId id="273" r:id="rId30"/>
    <p:sldId id="275" r:id="rId31"/>
    <p:sldId id="274" r:id="rId32"/>
    <p:sldId id="278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A0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3563" autoAdjust="0"/>
  </p:normalViewPr>
  <p:slideViewPr>
    <p:cSldViewPr snapToGrid="0">
      <p:cViewPr varScale="1">
        <p:scale>
          <a:sx n="90" d="100"/>
          <a:sy n="90" d="100"/>
        </p:scale>
        <p:origin x="1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AF24-9C2D-4BB0-A88B-91860C937A4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D444F-2C34-45FE-8206-54D86342E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OSDE-SES personnel will be contacting some districts as needed and available about data clean-up. We are going to be reviewing data state-wide to help guide districts in their clean-up, identifying problem areas and any technical assistance required.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be using the Data Test “student” at times to transfer information back and forth between us and your district—please be aware of how to use this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Oct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sde.ok.gov/</a:t>
            </a:r>
            <a:r>
              <a:rPr lang="en-US" dirty="0" err="1" smtClean="0"/>
              <a:t>sde</a:t>
            </a:r>
            <a:r>
              <a:rPr lang="en-US" dirty="0" smtClean="0"/>
              <a:t>/sites/</a:t>
            </a:r>
            <a:r>
              <a:rPr lang="en-US" dirty="0" err="1" smtClean="0"/>
              <a:t>ok.gov.sde</a:t>
            </a:r>
            <a:r>
              <a:rPr lang="en-US" dirty="0" smtClean="0"/>
              <a:t>/files/documents/files/End%20of%20Year%20Reporting%20Guidance%20without%20Notes.docx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Subsequent=during the two years immediately following the receipt of CEIS.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Funds can be used primarily, but not exclusively, for SPED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kids.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include kids receiving CEIS in the counts.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1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VIRTUALS!!!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now will avoid</a:t>
            </a:r>
            <a:r>
              <a:rPr lang="en-US" baseline="0" dirty="0" smtClean="0"/>
              <a:t> some work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20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the Discipline Guidance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3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 cannot email personally identifiable</a:t>
            </a:r>
            <a:r>
              <a:rPr lang="en-US" baseline="0" dirty="0" smtClean="0"/>
              <a:t> information to districts, OSDE has created a private document sharing mechanism in EdPlan. We created a fake student named “Data Test” where documents can be uploaded for sharing between the state and districts. Each district must have a “Data Test” student. If you do not, check your </a:t>
            </a:r>
            <a:r>
              <a:rPr lang="en-US" baseline="0" dirty="0" err="1" smtClean="0"/>
              <a:t>Inactives</a:t>
            </a:r>
            <a:r>
              <a:rPr lang="en-US" baseline="0" dirty="0" smtClean="0"/>
              <a:t> and re-activate the student. The record will not affect any of your counts in any 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5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Gen Ed Long-term</a:t>
            </a:r>
            <a:r>
              <a:rPr lang="en-US" baseline="0" dirty="0" smtClean="0"/>
              <a:t> Discipline Count not needed…enter zero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reporting the following data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8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requirement is to check compliance with federal and</a:t>
            </a:r>
            <a:r>
              <a:rPr lang="en-US" baseline="0" dirty="0" smtClean="0"/>
              <a:t> state policy mandates.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data is currently reported at the district level, without</a:t>
            </a:r>
            <a:r>
              <a:rPr lang="en-US" baseline="0" dirty="0" smtClean="0"/>
              <a:t> reference to individual students. This data is submitted through the district summary data page. If you were involved in data submissions through Single Sign-On in the past, the method and format are similar to that.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--Each element must be reported to OSEP annually</a:t>
            </a:r>
            <a:r>
              <a:rPr lang="en-US" baseline="0" dirty="0" smtClean="0"/>
              <a:t> for the state as a whole. They also want to know the max days beyond third b-day for the state: how long did the worst case take?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reasons: if you have one or more students for whom a </a:t>
            </a:r>
            <a:r>
              <a:rPr lang="en-US" baseline="0" dirty="0" smtClean="0"/>
              <a:t>reason applies, check the box.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referrals = sum of timely evaluations plus sum of delayed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other late evaluations</a:t>
            </a:r>
            <a:r>
              <a:rPr lang="en-US" baseline="0" dirty="0" smtClean="0"/>
              <a:t> are considered compliance issues. We must report on non-compliance and check that correct procedure has been followed. We will be checking these students’ records in EdPlan.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Total referrals MUST = sum of all outcomes of referral from SoonerStart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--Each element must be reported to OSEP annually</a:t>
            </a:r>
            <a:r>
              <a:rPr lang="en-US" baseline="0" dirty="0" smtClean="0"/>
              <a:t> for the state as a whole. They also want to know the max days beyond third b-day for the state: how long did the worst case take?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reasons for delays beyond the third birthday (here described as “not completed within 45 days”, but refers to post-3</a:t>
            </a:r>
            <a:r>
              <a:rPr lang="en-US" baseline="30000" dirty="0" smtClean="0"/>
              <a:t>rd</a:t>
            </a:r>
            <a:r>
              <a:rPr lang="en-US" dirty="0" smtClean="0"/>
              <a:t> b-day evaluation</a:t>
            </a:r>
            <a:r>
              <a:rPr lang="en-US" baseline="0" dirty="0" smtClean="0"/>
              <a:t> and IEP decisions)</a:t>
            </a:r>
            <a:r>
              <a:rPr lang="en-US" dirty="0" smtClean="0"/>
              <a:t>: if you have one or more students for whom a </a:t>
            </a:r>
            <a:r>
              <a:rPr lang="en-US" baseline="0" dirty="0" smtClean="0"/>
              <a:t>reason applies, check the box. 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other late evaluations</a:t>
            </a:r>
            <a:r>
              <a:rPr lang="en-US" baseline="0" dirty="0" smtClean="0"/>
              <a:t> are considered compliance issues. We must report on non-compliance and check that correct procedure has been followed. We will be checking these students’ records in EdPlan.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 described as “not completed within 45 days”, but refers to post-3</a:t>
            </a:r>
            <a:r>
              <a:rPr lang="en-US" baseline="30000" dirty="0" smtClean="0"/>
              <a:t>rd</a:t>
            </a:r>
            <a:r>
              <a:rPr lang="en-US" dirty="0" smtClean="0"/>
              <a:t> b-day evaluation</a:t>
            </a:r>
            <a:r>
              <a:rPr lang="en-US" baseline="0" dirty="0" smtClean="0"/>
              <a:t> and IEP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D444F-2C34-45FE-8206-54D86342E0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546059" cy="93186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27" y="273050"/>
            <a:ext cx="558287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46059" cy="46910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de.ok.gov/sde/sites/ok.gov.sde/files/documents/files/End%20of%20Year%20Reporting%20Guidance%20without%20Notes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~pdfs/eco/Decision_Tre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de.ok.gov/sde/sites/ok.gov.sde/files/documents/files/End%20of%20Year%20Reporting%20Guidance%20without%20Notes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inger.elliott-teague@sde.ok.gov" TargetMode="External"/><Relationship Id="rId2" Type="http://schemas.openxmlformats.org/officeDocument/2006/relationships/hyperlink" Target="https://www.eventbrite.com/e/ik%20Frie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End of Year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Special Education</a:t>
            </a:r>
          </a:p>
          <a:p>
            <a:r>
              <a:rPr lang="en-US" sz="2400" dirty="0" smtClean="0"/>
              <a:t>OSDE</a:t>
            </a:r>
          </a:p>
          <a:p>
            <a:r>
              <a:rPr lang="en-US" sz="2400" dirty="0" smtClean="0"/>
              <a:t>Erik Friend &amp; Ginger Elliott-Teague</a:t>
            </a:r>
          </a:p>
          <a:p>
            <a:r>
              <a:rPr lang="en-US" sz="2400" dirty="0" smtClean="0"/>
              <a:t>Directors of Data Analysis/Part B Data Managers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07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45-day Timeline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count initial evaluations</a:t>
            </a:r>
          </a:p>
          <a:p>
            <a:r>
              <a:rPr lang="en-US" dirty="0" smtClean="0"/>
              <a:t>Include SoonerStart referrals in all counts</a:t>
            </a:r>
          </a:p>
          <a:p>
            <a:r>
              <a:rPr lang="en-US" dirty="0" smtClean="0"/>
              <a:t>Include all disabilities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rgbClr val="CC9900"/>
                </a:solidFill>
              </a:rPr>
              <a:t>Special Note:</a:t>
            </a:r>
            <a:r>
              <a:rPr lang="en-US" dirty="0" smtClean="0"/>
              <a:t> “All other late evaluations”</a:t>
            </a:r>
          </a:p>
          <a:p>
            <a:pPr lvl="1"/>
            <a:r>
              <a:rPr lang="en-US" sz="2400" dirty="0" smtClean="0"/>
              <a:t>Districts must create a separate Excel file that lists the specific names and STNs of students whose evaluations were late for a non-family reason.</a:t>
            </a:r>
          </a:p>
          <a:p>
            <a:pPr lvl="1"/>
            <a:r>
              <a:rPr lang="en-US" sz="2400" dirty="0" smtClean="0"/>
              <a:t>Upload this “45Timeline-DistrictName” file to EdPlan in the “Data Test” external documents.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Purpose: to report the counts of </a:t>
            </a:r>
            <a:r>
              <a:rPr lang="en-US" u="sng" dirty="0" smtClean="0"/>
              <a:t>eligibility outcomes</a:t>
            </a:r>
            <a:r>
              <a:rPr lang="en-US" dirty="0" smtClean="0"/>
              <a:t> for children transitioning from SoonerStart and the reasons for delay in completing evaluations and IEPs.</a:t>
            </a:r>
          </a:p>
          <a:p>
            <a:r>
              <a:rPr lang="en-US" dirty="0" smtClean="0"/>
              <a:t>Two broad categories of </a:t>
            </a:r>
            <a:r>
              <a:rPr lang="en-US" dirty="0" smtClean="0">
                <a:solidFill>
                  <a:srgbClr val="CC9900"/>
                </a:solidFill>
              </a:rPr>
              <a:t>delay</a:t>
            </a:r>
            <a:r>
              <a:rPr lang="en-US" dirty="0" smtClean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Family refusal/declined services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Other reasons</a:t>
            </a:r>
          </a:p>
          <a:p>
            <a:pPr lvl="2"/>
            <a:r>
              <a:rPr lang="en-US" dirty="0" smtClean="0"/>
              <a:t>District</a:t>
            </a:r>
          </a:p>
          <a:p>
            <a:pPr lvl="2"/>
            <a:r>
              <a:rPr lang="en-US" dirty="0" smtClean="0"/>
              <a:t>Calendar</a:t>
            </a:r>
          </a:p>
          <a:p>
            <a:pPr lvl="2"/>
            <a:r>
              <a:rPr lang="en-US" dirty="0" smtClean="0"/>
              <a:t>Late referrals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5250" y="78059"/>
            <a:ext cx="3579542" cy="1293542"/>
          </a:xfrm>
        </p:spPr>
        <p:txBody>
          <a:bodyPr>
            <a:noAutofit/>
          </a:bodyPr>
          <a:lstStyle/>
          <a:p>
            <a:pPr algn="r"/>
            <a:r>
              <a:rPr lang="en-US" b="1" i="1" dirty="0" smtClean="0"/>
              <a:t>What was the transition outcome, and why was it delayed?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665" y="1315844"/>
            <a:ext cx="8280125" cy="463686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39319" y="1601758"/>
            <a:ext cx="7979855" cy="572730"/>
            <a:chOff x="439319" y="1601758"/>
            <a:chExt cx="7979855" cy="572730"/>
          </a:xfrm>
        </p:grpSpPr>
        <p:sp>
          <p:nvSpPr>
            <p:cNvPr id="14" name="Rectangle 13"/>
            <p:cNvSpPr/>
            <p:nvPr/>
          </p:nvSpPr>
          <p:spPr>
            <a:xfrm>
              <a:off x="774665" y="1940312"/>
              <a:ext cx="2057745" cy="234176"/>
            </a:xfrm>
            <a:prstGeom prst="rect">
              <a:avLst/>
            </a:prstGeom>
            <a:noFill/>
            <a:ln w="19050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0426" y="1601758"/>
              <a:ext cx="2765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31A03"/>
                  </a:solidFill>
                </a:rPr>
                <a:t>Sum of counts 1 to 5 just below</a:t>
              </a:r>
              <a:endParaRPr lang="en-US" sz="1600" dirty="0">
                <a:solidFill>
                  <a:srgbClr val="F31A03"/>
                </a:solidFill>
              </a:endParaRPr>
            </a:p>
          </p:txBody>
        </p:sp>
        <p:sp>
          <p:nvSpPr>
            <p:cNvPr id="16" name="Circular Arrow 15"/>
            <p:cNvSpPr/>
            <p:nvPr/>
          </p:nvSpPr>
          <p:spPr>
            <a:xfrm rot="16486472">
              <a:off x="545691" y="1610432"/>
              <a:ext cx="428452" cy="641195"/>
            </a:xfrm>
            <a:prstGeom prst="circular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346031" y="1839951"/>
              <a:ext cx="5073143" cy="217449"/>
            </a:xfrm>
            <a:prstGeom prst="straightConnector1">
              <a:avLst/>
            </a:prstGeom>
            <a:ln w="34925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3499" y="339956"/>
            <a:ext cx="8815535" cy="3613151"/>
            <a:chOff x="183499" y="339956"/>
            <a:chExt cx="8815535" cy="3613151"/>
          </a:xfrm>
        </p:grpSpPr>
        <p:sp>
          <p:nvSpPr>
            <p:cNvPr id="19" name="Right Arrow 18"/>
            <p:cNvSpPr/>
            <p:nvPr/>
          </p:nvSpPr>
          <p:spPr>
            <a:xfrm>
              <a:off x="7088319" y="2199499"/>
              <a:ext cx="1152430" cy="1753608"/>
            </a:xfrm>
            <a:prstGeom prst="rightArrow">
              <a:avLst>
                <a:gd name="adj1" fmla="val 60526"/>
                <a:gd name="adj2" fmla="val 27876"/>
              </a:avLst>
            </a:prstGeom>
            <a:solidFill>
              <a:schemeClr val="bg1"/>
            </a:solidFill>
            <a:ln w="22225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Provide COUNT of each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40749" y="2199498"/>
              <a:ext cx="758285" cy="1753607"/>
            </a:xfrm>
            <a:prstGeom prst="rect">
              <a:avLst/>
            </a:prstGeom>
            <a:noFill/>
            <a:ln w="19050">
              <a:solidFill>
                <a:srgbClr val="F31A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4"/>
            <p:cNvSpPr txBox="1">
              <a:spLocks/>
            </p:cNvSpPr>
            <p:nvPr/>
          </p:nvSpPr>
          <p:spPr>
            <a:xfrm>
              <a:off x="457200" y="401443"/>
              <a:ext cx="1940312" cy="3568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0" kern="1200">
                  <a:solidFill>
                    <a:schemeClr val="bg2">
                      <a:lumMod val="25000"/>
                    </a:schemeClr>
                  </a:solidFill>
                  <a:latin typeface="Tw Cen MT"/>
                  <a:ea typeface="+mj-ea"/>
                  <a:cs typeface="Tw Cen MT"/>
                </a:defRPr>
              </a:lvl1pPr>
            </a:lstStyle>
            <a:p>
              <a:pPr algn="ctr"/>
              <a:r>
                <a:rPr lang="en-US" sz="2400" dirty="0" smtClean="0"/>
                <a:t>Family Reason</a:t>
              </a:r>
              <a:endParaRPr lang="en-US" sz="24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3499" y="747132"/>
              <a:ext cx="953923" cy="2352907"/>
            </a:xfrm>
            <a:custGeom>
              <a:avLst/>
              <a:gdLst>
                <a:gd name="connsiteX0" fmla="*/ 407514 w 474421"/>
                <a:gd name="connsiteY0" fmla="*/ 0 h 2430966"/>
                <a:gd name="connsiteX1" fmla="*/ 61826 w 474421"/>
                <a:gd name="connsiteY1" fmla="*/ 992459 h 2430966"/>
                <a:gd name="connsiteX2" fmla="*/ 39524 w 474421"/>
                <a:gd name="connsiteY2" fmla="*/ 2018371 h 2430966"/>
                <a:gd name="connsiteX3" fmla="*/ 474421 w 474421"/>
                <a:gd name="connsiteY3" fmla="*/ 2430966 h 2430966"/>
                <a:gd name="connsiteX4" fmla="*/ 474421 w 474421"/>
                <a:gd name="connsiteY4" fmla="*/ 2430966 h 24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421" h="2430966">
                  <a:moveTo>
                    <a:pt x="407514" y="0"/>
                  </a:moveTo>
                  <a:cubicBezTo>
                    <a:pt x="265336" y="328032"/>
                    <a:pt x="123158" y="656064"/>
                    <a:pt x="61826" y="992459"/>
                  </a:cubicBezTo>
                  <a:cubicBezTo>
                    <a:pt x="494" y="1328854"/>
                    <a:pt x="-29242" y="1778620"/>
                    <a:pt x="39524" y="2018371"/>
                  </a:cubicBezTo>
                  <a:cubicBezTo>
                    <a:pt x="108290" y="2258122"/>
                    <a:pt x="474421" y="2430966"/>
                    <a:pt x="474421" y="2430966"/>
                  </a:cubicBezTo>
                  <a:lnTo>
                    <a:pt x="474421" y="2430966"/>
                  </a:lnTo>
                </a:path>
              </a:pathLst>
            </a:custGeom>
            <a:noFill/>
            <a:ln w="25400">
              <a:solidFill>
                <a:srgbClr val="F31A03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7628" y="339956"/>
              <a:ext cx="2322576" cy="420624"/>
            </a:xfrm>
            <a:prstGeom prst="ellipse">
              <a:avLst/>
            </a:prstGeom>
            <a:noFill/>
            <a:ln w="19050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3569059" y="778317"/>
              <a:ext cx="1993468" cy="39542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0" kern="1200">
                  <a:solidFill>
                    <a:schemeClr val="bg2">
                      <a:lumMod val="25000"/>
                    </a:schemeClr>
                  </a:solidFill>
                  <a:latin typeface="Tw Cen MT"/>
                  <a:ea typeface="+mj-ea"/>
                  <a:cs typeface="Tw Cen MT"/>
                </a:defRPr>
              </a:lvl1pPr>
            </a:lstStyle>
            <a:p>
              <a:r>
                <a:rPr lang="en-US" sz="2400" dirty="0" smtClean="0"/>
                <a:t>Other Reasons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346031" y="747132"/>
              <a:ext cx="2382503" cy="420624"/>
            </a:xfrm>
            <a:prstGeom prst="ellipse">
              <a:avLst/>
            </a:prstGeom>
            <a:noFill/>
            <a:ln w="19050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50420" y="1048215"/>
              <a:ext cx="933510" cy="2765502"/>
            </a:xfrm>
            <a:custGeom>
              <a:avLst/>
              <a:gdLst>
                <a:gd name="connsiteX0" fmla="*/ 2174488 w 2377668"/>
                <a:gd name="connsiteY0" fmla="*/ 0 h 2765503"/>
                <a:gd name="connsiteX1" fmla="*/ 2375210 w 2377668"/>
                <a:gd name="connsiteY1" fmla="*/ 1193181 h 2765503"/>
                <a:gd name="connsiteX2" fmla="*/ 2051825 w 2377668"/>
                <a:gd name="connsiteY2" fmla="*/ 2274849 h 2765503"/>
                <a:gd name="connsiteX3" fmla="*/ 0 w 2377668"/>
                <a:gd name="connsiteY3" fmla="*/ 2765503 h 2765503"/>
                <a:gd name="connsiteX4" fmla="*/ 0 w 2377668"/>
                <a:gd name="connsiteY4" fmla="*/ 2765503 h 276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668" h="2765503">
                  <a:moveTo>
                    <a:pt x="2174488" y="0"/>
                  </a:moveTo>
                  <a:cubicBezTo>
                    <a:pt x="2285071" y="407020"/>
                    <a:pt x="2395654" y="814040"/>
                    <a:pt x="2375210" y="1193181"/>
                  </a:cubicBezTo>
                  <a:cubicBezTo>
                    <a:pt x="2354766" y="1572322"/>
                    <a:pt x="2447693" y="2012795"/>
                    <a:pt x="2051825" y="2274849"/>
                  </a:cubicBezTo>
                  <a:cubicBezTo>
                    <a:pt x="1655957" y="2536903"/>
                    <a:pt x="0" y="2765503"/>
                    <a:pt x="0" y="2765503"/>
                  </a:cubicBezTo>
                  <a:lnTo>
                    <a:pt x="0" y="2765503"/>
                  </a:lnTo>
                </a:path>
              </a:pathLst>
            </a:custGeom>
            <a:noFill/>
            <a:ln w="19050">
              <a:solidFill>
                <a:srgbClr val="F31A03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362" y="3813717"/>
            <a:ext cx="8909822" cy="2129883"/>
            <a:chOff x="100362" y="3813717"/>
            <a:chExt cx="8909822" cy="2129883"/>
          </a:xfrm>
        </p:grpSpPr>
        <p:sp>
          <p:nvSpPr>
            <p:cNvPr id="20" name="Right Arrow 19"/>
            <p:cNvSpPr/>
            <p:nvPr/>
          </p:nvSpPr>
          <p:spPr>
            <a:xfrm>
              <a:off x="6980662" y="4594301"/>
              <a:ext cx="1260089" cy="1349299"/>
            </a:xfrm>
            <a:prstGeom prst="rightArrow">
              <a:avLst>
                <a:gd name="adj1" fmla="val 58873"/>
                <a:gd name="adj2" fmla="val 25206"/>
              </a:avLst>
            </a:prstGeom>
            <a:solidFill>
              <a:schemeClr val="bg1"/>
            </a:solidFill>
            <a:ln w="22225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Mark ALL that apply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51899" y="4594300"/>
              <a:ext cx="758285" cy="1349299"/>
            </a:xfrm>
            <a:prstGeom prst="rect">
              <a:avLst/>
            </a:prstGeom>
            <a:noFill/>
            <a:ln w="19050">
              <a:solidFill>
                <a:srgbClr val="F31A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613317" y="4575716"/>
              <a:ext cx="178420" cy="1367884"/>
            </a:xfrm>
            <a:prstGeom prst="leftBrace">
              <a:avLst/>
            </a:prstGeom>
            <a:ln w="19050">
              <a:solidFill>
                <a:srgbClr val="F31A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362" y="3813717"/>
              <a:ext cx="1059365" cy="1438507"/>
            </a:xfrm>
            <a:custGeom>
              <a:avLst/>
              <a:gdLst>
                <a:gd name="connsiteX0" fmla="*/ 1204336 w 1204336"/>
                <a:gd name="connsiteY0" fmla="*/ 0 h 1349297"/>
                <a:gd name="connsiteX1" fmla="*/ 100366 w 1204336"/>
                <a:gd name="connsiteY1" fmla="*/ 245327 h 1349297"/>
                <a:gd name="connsiteX2" fmla="*/ 100366 w 1204336"/>
                <a:gd name="connsiteY2" fmla="*/ 1048214 h 1349297"/>
                <a:gd name="connsiteX3" fmla="*/ 535263 w 1204336"/>
                <a:gd name="connsiteY3" fmla="*/ 1349297 h 134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336" h="1349297">
                  <a:moveTo>
                    <a:pt x="1204336" y="0"/>
                  </a:moveTo>
                  <a:cubicBezTo>
                    <a:pt x="744348" y="35312"/>
                    <a:pt x="284361" y="70625"/>
                    <a:pt x="100366" y="245327"/>
                  </a:cubicBezTo>
                  <a:cubicBezTo>
                    <a:pt x="-83629" y="420029"/>
                    <a:pt x="27883" y="864219"/>
                    <a:pt x="100366" y="1048214"/>
                  </a:cubicBezTo>
                  <a:cubicBezTo>
                    <a:pt x="172849" y="1232209"/>
                    <a:pt x="354056" y="1290753"/>
                    <a:pt x="535263" y="1349297"/>
                  </a:cubicBezTo>
                </a:path>
              </a:pathLst>
            </a:custGeom>
            <a:noFill/>
            <a:ln w="22225">
              <a:solidFill>
                <a:srgbClr val="F31A03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74665" y="4335694"/>
              <a:ext cx="3889802" cy="240022"/>
            </a:xfrm>
            <a:prstGeom prst="rect">
              <a:avLst/>
            </a:prstGeom>
            <a:noFill/>
            <a:ln w="19050">
              <a:solidFill>
                <a:srgbClr val="F31A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69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EC Transition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for “not completed within 45 days” should reflect why evaluation and/or IEP not completed prior to 3</a:t>
            </a:r>
            <a:r>
              <a:rPr lang="en-US" baseline="30000" dirty="0" smtClean="0"/>
              <a:t>rd</a:t>
            </a:r>
            <a:r>
              <a:rPr lang="en-US" dirty="0" smtClean="0"/>
              <a:t> birthday.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rgbClr val="CC9900"/>
                </a:solidFill>
              </a:rPr>
              <a:t>Special </a:t>
            </a:r>
            <a:r>
              <a:rPr lang="en-US" dirty="0">
                <a:solidFill>
                  <a:srgbClr val="CC9900"/>
                </a:solidFill>
              </a:rPr>
              <a:t>Note:</a:t>
            </a:r>
            <a:r>
              <a:rPr lang="en-US" dirty="0"/>
              <a:t> </a:t>
            </a:r>
            <a:r>
              <a:rPr lang="en-US" dirty="0" smtClean="0"/>
              <a:t>“IEP not completed on 3</a:t>
            </a:r>
            <a:r>
              <a:rPr lang="en-US" baseline="30000" dirty="0" smtClean="0"/>
              <a:t>rd</a:t>
            </a:r>
            <a:r>
              <a:rPr lang="en-US" dirty="0" smtClean="0"/>
              <a:t> b-day and not included in above groups”</a:t>
            </a:r>
          </a:p>
          <a:p>
            <a:pPr lvl="1"/>
            <a:r>
              <a:rPr lang="en-US" sz="2400" dirty="0" smtClean="0"/>
              <a:t>Districts must create a separate Excel file that lists the specific names and STNs of students whose evaluations/IEPs were late for a non-family reason.</a:t>
            </a:r>
          </a:p>
          <a:p>
            <a:pPr lvl="1"/>
            <a:r>
              <a:rPr lang="en-US" sz="2400" dirty="0" smtClean="0"/>
              <a:t>Upload </a:t>
            </a:r>
            <a:r>
              <a:rPr lang="en-US" sz="2400" dirty="0"/>
              <a:t>this </a:t>
            </a:r>
            <a:r>
              <a:rPr lang="en-US" sz="2400" dirty="0" smtClean="0"/>
              <a:t>“</a:t>
            </a:r>
            <a:r>
              <a:rPr lang="en-US" sz="2400" dirty="0" err="1" smtClean="0"/>
              <a:t>EC_Trans-DistrictName</a:t>
            </a:r>
            <a:r>
              <a:rPr lang="en-US" sz="2400" dirty="0" smtClean="0"/>
              <a:t>” file </a:t>
            </a:r>
            <a:r>
              <a:rPr lang="en-US" sz="2400" dirty="0"/>
              <a:t>to EdPlan in the “Data Test” </a:t>
            </a:r>
            <a:r>
              <a:rPr lang="en-US" sz="2400" dirty="0" smtClean="0"/>
              <a:t>external </a:t>
            </a:r>
            <a:r>
              <a:rPr lang="en-US" sz="2400" dirty="0"/>
              <a:t>documents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8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To report a count of FTEs of related services personnel and paraprofessionals working in schools </a:t>
            </a:r>
            <a:r>
              <a:rPr lang="en-US" i="1" dirty="0" smtClean="0"/>
              <a:t>who serve students on IEPs for any amount of time during the week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Related services: fully certified and not</a:t>
            </a:r>
          </a:p>
          <a:p>
            <a:pPr lvl="1"/>
            <a:r>
              <a:rPr lang="en-US" dirty="0"/>
              <a:t>11 discipline </a:t>
            </a:r>
            <a:r>
              <a:rPr lang="en-US" dirty="0" smtClean="0"/>
              <a:t>categories</a:t>
            </a:r>
          </a:p>
          <a:p>
            <a:r>
              <a:rPr lang="en-US" dirty="0" smtClean="0"/>
              <a:t>Paras: qualified and not</a:t>
            </a:r>
          </a:p>
          <a:p>
            <a:pPr lvl="1"/>
            <a:r>
              <a:rPr lang="en-US" dirty="0" smtClean="0"/>
              <a:t>By age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87" y="218558"/>
            <a:ext cx="8971627" cy="56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 on Calculating FTEs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only personnel employed or on contract </a:t>
            </a:r>
            <a:r>
              <a:rPr lang="en-US" dirty="0" smtClean="0">
                <a:solidFill>
                  <a:srgbClr val="CC9900"/>
                </a:solidFill>
              </a:rPr>
              <a:t>as of child count</a:t>
            </a:r>
            <a:r>
              <a:rPr lang="en-US" dirty="0" smtClean="0"/>
              <a:t> (October 1, 2016).</a:t>
            </a:r>
          </a:p>
          <a:p>
            <a:r>
              <a:rPr lang="en-US" dirty="0" smtClean="0"/>
              <a:t>Count average hours served with students on IEPs divided by school week, by category.</a:t>
            </a:r>
          </a:p>
          <a:p>
            <a:r>
              <a:rPr lang="en-US" dirty="0" smtClean="0"/>
              <a:t>Round to the hundredth decimal (0.00). </a:t>
            </a:r>
          </a:p>
          <a:p>
            <a:r>
              <a:rPr lang="en-US" dirty="0" smtClean="0"/>
              <a:t>If a service provider works even 1 </a:t>
            </a:r>
            <a:r>
              <a:rPr lang="en-US" dirty="0" err="1" smtClean="0"/>
              <a:t>hr</a:t>
            </a:r>
            <a:r>
              <a:rPr lang="en-US" dirty="0" smtClean="0"/>
              <a:t>/</a:t>
            </a:r>
            <a:r>
              <a:rPr lang="en-US" dirty="0" err="1" smtClean="0"/>
              <a:t>wk</a:t>
            </a:r>
            <a:r>
              <a:rPr lang="en-US" dirty="0" smtClean="0"/>
              <a:t> with students on IEPs, count the hour as a % of FTE. 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3" action="ppaction://hlinkfile"/>
              </a:rPr>
              <a:t>guidance document</a:t>
            </a:r>
            <a:r>
              <a:rPr lang="en-US" dirty="0" smtClean="0"/>
              <a:t> for an auto-calculator.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CEIS Student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To report the count of students receiving “Coordinated Early Intervening Services” across the state during the current fiscal year </a:t>
            </a:r>
            <a:r>
              <a:rPr lang="en-US" dirty="0" smtClean="0">
                <a:solidFill>
                  <a:srgbClr val="CC9900"/>
                </a:solidFill>
              </a:rPr>
              <a:t>AND </a:t>
            </a:r>
            <a:r>
              <a:rPr lang="en-US" dirty="0" smtClean="0"/>
              <a:t>the count </a:t>
            </a:r>
            <a:r>
              <a:rPr lang="en-US" dirty="0"/>
              <a:t>of </a:t>
            </a:r>
            <a:r>
              <a:rPr lang="en-US" dirty="0" smtClean="0"/>
              <a:t>students who </a:t>
            </a:r>
            <a:r>
              <a:rPr lang="en-US" dirty="0"/>
              <a:t>received early intervening services and subsequently received special education and related services </a:t>
            </a:r>
            <a:r>
              <a:rPr lang="en-US" dirty="0" smtClean="0"/>
              <a:t>during </a:t>
            </a:r>
            <a:r>
              <a:rPr lang="en-US" dirty="0"/>
              <a:t>the preceding 2-year period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CEIS Reporting in EdPlan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7" y="1879600"/>
            <a:ext cx="9081504" cy="1381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97" y="1879600"/>
            <a:ext cx="2929983" cy="284480"/>
          </a:xfrm>
          <a:prstGeom prst="rect">
            <a:avLst/>
          </a:prstGeom>
          <a:noFill/>
          <a:ln w="28575">
            <a:solidFill>
              <a:srgbClr val="F31A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9680" y="1510268"/>
            <a:ext cx="743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This applies to the data below this section; CEIS is not part of Indicator 12.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863600" y="1706880"/>
            <a:ext cx="416560" cy="172720"/>
          </a:xfrm>
          <a:prstGeom prst="bentConnector3">
            <a:avLst>
              <a:gd name="adj1" fmla="val 101220"/>
            </a:avLst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64960" y="2854960"/>
            <a:ext cx="1046480" cy="203200"/>
          </a:xfrm>
          <a:prstGeom prst="rect">
            <a:avLst/>
          </a:prstGeom>
          <a:noFill/>
          <a:ln w="25400">
            <a:solidFill>
              <a:srgbClr val="F31A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17" y="2997200"/>
            <a:ext cx="685800" cy="201168"/>
          </a:xfrm>
          <a:prstGeom prst="rect">
            <a:avLst/>
          </a:prstGeom>
          <a:noFill/>
          <a:ln w="25400">
            <a:solidFill>
              <a:srgbClr val="F31A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274321" y="3198369"/>
            <a:ext cx="552359" cy="240793"/>
          </a:xfrm>
          <a:prstGeom prst="bentConnector3">
            <a:avLst>
              <a:gd name="adj1" fmla="val 99663"/>
            </a:avLst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500" y="3409172"/>
            <a:ext cx="74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NOTE: Count children from either year who have moved from EIS to special education with an IEP.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CEIS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Which students can receive CEIS?</a:t>
            </a:r>
          </a:p>
          <a:p>
            <a:pPr lvl="1"/>
            <a:r>
              <a:rPr lang="en-US" dirty="0" smtClean="0"/>
              <a:t>Voluntary CEIS: </a:t>
            </a:r>
            <a:r>
              <a:rPr lang="en-US" dirty="0"/>
              <a:t>Kindergarten through Grade 12, not currently identified as needing special education of related services.</a:t>
            </a:r>
          </a:p>
          <a:p>
            <a:pPr lvl="1"/>
            <a:r>
              <a:rPr lang="en-US" dirty="0" smtClean="0"/>
              <a:t>Comprehensive CEIS: </a:t>
            </a:r>
            <a:r>
              <a:rPr lang="en-US" dirty="0"/>
              <a:t>Ages 3 </a:t>
            </a:r>
            <a:r>
              <a:rPr lang="en-US" dirty="0" smtClean="0"/>
              <a:t>– Grade </a:t>
            </a:r>
            <a:r>
              <a:rPr lang="en-US" dirty="0"/>
              <a:t>12, not currently identified as needing special education or related services but who need additional academic and behavioral support to succeed in a general education environment </a:t>
            </a:r>
            <a:r>
              <a:rPr lang="en-US" i="1" dirty="0"/>
              <a:t>and </a:t>
            </a:r>
            <a:r>
              <a:rPr lang="en-US" dirty="0"/>
              <a:t>children currently identified as needing special education or related </a:t>
            </a:r>
            <a:r>
              <a:rPr lang="en-US" dirty="0" smtClean="0"/>
              <a:t>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 reporting requirements dictate which data elements states must collect. </a:t>
            </a:r>
          </a:p>
          <a:p>
            <a:r>
              <a:rPr lang="en-US" dirty="0" smtClean="0"/>
              <a:t>Oklahoma is judged and scored for its compliance with data submission mandate: is it timely, accurate and complete?</a:t>
            </a:r>
          </a:p>
          <a:p>
            <a:r>
              <a:rPr lang="en-US" dirty="0" smtClean="0"/>
              <a:t>By mandate, OSDE-SES must </a:t>
            </a:r>
            <a:r>
              <a:rPr lang="en-US" dirty="0" smtClean="0">
                <a:solidFill>
                  <a:srgbClr val="CC9900"/>
                </a:solidFill>
              </a:rPr>
              <a:t>also</a:t>
            </a:r>
            <a:r>
              <a:rPr lang="en-US" dirty="0" smtClean="0"/>
              <a:t> ensure districts are compliant. </a:t>
            </a:r>
          </a:p>
          <a:p>
            <a:r>
              <a:rPr lang="en-US" dirty="0" smtClean="0"/>
              <a:t>Timely, accurate and complete DISTRICT DATA is good for all of us!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7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Student-level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Student-level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entered for students individually via various processes/pages in OK EdPlan</a:t>
            </a:r>
          </a:p>
          <a:p>
            <a:pPr lvl="1"/>
            <a:r>
              <a:rPr lang="en-US" dirty="0" smtClean="0"/>
              <a:t>Exiting reasons</a:t>
            </a:r>
          </a:p>
          <a:p>
            <a:pPr lvl="1"/>
            <a:r>
              <a:rPr lang="en-US" dirty="0" smtClean="0"/>
              <a:t>Secondary transition</a:t>
            </a:r>
          </a:p>
          <a:p>
            <a:pPr lvl="1"/>
            <a:r>
              <a:rPr lang="en-US" dirty="0" smtClean="0"/>
              <a:t>Early childhood data: environments and outcomes</a:t>
            </a:r>
          </a:p>
          <a:p>
            <a:pPr lvl="1"/>
            <a:r>
              <a:rPr lang="en-US" dirty="0" smtClean="0"/>
              <a:t>Discipline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2413" cy="44497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Purpose: To report the count of students who exited districts by reason.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Reasons</a:t>
            </a:r>
            <a:r>
              <a:rPr lang="en-US" dirty="0" smtClean="0"/>
              <a:t> for exit that must be counted:</a:t>
            </a:r>
          </a:p>
          <a:p>
            <a:pPr lvl="1"/>
            <a:r>
              <a:rPr lang="en-US" dirty="0" smtClean="0"/>
              <a:t>Dropped Out of </a:t>
            </a:r>
            <a:r>
              <a:rPr lang="en-US" dirty="0" smtClean="0"/>
              <a:t>School (Incl. Unknown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 smtClean="0"/>
              <a:t> Homeschooled)</a:t>
            </a:r>
            <a:endParaRPr lang="en-US" dirty="0" smtClean="0"/>
          </a:p>
          <a:p>
            <a:pPr lvl="1"/>
            <a:r>
              <a:rPr lang="en-US" dirty="0" smtClean="0"/>
              <a:t>Deceased</a:t>
            </a:r>
          </a:p>
          <a:p>
            <a:pPr lvl="1"/>
            <a:r>
              <a:rPr lang="en-US" dirty="0" smtClean="0"/>
              <a:t>Exceeded Maximum Age</a:t>
            </a:r>
          </a:p>
          <a:p>
            <a:pPr lvl="1"/>
            <a:r>
              <a:rPr lang="en-US" dirty="0" smtClean="0"/>
              <a:t>Graduated with Diploma</a:t>
            </a:r>
          </a:p>
          <a:p>
            <a:pPr lvl="1"/>
            <a:r>
              <a:rPr lang="en-US" dirty="0" smtClean="0"/>
              <a:t>Transferred to Another School System</a:t>
            </a:r>
          </a:p>
          <a:p>
            <a:pPr lvl="1"/>
            <a:r>
              <a:rPr lang="en-US" dirty="0" smtClean="0"/>
              <a:t>Returned to Regular Ed </a:t>
            </a:r>
            <a:r>
              <a:rPr lang="en-US" dirty="0" smtClean="0"/>
              <a:t>(Non-Eligibility</a:t>
            </a:r>
            <a:r>
              <a:rPr lang="en-US" dirty="0" smtClean="0"/>
              <a:t>, LNH)</a:t>
            </a:r>
          </a:p>
        </p:txBody>
      </p:sp>
    </p:spTree>
    <p:extLst>
      <p:ext uri="{BB962C8B-B14F-4D97-AF65-F5344CB8AC3E}">
        <p14:creationId xmlns:p14="http://schemas.microsoft.com/office/powerpoint/2010/main" val="390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Exits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91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exit a student from your district, you must “inactivate” the student on his/her personal page.</a:t>
            </a:r>
          </a:p>
          <a:p>
            <a:r>
              <a:rPr lang="en-US" dirty="0" smtClean="0"/>
              <a:t>Ensure exit reasons and dates are entered correctly; you cannot forward date an exit.</a:t>
            </a:r>
          </a:p>
          <a:p>
            <a:r>
              <a:rPr lang="en-US" dirty="0" smtClean="0"/>
              <a:t>If a student leaves your district suddenly, check whether he/she has moved to another district or private school to prevent reporting a drop-out.</a:t>
            </a:r>
          </a:p>
          <a:p>
            <a:r>
              <a:rPr lang="en-US" dirty="0" smtClean="0"/>
              <a:t>Exit </a:t>
            </a:r>
            <a:r>
              <a:rPr lang="en-US" dirty="0" smtClean="0">
                <a:solidFill>
                  <a:srgbClr val="CC9900"/>
                </a:solidFill>
              </a:rPr>
              <a:t>graduates</a:t>
            </a:r>
            <a:r>
              <a:rPr lang="en-US" dirty="0" smtClean="0"/>
              <a:t> prior to June 30, 2017.</a:t>
            </a:r>
          </a:p>
        </p:txBody>
      </p:sp>
    </p:spTree>
    <p:extLst>
      <p:ext uri="{BB962C8B-B14F-4D97-AF65-F5344CB8AC3E}">
        <p14:creationId xmlns:p14="http://schemas.microsoft.com/office/powerpoint/2010/main" val="28095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241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Purpose: To report the percentage of students whose IEPs meet the eight </a:t>
            </a:r>
            <a:r>
              <a:rPr lang="en-US" dirty="0" smtClean="0">
                <a:solidFill>
                  <a:srgbClr val="CC9900"/>
                </a:solidFill>
              </a:rPr>
              <a:t>secondary </a:t>
            </a:r>
            <a:r>
              <a:rPr lang="en-US" dirty="0">
                <a:solidFill>
                  <a:srgbClr val="CC9900"/>
                </a:solidFill>
              </a:rPr>
              <a:t>transition </a:t>
            </a:r>
            <a:r>
              <a:rPr lang="en-US" dirty="0" smtClean="0">
                <a:solidFill>
                  <a:srgbClr val="CC9900"/>
                </a:solidFill>
              </a:rPr>
              <a:t>requirements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1. Includes post-secondary goals</a:t>
            </a:r>
          </a:p>
          <a:p>
            <a:pPr marL="914400" lvl="2" indent="0">
              <a:buNone/>
            </a:pPr>
            <a:r>
              <a:rPr lang="en-US" dirty="0" smtClean="0"/>
              <a:t>2. Goals are updated annually</a:t>
            </a:r>
          </a:p>
          <a:p>
            <a:pPr marL="914400" lvl="2" indent="0">
              <a:buNone/>
            </a:pPr>
            <a:r>
              <a:rPr lang="en-US" dirty="0" smtClean="0"/>
              <a:t>3. Goals based on age-appropriate transition assessment</a:t>
            </a:r>
          </a:p>
          <a:p>
            <a:pPr marL="457200" lvl="1" indent="0">
              <a:buNone/>
            </a:pPr>
            <a:r>
              <a:rPr lang="en-US" dirty="0" smtClean="0"/>
              <a:t>4. Includes transition services that will reasonably enable the achievement of post-secondary goals</a:t>
            </a:r>
          </a:p>
          <a:p>
            <a:pPr marL="914400" lvl="2" indent="0">
              <a:buNone/>
            </a:pPr>
            <a:r>
              <a:rPr lang="en-US" dirty="0" smtClean="0"/>
              <a:t>5. Services include courses of study relevant to goals</a:t>
            </a:r>
          </a:p>
          <a:p>
            <a:pPr marL="457200" lvl="1" indent="0">
              <a:buNone/>
            </a:pPr>
            <a:r>
              <a:rPr lang="en-US" dirty="0" smtClean="0"/>
              <a:t>6. Includes IEP goals related to transition services needs</a:t>
            </a:r>
          </a:p>
          <a:p>
            <a:pPr marL="457200" lvl="1" indent="0">
              <a:buNone/>
            </a:pPr>
            <a:r>
              <a:rPr lang="en-US" dirty="0" smtClean="0"/>
              <a:t>7. Student was invited to the IEP Team meeting</a:t>
            </a:r>
          </a:p>
          <a:p>
            <a:pPr marL="457200" lvl="1" indent="0">
              <a:buNone/>
            </a:pPr>
            <a:r>
              <a:rPr lang="en-US" dirty="0" smtClean="0"/>
              <a:t>8. Relevant related agency representatives invited with consent</a:t>
            </a:r>
          </a:p>
        </p:txBody>
      </p:sp>
    </p:spTree>
    <p:extLst>
      <p:ext uri="{BB962C8B-B14F-4D97-AF65-F5344CB8AC3E}">
        <p14:creationId xmlns:p14="http://schemas.microsoft.com/office/powerpoint/2010/main" val="20923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Secondary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OSDE-SES has determined that IEPs finalized within the </a:t>
            </a:r>
            <a:r>
              <a:rPr lang="en-US" dirty="0" smtClean="0"/>
              <a:t>reporting fiscal </a:t>
            </a:r>
            <a:r>
              <a:rPr lang="en-US" dirty="0"/>
              <a:t>year are considered compliant with all IDEA requirements for secondary transition.</a:t>
            </a:r>
          </a:p>
          <a:p>
            <a:pPr lvl="1"/>
            <a:r>
              <a:rPr lang="en-US" dirty="0" smtClean="0"/>
              <a:t>All eligible students age 16</a:t>
            </a:r>
            <a:r>
              <a:rPr lang="en-US" sz="2200" dirty="0" smtClean="0"/>
              <a:t>+</a:t>
            </a:r>
            <a:r>
              <a:rPr lang="en-US" dirty="0" smtClean="0"/>
              <a:t> or grade 9</a:t>
            </a:r>
            <a:r>
              <a:rPr lang="en-US" sz="2200" dirty="0" smtClean="0"/>
              <a:t>+</a:t>
            </a:r>
            <a:r>
              <a:rPr lang="en-US" dirty="0" smtClean="0"/>
              <a:t> must have finalized IEPs.</a:t>
            </a:r>
          </a:p>
          <a:p>
            <a:pPr lvl="2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rgbClr val="CC9900"/>
                </a:solidFill>
              </a:rPr>
              <a:t>Not</a:t>
            </a:r>
            <a:r>
              <a:rPr lang="en-US" dirty="0" smtClean="0"/>
              <a:t> finalized = </a:t>
            </a:r>
            <a:r>
              <a:rPr lang="en-US" dirty="0" smtClean="0">
                <a:solidFill>
                  <a:srgbClr val="CC9900"/>
                </a:solidFill>
              </a:rPr>
              <a:t>not</a:t>
            </a:r>
            <a:r>
              <a:rPr lang="en-US" dirty="0" smtClean="0"/>
              <a:t> compliant!</a:t>
            </a:r>
          </a:p>
          <a:p>
            <a:pPr lvl="1"/>
            <a:r>
              <a:rPr lang="en-US" dirty="0" smtClean="0"/>
              <a:t>This does not preclude a change in determination if monitoring finds non-compliance at a later time. </a:t>
            </a:r>
          </a:p>
        </p:txBody>
      </p:sp>
    </p:spTree>
    <p:extLst>
      <p:ext uri="{BB962C8B-B14F-4D97-AF65-F5344CB8AC3E}">
        <p14:creationId xmlns:p14="http://schemas.microsoft.com/office/powerpoint/2010/main" val="17261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4124"/>
          </a:xfrm>
        </p:spPr>
        <p:txBody>
          <a:bodyPr>
            <a:normAutofit/>
          </a:bodyPr>
          <a:lstStyle/>
          <a:p>
            <a:r>
              <a:rPr lang="en-US" dirty="0" smtClean="0"/>
              <a:t>Purpose: To report the specific learned skills’ </a:t>
            </a:r>
            <a:r>
              <a:rPr lang="en-US" dirty="0" smtClean="0">
                <a:solidFill>
                  <a:srgbClr val="CC9900"/>
                </a:solidFill>
              </a:rPr>
              <a:t>outcomes</a:t>
            </a:r>
            <a:r>
              <a:rPr lang="en-US" dirty="0" smtClean="0"/>
              <a:t> of very young students.</a:t>
            </a:r>
          </a:p>
          <a:p>
            <a:r>
              <a:rPr lang="en-US" dirty="0" smtClean="0"/>
              <a:t>OK EdPlan: Early Childhood Data Collection</a:t>
            </a:r>
          </a:p>
          <a:p>
            <a:pPr marL="457200" lvl="1" indent="0">
              <a:buNone/>
            </a:pPr>
            <a:r>
              <a:rPr lang="en-US" dirty="0" smtClean="0"/>
              <a:t>COSF				 						(EC Environments)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09" y="3934146"/>
            <a:ext cx="4911582" cy="18275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613043" y="3698697"/>
            <a:ext cx="801384" cy="1551397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14454" y="3698697"/>
            <a:ext cx="2095928" cy="1551397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Content: Child Outcomes Summary 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Dates </a:t>
            </a:r>
            <a:r>
              <a:rPr lang="en-US" dirty="0"/>
              <a:t>of preschool </a:t>
            </a:r>
            <a:r>
              <a:rPr lang="en-US" dirty="0" smtClean="0"/>
              <a:t>entry/exit </a:t>
            </a:r>
            <a:r>
              <a:rPr lang="en-US" dirty="0" smtClean="0">
                <a:solidFill>
                  <a:srgbClr val="CC9900"/>
                </a:solidFill>
              </a:rPr>
              <a:t>VERSUS</a:t>
            </a:r>
            <a:r>
              <a:rPr lang="en-US" dirty="0" smtClean="0"/>
              <a:t> dates of ECO </a:t>
            </a:r>
            <a:r>
              <a:rPr lang="en-US" dirty="0"/>
              <a:t>entrance &amp; exit </a:t>
            </a:r>
            <a:r>
              <a:rPr lang="en-US" dirty="0" smtClean="0"/>
              <a:t>ratings</a:t>
            </a:r>
          </a:p>
          <a:p>
            <a:pPr lvl="1"/>
            <a:r>
              <a:rPr lang="en-US" dirty="0" smtClean="0"/>
              <a:t>The rating dates should match the dates of assessment.</a:t>
            </a:r>
            <a:endParaRPr lang="en-US" dirty="0"/>
          </a:p>
          <a:p>
            <a:r>
              <a:rPr lang="en-US" dirty="0" smtClean="0"/>
              <a:t>Rate all three </a:t>
            </a:r>
            <a:r>
              <a:rPr lang="en-US" dirty="0"/>
              <a:t>outcomes as compared to typical </a:t>
            </a:r>
            <a:r>
              <a:rPr lang="en-US" dirty="0" smtClean="0"/>
              <a:t>peers at entrance to program and at exit:</a:t>
            </a:r>
            <a:endParaRPr lang="en-US" dirty="0"/>
          </a:p>
          <a:p>
            <a:pPr lvl="1"/>
            <a:r>
              <a:rPr lang="en-US" dirty="0"/>
              <a:t>Social &amp; emotional skills</a:t>
            </a:r>
          </a:p>
          <a:p>
            <a:pPr lvl="1"/>
            <a:r>
              <a:rPr lang="en-US" dirty="0"/>
              <a:t>Acquiring and using knowledge and skills (cognitive and language)</a:t>
            </a:r>
          </a:p>
          <a:p>
            <a:pPr lvl="1"/>
            <a:r>
              <a:rPr lang="en-US" dirty="0"/>
              <a:t>Taking appropriate action to meet needs (physical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Record whether progress was made (Y/N).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COSF Criteria for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students ages 3 to 5½ must have </a:t>
            </a:r>
            <a:r>
              <a:rPr lang="en-US" dirty="0" smtClean="0">
                <a:solidFill>
                  <a:srgbClr val="CC9900"/>
                </a:solidFill>
              </a:rPr>
              <a:t>ENTRANCE</a:t>
            </a:r>
            <a:r>
              <a:rPr lang="en-US" dirty="0" smtClean="0"/>
              <a:t> ratings.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rgbClr val="CC9900"/>
                </a:solidFill>
              </a:rPr>
              <a:t>EXIT</a:t>
            </a:r>
            <a:r>
              <a:rPr lang="en-US" dirty="0" smtClean="0"/>
              <a:t> ratings: </a:t>
            </a:r>
          </a:p>
          <a:p>
            <a:pPr lvl="1"/>
            <a:r>
              <a:rPr lang="en-US" dirty="0" smtClean="0"/>
              <a:t>Student must have had at least six months of service by the age of 6 to receive an exit rating. </a:t>
            </a:r>
          </a:p>
          <a:p>
            <a:pPr lvl="1"/>
            <a:r>
              <a:rPr lang="en-US" dirty="0" smtClean="0"/>
              <a:t>If student has turned or will turn 6 (</a:t>
            </a:r>
            <a:r>
              <a:rPr lang="en-US" i="1" dirty="0" smtClean="0"/>
              <a:t>or exited the program</a:t>
            </a:r>
            <a:r>
              <a:rPr lang="en-US" dirty="0" smtClean="0"/>
              <a:t>) prior to June 30, enter exit ratings.</a:t>
            </a:r>
          </a:p>
          <a:p>
            <a:pPr lvl="1"/>
            <a:r>
              <a:rPr lang="en-US" dirty="0" smtClean="0"/>
              <a:t>If student will turn 6 after June 30, enter exit ratings at the start of the new school year.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000" dirty="0">
                <a:solidFill>
                  <a:srgbClr val="CC9900"/>
                </a:solidFill>
                <a:hlinkClick r:id="rId3"/>
              </a:rPr>
              <a:t>http://ectacenter.org/~pdfs/eco/Decision_Tree.pdf</a:t>
            </a:r>
            <a:endParaRPr lang="en-US" dirty="0" smtClean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at child </a:t>
            </a:r>
            <a:r>
              <a:rPr lang="en-US" dirty="0"/>
              <a:t>c</a:t>
            </a:r>
            <a:r>
              <a:rPr lang="en-US" dirty="0" smtClean="0"/>
              <a:t>ount in</a:t>
            </a:r>
            <a:r>
              <a:rPr lang="en-US" dirty="0" smtClean="0">
                <a:solidFill>
                  <a:srgbClr val="CC9900"/>
                </a:solidFill>
              </a:rPr>
              <a:t> October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end of year, verify that all young students have environment data entered in EdPlan.</a:t>
            </a:r>
          </a:p>
          <a:p>
            <a:pPr lvl="1"/>
            <a:r>
              <a:rPr lang="en-US" dirty="0" smtClean="0"/>
              <a:t>Must describe current learning environment that </a:t>
            </a:r>
            <a:r>
              <a:rPr lang="en-US" i="1" dirty="0" smtClean="0">
                <a:solidFill>
                  <a:srgbClr val="CC9900"/>
                </a:solidFill>
              </a:rPr>
              <a:t>includes</a:t>
            </a:r>
            <a:r>
              <a:rPr lang="en-US" dirty="0" smtClean="0"/>
              <a:t> whether child is in day care or other classes outside of your school.</a:t>
            </a:r>
          </a:p>
          <a:p>
            <a:pPr lvl="1"/>
            <a:r>
              <a:rPr lang="en-US" dirty="0" smtClean="0"/>
              <a:t>Environment may change at any time without re-finalizing the IEP. Update when new information is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Critical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63" y="1600200"/>
            <a:ext cx="8302469" cy="4525963"/>
          </a:xfrm>
        </p:spPr>
        <p:txBody>
          <a:bodyPr/>
          <a:lstStyle/>
          <a:p>
            <a:r>
              <a:rPr lang="en-US" dirty="0" smtClean="0"/>
              <a:t>June 30</a:t>
            </a:r>
          </a:p>
          <a:p>
            <a:pPr lvl="1"/>
            <a:r>
              <a:rPr lang="en-US" dirty="0" smtClean="0"/>
              <a:t>Data pulled from OK EdPlan</a:t>
            </a:r>
          </a:p>
          <a:p>
            <a:r>
              <a:rPr lang="en-US" dirty="0" smtClean="0"/>
              <a:t>Now until Midnight, June 30</a:t>
            </a:r>
          </a:p>
          <a:p>
            <a:pPr lvl="1"/>
            <a:r>
              <a:rPr lang="en-US" dirty="0" smtClean="0"/>
              <a:t>Data clean-up and final entry</a:t>
            </a:r>
            <a:endParaRPr lang="en-US" dirty="0"/>
          </a:p>
          <a:p>
            <a:r>
              <a:rPr lang="en-US" dirty="0" smtClean="0"/>
              <a:t>June 30 – July 14</a:t>
            </a:r>
          </a:p>
          <a:p>
            <a:pPr lvl="1"/>
            <a:r>
              <a:rPr lang="en-US" dirty="0" smtClean="0"/>
              <a:t>Superintendent Certification open in Single Sign-On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C9900"/>
                </a:solidFill>
              </a:rPr>
              <a:t>ALL DATA ENTERED BY JUNE 30!</a:t>
            </a:r>
          </a:p>
        </p:txBody>
      </p:sp>
      <p:sp>
        <p:nvSpPr>
          <p:cNvPr id="4" name="Frame 3"/>
          <p:cNvSpPr/>
          <p:nvPr/>
        </p:nvSpPr>
        <p:spPr>
          <a:xfrm>
            <a:off x="1608667" y="5206998"/>
            <a:ext cx="5969000" cy="626533"/>
          </a:xfrm>
          <a:prstGeom prst="frame">
            <a:avLst/>
          </a:prstGeom>
          <a:solidFill>
            <a:srgbClr val="F31A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Purpose: To report ALL disciplinary removals for students with IEPs (ages 3-21) according to OSEP reporting requirements.</a:t>
            </a:r>
          </a:p>
          <a:p>
            <a:r>
              <a:rPr lang="en-US" dirty="0" smtClean="0"/>
              <a:t>Types of </a:t>
            </a:r>
            <a:r>
              <a:rPr lang="en-US" dirty="0" smtClean="0">
                <a:solidFill>
                  <a:srgbClr val="CC9900"/>
                </a:solidFill>
              </a:rPr>
              <a:t>Disciplinary Removals</a:t>
            </a:r>
            <a:r>
              <a:rPr lang="en-US" dirty="0" smtClean="0"/>
              <a:t> to Report:</a:t>
            </a:r>
          </a:p>
          <a:p>
            <a:pPr lvl="1"/>
            <a:r>
              <a:rPr lang="en-US" dirty="0"/>
              <a:t>In-School </a:t>
            </a:r>
            <a:r>
              <a:rPr lang="en-US" dirty="0" smtClean="0"/>
              <a:t>Suspension (ISS)</a:t>
            </a:r>
          </a:p>
          <a:p>
            <a:pPr lvl="1"/>
            <a:r>
              <a:rPr lang="en-US" dirty="0" smtClean="0"/>
              <a:t>Out-of-School Suspension (OSS)</a:t>
            </a:r>
          </a:p>
          <a:p>
            <a:pPr lvl="1"/>
            <a:r>
              <a:rPr lang="en-US" dirty="0" smtClean="0"/>
              <a:t>Unilateral Removal to Interim Alternative Educational Setting (IAES) for Drugs/Weapon/Serious Bodily Injury</a:t>
            </a:r>
          </a:p>
          <a:p>
            <a:pPr lvl="1"/>
            <a:r>
              <a:rPr lang="en-US" dirty="0" smtClean="0"/>
              <a:t>Removal by hearing officer to prevent likely injury to the student or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each discipline incident via the “Discipline Info” tab in OK EdPlan.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dirty="0" smtClean="0"/>
              <a:t>You will also be asked to report whether services were provided during the removal.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198" b="25606"/>
          <a:stretch/>
        </p:blipFill>
        <p:spPr>
          <a:xfrm>
            <a:off x="2361698" y="2674770"/>
            <a:ext cx="6050782" cy="20902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09445" y="2383775"/>
            <a:ext cx="2890235" cy="290995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OSDE-SES just issued a guidance document to clarify reporting requirements to ensure Oklahoma is compliant with the federal reporting mandate on discipline.</a:t>
            </a:r>
          </a:p>
          <a:p>
            <a:pPr lvl="1"/>
            <a:r>
              <a:rPr lang="en-US" dirty="0" smtClean="0"/>
              <a:t>Please follow this guidance when reporting ALL incidents of disciplinary removal. </a:t>
            </a:r>
          </a:p>
          <a:p>
            <a:pPr lvl="1"/>
            <a:r>
              <a:rPr lang="en-US" dirty="0" smtClean="0"/>
              <a:t>Removals must be reported in a specific way, regardless of district policies and practice.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Guidance can be found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/>
              <a:t>: http://sde.ok.gov/sde/documents/2012-10-01/special-education-data-and-reporting-part-b-children-ages-3-through-21</a:t>
            </a:r>
          </a:p>
        </p:txBody>
      </p:sp>
    </p:spTree>
    <p:extLst>
      <p:ext uri="{BB962C8B-B14F-4D97-AF65-F5344CB8AC3E}">
        <p14:creationId xmlns:p14="http://schemas.microsoft.com/office/powerpoint/2010/main" val="1094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642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9900"/>
                </a:solidFill>
              </a:rPr>
              <a:t>Superintendents</a:t>
            </a:r>
            <a:r>
              <a:rPr lang="en-US" dirty="0" smtClean="0"/>
              <a:t> must certify between June 30 and July 14 in Single Sign-On on the Special Education-Child Count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425" y="3244126"/>
            <a:ext cx="5159396" cy="1934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70" y="3771571"/>
            <a:ext cx="5370530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600" dirty="0" smtClean="0">
                <a:solidFill>
                  <a:srgbClr val="ACCBF9">
                    <a:lumMod val="25000"/>
                  </a:srgbClr>
                </a:solidFill>
              </a:rPr>
              <a:t>Choose </a:t>
            </a:r>
            <a:r>
              <a:rPr lang="en-US" sz="2600" dirty="0">
                <a:solidFill>
                  <a:srgbClr val="ACCBF9">
                    <a:lumMod val="25000"/>
                  </a:srgbClr>
                </a:solidFill>
              </a:rPr>
              <a:t>the District Profile tab to certify End of Year</a:t>
            </a:r>
            <a:r>
              <a:rPr lang="en-US" sz="2600" dirty="0" smtClean="0">
                <a:solidFill>
                  <a:srgbClr val="ACCBF9">
                    <a:lumMod val="25000"/>
                  </a:srgbClr>
                </a:solidFill>
              </a:rPr>
              <a:t>. Select district and “Certify End of Year.”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600" dirty="0" smtClean="0">
                <a:solidFill>
                  <a:srgbClr val="ACCBF9">
                    <a:lumMod val="25000"/>
                  </a:srgbClr>
                </a:solidFill>
              </a:rPr>
              <a:t>Data does not freeze, nor is it visible in Single Sign-On.</a:t>
            </a:r>
            <a:endParaRPr lang="en-US" sz="2600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45680" y="4826000"/>
            <a:ext cx="1137920" cy="223520"/>
          </a:xfrm>
          <a:prstGeom prst="ellipse">
            <a:avLst/>
          </a:prstGeom>
          <a:noFill/>
          <a:ln w="22225">
            <a:solidFill>
              <a:srgbClr val="F31A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Data to Certify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Superintendents </a:t>
            </a:r>
            <a:r>
              <a:rPr lang="en-US" dirty="0"/>
              <a:t>certify the </a:t>
            </a:r>
            <a:r>
              <a:rPr lang="en-US" dirty="0">
                <a:solidFill>
                  <a:srgbClr val="CC9900"/>
                </a:solidFill>
              </a:rPr>
              <a:t>accuracy</a:t>
            </a:r>
            <a:r>
              <a:rPr lang="en-US" dirty="0"/>
              <a:t> of the following data </a:t>
            </a:r>
            <a:r>
              <a:rPr lang="en-US" dirty="0" smtClean="0"/>
              <a:t>elements, as discussed in this webinar:</a:t>
            </a:r>
            <a:endParaRPr lang="en-US" dirty="0"/>
          </a:p>
          <a:p>
            <a:pPr>
              <a:spcBef>
                <a:spcPts val="900"/>
              </a:spcBef>
            </a:pPr>
            <a:r>
              <a:rPr lang="en-US" dirty="0" smtClean="0"/>
              <a:t>From </a:t>
            </a:r>
            <a:r>
              <a:rPr lang="en-US" dirty="0"/>
              <a:t>student </a:t>
            </a:r>
            <a:r>
              <a:rPr lang="en-US" dirty="0" smtClean="0"/>
              <a:t>IEPs: </a:t>
            </a:r>
            <a:endParaRPr lang="en-US" dirty="0"/>
          </a:p>
          <a:p>
            <a:pPr lvl="1"/>
            <a:r>
              <a:rPr lang="en-US" dirty="0" smtClean="0"/>
              <a:t>Exit reasons; </a:t>
            </a:r>
            <a:endParaRPr lang="en-US" dirty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childhood outcome completion; </a:t>
            </a:r>
          </a:p>
          <a:p>
            <a:pPr lvl="1"/>
            <a:r>
              <a:rPr lang="en-US" dirty="0" smtClean="0"/>
              <a:t>Secondary </a:t>
            </a:r>
            <a:r>
              <a:rPr lang="en-US" dirty="0"/>
              <a:t>transition </a:t>
            </a:r>
            <a:r>
              <a:rPr lang="en-US" dirty="0" smtClean="0"/>
              <a:t>compliance; </a:t>
            </a:r>
            <a:r>
              <a:rPr lang="en-US" dirty="0"/>
              <a:t>and </a:t>
            </a:r>
          </a:p>
          <a:p>
            <a:pPr lvl="1"/>
            <a:r>
              <a:rPr lang="en-US" dirty="0" smtClean="0"/>
              <a:t>All disciplinary removals for </a:t>
            </a:r>
            <a:r>
              <a:rPr lang="en-US" dirty="0"/>
              <a:t>each special education student, as </a:t>
            </a:r>
            <a:r>
              <a:rPr lang="en-US" dirty="0" smtClean="0"/>
              <a:t>needed. </a:t>
            </a:r>
            <a:endParaRPr lang="en-US" dirty="0"/>
          </a:p>
          <a:p>
            <a:pPr>
              <a:spcBef>
                <a:spcPts val="900"/>
              </a:spcBef>
            </a:pPr>
            <a:r>
              <a:rPr lang="en-US" dirty="0" smtClean="0"/>
              <a:t>From </a:t>
            </a:r>
            <a:r>
              <a:rPr lang="en-US" dirty="0"/>
              <a:t>the District Summary Data page: </a:t>
            </a:r>
          </a:p>
          <a:p>
            <a:pPr lvl="1"/>
            <a:r>
              <a:rPr lang="en-US" dirty="0" smtClean="0"/>
              <a:t>Personnel</a:t>
            </a:r>
            <a:r>
              <a:rPr lang="en-US" dirty="0"/>
              <a:t>; </a:t>
            </a:r>
          </a:p>
          <a:p>
            <a:pPr lvl="1"/>
            <a:r>
              <a:rPr lang="en-US" dirty="0" smtClean="0"/>
              <a:t>Timeline/evaluation causes for delay; and</a:t>
            </a:r>
          </a:p>
          <a:p>
            <a:pPr lvl="1"/>
            <a:r>
              <a:rPr lang="en-US" dirty="0" smtClean="0"/>
              <a:t>Referral count and early </a:t>
            </a:r>
            <a:r>
              <a:rPr lang="en-US" dirty="0"/>
              <a:t>childhood transition causes for </a:t>
            </a:r>
            <a:r>
              <a:rPr lang="en-US" dirty="0" smtClean="0"/>
              <a:t>delay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Special Education </a:t>
            </a:r>
            <a:r>
              <a:rPr lang="en-US" sz="2800" dirty="0" smtClean="0"/>
              <a:t>Services | OSDE</a:t>
            </a:r>
          </a:p>
          <a:p>
            <a:pPr marL="0" indent="0" algn="ctr">
              <a:buNone/>
            </a:pPr>
            <a:r>
              <a:rPr lang="en-US" sz="2800" dirty="0" smtClean="0"/>
              <a:t>Directors of Data Analysis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Erik Friend</a:t>
            </a:r>
            <a:endParaRPr lang="en-US" dirty="0"/>
          </a:p>
          <a:p>
            <a:r>
              <a:rPr lang="en-US" dirty="0" smtClean="0"/>
              <a:t>405-521-2198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>
                <a:hlinkClick r:id="rId2"/>
              </a:rPr>
              <a:t>erik.friend@sde.ok.gov</a:t>
            </a:r>
            <a:endParaRPr lang="en-US" dirty="0" smtClean="0"/>
          </a:p>
          <a:p>
            <a:pPr marL="0" indent="0" algn="r">
              <a:spcBef>
                <a:spcPts val="1200"/>
              </a:spcBef>
              <a:buNone/>
            </a:pPr>
            <a:r>
              <a:rPr lang="en-US" dirty="0" smtClean="0"/>
              <a:t>Ginger </a:t>
            </a:r>
            <a:r>
              <a:rPr lang="en-US" dirty="0"/>
              <a:t>L. Elliott-Teague, </a:t>
            </a:r>
            <a:r>
              <a:rPr lang="en-US" dirty="0" smtClean="0"/>
              <a:t>PhD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405-521-4871 </a:t>
            </a:r>
            <a:r>
              <a:rPr lang="en-US" sz="2800" dirty="0" smtClean="0">
                <a:sym typeface="Wingdings" panose="05000000000000000000" pitchFamily="2" charset="2"/>
              </a:rPr>
              <a:t>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>
                <a:hlinkClick r:id="rId3"/>
              </a:rPr>
              <a:t>ginger.elliott-teague@sde.ok.gov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“Data Test” Doc Sharing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3199" cy="4371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Last name = Test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First name = Data</a:t>
            </a:r>
          </a:p>
          <a:p>
            <a:r>
              <a:rPr lang="en-US" dirty="0" smtClean="0"/>
              <a:t>Search for the “student” and select.</a:t>
            </a:r>
          </a:p>
          <a:p>
            <a:r>
              <a:rPr lang="en-US" dirty="0" smtClean="0"/>
              <a:t>Open “Documents” section. </a:t>
            </a:r>
          </a:p>
          <a:p>
            <a:r>
              <a:rPr lang="en-US" dirty="0" smtClean="0"/>
              <a:t>Upload / download relevant documents.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91" y="1600200"/>
            <a:ext cx="3095625" cy="981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16" y="2999373"/>
            <a:ext cx="2705100" cy="1038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016" y="4455696"/>
            <a:ext cx="3162300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413760" y="2455525"/>
            <a:ext cx="1784964" cy="737512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35002" y="3470502"/>
            <a:ext cx="2126751" cy="566758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52090" y="4674743"/>
            <a:ext cx="3626777" cy="229988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02130" y="5182196"/>
            <a:ext cx="2280863" cy="631782"/>
          </a:xfrm>
          <a:prstGeom prst="straightConnector1">
            <a:avLst/>
          </a:prstGeom>
          <a:ln>
            <a:solidFill>
              <a:srgbClr val="F31A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 Topics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45-day Timeline/“Child Find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Early Childhood Transition</a:t>
            </a:r>
          </a:p>
          <a:p>
            <a:r>
              <a:rPr lang="en-US" dirty="0" smtClean="0"/>
              <a:t>Personnel</a:t>
            </a:r>
          </a:p>
          <a:p>
            <a:r>
              <a:rPr lang="en-US" dirty="0" smtClean="0"/>
              <a:t>CEIS Participation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Exiting</a:t>
            </a:r>
          </a:p>
          <a:p>
            <a:r>
              <a:rPr lang="en-US" dirty="0" smtClean="0"/>
              <a:t>Secondary Transition</a:t>
            </a:r>
          </a:p>
          <a:p>
            <a:r>
              <a:rPr lang="en-US" dirty="0" smtClean="0"/>
              <a:t>Early Childhood Outcomes</a:t>
            </a:r>
          </a:p>
          <a:p>
            <a:r>
              <a:rPr lang="en-US" dirty="0" smtClean="0"/>
              <a:t>Discipline</a:t>
            </a:r>
          </a:p>
          <a:p>
            <a:pPr>
              <a:spcBef>
                <a:spcPts val="1800"/>
              </a:spcBef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rgbClr val="CC9900"/>
                </a:solidFill>
              </a:rPr>
              <a:t>Certification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430641" y="1600200"/>
            <a:ext cx="780586" cy="18135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1226" y="2037333"/>
            <a:ext cx="2698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9900"/>
                </a:solidFill>
              </a:rPr>
              <a:t>District Summary Data Page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430641" y="3515360"/>
            <a:ext cx="780585" cy="18084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1226" y="3959562"/>
            <a:ext cx="2698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9900"/>
                </a:solidFill>
              </a:rPr>
              <a:t>Student-level Data Entry </a:t>
            </a:r>
            <a:endParaRPr lang="en-US" sz="28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summary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Summary Data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42215" y="1822465"/>
            <a:ext cx="3544585" cy="11815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803168" cy="2468367"/>
          </a:xfrm>
        </p:spPr>
        <p:txBody>
          <a:bodyPr>
            <a:noAutofit/>
          </a:bodyPr>
          <a:lstStyle/>
          <a:p>
            <a:r>
              <a:rPr lang="en-US" dirty="0" smtClean="0"/>
              <a:t>Administrator access only.</a:t>
            </a:r>
          </a:p>
          <a:p>
            <a:r>
              <a:rPr lang="en-US" dirty="0" smtClean="0"/>
              <a:t>Access through the green menu bar.</a:t>
            </a:r>
          </a:p>
          <a:p>
            <a:r>
              <a:rPr lang="en-US" dirty="0" smtClean="0"/>
              <a:t>Page may be saved and updated multiple times.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54050" y="2908417"/>
            <a:ext cx="758283" cy="758283"/>
          </a:xfrm>
          <a:prstGeom prst="straightConnector1">
            <a:avLst/>
          </a:prstGeom>
          <a:ln w="28575">
            <a:solidFill>
              <a:srgbClr val="F31A03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 txBox="1">
            <a:spLocks/>
          </p:cNvSpPr>
          <p:nvPr/>
        </p:nvSpPr>
        <p:spPr>
          <a:xfrm>
            <a:off x="457199" y="4048019"/>
            <a:ext cx="8471043" cy="20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Zeroes required in empty boxes.</a:t>
            </a:r>
          </a:p>
          <a:p>
            <a:r>
              <a:rPr lang="en-US" dirty="0" smtClean="0"/>
              <a:t>This year: </a:t>
            </a:r>
            <a:r>
              <a:rPr lang="en-US" dirty="0" smtClean="0">
                <a:solidFill>
                  <a:srgbClr val="CC9900"/>
                </a:solidFill>
              </a:rPr>
              <a:t>new requirement</a:t>
            </a:r>
            <a:r>
              <a:rPr lang="en-US" dirty="0" smtClean="0"/>
              <a:t> to upload names of students whose evaluations/transition did not meet timeline. Use “Data Test” doc sharing tool.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45-day Timeline/“Child Find”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To report a count of delays and the reasons for delay in </a:t>
            </a:r>
            <a:r>
              <a:rPr lang="en-US" u="sng" dirty="0" smtClean="0"/>
              <a:t>completing evaluations </a:t>
            </a:r>
            <a:r>
              <a:rPr lang="en-US" dirty="0" smtClean="0"/>
              <a:t>once parental consent is given.</a:t>
            </a:r>
          </a:p>
          <a:p>
            <a:r>
              <a:rPr lang="en-US" dirty="0" smtClean="0"/>
              <a:t>Two broad categories of </a:t>
            </a:r>
            <a:r>
              <a:rPr lang="en-US" dirty="0" smtClean="0">
                <a:solidFill>
                  <a:srgbClr val="CC9900"/>
                </a:solidFill>
              </a:rPr>
              <a:t>delay</a:t>
            </a:r>
            <a:r>
              <a:rPr lang="en-US" dirty="0" smtClean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Family reasons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Other reasons</a:t>
            </a:r>
          </a:p>
          <a:p>
            <a:pPr lvl="2"/>
            <a:r>
              <a:rPr lang="en-US" dirty="0" smtClean="0"/>
              <a:t>District</a:t>
            </a:r>
          </a:p>
          <a:p>
            <a:pPr lvl="2"/>
            <a:r>
              <a:rPr lang="en-US" dirty="0" smtClean="0"/>
              <a:t>Calendar</a:t>
            </a:r>
          </a:p>
          <a:p>
            <a:pPr lvl="2"/>
            <a:r>
              <a:rPr lang="en-US" dirty="0" smtClean="0"/>
              <a:t>Late referrals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1443"/>
            <a:ext cx="2029522" cy="35684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Family Reasons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094" y="1326994"/>
            <a:ext cx="8238821" cy="466121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05443" y="681927"/>
            <a:ext cx="507874" cy="2674590"/>
          </a:xfrm>
          <a:custGeom>
            <a:avLst/>
            <a:gdLst>
              <a:gd name="connsiteX0" fmla="*/ 407514 w 474421"/>
              <a:gd name="connsiteY0" fmla="*/ 0 h 2430966"/>
              <a:gd name="connsiteX1" fmla="*/ 61826 w 474421"/>
              <a:gd name="connsiteY1" fmla="*/ 992459 h 2430966"/>
              <a:gd name="connsiteX2" fmla="*/ 39524 w 474421"/>
              <a:gd name="connsiteY2" fmla="*/ 2018371 h 2430966"/>
              <a:gd name="connsiteX3" fmla="*/ 474421 w 474421"/>
              <a:gd name="connsiteY3" fmla="*/ 2430966 h 2430966"/>
              <a:gd name="connsiteX4" fmla="*/ 474421 w 474421"/>
              <a:gd name="connsiteY4" fmla="*/ 2430966 h 24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21" h="2430966">
                <a:moveTo>
                  <a:pt x="407514" y="0"/>
                </a:moveTo>
                <a:cubicBezTo>
                  <a:pt x="265336" y="328032"/>
                  <a:pt x="123158" y="656064"/>
                  <a:pt x="61826" y="992459"/>
                </a:cubicBezTo>
                <a:cubicBezTo>
                  <a:pt x="494" y="1328854"/>
                  <a:pt x="-29242" y="1778620"/>
                  <a:pt x="39524" y="2018371"/>
                </a:cubicBezTo>
                <a:cubicBezTo>
                  <a:pt x="108290" y="2258122"/>
                  <a:pt x="474421" y="2430966"/>
                  <a:pt x="474421" y="2430966"/>
                </a:cubicBezTo>
                <a:lnTo>
                  <a:pt x="474421" y="2430966"/>
                </a:lnTo>
              </a:path>
            </a:pathLst>
          </a:custGeom>
          <a:noFill/>
          <a:ln w="25400">
            <a:solidFill>
              <a:srgbClr val="F31A03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7628" y="339956"/>
            <a:ext cx="2322576" cy="420624"/>
          </a:xfrm>
          <a:prstGeom prst="ellipse">
            <a:avLst/>
          </a:prstGeom>
          <a:noFill/>
          <a:ln w="19050">
            <a:solidFill>
              <a:srgbClr val="F31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702525" y="2932771"/>
            <a:ext cx="178420" cy="847492"/>
          </a:xfrm>
          <a:prstGeom prst="leftBrac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30968" y="718244"/>
            <a:ext cx="2321910" cy="3184542"/>
            <a:chOff x="2430968" y="718244"/>
            <a:chExt cx="2321910" cy="3184542"/>
          </a:xfrm>
        </p:grpSpPr>
        <p:sp>
          <p:nvSpPr>
            <p:cNvPr id="7" name="Title 4"/>
            <p:cNvSpPr txBox="1">
              <a:spLocks/>
            </p:cNvSpPr>
            <p:nvPr/>
          </p:nvSpPr>
          <p:spPr>
            <a:xfrm>
              <a:off x="2653995" y="749429"/>
              <a:ext cx="1942769" cy="39542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0" kern="1200">
                  <a:solidFill>
                    <a:schemeClr val="bg2">
                      <a:lumMod val="25000"/>
                    </a:schemeClr>
                  </a:solidFill>
                  <a:latin typeface="Tw Cen MT"/>
                  <a:ea typeface="+mj-ea"/>
                  <a:cs typeface="Tw Cen MT"/>
                </a:defRPr>
              </a:lvl1pPr>
            </a:lstStyle>
            <a:p>
              <a:r>
                <a:rPr lang="en-US" sz="2400" dirty="0" smtClean="0"/>
                <a:t>Other Reasons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430968" y="718244"/>
              <a:ext cx="2321910" cy="420624"/>
            </a:xfrm>
            <a:prstGeom prst="ellipse">
              <a:avLst/>
            </a:prstGeom>
            <a:noFill/>
            <a:ln w="19050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32410" y="1070518"/>
              <a:ext cx="1683834" cy="2832268"/>
            </a:xfrm>
            <a:custGeom>
              <a:avLst/>
              <a:gdLst>
                <a:gd name="connsiteX0" fmla="*/ 2174488 w 2377668"/>
                <a:gd name="connsiteY0" fmla="*/ 0 h 2765503"/>
                <a:gd name="connsiteX1" fmla="*/ 2375210 w 2377668"/>
                <a:gd name="connsiteY1" fmla="*/ 1193181 h 2765503"/>
                <a:gd name="connsiteX2" fmla="*/ 2051825 w 2377668"/>
                <a:gd name="connsiteY2" fmla="*/ 2274849 h 2765503"/>
                <a:gd name="connsiteX3" fmla="*/ 0 w 2377668"/>
                <a:gd name="connsiteY3" fmla="*/ 2765503 h 2765503"/>
                <a:gd name="connsiteX4" fmla="*/ 0 w 2377668"/>
                <a:gd name="connsiteY4" fmla="*/ 2765503 h 276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668" h="2765503">
                  <a:moveTo>
                    <a:pt x="2174488" y="0"/>
                  </a:moveTo>
                  <a:cubicBezTo>
                    <a:pt x="2285071" y="407020"/>
                    <a:pt x="2395654" y="814040"/>
                    <a:pt x="2375210" y="1193181"/>
                  </a:cubicBezTo>
                  <a:cubicBezTo>
                    <a:pt x="2354766" y="1572322"/>
                    <a:pt x="2447693" y="2012795"/>
                    <a:pt x="2051825" y="2274849"/>
                  </a:cubicBezTo>
                  <a:cubicBezTo>
                    <a:pt x="1655957" y="2536903"/>
                    <a:pt x="0" y="2765503"/>
                    <a:pt x="0" y="2765503"/>
                  </a:cubicBezTo>
                  <a:lnTo>
                    <a:pt x="0" y="2765503"/>
                  </a:lnTo>
                </a:path>
              </a:pathLst>
            </a:custGeom>
            <a:noFill/>
            <a:ln w="19050">
              <a:solidFill>
                <a:srgbClr val="F31A03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1949" y="2932771"/>
            <a:ext cx="2598236" cy="1103970"/>
            <a:chOff x="6411949" y="2932771"/>
            <a:chExt cx="2598236" cy="1103970"/>
          </a:xfrm>
        </p:grpSpPr>
        <p:sp>
          <p:nvSpPr>
            <p:cNvPr id="12" name="Right Arrow 11"/>
            <p:cNvSpPr/>
            <p:nvPr/>
          </p:nvSpPr>
          <p:spPr>
            <a:xfrm>
              <a:off x="6411949" y="2932771"/>
              <a:ext cx="1828800" cy="1103970"/>
            </a:xfrm>
            <a:prstGeom prst="rightArrow">
              <a:avLst>
                <a:gd name="adj1" fmla="val 60526"/>
                <a:gd name="adj2" fmla="val 44949"/>
              </a:avLst>
            </a:prstGeom>
            <a:solidFill>
              <a:schemeClr val="bg1"/>
            </a:solidFill>
            <a:ln w="22225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Provide COUNT of each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51900" y="2932771"/>
              <a:ext cx="758285" cy="1103970"/>
            </a:xfrm>
            <a:prstGeom prst="rect">
              <a:avLst/>
            </a:prstGeom>
            <a:noFill/>
            <a:ln w="19050">
              <a:solidFill>
                <a:srgbClr val="F31A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46488" y="4594300"/>
            <a:ext cx="2263696" cy="1349300"/>
            <a:chOff x="6746488" y="4594300"/>
            <a:chExt cx="2263696" cy="1349300"/>
          </a:xfrm>
        </p:grpSpPr>
        <p:sp>
          <p:nvSpPr>
            <p:cNvPr id="17" name="Right Arrow 16"/>
            <p:cNvSpPr/>
            <p:nvPr/>
          </p:nvSpPr>
          <p:spPr>
            <a:xfrm>
              <a:off x="6746488" y="4594301"/>
              <a:ext cx="1494264" cy="1349299"/>
            </a:xfrm>
            <a:prstGeom prst="rightArrow">
              <a:avLst>
                <a:gd name="adj1" fmla="val 58873"/>
                <a:gd name="adj2" fmla="val 35950"/>
              </a:avLst>
            </a:prstGeom>
            <a:solidFill>
              <a:schemeClr val="bg1"/>
            </a:solidFill>
            <a:ln w="22225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Mark ALL that apply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51899" y="4594300"/>
              <a:ext cx="758285" cy="1349299"/>
            </a:xfrm>
            <a:prstGeom prst="rect">
              <a:avLst/>
            </a:prstGeom>
            <a:noFill/>
            <a:ln w="19050">
              <a:solidFill>
                <a:srgbClr val="F31A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96466" y="88224"/>
            <a:ext cx="3813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</a:rPr>
              <a:t>Why was the evaluation delayed?</a:t>
            </a:r>
            <a:endParaRPr lang="en-US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054" y="3902927"/>
            <a:ext cx="1204336" cy="2040673"/>
            <a:chOff x="78054" y="3902927"/>
            <a:chExt cx="1204336" cy="2040673"/>
          </a:xfrm>
        </p:grpSpPr>
        <p:sp>
          <p:nvSpPr>
            <p:cNvPr id="16" name="Left Brace 15"/>
            <p:cNvSpPr/>
            <p:nvPr/>
          </p:nvSpPr>
          <p:spPr>
            <a:xfrm>
              <a:off x="702525" y="4575716"/>
              <a:ext cx="178420" cy="1367884"/>
            </a:xfrm>
            <a:prstGeom prst="leftBrace">
              <a:avLst/>
            </a:prstGeom>
            <a:ln w="19050">
              <a:solidFill>
                <a:srgbClr val="F31A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8054" y="3902927"/>
              <a:ext cx="1204336" cy="1349297"/>
            </a:xfrm>
            <a:custGeom>
              <a:avLst/>
              <a:gdLst>
                <a:gd name="connsiteX0" fmla="*/ 1204336 w 1204336"/>
                <a:gd name="connsiteY0" fmla="*/ 0 h 1349297"/>
                <a:gd name="connsiteX1" fmla="*/ 100366 w 1204336"/>
                <a:gd name="connsiteY1" fmla="*/ 245327 h 1349297"/>
                <a:gd name="connsiteX2" fmla="*/ 100366 w 1204336"/>
                <a:gd name="connsiteY2" fmla="*/ 1048214 h 1349297"/>
                <a:gd name="connsiteX3" fmla="*/ 535263 w 1204336"/>
                <a:gd name="connsiteY3" fmla="*/ 1349297 h 134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336" h="1349297">
                  <a:moveTo>
                    <a:pt x="1204336" y="0"/>
                  </a:moveTo>
                  <a:cubicBezTo>
                    <a:pt x="744348" y="35312"/>
                    <a:pt x="284361" y="70625"/>
                    <a:pt x="100366" y="245327"/>
                  </a:cubicBezTo>
                  <a:cubicBezTo>
                    <a:pt x="-83629" y="420029"/>
                    <a:pt x="27883" y="864219"/>
                    <a:pt x="100366" y="1048214"/>
                  </a:cubicBezTo>
                  <a:cubicBezTo>
                    <a:pt x="172849" y="1232209"/>
                    <a:pt x="354056" y="1290753"/>
                    <a:pt x="535263" y="1349297"/>
                  </a:cubicBezTo>
                </a:path>
              </a:pathLst>
            </a:custGeom>
            <a:noFill/>
            <a:ln w="22225">
              <a:solidFill>
                <a:srgbClr val="F31A03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59396" y="2118061"/>
            <a:ext cx="7280994" cy="338554"/>
            <a:chOff x="859396" y="2118061"/>
            <a:chExt cx="7280994" cy="338554"/>
          </a:xfrm>
        </p:grpSpPr>
        <p:sp>
          <p:nvSpPr>
            <p:cNvPr id="27" name="Oval 26"/>
            <p:cNvSpPr/>
            <p:nvPr/>
          </p:nvSpPr>
          <p:spPr>
            <a:xfrm>
              <a:off x="859396" y="2157761"/>
              <a:ext cx="892101" cy="289932"/>
            </a:xfrm>
            <a:prstGeom prst="ellipse">
              <a:avLst/>
            </a:prstGeom>
            <a:noFill/>
            <a:ln w="19050">
              <a:solidFill>
                <a:srgbClr val="F31A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1497" y="2118061"/>
              <a:ext cx="3294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31A03"/>
                  </a:solidFill>
                </a:rPr>
                <a:t>= Sum of counts of 1 and 2 just below</a:t>
              </a:r>
              <a:endParaRPr lang="en-US" sz="1600" dirty="0">
                <a:solidFill>
                  <a:srgbClr val="F31A03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196466" y="2302727"/>
              <a:ext cx="2943924" cy="0"/>
            </a:xfrm>
            <a:prstGeom prst="straightConnector1">
              <a:avLst/>
            </a:prstGeom>
            <a:ln w="34925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5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DE White Background Template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CFB249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White Background Template" id="{4FCB3A91-9AC5-45AE-8657-40564E335006}" vid="{68D6A406-529D-4643-9628-FA38C7662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3696</TotalTime>
  <Words>2282</Words>
  <Application>Microsoft Office PowerPoint</Application>
  <PresentationFormat>On-screen Show (4:3)</PresentationFormat>
  <Paragraphs>265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Tw Cen MT</vt:lpstr>
      <vt:lpstr>Wingdings</vt:lpstr>
      <vt:lpstr>SDE White Background Template</vt:lpstr>
      <vt:lpstr>2017 End of Year Reporting</vt:lpstr>
      <vt:lpstr>Why This Data?</vt:lpstr>
      <vt:lpstr>2017 Critical Deadlines</vt:lpstr>
      <vt:lpstr>“Data Test” Doc Sharing Tool</vt:lpstr>
      <vt:lpstr>Data Reporting Topics Today</vt:lpstr>
      <vt:lpstr>District summary data</vt:lpstr>
      <vt:lpstr>District Summary Data Page</vt:lpstr>
      <vt:lpstr>45-day Timeline/“Child Find”</vt:lpstr>
      <vt:lpstr>Family Reasons</vt:lpstr>
      <vt:lpstr>Notes on 45-day Timeline</vt:lpstr>
      <vt:lpstr>Early Childhood Transition</vt:lpstr>
      <vt:lpstr>What was the transition outcome, and why was it delayed?</vt:lpstr>
      <vt:lpstr>Notes on EC Transition</vt:lpstr>
      <vt:lpstr>Personnel</vt:lpstr>
      <vt:lpstr>PowerPoint Presentation</vt:lpstr>
      <vt:lpstr>Notes on Calculating FTEs</vt:lpstr>
      <vt:lpstr>CEIS Student Reporting</vt:lpstr>
      <vt:lpstr>CEIS Reporting in EdPlan</vt:lpstr>
      <vt:lpstr>Notes on CEIS</vt:lpstr>
      <vt:lpstr>Student-level data</vt:lpstr>
      <vt:lpstr>Student-level Data</vt:lpstr>
      <vt:lpstr>Exiting</vt:lpstr>
      <vt:lpstr>Notes on Exits</vt:lpstr>
      <vt:lpstr>Secondary Transition</vt:lpstr>
      <vt:lpstr>Notes on Secondary Transition</vt:lpstr>
      <vt:lpstr>Early Childhood Data</vt:lpstr>
      <vt:lpstr>Content: Child Outcomes Summary Form</vt:lpstr>
      <vt:lpstr>COSF Criteria for Data Entry</vt:lpstr>
      <vt:lpstr>EC Environments</vt:lpstr>
      <vt:lpstr>Discipline</vt:lpstr>
      <vt:lpstr>Entering Discipline</vt:lpstr>
      <vt:lpstr>Discipline</vt:lpstr>
      <vt:lpstr>Certification</vt:lpstr>
      <vt:lpstr>Summary: Data to Certify</vt:lpstr>
      <vt:lpstr>Questions and Contacts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End of Year Reporting</dc:title>
  <dc:creator>Ginger Elliott-Teague</dc:creator>
  <cp:lastModifiedBy>Ginger Elliott-Teague</cp:lastModifiedBy>
  <cp:revision>139</cp:revision>
  <dcterms:created xsi:type="dcterms:W3CDTF">2017-04-12T14:24:17Z</dcterms:created>
  <dcterms:modified xsi:type="dcterms:W3CDTF">2017-05-02T02:22:27Z</dcterms:modified>
</cp:coreProperties>
</file>