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266" r:id="rId3"/>
    <p:sldId id="267" r:id="rId4"/>
    <p:sldId id="303" r:id="rId5"/>
    <p:sldId id="295" r:id="rId6"/>
    <p:sldId id="304" r:id="rId7"/>
    <p:sldId id="262" r:id="rId8"/>
    <p:sldId id="263" r:id="rId9"/>
    <p:sldId id="264" r:id="rId10"/>
    <p:sldId id="265" r:id="rId11"/>
    <p:sldId id="314" r:id="rId12"/>
    <p:sldId id="261" r:id="rId13"/>
    <p:sldId id="299" r:id="rId14"/>
    <p:sldId id="315" r:id="rId15"/>
    <p:sldId id="316" r:id="rId16"/>
    <p:sldId id="269" r:id="rId17"/>
    <p:sldId id="270" r:id="rId18"/>
    <p:sldId id="273" r:id="rId19"/>
    <p:sldId id="307" r:id="rId20"/>
    <p:sldId id="274" r:id="rId21"/>
    <p:sldId id="275" r:id="rId22"/>
    <p:sldId id="276" r:id="rId23"/>
    <p:sldId id="277" r:id="rId24"/>
    <p:sldId id="278" r:id="rId25"/>
    <p:sldId id="305" r:id="rId26"/>
    <p:sldId id="306" r:id="rId27"/>
    <p:sldId id="312" r:id="rId28"/>
    <p:sldId id="308" r:id="rId29"/>
    <p:sldId id="310" r:id="rId30"/>
    <p:sldId id="311" r:id="rId31"/>
    <p:sldId id="309" r:id="rId32"/>
    <p:sldId id="281" r:id="rId33"/>
    <p:sldId id="282" r:id="rId34"/>
    <p:sldId id="284" r:id="rId35"/>
    <p:sldId id="285" r:id="rId36"/>
    <p:sldId id="286" r:id="rId37"/>
    <p:sldId id="287" r:id="rId38"/>
    <p:sldId id="288" r:id="rId39"/>
    <p:sldId id="289" r:id="rId40"/>
    <p:sldId id="290" r:id="rId41"/>
    <p:sldId id="291" r:id="rId42"/>
    <p:sldId id="292" r:id="rId43"/>
    <p:sldId id="293" r:id="rId44"/>
    <p:sldId id="294" r:id="rId45"/>
    <p:sldId id="317" r:id="rId46"/>
    <p:sldId id="297" r:id="rId47"/>
    <p:sldId id="3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6218" autoAdjust="0"/>
  </p:normalViewPr>
  <p:slideViewPr>
    <p:cSldViewPr snapToGrid="0" snapToObjects="1">
      <p:cViewPr>
        <p:scale>
          <a:sx n="151" d="100"/>
          <a:sy n="151" d="100"/>
        </p:scale>
        <p:origin x="616" y="106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8D6B024-1D98-414D-A270-AA4CC719FF56}" type="datetimeFigureOut">
              <a:rPr lang="en-US" smtClean="0"/>
              <a:t>9/25/17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8C3D11-053F-F647-BDDB-BAD712421951}" type="slidenum">
              <a:rPr lang="en-US" smtClean="0"/>
              <a:t>‹#›</a:t>
            </a:fld>
            <a:endParaRPr lang="en-US"/>
          </a:p>
        </p:txBody>
      </p:sp>
    </p:spTree>
    <p:extLst>
      <p:ext uri="{BB962C8B-B14F-4D97-AF65-F5344CB8AC3E}">
        <p14:creationId xmlns:p14="http://schemas.microsoft.com/office/powerpoint/2010/main" val="996461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CEA7A3BC-77D0-A746-8B1A-1404FD9388A3}" type="datetimeFigureOut">
              <a:rPr lang="en-US" smtClean="0"/>
              <a:t>9/25/17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95B00-39A4-3840-9343-92454BC8B497}" type="slidenum">
              <a:rPr lang="en-US" smtClean="0"/>
              <a:t>‹#›</a:t>
            </a:fld>
            <a:endParaRPr lang="en-US"/>
          </a:p>
        </p:txBody>
      </p:sp>
    </p:spTree>
    <p:extLst>
      <p:ext uri="{BB962C8B-B14F-4D97-AF65-F5344CB8AC3E}">
        <p14:creationId xmlns:p14="http://schemas.microsoft.com/office/powerpoint/2010/main" val="3518119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1</a:t>
            </a:fld>
            <a:endParaRPr lang="en-US"/>
          </a:p>
        </p:txBody>
      </p:sp>
    </p:spTree>
    <p:extLst>
      <p:ext uri="{BB962C8B-B14F-4D97-AF65-F5344CB8AC3E}">
        <p14:creationId xmlns:p14="http://schemas.microsoft.com/office/powerpoint/2010/main" val="144404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a:t>
            </a:r>
            <a:r>
              <a:rPr lang="en-US" baseline="0" dirty="0"/>
              <a:t> remediation rates are significantly impacting our students and your pocketbooks. (read slide)</a:t>
            </a:r>
            <a:endParaRPr lang="en-US" dirty="0"/>
          </a:p>
          <a:p>
            <a:endParaRPr lang="en-US" dirty="0"/>
          </a:p>
          <a:p>
            <a:endParaRPr lang="en-US" dirty="0"/>
          </a:p>
          <a:p>
            <a:endParaRPr lang="en-US" dirty="0"/>
          </a:p>
          <a:p>
            <a:r>
              <a:rPr lang="en-US" dirty="0"/>
              <a:t>http://</a:t>
            </a:r>
            <a:r>
              <a:rPr lang="en-US" dirty="0" err="1"/>
              <a:t>newsok.com</a:t>
            </a:r>
            <a:r>
              <a:rPr lang="en-US" dirty="0"/>
              <a:t>/article/5538665</a:t>
            </a:r>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10</a:t>
            </a:fld>
            <a:endParaRPr lang="en-US"/>
          </a:p>
        </p:txBody>
      </p:sp>
    </p:spTree>
    <p:extLst>
      <p:ext uri="{BB962C8B-B14F-4D97-AF65-F5344CB8AC3E}">
        <p14:creationId xmlns:p14="http://schemas.microsoft.com/office/powerpoint/2010/main" val="85255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a:t>
            </a:r>
            <a:r>
              <a:rPr lang="en-US" baseline="0" dirty="0"/>
              <a:t> remediation rates are significantly impacting our students and your pocketbooks. (read slide)</a:t>
            </a:r>
            <a:endParaRPr lang="en-US" dirty="0"/>
          </a:p>
          <a:p>
            <a:endParaRPr lang="en-US" dirty="0"/>
          </a:p>
          <a:p>
            <a:endParaRPr lang="en-US" dirty="0"/>
          </a:p>
          <a:p>
            <a:endParaRPr lang="en-US" dirty="0"/>
          </a:p>
          <a:p>
            <a:r>
              <a:rPr lang="en-US" dirty="0"/>
              <a:t>http://</a:t>
            </a:r>
            <a:r>
              <a:rPr lang="en-US" dirty="0" err="1"/>
              <a:t>newsok.com</a:t>
            </a:r>
            <a:r>
              <a:rPr lang="en-US" dirty="0"/>
              <a:t>/article/5538665</a:t>
            </a:r>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11</a:t>
            </a:fld>
            <a:endParaRPr lang="en-US"/>
          </a:p>
        </p:txBody>
      </p:sp>
    </p:spTree>
    <p:extLst>
      <p:ext uri="{BB962C8B-B14F-4D97-AF65-F5344CB8AC3E}">
        <p14:creationId xmlns:p14="http://schemas.microsoft.com/office/powerpoint/2010/main" val="108060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CORY</a:t>
            </a:r>
            <a:r>
              <a:rPr lang="en-US" baseline="0" dirty="0" smtClean="0"/>
              <a:t> CHANGE:  Commercial off-the-shelf should be replaced with Nationally-esteemed (or any other word that Steffie thinks works better).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a:t>
            </a:r>
            <a:r>
              <a:rPr lang="en-US" baseline="0" dirty="0"/>
              <a:t>careful consideration and in keeping with legal requirements, the task force recommended following the overwhelming stakeholder request of using a nationally recognizable indicator of college and career readiness as a state assessment in high school. This would ensure the assessment is relevant to students, parents and community members and provide a valid and reliable indicator of college and career readiness as we work to ensure students will be successful in the evolving workforce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keeping with the task force recommendation, Oklahoma is moving forward with SAT and ACT for our state high school assessment. The next step is to evaluate how Oklahoma compares nationally within this benchmark system. To better understand and prepare our students as we move toward the goal of college and career readiness, we need to ensure our 3-8 assessments also provide indicators that students are on track to be college and career ready.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12</a:t>
            </a:fld>
            <a:endParaRPr lang="en-US"/>
          </a:p>
        </p:txBody>
      </p:sp>
    </p:spTree>
    <p:extLst>
      <p:ext uri="{BB962C8B-B14F-4D97-AF65-F5344CB8AC3E}">
        <p14:creationId xmlns:p14="http://schemas.microsoft.com/office/powerpoint/2010/main" val="197197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is specific to Oklahoma and mirrors the trends evident in the national data from the previous slide. Between 2015 and 2025, there will be a 50% reduction in the number of jobs available for those with a high school diploma or less. It is obvious we must rethink what it means for our students to be academically proficient and college and career ready in this changing workforce.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Cory will need to  rebuild and I will need to make a couple of text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we want to give our students</a:t>
            </a:r>
            <a:r>
              <a:rPr lang="en-US" baseline="0" dirty="0"/>
              <a:t> a competitive edge for success after high school, we first must know our starting point and how we compare nationally. In order to do this, we use data from national benchmarks. In high school, we use SAT and ACT as our national comparisons, and in grades 3-8 we use the National Assessment for Educational Progress, known a NAEP. The next slide displays Oklahoma’s proficiency standards compared to other states. This data is from 2015,  prior to the implementation of the new Oklahoma Academic Standards. </a:t>
            </a:r>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13</a:t>
            </a:fld>
            <a:endParaRPr lang="en-US"/>
          </a:p>
        </p:txBody>
      </p:sp>
    </p:spTree>
    <p:extLst>
      <p:ext uri="{BB962C8B-B14F-4D97-AF65-F5344CB8AC3E}">
        <p14:creationId xmlns:p14="http://schemas.microsoft.com/office/powerpoint/2010/main" val="1731009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is specific to Oklahoma and mirrors the trends evident in the national data from the previous slide. Between 2015 and 2025, there will be a 50% reduction in the number of jobs available for those with a high school diploma or less. It is obvious we must rethink what it means for our students to be academically proficient and college and career ready in this changing workforce.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Cory will need to  rebuild and I will need to make a couple of text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we want to give our students</a:t>
            </a:r>
            <a:r>
              <a:rPr lang="en-US" baseline="0" dirty="0"/>
              <a:t> a competitive edge for success after high school, we first must know our starting point and how we compare nationally. In order to do this, we use data from national benchmarks. In high school, we use SAT and ACT as our national comparisons, and in grades 3-8 we use the National Assessment for Educational Progress, known a NAEP. The next slide displays Oklahoma’s proficiency standards compared to other states. This data is from 2015,  prior to the implementation of the new Oklahoma Academic Standards. </a:t>
            </a:r>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14</a:t>
            </a:fld>
            <a:endParaRPr lang="en-US"/>
          </a:p>
        </p:txBody>
      </p:sp>
    </p:spTree>
    <p:extLst>
      <p:ext uri="{BB962C8B-B14F-4D97-AF65-F5344CB8AC3E}">
        <p14:creationId xmlns:p14="http://schemas.microsoft.com/office/powerpoint/2010/main" val="30346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is specific to Oklahoma and mirrors the trends evident in the national data from the previous slide. Between 2015 and 2025, there will be a 50% reduction in the number of jobs available for those with a high school diploma or less. It is obvious we must rethink what it means for our students to be academically proficient and college and career ready in this changing workforce.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Again, Cory will need to  rebuild and I will need to make a couple of text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we want to give our students</a:t>
            </a:r>
            <a:r>
              <a:rPr lang="en-US" baseline="0" dirty="0"/>
              <a:t> a competitive edge for success after high school, we first must know our starting point and how we compare nationally. In order to do this, we use data from national benchmarks. In high school, we use SAT and ACT as our national comparisons, and in grades 3-8 we use the National Assessment for Educational Progress, known a NAEP. The next slide displays Oklahoma’s proficiency standards compared to other states. This data is from 2015,  prior to the implementation of the new Oklahoma Academic Standards. </a:t>
            </a:r>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15</a:t>
            </a:fld>
            <a:endParaRPr lang="en-US"/>
          </a:p>
        </p:txBody>
      </p:sp>
    </p:spTree>
    <p:extLst>
      <p:ext uri="{BB962C8B-B14F-4D97-AF65-F5344CB8AC3E}">
        <p14:creationId xmlns:p14="http://schemas.microsoft.com/office/powerpoint/2010/main" val="14171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Because of the changes we have made with new,</a:t>
            </a:r>
            <a:r>
              <a:rPr lang="en-US" baseline="0" dirty="0"/>
              <a:t> more challenging academic standards, we</a:t>
            </a:r>
            <a:r>
              <a:rPr lang="en-US" dirty="0"/>
              <a:t> expect</a:t>
            </a:r>
            <a:r>
              <a:rPr lang="en-US" baseline="0" dirty="0"/>
              <a:t> Oklahoma to improve when compared to NAEP’s proficiency standards in future reports. </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16</a:t>
            </a:fld>
            <a:endParaRPr lang="en-US"/>
          </a:p>
        </p:txBody>
      </p:sp>
    </p:spTree>
    <p:extLst>
      <p:ext uri="{BB962C8B-B14F-4D97-AF65-F5344CB8AC3E}">
        <p14:creationId xmlns:p14="http://schemas.microsoft.com/office/powerpoint/2010/main" val="124216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23">
              <a:defRPr/>
            </a:pPr>
            <a:r>
              <a:rPr lang="en-US" sz="2200" dirty="0"/>
              <a:t>Utah</a:t>
            </a:r>
            <a:r>
              <a:rPr lang="en-US" sz="2200" baseline="0" dirty="0"/>
              <a:t> and Arizona are two states that have raised their proficiency standards and implemented new assessments with more challenging expectations of student performance. This data shows the outcome of those changes. REVEAL CHANGES. Although reports will be final on October 11, we expect to see similar patterns in Oklahoma. The important thing to focus on is that w</a:t>
            </a:r>
            <a:r>
              <a:rPr lang="en-US" sz="2200" dirty="0"/>
              <a:t>e are </a:t>
            </a:r>
            <a:r>
              <a:rPr lang="en-US" sz="2200" b="1" dirty="0"/>
              <a:t>increasing our expectations </a:t>
            </a:r>
            <a:r>
              <a:rPr lang="en-US" sz="2200" dirty="0"/>
              <a:t>of our students, not decreasing our percent proficient.  </a:t>
            </a:r>
          </a:p>
          <a:p>
            <a:pPr marL="0" lvl="1" defTabSz="931723">
              <a:defRPr/>
            </a:pPr>
            <a:endParaRPr lang="en-US" sz="2200" dirty="0"/>
          </a:p>
          <a:p>
            <a:pPr marL="0" lvl="1" defTabSz="931723">
              <a:defRPr/>
            </a:pPr>
            <a:r>
              <a:rPr lang="en-US" sz="2200" i="1" dirty="0"/>
              <a:t>I</a:t>
            </a:r>
            <a:r>
              <a:rPr lang="en-US" sz="2200" i="1" baseline="0" dirty="0"/>
              <a:t> don’t see the reveal but would sure like to.</a:t>
            </a:r>
          </a:p>
          <a:p>
            <a:pPr marL="0" lvl="1" defTabSz="931723">
              <a:defRPr/>
            </a:pPr>
            <a:endParaRPr lang="en-US" sz="2200" i="1" baseline="0" dirty="0"/>
          </a:p>
          <a:p>
            <a:pPr marL="0" lvl="1" defTabSz="931723">
              <a:defRPr/>
            </a:pPr>
            <a:r>
              <a:rPr lang="en-US" sz="2200" i="1" baseline="0" dirty="0"/>
              <a:t>Maria: You have to have it in the slide show format to see the animation. </a:t>
            </a:r>
            <a:endParaRPr lang="en-US" sz="2200" i="1" dirty="0"/>
          </a:p>
        </p:txBody>
      </p:sp>
      <p:sp>
        <p:nvSpPr>
          <p:cNvPr id="4" name="Slide Number Placeholder 3"/>
          <p:cNvSpPr>
            <a:spLocks noGrp="1"/>
          </p:cNvSpPr>
          <p:nvPr>
            <p:ph type="sldNum" sz="quarter" idx="10"/>
          </p:nvPr>
        </p:nvSpPr>
        <p:spPr/>
        <p:txBody>
          <a:bodyPr/>
          <a:lstStyle/>
          <a:p>
            <a:fld id="{2E395B00-39A4-3840-9343-92454BC8B497}" type="slidenum">
              <a:rPr lang="en-US" smtClean="0"/>
              <a:t>17</a:t>
            </a:fld>
            <a:endParaRPr lang="en-US"/>
          </a:p>
        </p:txBody>
      </p:sp>
    </p:spTree>
    <p:extLst>
      <p:ext uri="{BB962C8B-B14F-4D97-AF65-F5344CB8AC3E}">
        <p14:creationId xmlns:p14="http://schemas.microsoft.com/office/powerpoint/2010/main" val="144423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a:t>
            </a:r>
            <a:r>
              <a:rPr lang="en-US" baseline="0" dirty="0"/>
              <a:t> represents the different steps in this transition process. They bring us to 2017, where we are now looking at the results of our redefined proficiency expectations. </a:t>
            </a:r>
          </a:p>
        </p:txBody>
      </p:sp>
      <p:sp>
        <p:nvSpPr>
          <p:cNvPr id="4" name="Slide Number Placeholder 3"/>
          <p:cNvSpPr>
            <a:spLocks noGrp="1"/>
          </p:cNvSpPr>
          <p:nvPr>
            <p:ph type="sldNum" sz="quarter" idx="10"/>
          </p:nvPr>
        </p:nvSpPr>
        <p:spPr/>
        <p:txBody>
          <a:bodyPr/>
          <a:lstStyle/>
          <a:p>
            <a:fld id="{2E395B00-39A4-3840-9343-92454BC8B497}" type="slidenum">
              <a:rPr lang="en-US" smtClean="0"/>
              <a:t>18</a:t>
            </a:fld>
            <a:endParaRPr lang="en-US"/>
          </a:p>
        </p:txBody>
      </p:sp>
    </p:spTree>
    <p:extLst>
      <p:ext uri="{BB962C8B-B14F-4D97-AF65-F5344CB8AC3E}">
        <p14:creationId xmlns:p14="http://schemas.microsoft.com/office/powerpoint/2010/main" val="1483495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the Oklahoma State Department</a:t>
            </a:r>
            <a:r>
              <a:rPr lang="en-US" baseline="0" dirty="0"/>
              <a:t> of Education </a:t>
            </a:r>
            <a:r>
              <a:rPr lang="en-US" dirty="0"/>
              <a:t>implemented</a:t>
            </a:r>
            <a:r>
              <a:rPr lang="en-US" baseline="0" dirty="0"/>
              <a:t> new, three-dimensional Oklahoma Academic Standards for Science – the first content area to be revised with the national expectations of preparation for college and career readiness. In 2016, we implemented our new college- and career-ready standards for both math and English language arts. All three content areas went through a comprehensive development and revision process that involved Pre-K-12 and postsecondary educators from around the state, community members and feedback from the Oklahoma business community.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changes are happening as a result</a:t>
            </a:r>
            <a:r>
              <a:rPr lang="en-US" baseline="0" dirty="0"/>
              <a:t> of the Federal Every Student Succeeds Act, state legislation which eliminated EOI assessments, and national and state workforce trends. Oklahoma’s testing program is federally required to administer assessments aligned to our Oklahoma Academic Standards. New standards, therefore, necessitated new assessments. </a:t>
            </a:r>
          </a:p>
          <a:p>
            <a:endParaRPr lang="en-US" baseline="0" dirty="0"/>
          </a:p>
          <a:p>
            <a:r>
              <a:rPr lang="en-US" baseline="0" dirty="0"/>
              <a:t>New standards and new assessments led to the need to revise performance-level language. </a:t>
            </a:r>
          </a:p>
          <a:p>
            <a:endParaRPr lang="en-US" baseline="0" dirty="0"/>
          </a:p>
          <a:p>
            <a:r>
              <a:rPr lang="en-US" baseline="0" dirty="0"/>
              <a:t>National workforce trends are reflected in Oklahoma, where we expect a 50% reduction in careers available for students with only a high school diploma by 2025. That is fewer than 8 years from now. The time to prepare our students is </a:t>
            </a:r>
            <a:r>
              <a:rPr lang="en-US" b="1" baseline="0" dirty="0"/>
              <a:t>now</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19</a:t>
            </a:fld>
            <a:endParaRPr lang="en-US"/>
          </a:p>
        </p:txBody>
      </p:sp>
    </p:spTree>
    <p:extLst>
      <p:ext uri="{BB962C8B-B14F-4D97-AF65-F5344CB8AC3E}">
        <p14:creationId xmlns:p14="http://schemas.microsoft.com/office/powerpoint/2010/main" val="55956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 represents the national workforce trends of the jobs created since the Great Recession. The bottom teal line indicates new jobs for those with a high school diploma or less. The middle orange line shows jobs being created for those with an associates degree or some college. The top two blue lines represent new jobs for those who have a bachelor’s or master’s degree. These trends indicate a significant shift in workforce expectations and reinforce the need to ensure our students are adequately prepared to continue on after high school.</a:t>
            </a:r>
          </a:p>
          <a:p>
            <a:endParaRPr lang="en-US" baseline="0" dirty="0"/>
          </a:p>
          <a:p>
            <a:r>
              <a:rPr lang="en-US" i="1" baseline="0" dirty="0"/>
              <a:t>I think Cory will need to recreate this slide. It needs editing, I don’t have access to the text, and it doesn’t have the OSDE “look.”</a:t>
            </a:r>
            <a:br>
              <a:rPr lang="en-US" i="1" baseline="0" dirty="0"/>
            </a:b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a:t>
            </a:fld>
            <a:endParaRPr lang="en-US"/>
          </a:p>
        </p:txBody>
      </p:sp>
    </p:spTree>
    <p:extLst>
      <p:ext uri="{BB962C8B-B14F-4D97-AF65-F5344CB8AC3E}">
        <p14:creationId xmlns:p14="http://schemas.microsoft.com/office/powerpoint/2010/main" val="185306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endParaRPr lang="en-US" baseline="0" dirty="0"/>
          </a:p>
          <a:p>
            <a:r>
              <a:rPr lang="en-US" i="1" baseline="0" dirty="0"/>
              <a:t>This needs to be styled the same way the other guiding questions are. </a:t>
            </a:r>
            <a:endParaRPr lang="en-US" i="1" dirty="0"/>
          </a:p>
        </p:txBody>
      </p:sp>
      <p:sp>
        <p:nvSpPr>
          <p:cNvPr id="4" name="Slide Number Placeholder 3"/>
          <p:cNvSpPr>
            <a:spLocks noGrp="1"/>
          </p:cNvSpPr>
          <p:nvPr>
            <p:ph type="sldNum" sz="quarter" idx="10"/>
          </p:nvPr>
        </p:nvSpPr>
        <p:spPr/>
        <p:txBody>
          <a:bodyPr/>
          <a:lstStyle/>
          <a:p>
            <a:fld id="{2E395B00-39A4-3840-9343-92454BC8B497}" type="slidenum">
              <a:rPr lang="en-US" smtClean="0"/>
              <a:t>20</a:t>
            </a:fld>
            <a:endParaRPr lang="en-US"/>
          </a:p>
        </p:txBody>
      </p:sp>
    </p:spTree>
    <p:extLst>
      <p:ext uri="{BB962C8B-B14F-4D97-AF65-F5344CB8AC3E}">
        <p14:creationId xmlns:p14="http://schemas.microsoft.com/office/powerpoint/2010/main" val="82330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slide. For example, a level-one DOK could</a:t>
            </a:r>
            <a:r>
              <a:rPr lang="en-US" baseline="0" dirty="0"/>
              <a:t> be defining a vocabulary word. If that word is familiar to a student, it is an easy question. However, if that word is not familiar, it would be difficult for a student to answer. Because this is simple memorization and recall task, it is not a complex question, even if a student finds answering the question difficult.</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21</a:t>
            </a:fld>
            <a:endParaRPr lang="en-US"/>
          </a:p>
        </p:txBody>
      </p:sp>
    </p:spTree>
    <p:extLst>
      <p:ext uri="{BB962C8B-B14F-4D97-AF65-F5344CB8AC3E}">
        <p14:creationId xmlns:p14="http://schemas.microsoft.com/office/powerpoint/2010/main" val="107781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t>Remember,</a:t>
            </a:r>
            <a:r>
              <a:rPr lang="en-US" baseline="0" dirty="0"/>
              <a:t> DOK is not about difficulty, but it is about complexity. DOK </a:t>
            </a:r>
            <a:r>
              <a:rPr lang="en-US" sz="1200" b="1" dirty="0"/>
              <a:t>Level 1 </a:t>
            </a:r>
            <a:r>
              <a:rPr lang="en-US" sz="1200" dirty="0"/>
              <a:t>requires students to use </a:t>
            </a:r>
            <a:r>
              <a:rPr lang="en-US" sz="1200" u="sng" dirty="0"/>
              <a:t>simple skills </a:t>
            </a:r>
            <a:r>
              <a:rPr lang="en-US" sz="1200" dirty="0"/>
              <a:t>or abilities.</a:t>
            </a:r>
          </a:p>
          <a:p>
            <a:pPr eaLnBrk="1" hangingPunct="1">
              <a:lnSpc>
                <a:spcPct val="90000"/>
              </a:lnSpc>
            </a:pPr>
            <a:r>
              <a:rPr lang="en-US" sz="1200" b="1" dirty="0"/>
              <a:t>DOK Level 2 </a:t>
            </a:r>
            <a:r>
              <a:rPr lang="en-US" sz="1200" dirty="0"/>
              <a:t>includes the engagement of some </a:t>
            </a:r>
            <a:r>
              <a:rPr lang="en-US" sz="1200" u="sng" dirty="0"/>
              <a:t>mental processing beyond recalling</a:t>
            </a:r>
            <a:r>
              <a:rPr lang="en-US" sz="1200" dirty="0"/>
              <a:t>. </a:t>
            </a:r>
            <a:br>
              <a:rPr lang="en-US" sz="1200" dirty="0"/>
            </a:br>
            <a:r>
              <a:rPr lang="en-US" sz="1200" dirty="0"/>
              <a:t>For</a:t>
            </a:r>
            <a:r>
              <a:rPr lang="en-US" sz="1200" baseline="0" dirty="0"/>
              <a:t> example, </a:t>
            </a:r>
            <a:r>
              <a:rPr lang="en-US" sz="1200" dirty="0"/>
              <a:t>comparing or contrasting.</a:t>
            </a:r>
          </a:p>
          <a:p>
            <a:pPr eaLnBrk="1" hangingPunct="1">
              <a:lnSpc>
                <a:spcPct val="90000"/>
              </a:lnSpc>
            </a:pPr>
            <a:r>
              <a:rPr lang="en-US" sz="1200" b="1" dirty="0"/>
              <a:t>DOK Level 3 </a:t>
            </a:r>
            <a:r>
              <a:rPr lang="en-US" sz="1200" dirty="0"/>
              <a:t>requires some higher-level mental processing like </a:t>
            </a:r>
            <a:r>
              <a:rPr lang="en-US" sz="1200" u="sng" dirty="0"/>
              <a:t>reasoning, planning, and using evidence. </a:t>
            </a:r>
            <a:r>
              <a:rPr lang="en-US" sz="1200" u="none" baseline="0" dirty="0"/>
              <a:t> </a:t>
            </a:r>
          </a:p>
          <a:p>
            <a:pPr eaLnBrk="1" hangingPunct="1">
              <a:lnSpc>
                <a:spcPct val="90000"/>
              </a:lnSpc>
            </a:pPr>
            <a:r>
              <a:rPr lang="en-US" sz="1200" u="none" baseline="0" dirty="0"/>
              <a:t>A </a:t>
            </a:r>
            <a:r>
              <a:rPr lang="en-US" sz="1200" b="1" u="none" baseline="0" dirty="0"/>
              <a:t>DOK</a:t>
            </a:r>
            <a:r>
              <a:rPr lang="en-US" sz="1200" u="none" baseline="0" dirty="0"/>
              <a:t> </a:t>
            </a:r>
            <a:r>
              <a:rPr lang="en-US" sz="1200" b="1" dirty="0"/>
              <a:t>Level 4 </a:t>
            </a:r>
            <a:r>
              <a:rPr lang="en-US" sz="1200" dirty="0"/>
              <a:t>requires </a:t>
            </a:r>
            <a:r>
              <a:rPr lang="en-US" sz="1200" u="sng" dirty="0"/>
              <a:t>complex reasoning, planning, developing</a:t>
            </a:r>
            <a:r>
              <a:rPr lang="en-US" sz="1200" dirty="0"/>
              <a:t>, and thinking over an extended period of time. </a:t>
            </a:r>
          </a:p>
          <a:p>
            <a:pPr eaLnBrk="1" hangingPunct="1">
              <a:lnSpc>
                <a:spcPct val="90000"/>
              </a:lnSpc>
            </a:pPr>
            <a:r>
              <a:rPr lang="en-US" sz="1200" dirty="0"/>
              <a:t>Let’s </a:t>
            </a:r>
            <a:r>
              <a:rPr lang="en-US" sz="1200" baseline="0" dirty="0"/>
              <a:t>look at how the distribution has changed from our old standards to our new, more challenging Oklahoma academic standards. </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22</a:t>
            </a:fld>
            <a:endParaRPr lang="en-US"/>
          </a:p>
        </p:txBody>
      </p:sp>
    </p:spTree>
    <p:extLst>
      <p:ext uri="{BB962C8B-B14F-4D97-AF65-F5344CB8AC3E}">
        <p14:creationId xmlns:p14="http://schemas.microsoft.com/office/powerpoint/2010/main" val="777923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represents the significant changes in our DOK distributions in English language arts. Blue represents DOK Level 3, which has changed from 14% in our previous standards to 26% in our new Oklahoma academic standards for ELA. More significantly, in our new standards, almost 10% of the assessed standards in ELA represent DOK level 4, whereas in our previous standards, level 4 was absent.</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23</a:t>
            </a:fld>
            <a:endParaRPr lang="en-US"/>
          </a:p>
        </p:txBody>
      </p:sp>
    </p:spTree>
    <p:extLst>
      <p:ext uri="{BB962C8B-B14F-4D97-AF65-F5344CB8AC3E}">
        <p14:creationId xmlns:p14="http://schemas.microsoft.com/office/powerpoint/2010/main" val="679871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bar graph shows the changes in DOK distribution for all assessed standards in science, math and ELA. The left represents the overall percent increase of DOK 3, where it doubled, and the right shows the addition of DOK 4 with our new standards and assessments. </a:t>
            </a:r>
          </a:p>
          <a:p>
            <a:endParaRPr lang="en-US" baseline="0" dirty="0"/>
          </a:p>
          <a:p>
            <a:r>
              <a:rPr lang="en-US" dirty="0"/>
              <a:t>These changes have caused us to reevaluate</a:t>
            </a:r>
            <a:r>
              <a:rPr lang="en-US" baseline="0" dirty="0"/>
              <a:t> our expectations of student performance.</a:t>
            </a:r>
          </a:p>
          <a:p>
            <a:endParaRPr lang="en-US" baseline="0" dirty="0"/>
          </a:p>
          <a:p>
            <a:r>
              <a:rPr lang="en-US" i="1" baseline="0" dirty="0"/>
              <a:t>I would cut this slide and add the above sentence to notes for the previous slide. </a:t>
            </a:r>
          </a:p>
          <a:p>
            <a:endParaRPr lang="en-US" i="1" baseline="0" dirty="0"/>
          </a:p>
          <a:p>
            <a:r>
              <a:rPr lang="en-US" i="1" baseline="0" dirty="0"/>
              <a:t>Maria: This slide displays the significant changes in all of our content standards and not just the ELA standards that are in the previous slide. </a:t>
            </a:r>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24</a:t>
            </a:fld>
            <a:endParaRPr lang="en-US"/>
          </a:p>
        </p:txBody>
      </p:sp>
    </p:spTree>
    <p:extLst>
      <p:ext uri="{BB962C8B-B14F-4D97-AF65-F5344CB8AC3E}">
        <p14:creationId xmlns:p14="http://schemas.microsoft.com/office/powerpoint/2010/main" val="1995449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25</a:t>
            </a:fld>
            <a:endParaRPr lang="en-US"/>
          </a:p>
        </p:txBody>
      </p:sp>
    </p:spTree>
    <p:extLst>
      <p:ext uri="{BB962C8B-B14F-4D97-AF65-F5344CB8AC3E}">
        <p14:creationId xmlns:p14="http://schemas.microsoft.com/office/powerpoint/2010/main" val="1989501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26</a:t>
            </a:fld>
            <a:endParaRPr lang="en-US"/>
          </a:p>
        </p:txBody>
      </p:sp>
    </p:spTree>
    <p:extLst>
      <p:ext uri="{BB962C8B-B14F-4D97-AF65-F5344CB8AC3E}">
        <p14:creationId xmlns:p14="http://schemas.microsoft.com/office/powerpoint/2010/main" val="1235343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27</a:t>
            </a:fld>
            <a:endParaRPr lang="en-US"/>
          </a:p>
        </p:txBody>
      </p:sp>
    </p:spTree>
    <p:extLst>
      <p:ext uri="{BB962C8B-B14F-4D97-AF65-F5344CB8AC3E}">
        <p14:creationId xmlns:p14="http://schemas.microsoft.com/office/powerpoint/2010/main" val="1779713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ELA, math,</a:t>
            </a:r>
            <a:r>
              <a:rPr lang="en-US" baseline="0" dirty="0"/>
              <a:t> and science have all developed specific toolboxes of resources tailored to the needs of teachers. When evaluating your options, these resources are an excellent place to start. Math has a well-developed set of resources; science also has many resources and will be adding formative assessment tools this year. ELA is in the process of developing resources and will be adding more tools as they are developed. </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28</a:t>
            </a:fld>
            <a:endParaRPr lang="en-US"/>
          </a:p>
        </p:txBody>
      </p:sp>
    </p:spTree>
    <p:extLst>
      <p:ext uri="{BB962C8B-B14F-4D97-AF65-F5344CB8AC3E}">
        <p14:creationId xmlns:p14="http://schemas.microsoft.com/office/powerpoint/2010/main" val="273597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addition to Oklahoma needs, the task force had to keep in mind federal guidelines that required us to…READ SLIDE.	.</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29</a:t>
            </a:fld>
            <a:endParaRPr lang="en-US"/>
          </a:p>
        </p:txBody>
      </p:sp>
    </p:spTree>
    <p:extLst>
      <p:ext uri="{BB962C8B-B14F-4D97-AF65-F5344CB8AC3E}">
        <p14:creationId xmlns:p14="http://schemas.microsoft.com/office/powerpoint/2010/main" val="26933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a:t>
            </a:r>
            <a:r>
              <a:rPr lang="en-US" baseline="0" dirty="0"/>
              <a:t> is specific to Oklahoma and mirrors the trends evident in the national data from the previous slide. Between 2015 and 2025, there will be a 50% reduction in the number of jobs available for those with a high school diploma or less. It is obvious we must rethink what it means for our students to be academically proficient and college and career ready in this changing workforce. </a:t>
            </a:r>
            <a:r>
              <a:rPr lang="en-US" baseline="0" dirty="0" smtClean="0"/>
              <a:t>You notice that the biggest transition in need includes those with some kind of post-secondary training or education:  industry credential or certification and/or an Associate’s degree.</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t>
            </a:r>
            <a:r>
              <a:rPr lang="en-US" dirty="0"/>
              <a:t>we want to give our students</a:t>
            </a:r>
            <a:r>
              <a:rPr lang="en-US" baseline="0" dirty="0"/>
              <a:t> a competitive edge for success after high school, we first must know our starting point and how we compare nationally. In order to do this, we use data from national benchmarks. In high school, we use SAT and ACT as our national comparisons, and in grades 3-8 we use the National Assessment for Educational Progress, known a NAEP. The next slide displays Oklahoma’s proficiency standards compared to other states. This data is from 2015,  prior to the implementation of the new Oklahoma Academic Standards. </a:t>
            </a:r>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a:t>
            </a:fld>
            <a:endParaRPr lang="en-US"/>
          </a:p>
        </p:txBody>
      </p:sp>
    </p:spTree>
    <p:extLst>
      <p:ext uri="{BB962C8B-B14F-4D97-AF65-F5344CB8AC3E}">
        <p14:creationId xmlns:p14="http://schemas.microsoft.com/office/powerpoint/2010/main" val="173248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30</a:t>
            </a:fld>
            <a:endParaRPr lang="en-US"/>
          </a:p>
        </p:txBody>
      </p:sp>
    </p:spTree>
    <p:extLst>
      <p:ext uri="{BB962C8B-B14F-4D97-AF65-F5344CB8AC3E}">
        <p14:creationId xmlns:p14="http://schemas.microsoft.com/office/powerpoint/2010/main" val="547700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Stakeholders </a:t>
            </a:r>
            <a:r>
              <a:rPr lang="en-US" baseline="0" dirty="0"/>
              <a:t>demanded a national college- and career-readiness assessment. Coupled with this, </a:t>
            </a:r>
            <a:r>
              <a:rPr lang="en-US" dirty="0"/>
              <a:t>HB3218 </a:t>
            </a:r>
            <a:r>
              <a:rPr lang="en-US" dirty="0" smtClean="0"/>
              <a:t>required </a:t>
            </a:r>
            <a:r>
              <a:rPr lang="en-US" dirty="0"/>
              <a:t>assessments aligned to national expectations of performance.</a:t>
            </a:r>
          </a:p>
          <a:p>
            <a:r>
              <a:rPr lang="en-US" dirty="0"/>
              <a:t>This resulted in the task force recommending that districts having</a:t>
            </a:r>
            <a:r>
              <a:rPr lang="en-US" baseline="0" dirty="0"/>
              <a:t> the choice of the SAT or the ACT for their high school assessment. In order to ensure our students have the competitive edge with these new assessments, we’ve had to shift to higher levels of DOK which are driven by our more complex Oklahoma Academic Standards. </a:t>
            </a:r>
          </a:p>
          <a:p>
            <a:r>
              <a:rPr lang="en-US" dirty="0"/>
              <a:t>More </a:t>
            </a:r>
            <a:r>
              <a:rPr lang="en-US" b="1" dirty="0"/>
              <a:t>challenging standards </a:t>
            </a:r>
            <a:r>
              <a:rPr lang="en-US" dirty="0"/>
              <a:t>measured by more </a:t>
            </a:r>
            <a:r>
              <a:rPr lang="en-US" b="1" dirty="0"/>
              <a:t>rigorous assessments </a:t>
            </a:r>
            <a:r>
              <a:rPr lang="en-US" dirty="0"/>
              <a:t>require Oklahoma to </a:t>
            </a:r>
            <a:r>
              <a:rPr lang="en-US" b="1" dirty="0"/>
              <a:t>rethink Performance Level Descriptors. These performance</a:t>
            </a:r>
            <a:r>
              <a:rPr lang="en-US" b="1" baseline="0" dirty="0"/>
              <a:t> level descriptors are used to classify our students’ performances on state assessments.</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31</a:t>
            </a:fld>
            <a:endParaRPr lang="en-US"/>
          </a:p>
        </p:txBody>
      </p:sp>
    </p:spTree>
    <p:extLst>
      <p:ext uri="{BB962C8B-B14F-4D97-AF65-F5344CB8AC3E}">
        <p14:creationId xmlns:p14="http://schemas.microsoft.com/office/powerpoint/2010/main" val="595501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the significant</a:t>
            </a:r>
            <a:r>
              <a:rPr lang="en-US" baseline="0" dirty="0"/>
              <a:t> shifts in our assessments that reflect our more challenging standards, we expect fewer students to meet proficiency or advanced performance levels. </a:t>
            </a:r>
            <a:r>
              <a:rPr lang="en-US" sz="1200" dirty="0"/>
              <a:t>As we rethink</a:t>
            </a:r>
            <a:r>
              <a:rPr lang="en-US" sz="1200" baseline="0" dirty="0"/>
              <a:t> </a:t>
            </a:r>
            <a:r>
              <a:rPr lang="en-US" sz="1200" dirty="0"/>
              <a:t>these new expectations, it is important to carefully consider how we communicate with students, families, and community members.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your student reports will still contain terminology required by statute, when talking with students and parents, it may be more helpful and productive to use the terminology on</a:t>
            </a:r>
            <a:r>
              <a:rPr lang="en-US" baseline="0" dirty="0"/>
              <a:t> the right hand side of the slide. This </a:t>
            </a:r>
            <a:r>
              <a:rPr lang="en-US" sz="1200" baseline="0" dirty="0"/>
              <a:t>terminology reflects </a:t>
            </a:r>
            <a:r>
              <a:rPr lang="en-US" sz="1200" dirty="0"/>
              <a:t>the knowledge, skills, and abilities that students possess as a true reflection of learning, as opposed to a label that may not reflect their progress and accomplishments. </a:t>
            </a:r>
          </a:p>
          <a:p>
            <a:pPr>
              <a:buFont typeface="Arial" panose="020B0604020202020204" pitchFamily="34" charset="0"/>
              <a:buNone/>
            </a:pPr>
            <a:endParaRPr lang="en-US" sz="1200" dirty="0"/>
          </a:p>
          <a:p>
            <a:pPr>
              <a:buFont typeface="Arial" panose="020B0604020202020204" pitchFamily="34" charset="0"/>
              <a:buNone/>
            </a:pPr>
            <a:r>
              <a:rPr lang="en-US" sz="1200" dirty="0"/>
              <a:t>NAEP uses </a:t>
            </a:r>
            <a:r>
              <a:rPr lang="en-US" sz="1200" i="1" dirty="0"/>
              <a:t>Proficient</a:t>
            </a:r>
            <a:r>
              <a:rPr lang="en-US" sz="1200" dirty="0"/>
              <a:t> and ACT uses </a:t>
            </a:r>
            <a:r>
              <a:rPr lang="en-US" sz="1200" i="1" dirty="0"/>
              <a:t>Met Benchmark</a:t>
            </a:r>
            <a:r>
              <a:rPr lang="en-US" sz="1200" dirty="0"/>
              <a:t> to describe student performance at the </a:t>
            </a:r>
            <a:r>
              <a:rPr lang="en-US" sz="1200" i="1" dirty="0"/>
              <a:t>Proficient</a:t>
            </a:r>
            <a:r>
              <a:rPr lang="en-US" sz="1200" dirty="0"/>
              <a:t> level. In this area, Oklahoma uses similar terminology; however, by using the old terminology of </a:t>
            </a:r>
            <a:r>
              <a:rPr lang="en-US" sz="1200" i="1" dirty="0"/>
              <a:t>Limited Knowledge and unsatisfactory</a:t>
            </a:r>
            <a:r>
              <a:rPr lang="en-US" sz="1200" dirty="0"/>
              <a:t> as categories, we are outside of nationally</a:t>
            </a:r>
            <a:r>
              <a:rPr lang="en-US" sz="1200" baseline="0" dirty="0"/>
              <a:t> </a:t>
            </a:r>
            <a:r>
              <a:rPr lang="en-US" sz="1200" dirty="0"/>
              <a:t>used terminology, such as </a:t>
            </a:r>
            <a:r>
              <a:rPr lang="en-US" sz="1200" i="1" dirty="0"/>
              <a:t>Basic</a:t>
            </a:r>
            <a:r>
              <a:rPr lang="en-US" sz="1200" dirty="0"/>
              <a:t>. </a:t>
            </a:r>
          </a:p>
          <a:p>
            <a:pPr>
              <a:buFont typeface="Arial" panose="020B0604020202020204" pitchFamily="34" charset="0"/>
              <a:buNone/>
            </a:pPr>
            <a:endParaRPr lang="en-US" sz="1200" dirty="0"/>
          </a:p>
          <a:p>
            <a:pPr>
              <a:buFont typeface="Arial" panose="020B0604020202020204" pitchFamily="34" charset="0"/>
              <a:buNone/>
            </a:pPr>
            <a:r>
              <a:rPr lang="en-US" sz="1200" dirty="0"/>
              <a:t>By utilizing</a:t>
            </a:r>
            <a:r>
              <a:rPr lang="en-US" sz="1200" baseline="0" dirty="0"/>
              <a:t> the terms </a:t>
            </a:r>
            <a:r>
              <a:rPr lang="en-US" sz="1200" i="1" baseline="0" dirty="0"/>
              <a:t>developing</a:t>
            </a:r>
            <a:r>
              <a:rPr lang="en-US" sz="1200" baseline="0" dirty="0"/>
              <a:t>, </a:t>
            </a:r>
            <a:r>
              <a:rPr lang="en-US" sz="1200" i="1" baseline="0" dirty="0"/>
              <a:t>beginning</a:t>
            </a:r>
            <a:r>
              <a:rPr lang="en-US" sz="1200" baseline="0" dirty="0"/>
              <a:t> or em</a:t>
            </a:r>
            <a:r>
              <a:rPr lang="en-US" sz="1200" i="1" baseline="0" dirty="0"/>
              <a:t>e</a:t>
            </a:r>
            <a:r>
              <a:rPr lang="en-US" sz="1200" baseline="0" dirty="0"/>
              <a:t>rging, we acknowledge the achievements students have already made and acknowledge that they are still progressing toward college and career readiness.</a:t>
            </a:r>
            <a:endParaRPr lang="en-US" sz="1200" dirty="0"/>
          </a:p>
          <a:p>
            <a:pPr>
              <a:buFont typeface="Arial" panose="020B0604020202020204" pitchFamily="34" charset="0"/>
              <a:buChar char="•"/>
            </a:pPr>
            <a:endParaRPr lang="en-US" sz="1200" dirty="0"/>
          </a:p>
          <a:p>
            <a:r>
              <a:rPr lang="en-US" dirty="0"/>
              <a:t>Moving to</a:t>
            </a:r>
            <a:r>
              <a:rPr lang="en-US" baseline="0" dirty="0"/>
              <a:t> this type of </a:t>
            </a:r>
            <a:r>
              <a:rPr lang="en-US" dirty="0"/>
              <a:t>terminology reflects</a:t>
            </a:r>
            <a:r>
              <a:rPr lang="en-US" baseline="0" dirty="0"/>
              <a:t> the research on growth mindset by Dr. Carol </a:t>
            </a:r>
            <a:r>
              <a:rPr lang="en-US" baseline="0" dirty="0" err="1"/>
              <a:t>Dweck</a:t>
            </a:r>
            <a:r>
              <a:rPr lang="en-US" baseline="0" dirty="0"/>
              <a:t>.</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32</a:t>
            </a:fld>
            <a:endParaRPr lang="en-US"/>
          </a:p>
        </p:txBody>
      </p:sp>
    </p:spTree>
    <p:extLst>
      <p:ext uri="{BB962C8B-B14F-4D97-AF65-F5344CB8AC3E}">
        <p14:creationId xmlns:p14="http://schemas.microsoft.com/office/powerpoint/2010/main" val="1312772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the significant</a:t>
            </a:r>
            <a:r>
              <a:rPr lang="en-US" baseline="0" dirty="0"/>
              <a:t> shifts in our assessments that reflect our more challenging standards, we expect fewer students to meet proficiency or advanced performance levels. </a:t>
            </a:r>
            <a:r>
              <a:rPr lang="en-US" sz="1200" dirty="0"/>
              <a:t>As we rethink</a:t>
            </a:r>
            <a:r>
              <a:rPr lang="en-US" sz="1200" baseline="0" dirty="0"/>
              <a:t> </a:t>
            </a:r>
            <a:r>
              <a:rPr lang="en-US" sz="1200" dirty="0"/>
              <a:t>these new expectations, it is important to carefully consider how we communicate with students, families, and community members.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While your student reports will still contain terminology required by statute, when talking with students and parents, it may be more helpful and productive to use the terminology on</a:t>
            </a:r>
            <a:r>
              <a:rPr lang="en-US" baseline="0" dirty="0"/>
              <a:t> the right hand side of the slide. This </a:t>
            </a:r>
            <a:r>
              <a:rPr lang="en-US" sz="1200" baseline="0" dirty="0"/>
              <a:t>terminology reflects </a:t>
            </a:r>
            <a:r>
              <a:rPr lang="en-US" sz="1200" dirty="0"/>
              <a:t>the knowledge, skills, and abilities that students possess as a true reflection of learning, as opposed to a label that may not reflect their progress and accomplishments. </a:t>
            </a:r>
          </a:p>
          <a:p>
            <a:pPr>
              <a:buFont typeface="Arial" panose="020B0604020202020204" pitchFamily="34" charset="0"/>
              <a:buNone/>
            </a:pPr>
            <a:endParaRPr lang="en-US" sz="1200" dirty="0"/>
          </a:p>
          <a:p>
            <a:pPr>
              <a:buFont typeface="Arial" panose="020B0604020202020204" pitchFamily="34" charset="0"/>
              <a:buNone/>
            </a:pPr>
            <a:r>
              <a:rPr lang="en-US" sz="1200" dirty="0"/>
              <a:t>NAEP uses </a:t>
            </a:r>
            <a:r>
              <a:rPr lang="en-US" sz="1200" i="1" dirty="0"/>
              <a:t>Proficient</a:t>
            </a:r>
            <a:r>
              <a:rPr lang="en-US" sz="1200" dirty="0"/>
              <a:t> and ACT uses </a:t>
            </a:r>
            <a:r>
              <a:rPr lang="en-US" sz="1200" i="1" dirty="0"/>
              <a:t>Met Benchmark</a:t>
            </a:r>
            <a:r>
              <a:rPr lang="en-US" sz="1200" dirty="0"/>
              <a:t> to describe student performance at the </a:t>
            </a:r>
            <a:r>
              <a:rPr lang="en-US" sz="1200" i="1" dirty="0"/>
              <a:t>Proficient</a:t>
            </a:r>
            <a:r>
              <a:rPr lang="en-US" sz="1200" dirty="0"/>
              <a:t> level. In this area, Oklahoma uses similar terminology; however, by using the old terminology of </a:t>
            </a:r>
            <a:r>
              <a:rPr lang="en-US" sz="1200" i="1" dirty="0"/>
              <a:t>Limited Knowledge and unsatisfactory</a:t>
            </a:r>
            <a:r>
              <a:rPr lang="en-US" sz="1200" dirty="0"/>
              <a:t> as categories, we are outside of nationally</a:t>
            </a:r>
            <a:r>
              <a:rPr lang="en-US" sz="1200" baseline="0" dirty="0"/>
              <a:t> </a:t>
            </a:r>
            <a:r>
              <a:rPr lang="en-US" sz="1200" dirty="0"/>
              <a:t>used terminology, such as </a:t>
            </a:r>
            <a:r>
              <a:rPr lang="en-US" sz="1200" i="1" dirty="0"/>
              <a:t>Basic</a:t>
            </a:r>
            <a:r>
              <a:rPr lang="en-US" sz="1200" dirty="0"/>
              <a:t>. </a:t>
            </a:r>
          </a:p>
          <a:p>
            <a:pPr>
              <a:buFont typeface="Arial" panose="020B0604020202020204" pitchFamily="34" charset="0"/>
              <a:buNone/>
            </a:pPr>
            <a:endParaRPr lang="en-US" sz="1200" dirty="0"/>
          </a:p>
          <a:p>
            <a:pPr>
              <a:buFont typeface="Arial" panose="020B0604020202020204" pitchFamily="34" charset="0"/>
              <a:buNone/>
            </a:pPr>
            <a:r>
              <a:rPr lang="en-US" sz="1200" dirty="0"/>
              <a:t>By utilizing</a:t>
            </a:r>
            <a:r>
              <a:rPr lang="en-US" sz="1200" baseline="0" dirty="0"/>
              <a:t> the terms </a:t>
            </a:r>
            <a:r>
              <a:rPr lang="en-US" sz="1200" i="1" baseline="0" dirty="0"/>
              <a:t>developing</a:t>
            </a:r>
            <a:r>
              <a:rPr lang="en-US" sz="1200" baseline="0" dirty="0"/>
              <a:t>, </a:t>
            </a:r>
            <a:r>
              <a:rPr lang="en-US" sz="1200" i="1" baseline="0" dirty="0"/>
              <a:t>beginning</a:t>
            </a:r>
            <a:r>
              <a:rPr lang="en-US" sz="1200" baseline="0" dirty="0"/>
              <a:t> or em</a:t>
            </a:r>
            <a:r>
              <a:rPr lang="en-US" sz="1200" i="1" baseline="0" dirty="0"/>
              <a:t>e</a:t>
            </a:r>
            <a:r>
              <a:rPr lang="en-US" sz="1200" baseline="0" dirty="0"/>
              <a:t>rging, we acknowledge the achievements students have already made and acknowledge that they are still progressing toward college and career readiness.</a:t>
            </a:r>
            <a:endParaRPr lang="en-US" sz="1200" dirty="0"/>
          </a:p>
          <a:p>
            <a:pPr>
              <a:buFont typeface="Arial" panose="020B0604020202020204" pitchFamily="34" charset="0"/>
              <a:buChar char="•"/>
            </a:pPr>
            <a:endParaRPr lang="en-US" sz="1200" dirty="0"/>
          </a:p>
          <a:p>
            <a:r>
              <a:rPr lang="en-US" dirty="0"/>
              <a:t>Moving to</a:t>
            </a:r>
            <a:r>
              <a:rPr lang="en-US" baseline="0" dirty="0"/>
              <a:t> this type of </a:t>
            </a:r>
            <a:r>
              <a:rPr lang="en-US" dirty="0"/>
              <a:t>terminology reflects</a:t>
            </a:r>
            <a:r>
              <a:rPr lang="en-US" baseline="0" dirty="0"/>
              <a:t> the research on growth mindset by Dr. Carol </a:t>
            </a:r>
            <a:r>
              <a:rPr lang="en-US" baseline="0" dirty="0" err="1"/>
              <a:t>Dweck</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33</a:t>
            </a:fld>
            <a:endParaRPr lang="en-US"/>
          </a:p>
        </p:txBody>
      </p:sp>
    </p:spTree>
    <p:extLst>
      <p:ext uri="{BB962C8B-B14F-4D97-AF65-F5344CB8AC3E}">
        <p14:creationId xmlns:p14="http://schemas.microsoft.com/office/powerpoint/2010/main" val="520502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34</a:t>
            </a:fld>
            <a:endParaRPr lang="en-US"/>
          </a:p>
        </p:txBody>
      </p:sp>
    </p:spTree>
    <p:extLst>
      <p:ext uri="{BB962C8B-B14F-4D97-AF65-F5344CB8AC3E}">
        <p14:creationId xmlns:p14="http://schemas.microsoft.com/office/powerpoint/2010/main" val="1308474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35</a:t>
            </a:fld>
            <a:endParaRPr lang="en-US"/>
          </a:p>
        </p:txBody>
      </p:sp>
    </p:spTree>
    <p:extLst>
      <p:ext uri="{BB962C8B-B14F-4D97-AF65-F5344CB8AC3E}">
        <p14:creationId xmlns:p14="http://schemas.microsoft.com/office/powerpoint/2010/main" val="1296493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36</a:t>
            </a:fld>
            <a:endParaRPr lang="en-US"/>
          </a:p>
        </p:txBody>
      </p:sp>
    </p:spTree>
    <p:extLst>
      <p:ext uri="{BB962C8B-B14F-4D97-AF65-F5344CB8AC3E}">
        <p14:creationId xmlns:p14="http://schemas.microsoft.com/office/powerpoint/2010/main" val="1802819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37</a:t>
            </a:fld>
            <a:endParaRPr lang="en-US"/>
          </a:p>
        </p:txBody>
      </p:sp>
    </p:spTree>
    <p:extLst>
      <p:ext uri="{BB962C8B-B14F-4D97-AF65-F5344CB8AC3E}">
        <p14:creationId xmlns:p14="http://schemas.microsoft.com/office/powerpoint/2010/main" val="1135350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38</a:t>
            </a:fld>
            <a:endParaRPr lang="en-US"/>
          </a:p>
        </p:txBody>
      </p:sp>
    </p:spTree>
    <p:extLst>
      <p:ext uri="{BB962C8B-B14F-4D97-AF65-F5344CB8AC3E}">
        <p14:creationId xmlns:p14="http://schemas.microsoft.com/office/powerpoint/2010/main" val="1448809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39</a:t>
            </a:fld>
            <a:endParaRPr lang="en-US"/>
          </a:p>
        </p:txBody>
      </p:sp>
    </p:spTree>
    <p:extLst>
      <p:ext uri="{BB962C8B-B14F-4D97-AF65-F5344CB8AC3E}">
        <p14:creationId xmlns:p14="http://schemas.microsoft.com/office/powerpoint/2010/main" val="197426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4</a:t>
            </a:fld>
            <a:endParaRPr lang="en-US"/>
          </a:p>
        </p:txBody>
      </p:sp>
    </p:spTree>
    <p:extLst>
      <p:ext uri="{BB962C8B-B14F-4D97-AF65-F5344CB8AC3E}">
        <p14:creationId xmlns:p14="http://schemas.microsoft.com/office/powerpoint/2010/main" val="1326695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pieces</a:t>
            </a:r>
            <a:r>
              <a:rPr lang="en-US" baseline="0" dirty="0"/>
              <a:t> necessary to improve Oklahoma’s economy are complex, but many hinge around students receiving a high-quality education that translates to better careers, a stronger workforce, national competitiveness, and </a:t>
            </a:r>
            <a:r>
              <a:rPr lang="en-US" i="1" baseline="0" dirty="0"/>
              <a:t>finally, a stronger state economy. </a:t>
            </a:r>
          </a:p>
          <a:p>
            <a:endParaRPr lang="en-US" i="1" baseline="0" dirty="0"/>
          </a:p>
          <a:p>
            <a:r>
              <a:rPr lang="en-US" i="1" baseline="0" dirty="0"/>
              <a:t>Shouldn’t this look more like a progression?  </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i="1" baseline="0" dirty="0"/>
              <a:t>Maria: Yes we could display it that way. Below would be the progression:</a:t>
            </a:r>
          </a:p>
          <a:p>
            <a:pPr marL="0" marR="0" lvl="0" indent="0" algn="l" defTabSz="1107704" rtl="0" eaLnBrk="1" fontAlgn="auto" latinLnBrk="0" hangingPunct="1">
              <a:lnSpc>
                <a:spcPct val="100000"/>
              </a:lnSpc>
              <a:spcBef>
                <a:spcPts val="0"/>
              </a:spcBef>
              <a:spcAft>
                <a:spcPts val="0"/>
              </a:spcAft>
              <a:buClrTx/>
              <a:buSzTx/>
              <a:buFontTx/>
              <a:buNone/>
              <a:tabLst/>
              <a:defRPr/>
            </a:pPr>
            <a:r>
              <a:rPr lang="en-US" b="1" i="1" baseline="0" dirty="0"/>
              <a:t>Goal: </a:t>
            </a:r>
            <a:r>
              <a:rPr lang="en-US" sz="1200" b="1" dirty="0"/>
              <a:t>Improved OK Economy</a:t>
            </a:r>
          </a:p>
          <a:p>
            <a:pPr marL="342900" marR="0" lvl="0" indent="-342900" algn="l" defTabSz="1107704" rtl="0" eaLnBrk="1" fontAlgn="auto" latinLnBrk="0" hangingPunct="1">
              <a:lnSpc>
                <a:spcPct val="100000"/>
              </a:lnSpc>
              <a:spcBef>
                <a:spcPts val="0"/>
              </a:spcBef>
              <a:spcAft>
                <a:spcPts val="0"/>
              </a:spcAft>
              <a:buClrTx/>
              <a:buSzTx/>
              <a:buFontTx/>
              <a:buAutoNum type="arabicParenR"/>
              <a:tabLst/>
              <a:defRPr/>
            </a:pPr>
            <a:r>
              <a:rPr lang="en-US" sz="1200" b="1" dirty="0"/>
              <a:t>Students equipped to solve 21</a:t>
            </a:r>
            <a:r>
              <a:rPr lang="en-US" sz="1200" b="1" baseline="30000" dirty="0"/>
              <a:t>st</a:t>
            </a:r>
            <a:r>
              <a:rPr lang="en-US" sz="1200" b="1" dirty="0"/>
              <a:t> century problems, Students prepared for high-demand, high-skill, wealth-generating jobs, </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2) </a:t>
            </a:r>
            <a:r>
              <a:rPr lang="en-US" sz="1200" b="1" dirty="0"/>
              <a:t>Students become great thinkers, problem-solvers, and innovators,</a:t>
            </a:r>
            <a:r>
              <a:rPr lang="en-US" sz="1200" b="1" baseline="0" dirty="0"/>
              <a:t> </a:t>
            </a:r>
            <a:r>
              <a:rPr lang="en-US" sz="1200" b="1" dirty="0"/>
              <a:t>Students better prepared for careers and college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r>
              <a:rPr lang="en-US" sz="1200" dirty="0"/>
              <a:t>3)</a:t>
            </a:r>
            <a:r>
              <a:rPr lang="en-US" sz="1200" b="1" dirty="0"/>
              <a:t> Cognitively complex standards and assessments, Educational expectations equal to nationally accepted levels of performance</a:t>
            </a:r>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107704" rtl="0" eaLnBrk="1" fontAlgn="auto" latinLnBrk="0" hangingPunct="1">
              <a:lnSpc>
                <a:spcPct val="100000"/>
              </a:lnSpc>
              <a:spcBef>
                <a:spcPts val="0"/>
              </a:spcBef>
              <a:spcAft>
                <a:spcPts val="0"/>
              </a:spcAft>
              <a:buClrTx/>
              <a:buSzTx/>
              <a:buFontTx/>
              <a:buNone/>
              <a:tabLst/>
              <a:defRPr/>
            </a:pPr>
            <a:endParaRPr lang="en-US" sz="1200" dirty="0"/>
          </a:p>
          <a:p>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40</a:t>
            </a:fld>
            <a:endParaRPr lang="en-US"/>
          </a:p>
        </p:txBody>
      </p:sp>
    </p:spTree>
    <p:extLst>
      <p:ext uri="{BB962C8B-B14F-4D97-AF65-F5344CB8AC3E}">
        <p14:creationId xmlns:p14="http://schemas.microsoft.com/office/powerpoint/2010/main" val="7035714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2E395B00-39A4-3840-9343-92454BC8B497}" type="slidenum">
              <a:rPr lang="en-US" smtClean="0"/>
              <a:t>41</a:t>
            </a:fld>
            <a:endParaRPr lang="en-US"/>
          </a:p>
        </p:txBody>
      </p:sp>
    </p:spTree>
    <p:extLst>
      <p:ext uri="{BB962C8B-B14F-4D97-AF65-F5344CB8AC3E}">
        <p14:creationId xmlns:p14="http://schemas.microsoft.com/office/powerpoint/2010/main" val="880349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a:t>
            </a:r>
            <a:r>
              <a:rPr lang="en-US" baseline="0" dirty="0"/>
              <a:t> are thinking about assessment results, </a:t>
            </a:r>
            <a:r>
              <a:rPr lang="en-US" b="1" u="sng" baseline="0" dirty="0"/>
              <a:t>it is important to remember that comparisons to prior years are not relevant. </a:t>
            </a:r>
            <a:r>
              <a:rPr lang="en-US" b="1" u="none" baseline="0" dirty="0"/>
              <a:t>Specifically, our standards have changed from our previous standards called PASS to our new Oklahoma Academic Standards. You will remember the Depth of Knowledge has significantly changed; therefore, students are no longer being assessed at the same level as they were in prior years. We are now instructing and assessing at nationally comparable levels and expectations of performance levels. This is Year One of a total reset!!</a:t>
            </a:r>
            <a:endParaRPr lang="en-US" b="1" u="sng"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42</a:t>
            </a:fld>
            <a:endParaRPr lang="en-US"/>
          </a:p>
        </p:txBody>
      </p:sp>
    </p:spTree>
    <p:extLst>
      <p:ext uri="{BB962C8B-B14F-4D97-AF65-F5344CB8AC3E}">
        <p14:creationId xmlns:p14="http://schemas.microsoft.com/office/powerpoint/2010/main" val="2016630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a:t>
            </a:r>
            <a:r>
              <a:rPr lang="en-US" baseline="0" dirty="0"/>
              <a:t> are thinking about assessment results, </a:t>
            </a:r>
            <a:r>
              <a:rPr lang="en-US" b="1" u="sng" baseline="0" dirty="0"/>
              <a:t>it is important to remember that comparisons to prior years are not relevant. </a:t>
            </a:r>
            <a:r>
              <a:rPr lang="en-US" b="1" u="none" baseline="0" dirty="0"/>
              <a:t>Specifically, our standards have changed from our previous standards called PASS to our new Oklahoma Academic Standards. You will remember the Depth of Knowledge has significantly changed; therefore, students are no longer being assessed at the same level as they were in prior years. We are now instructing and assessing at nationally comparable levels and expectations of performance levels. This is Year One of a total reset!!</a:t>
            </a:r>
            <a:endParaRPr lang="en-US" b="1" u="sng" dirty="0"/>
          </a:p>
        </p:txBody>
      </p:sp>
      <p:sp>
        <p:nvSpPr>
          <p:cNvPr id="4" name="Slide Number Placeholder 3"/>
          <p:cNvSpPr>
            <a:spLocks noGrp="1"/>
          </p:cNvSpPr>
          <p:nvPr>
            <p:ph type="sldNum" sz="quarter" idx="10"/>
          </p:nvPr>
        </p:nvSpPr>
        <p:spPr/>
        <p:txBody>
          <a:bodyPr/>
          <a:lstStyle/>
          <a:p>
            <a:fld id="{2E395B00-39A4-3840-9343-92454BC8B497}" type="slidenum">
              <a:rPr lang="en-US" smtClean="0"/>
              <a:t>43</a:t>
            </a:fld>
            <a:endParaRPr lang="en-US"/>
          </a:p>
        </p:txBody>
      </p:sp>
    </p:spTree>
    <p:extLst>
      <p:ext uri="{BB962C8B-B14F-4D97-AF65-F5344CB8AC3E}">
        <p14:creationId xmlns:p14="http://schemas.microsoft.com/office/powerpoint/2010/main" val="1927711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graphic displays content and grade level being assessed this academic year. For further information about any of these assessments, please see the assessment page on the Oklahoma State Department of Education web page.</a:t>
            </a:r>
          </a:p>
          <a:p>
            <a:endParaRPr lang="en-US" baseline="0" dirty="0"/>
          </a:p>
          <a:p>
            <a:r>
              <a:rPr lang="en-US" i="1" baseline="0" dirty="0"/>
              <a:t>Need to make an edit on this.</a:t>
            </a:r>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44</a:t>
            </a:fld>
            <a:endParaRPr lang="en-US"/>
          </a:p>
        </p:txBody>
      </p:sp>
    </p:spTree>
    <p:extLst>
      <p:ext uri="{BB962C8B-B14F-4D97-AF65-F5344CB8AC3E}">
        <p14:creationId xmlns:p14="http://schemas.microsoft.com/office/powerpoint/2010/main" val="2113386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graphic displays content and grade level being assessed this academic year. For further information about any of these assessments, please see the assessment page on the Oklahoma State Department of Education web page.</a:t>
            </a:r>
          </a:p>
          <a:p>
            <a:endParaRPr lang="en-US" baseline="0" dirty="0"/>
          </a:p>
          <a:p>
            <a:r>
              <a:rPr lang="en-US" i="1" baseline="0" dirty="0"/>
              <a:t>Need to make an edit on this.</a:t>
            </a:r>
            <a:endParaRPr lang="en-US" i="1"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45</a:t>
            </a:fld>
            <a:endParaRPr lang="en-US"/>
          </a:p>
        </p:txBody>
      </p:sp>
    </p:spTree>
    <p:extLst>
      <p:ext uri="{BB962C8B-B14F-4D97-AF65-F5344CB8AC3E}">
        <p14:creationId xmlns:p14="http://schemas.microsoft.com/office/powerpoint/2010/main" val="52531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McCreary is the ELA/SS Assessment Specialist;</a:t>
            </a:r>
            <a:r>
              <a:rPr lang="en-US" baseline="0" dirty="0" smtClean="0"/>
              <a:t>  I would prefer that you switch her and Cora James on the placement of the slide.</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46</a:t>
            </a:fld>
            <a:endParaRPr lang="en-US"/>
          </a:p>
        </p:txBody>
      </p:sp>
    </p:spTree>
    <p:extLst>
      <p:ext uri="{BB962C8B-B14F-4D97-AF65-F5344CB8AC3E}">
        <p14:creationId xmlns:p14="http://schemas.microsoft.com/office/powerpoint/2010/main" val="3486498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395B00-39A4-3840-9343-92454BC8B497}" type="slidenum">
              <a:rPr lang="en-US" smtClean="0"/>
              <a:t>47</a:t>
            </a:fld>
            <a:endParaRPr lang="en-US"/>
          </a:p>
        </p:txBody>
      </p:sp>
    </p:spTree>
    <p:extLst>
      <p:ext uri="{BB962C8B-B14F-4D97-AF65-F5344CB8AC3E}">
        <p14:creationId xmlns:p14="http://schemas.microsoft.com/office/powerpoint/2010/main" val="71102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classroom </a:t>
            </a:r>
            <a:r>
              <a:rPr lang="en-US" dirty="0"/>
              <a:t>teachers are the </a:t>
            </a:r>
            <a:r>
              <a:rPr lang="en-US" baseline="0" dirty="0"/>
              <a:t>most important factor for </a:t>
            </a:r>
            <a:r>
              <a:rPr lang="en-US" baseline="0" dirty="0" smtClean="0"/>
              <a:t>getting our students ready for successful life based on the demands of the 21</a:t>
            </a:r>
            <a:r>
              <a:rPr lang="en-US" baseline="30000" dirty="0" smtClean="0"/>
              <a:t>st</a:t>
            </a:r>
            <a:r>
              <a:rPr lang="en-US" baseline="0" dirty="0" smtClean="0"/>
              <a:t> century workforce. </a:t>
            </a:r>
            <a:r>
              <a:rPr lang="en-US" baseline="0" dirty="0"/>
              <a:t>It is proven that the classroom teacher is </a:t>
            </a:r>
            <a:r>
              <a:rPr lang="en-US" dirty="0"/>
              <a:t>STILL the </a:t>
            </a:r>
            <a:r>
              <a:rPr lang="en-US" b="1" dirty="0"/>
              <a:t>single most significant contributor </a:t>
            </a:r>
            <a:r>
              <a:rPr lang="en-US" dirty="0"/>
              <a:t>to student achievement</a:t>
            </a:r>
            <a:r>
              <a:rPr lang="en-US" baseline="0" dirty="0"/>
              <a:t> and even m</a:t>
            </a:r>
            <a:r>
              <a:rPr lang="en-US" dirty="0"/>
              <a:t>ore important to students who do not have a loving parent at home.</a:t>
            </a:r>
            <a:r>
              <a:rPr lang="en-US" baseline="0" dirty="0"/>
              <a:t> Additionally, highly effective teachers c</a:t>
            </a:r>
            <a:r>
              <a:rPr lang="en-US" dirty="0"/>
              <a:t>an completely erase the academic effects of poverty within five years. </a:t>
            </a:r>
            <a:r>
              <a:rPr lang="en-US" dirty="0" smtClean="0"/>
              <a:t>(Jensen, E. 2017.  Poor students, rich teaching:  Mindsets for change.  Bloomington, IN:  Solution Tree.)</a:t>
            </a:r>
            <a:endParaRPr lang="en-US" dirty="0"/>
          </a:p>
          <a:p>
            <a:endParaRPr lang="en-US" dirty="0"/>
          </a:p>
          <a:p>
            <a:r>
              <a:rPr lang="en-US" dirty="0"/>
              <a:t>As you are thinking about these changes and the impact</a:t>
            </a:r>
            <a:r>
              <a:rPr lang="en-US" baseline="0" dirty="0"/>
              <a:t> they will have on your students and communities, look beyond to the outcomes of our students being highly prepared and equipped to enter our evolving workforce. </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5</a:t>
            </a:fld>
            <a:endParaRPr lang="en-US"/>
          </a:p>
        </p:txBody>
      </p:sp>
    </p:spTree>
    <p:extLst>
      <p:ext uri="{BB962C8B-B14F-4D97-AF65-F5344CB8AC3E}">
        <p14:creationId xmlns:p14="http://schemas.microsoft.com/office/powerpoint/2010/main" val="30123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classroom teachers are the </a:t>
            </a:r>
            <a:r>
              <a:rPr lang="en-US" baseline="0" dirty="0" smtClean="0"/>
              <a:t>most important factor for getting our students ready for successful life based on the demands of the 21</a:t>
            </a:r>
            <a:r>
              <a:rPr lang="en-US" baseline="30000" dirty="0" smtClean="0"/>
              <a:t>st</a:t>
            </a:r>
            <a:r>
              <a:rPr lang="en-US" baseline="0" dirty="0" smtClean="0"/>
              <a:t> century workforce. It is proven that the classroom teacher is </a:t>
            </a:r>
            <a:r>
              <a:rPr lang="en-US" dirty="0" smtClean="0"/>
              <a:t>STILL the </a:t>
            </a:r>
            <a:r>
              <a:rPr lang="en-US" b="1" dirty="0" smtClean="0"/>
              <a:t>single most significant contributor </a:t>
            </a:r>
            <a:r>
              <a:rPr lang="en-US" dirty="0" smtClean="0"/>
              <a:t>to student achievement</a:t>
            </a:r>
            <a:r>
              <a:rPr lang="en-US" baseline="0" dirty="0" smtClean="0"/>
              <a:t> and even m</a:t>
            </a:r>
            <a:r>
              <a:rPr lang="en-US" dirty="0" smtClean="0"/>
              <a:t>ore important to students who do not have a loving parent at home.</a:t>
            </a:r>
            <a:r>
              <a:rPr lang="en-US" baseline="0" dirty="0" smtClean="0"/>
              <a:t> Additionally, highly effective teachers c</a:t>
            </a:r>
            <a:r>
              <a:rPr lang="en-US" dirty="0" smtClean="0"/>
              <a:t>an completely erase the academic effects of poverty within five years. (Jensen, E. 2017.  Poor students, rich teaching:  Mindsets for change.  Bloomington, IN:  Solution Tree.)</a:t>
            </a:r>
          </a:p>
          <a:p>
            <a:endParaRPr lang="en-US" dirty="0" smtClean="0"/>
          </a:p>
          <a:p>
            <a:r>
              <a:rPr lang="en-US" dirty="0" smtClean="0"/>
              <a:t>As you are thinking about these changes and the impact</a:t>
            </a:r>
            <a:r>
              <a:rPr lang="en-US" baseline="0" dirty="0" smtClean="0"/>
              <a:t> they will have on your students and communities, look beyond to the outcomes of our students being highly prepared and equipped to enter our evolving workforce. </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6</a:t>
            </a:fld>
            <a:endParaRPr lang="en-US"/>
          </a:p>
        </p:txBody>
      </p:sp>
    </p:spTree>
    <p:extLst>
      <p:ext uri="{BB962C8B-B14F-4D97-AF65-F5344CB8AC3E}">
        <p14:creationId xmlns:p14="http://schemas.microsoft.com/office/powerpoint/2010/main" val="120000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keeping with the task force recommendation, Oklahoma is moving forward with SAT and ACT for our state high school assessment. The next step is to evaluate how Oklahoma compares nationally within this benchmark system. To better understand and prepare our students as we move toward the goal of college and career readiness, we need to ensure our 3-8 assessments also provide indicators that students are on track to be college and career ready. </a:t>
            </a:r>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7</a:t>
            </a:fld>
            <a:endParaRPr lang="en-US"/>
          </a:p>
        </p:txBody>
      </p:sp>
    </p:spTree>
    <p:extLst>
      <p:ext uri="{BB962C8B-B14F-4D97-AF65-F5344CB8AC3E}">
        <p14:creationId xmlns:p14="http://schemas.microsoft.com/office/powerpoint/2010/main" val="83760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displays the results from OSDE’s spring 2017 administration of the SAT and ACT to high school juniors in Oklahoma. 79% of our students opted to participate in one of the college- and career-readiness assessments provided by the state.</a:t>
            </a:r>
          </a:p>
          <a:p>
            <a:endParaRPr lang="en-US" baseline="0" dirty="0"/>
          </a:p>
          <a:p>
            <a:r>
              <a:rPr lang="en-US" baseline="0" dirty="0"/>
              <a:t>46% of our students met the national benchmark for English; 25% met the national benchmark for math, and 37% met the national benchmark for reading on the ACT.</a:t>
            </a:r>
          </a:p>
          <a:p>
            <a:endParaRPr lang="en-US" baseline="0" dirty="0"/>
          </a:p>
          <a:p>
            <a:r>
              <a:rPr lang="en-US" baseline="0" dirty="0"/>
              <a:t>Similar results were found on the SAT, where 45% of students met national benchmarks for reading and writing, and only 23% of students met the national benchmark in mathematics.</a:t>
            </a:r>
          </a:p>
          <a:p>
            <a:endParaRPr lang="en-US" baseline="0" dirty="0"/>
          </a:p>
          <a:p>
            <a:r>
              <a:rPr lang="en-US" baseline="0" dirty="0"/>
              <a:t>It is safe to assume that those who chose not to take the assessment would not have met the national benchmark. 21% of our students did not participate last year. In spring 2018, it will all students in grade 11 will be required to participate in the SAT or ACT. As a result, we anticipate fewer students will meet benchmark next year.</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8</a:t>
            </a:fld>
            <a:endParaRPr lang="en-US"/>
          </a:p>
        </p:txBody>
      </p:sp>
    </p:spTree>
    <p:extLst>
      <p:ext uri="{BB962C8B-B14F-4D97-AF65-F5344CB8AC3E}">
        <p14:creationId xmlns:p14="http://schemas.microsoft.com/office/powerpoint/2010/main" val="92065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indicated by the SAT and ACT, students</a:t>
            </a:r>
            <a:r>
              <a:rPr lang="en-US" baseline="0" dirty="0"/>
              <a:t> are entering college underprepared. Of the students who go to college, 39% must take remedial courses before they can began taking classes for credit. </a:t>
            </a:r>
            <a:endParaRPr lang="en-US" dirty="0"/>
          </a:p>
          <a:p>
            <a:endParaRPr lang="en-US" dirty="0"/>
          </a:p>
        </p:txBody>
      </p:sp>
      <p:sp>
        <p:nvSpPr>
          <p:cNvPr id="4" name="Slide Number Placeholder 3"/>
          <p:cNvSpPr>
            <a:spLocks noGrp="1"/>
          </p:cNvSpPr>
          <p:nvPr>
            <p:ph type="sldNum" sz="quarter" idx="10"/>
          </p:nvPr>
        </p:nvSpPr>
        <p:spPr/>
        <p:txBody>
          <a:bodyPr/>
          <a:lstStyle/>
          <a:p>
            <a:fld id="{2E395B00-39A4-3840-9343-92454BC8B497}" type="slidenum">
              <a:rPr lang="en-US" smtClean="0"/>
              <a:t>9</a:t>
            </a:fld>
            <a:endParaRPr lang="en-US"/>
          </a:p>
        </p:txBody>
      </p:sp>
    </p:spTree>
    <p:extLst>
      <p:ext uri="{BB962C8B-B14F-4D97-AF65-F5344CB8AC3E}">
        <p14:creationId xmlns:p14="http://schemas.microsoft.com/office/powerpoint/2010/main" val="78534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6EE4F3-8DD8-7B4A-A396-8C9970E465F7}" type="datetime1">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75638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2B316-18B7-714A-B1D4-9CA10AD53047}" type="datetime1">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91107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B277A-8ED3-9843-B50B-1AD0AED9DACB}" type="datetime1">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80133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BC74CF-648D-4F42-AB8E-3DA36F347233}" type="datetime1">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208886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D4968C-4A70-C145-9360-5BF2039D9939}" type="datetime1">
              <a:rPr lang="en-US" smtClean="0"/>
              <a:t>9/25/17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45137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075228-2264-004C-94FE-0AA1022247C8}" type="datetime1">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137052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2AE8C-2D20-1B4D-91E7-67E9FC6FFD87}" type="datetime1">
              <a:rPr lang="en-US" smtClean="0"/>
              <a:t>9/25/17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53827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4EBA8C-D9CA-F547-B5F3-F5EA5A0EC992}" type="datetime1">
              <a:rPr lang="en-US" smtClean="0"/>
              <a:t>9/25/17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166282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D4358-4CF5-7648-97D0-6701FCB42A9F}" type="datetime1">
              <a:rPr lang="en-US" smtClean="0"/>
              <a:t>9/25/17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184292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CA765-5A5F-874C-AA89-D41B4E209D9A}" type="datetime1">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87489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66E729-352E-9E42-9EE5-DB117890E406}" type="datetime1">
              <a:rPr lang="en-US" smtClean="0"/>
              <a:t>9/25/17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360A04-C6EC-9049-9EBE-0041EE8DCA3B}" type="slidenum">
              <a:rPr lang="en-US" smtClean="0"/>
              <a:t>‹#›</a:t>
            </a:fld>
            <a:endParaRPr lang="en-US"/>
          </a:p>
        </p:txBody>
      </p:sp>
    </p:spTree>
    <p:extLst>
      <p:ext uri="{BB962C8B-B14F-4D97-AF65-F5344CB8AC3E}">
        <p14:creationId xmlns:p14="http://schemas.microsoft.com/office/powerpoint/2010/main" val="506035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E0C23-B375-3549-8A71-BA77AE127C02}" type="datetime1">
              <a:rPr lang="en-US" smtClean="0"/>
              <a:t>9/25/17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60A04-C6EC-9049-9EBE-0041EE8DCA3B}" type="slidenum">
              <a:rPr lang="en-US" smtClean="0"/>
              <a:t>‹#›</a:t>
            </a:fld>
            <a:endParaRPr lang="en-US"/>
          </a:p>
        </p:txBody>
      </p:sp>
    </p:spTree>
    <p:extLst>
      <p:ext uri="{BB962C8B-B14F-4D97-AF65-F5344CB8AC3E}">
        <p14:creationId xmlns:p14="http://schemas.microsoft.com/office/powerpoint/2010/main" val="447977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 y="545"/>
            <a:ext cx="12190076" cy="6856918"/>
          </a:xfrm>
          <a:prstGeom prst="rect">
            <a:avLst/>
          </a:prstGeom>
        </p:spPr>
      </p:pic>
    </p:spTree>
    <p:extLst>
      <p:ext uri="{BB962C8B-B14F-4D97-AF65-F5344CB8AC3E}">
        <p14:creationId xmlns:p14="http://schemas.microsoft.com/office/powerpoint/2010/main" val="323565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05554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1" cy="6856915"/>
          </a:xfrm>
          <a:prstGeom prst="rect">
            <a:avLst/>
          </a:prstGeom>
        </p:spPr>
      </p:pic>
    </p:spTree>
    <p:extLst>
      <p:ext uri="{BB962C8B-B14F-4D97-AF65-F5344CB8AC3E}">
        <p14:creationId xmlns:p14="http://schemas.microsoft.com/office/powerpoint/2010/main" val="290748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128651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273920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1" cy="6856915"/>
          </a:xfrm>
          <a:prstGeom prst="rect">
            <a:avLst/>
          </a:prstGeom>
        </p:spPr>
      </p:pic>
    </p:spTree>
    <p:extLst>
      <p:ext uri="{BB962C8B-B14F-4D97-AF65-F5344CB8AC3E}">
        <p14:creationId xmlns:p14="http://schemas.microsoft.com/office/powerpoint/2010/main" val="51034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1" cy="6856915"/>
          </a:xfrm>
          <a:prstGeom prst="rect">
            <a:avLst/>
          </a:prstGeom>
        </p:spPr>
      </p:pic>
    </p:spTree>
    <p:extLst>
      <p:ext uri="{BB962C8B-B14F-4D97-AF65-F5344CB8AC3E}">
        <p14:creationId xmlns:p14="http://schemas.microsoft.com/office/powerpoint/2010/main" val="115132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137578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22952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8677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 y="548"/>
            <a:ext cx="12190072" cy="6856915"/>
          </a:xfrm>
          <a:prstGeom prst="rect">
            <a:avLst/>
          </a:prstGeom>
        </p:spPr>
      </p:pic>
    </p:spTree>
    <p:extLst>
      <p:ext uri="{BB962C8B-B14F-4D97-AF65-F5344CB8AC3E}">
        <p14:creationId xmlns:p14="http://schemas.microsoft.com/office/powerpoint/2010/main" val="30896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6"/>
          </a:xfrm>
          <a:prstGeom prst="rect">
            <a:avLst/>
          </a:prstGeom>
        </p:spPr>
      </p:pic>
    </p:spTree>
    <p:extLst>
      <p:ext uri="{BB962C8B-B14F-4D97-AF65-F5344CB8AC3E}">
        <p14:creationId xmlns:p14="http://schemas.microsoft.com/office/powerpoint/2010/main" val="1210932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50128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514261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71365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553807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1" cy="6856915"/>
          </a:xfrm>
          <a:prstGeom prst="rect">
            <a:avLst/>
          </a:prstGeom>
        </p:spPr>
      </p:pic>
    </p:spTree>
    <p:extLst>
      <p:ext uri="{BB962C8B-B14F-4D97-AF65-F5344CB8AC3E}">
        <p14:creationId xmlns:p14="http://schemas.microsoft.com/office/powerpoint/2010/main" val="1446463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457258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2044154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 y="547"/>
            <a:ext cx="12190069" cy="6856913"/>
          </a:xfrm>
          <a:prstGeom prst="rect">
            <a:avLst/>
          </a:prstGeom>
        </p:spPr>
      </p:pic>
    </p:spTree>
    <p:extLst>
      <p:ext uri="{BB962C8B-B14F-4D97-AF65-F5344CB8AC3E}">
        <p14:creationId xmlns:p14="http://schemas.microsoft.com/office/powerpoint/2010/main" val="829864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2073981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3807629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 y="0"/>
            <a:ext cx="12190072" cy="6856915"/>
          </a:xfrm>
          <a:prstGeom prst="rect">
            <a:avLst/>
          </a:prstGeom>
        </p:spPr>
      </p:pic>
    </p:spTree>
    <p:extLst>
      <p:ext uri="{BB962C8B-B14F-4D97-AF65-F5344CB8AC3E}">
        <p14:creationId xmlns:p14="http://schemas.microsoft.com/office/powerpoint/2010/main" val="432391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2450948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2043241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344529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8399910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30758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76192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08321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3829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6422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65315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6"/>
          </a:xfrm>
          <a:prstGeom prst="rect">
            <a:avLst/>
          </a:prstGeom>
        </p:spPr>
      </p:pic>
    </p:spTree>
    <p:extLst>
      <p:ext uri="{BB962C8B-B14F-4D97-AF65-F5344CB8AC3E}">
        <p14:creationId xmlns:p14="http://schemas.microsoft.com/office/powerpoint/2010/main" val="4091388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35275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776336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57043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95892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264154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1" cy="6856915"/>
          </a:xfrm>
          <a:prstGeom prst="rect">
            <a:avLst/>
          </a:prstGeom>
        </p:spPr>
      </p:pic>
    </p:spTree>
    <p:extLst>
      <p:ext uri="{BB962C8B-B14F-4D97-AF65-F5344CB8AC3E}">
        <p14:creationId xmlns:p14="http://schemas.microsoft.com/office/powerpoint/2010/main" val="2623214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485160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 y="545"/>
            <a:ext cx="12190077" cy="6856918"/>
          </a:xfrm>
          <a:prstGeom prst="rect">
            <a:avLst/>
          </a:prstGeom>
        </p:spPr>
      </p:pic>
    </p:spTree>
    <p:extLst>
      <p:ext uri="{BB962C8B-B14F-4D97-AF65-F5344CB8AC3E}">
        <p14:creationId xmlns:p14="http://schemas.microsoft.com/office/powerpoint/2010/main" val="213295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3" cy="6856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 y="1084"/>
            <a:ext cx="12190072" cy="6856915"/>
          </a:xfrm>
          <a:prstGeom prst="rect">
            <a:avLst/>
          </a:prstGeom>
        </p:spPr>
      </p:pic>
    </p:spTree>
    <p:extLst>
      <p:ext uri="{BB962C8B-B14F-4D97-AF65-F5344CB8AC3E}">
        <p14:creationId xmlns:p14="http://schemas.microsoft.com/office/powerpoint/2010/main" val="159395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84891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1562817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6"/>
            <a:ext cx="12190072" cy="6856915"/>
          </a:xfrm>
          <a:prstGeom prst="rect">
            <a:avLst/>
          </a:prstGeom>
        </p:spPr>
      </p:pic>
    </p:spTree>
    <p:extLst>
      <p:ext uri="{BB962C8B-B14F-4D97-AF65-F5344CB8AC3E}">
        <p14:creationId xmlns:p14="http://schemas.microsoft.com/office/powerpoint/2010/main" val="40874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 y="547"/>
            <a:ext cx="12190072" cy="6856915"/>
          </a:xfrm>
          <a:prstGeom prst="rect">
            <a:avLst/>
          </a:prstGeom>
        </p:spPr>
      </p:pic>
    </p:spTree>
    <p:extLst>
      <p:ext uri="{BB962C8B-B14F-4D97-AF65-F5344CB8AC3E}">
        <p14:creationId xmlns:p14="http://schemas.microsoft.com/office/powerpoint/2010/main" val="40424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TotalTime>
  <Words>4273</Words>
  <Application>Microsoft Macintosh PowerPoint</Application>
  <PresentationFormat>Widescreen</PresentationFormat>
  <Paragraphs>255</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Cory Ingram</cp:lastModifiedBy>
  <cp:revision>36</cp:revision>
  <cp:lastPrinted>2017-09-19T16:44:22Z</cp:lastPrinted>
  <dcterms:created xsi:type="dcterms:W3CDTF">2017-09-05T16:43:26Z</dcterms:created>
  <dcterms:modified xsi:type="dcterms:W3CDTF">2017-09-25T15:11:26Z</dcterms:modified>
</cp:coreProperties>
</file>