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drawings/drawing3.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2.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6.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37.xml" ContentType="application/vnd.openxmlformats-officedocument.presentationml.notesSlide+xml"/>
  <Override PartName="/ppt/charts/chart19.xml" ContentType="application/vnd.openxmlformats-officedocument.drawingml.chart+xml"/>
  <Override PartName="/ppt/notesSlides/notesSlide38.xml" ContentType="application/vnd.openxmlformats-officedocument.presentationml.notesSlide+xml"/>
  <Override PartName="/ppt/charts/chart20.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3" r:id="rId1"/>
  </p:sldMasterIdLst>
  <p:notesMasterIdLst>
    <p:notesMasterId r:id="rId44"/>
  </p:notesMasterIdLst>
  <p:handoutMasterIdLst>
    <p:handoutMasterId r:id="rId45"/>
  </p:handoutMasterIdLst>
  <p:sldIdLst>
    <p:sldId id="257" r:id="rId2"/>
    <p:sldId id="296" r:id="rId3"/>
    <p:sldId id="318" r:id="rId4"/>
    <p:sldId id="319" r:id="rId5"/>
    <p:sldId id="297" r:id="rId6"/>
    <p:sldId id="312" r:id="rId7"/>
    <p:sldId id="314" r:id="rId8"/>
    <p:sldId id="315" r:id="rId9"/>
    <p:sldId id="326" r:id="rId10"/>
    <p:sldId id="327" r:id="rId11"/>
    <p:sldId id="258" r:id="rId12"/>
    <p:sldId id="299" r:id="rId13"/>
    <p:sldId id="300" r:id="rId14"/>
    <p:sldId id="301" r:id="rId15"/>
    <p:sldId id="325" r:id="rId16"/>
    <p:sldId id="279" r:id="rId17"/>
    <p:sldId id="321" r:id="rId18"/>
    <p:sldId id="280" r:id="rId19"/>
    <p:sldId id="263" r:id="rId20"/>
    <p:sldId id="323" r:id="rId21"/>
    <p:sldId id="303" r:id="rId22"/>
    <p:sldId id="310" r:id="rId23"/>
    <p:sldId id="276" r:id="rId24"/>
    <p:sldId id="270" r:id="rId25"/>
    <p:sldId id="320" r:id="rId26"/>
    <p:sldId id="281" r:id="rId27"/>
    <p:sldId id="282" r:id="rId28"/>
    <p:sldId id="283" r:id="rId29"/>
    <p:sldId id="304" r:id="rId30"/>
    <p:sldId id="291" r:id="rId31"/>
    <p:sldId id="292" r:id="rId32"/>
    <p:sldId id="293" r:id="rId33"/>
    <p:sldId id="316" r:id="rId34"/>
    <p:sldId id="317" r:id="rId35"/>
    <p:sldId id="285" r:id="rId36"/>
    <p:sldId id="305" r:id="rId37"/>
    <p:sldId id="324" r:id="rId38"/>
    <p:sldId id="309" r:id="rId39"/>
    <p:sldId id="307" r:id="rId40"/>
    <p:sldId id="287" r:id="rId41"/>
    <p:sldId id="295" r:id="rId42"/>
    <p:sldId id="294"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AEEB"/>
    <a:srgbClr val="7C5CA5"/>
    <a:srgbClr val="D8FC9B"/>
    <a:srgbClr val="A1CA4B"/>
    <a:srgbClr val="98C0FE"/>
    <a:srgbClr val="3F80CE"/>
    <a:srgbClr val="93ECFF"/>
    <a:srgbClr val="3CB9D9"/>
    <a:srgbClr val="0000FF"/>
    <a:srgbClr val="97B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797" autoAdjust="0"/>
    <p:restoredTop sz="58561" autoAdjust="0"/>
  </p:normalViewPr>
  <p:slideViewPr>
    <p:cSldViewPr>
      <p:cViewPr varScale="1">
        <p:scale>
          <a:sx n="52" d="100"/>
          <a:sy n="52" d="100"/>
        </p:scale>
        <p:origin x="-2364" y="-96"/>
      </p:cViewPr>
      <p:guideLst>
        <p:guide orient="horz" pos="2160"/>
        <p:guide pos="3024"/>
      </p:guideLst>
    </p:cSldViewPr>
  </p:slideViewPr>
  <p:outlineViewPr>
    <p:cViewPr>
      <p:scale>
        <a:sx n="33" d="100"/>
        <a:sy n="33" d="100"/>
      </p:scale>
      <p:origin x="8" y="3448"/>
    </p:cViewPr>
  </p:outlineViewPr>
  <p:notesTextViewPr>
    <p:cViewPr>
      <p:scale>
        <a:sx n="85" d="100"/>
        <a:sy n="85" d="100"/>
      </p:scale>
      <p:origin x="0" y="0"/>
    </p:cViewPr>
  </p:notesTextViewPr>
  <p:sorterViewPr>
    <p:cViewPr>
      <p:scale>
        <a:sx n="66" d="100"/>
        <a:sy n="66" d="100"/>
      </p:scale>
      <p:origin x="0" y="1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gency.ok.local\data\109\Dept\Financial%20Services\OCAS\Joel%20Robinson%20Reports\2014%20Statewide%20Revenue%20Using%20Funds%2011-60.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agency.ok.local\data\109\Dept\Financial%20Services\OCAS\Joel%20Robinson%20Reports\FY%2014%20Total%20Expenditures%20using%20Funds%2011-60%20and%20charts.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195914\Documents\Budget%20Hearing\FY2015%20Proj%20%20Fin%20%20Sup%20%20of%20Sch%20%20-%20Approp%20%20Options(10-28-13).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195914\Documents\Budget%20Hearing\FY2015%20Proj%20%20Fin%20%20Sup%20%20of%20Sch%20%20-%20Approp%20%20Options(10-28-1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025256502028202"/>
          <c:y val="0"/>
          <c:w val="0.68087640181341003"/>
          <c:h val="1"/>
        </c:manualLayout>
      </c:layout>
      <c:doughnutChart>
        <c:varyColors val="1"/>
        <c:ser>
          <c:idx val="0"/>
          <c:order val="0"/>
          <c:dPt>
            <c:idx val="0"/>
            <c:bubble3D val="0"/>
            <c:spPr>
              <a:solidFill>
                <a:schemeClr val="accent6">
                  <a:lumMod val="75000"/>
                </a:schemeClr>
              </a:solidFill>
            </c:spPr>
          </c:dPt>
          <c:dPt>
            <c:idx val="1"/>
            <c:bubble3D val="0"/>
            <c:spPr>
              <a:solidFill>
                <a:srgbClr val="3366FF"/>
              </a:solidFill>
            </c:spPr>
          </c:dPt>
          <c:dPt>
            <c:idx val="2"/>
            <c:bubble3D val="0"/>
            <c:spPr>
              <a:solidFill>
                <a:schemeClr val="accent3"/>
              </a:solidFill>
            </c:spPr>
          </c:dPt>
          <c:dLbls>
            <c:dLbl>
              <c:idx val="0"/>
              <c:layout>
                <c:manualLayout>
                  <c:x val="-9.3545940421863802E-3"/>
                  <c:y val="7.03648180342258E-3"/>
                </c:manualLayout>
              </c:layout>
              <c:tx>
                <c:rich>
                  <a:bodyPr/>
                  <a:lstStyle/>
                  <a:p>
                    <a:r>
                      <a:rPr lang="en-US" sz="1400" dirty="0"/>
                      <a:t>Local and County  </a:t>
                    </a:r>
                    <a:r>
                      <a:rPr lang="en-US" sz="1400" dirty="0" smtClean="0"/>
                      <a:t>$1,490,386,361</a:t>
                    </a:r>
                    <a:endParaRPr lang="en-US" sz="1400" dirty="0"/>
                  </a:p>
                  <a:p>
                    <a:r>
                      <a:rPr lang="en-US" sz="1400" dirty="0"/>
                      <a:t>30% </a:t>
                    </a:r>
                    <a:endParaRPr lang="en-US" dirty="0"/>
                  </a:p>
                </c:rich>
              </c:tx>
              <c:showLegendKey val="0"/>
              <c:showVal val="1"/>
              <c:showCatName val="1"/>
              <c:showSerName val="0"/>
              <c:showPercent val="0"/>
              <c:showBubbleSize val="0"/>
            </c:dLbl>
            <c:dLbl>
              <c:idx val="1"/>
              <c:layout>
                <c:manualLayout>
                  <c:x val="9.2209569844408604E-2"/>
                  <c:y val="1.23137046425682E-2"/>
                </c:manualLayout>
              </c:layout>
              <c:tx>
                <c:rich>
                  <a:bodyPr/>
                  <a:lstStyle/>
                  <a:p>
                    <a:r>
                      <a:rPr lang="en-US" sz="1400" dirty="0"/>
                      <a:t>State</a:t>
                    </a:r>
                  </a:p>
                  <a:p>
                    <a:r>
                      <a:rPr lang="en-US" sz="1400" dirty="0" smtClean="0"/>
                      <a:t>$2,797,687,168</a:t>
                    </a:r>
                    <a:endParaRPr lang="en-US" sz="1400" dirty="0"/>
                  </a:p>
                  <a:p>
                    <a:r>
                      <a:rPr lang="en-US" sz="1400" dirty="0"/>
                      <a:t>56% </a:t>
                    </a:r>
                    <a:endParaRPr lang="en-US" dirty="0"/>
                  </a:p>
                </c:rich>
              </c:tx>
              <c:showLegendKey val="0"/>
              <c:showVal val="1"/>
              <c:showCatName val="1"/>
              <c:showSerName val="0"/>
              <c:showPercent val="0"/>
              <c:showBubbleSize val="0"/>
            </c:dLbl>
            <c:dLbl>
              <c:idx val="2"/>
              <c:layout/>
              <c:tx>
                <c:rich>
                  <a:bodyPr/>
                  <a:lstStyle/>
                  <a:p>
                    <a:r>
                      <a:rPr lang="en-US" sz="1400" dirty="0"/>
                      <a:t>Federal</a:t>
                    </a:r>
                  </a:p>
                  <a:p>
                    <a:r>
                      <a:rPr lang="en-US" sz="1400" dirty="0" smtClean="0"/>
                      <a:t>$681,612,514</a:t>
                    </a:r>
                    <a:endParaRPr lang="en-US" sz="1400" dirty="0"/>
                  </a:p>
                  <a:p>
                    <a:r>
                      <a:rPr lang="en-US" sz="1400" dirty="0"/>
                      <a:t>14% </a:t>
                    </a:r>
                    <a:endParaRPr lang="en-US" dirty="0"/>
                  </a:p>
                </c:rich>
              </c:tx>
              <c:showLegendKey val="0"/>
              <c:showVal val="1"/>
              <c:showCatName val="1"/>
              <c:showSerName val="0"/>
              <c:showPercent val="0"/>
              <c:showBubbleSize val="0"/>
            </c:dLbl>
            <c:showLegendKey val="0"/>
            <c:showVal val="1"/>
            <c:showCatName val="1"/>
            <c:showSerName val="0"/>
            <c:showPercent val="0"/>
            <c:showBubbleSize val="0"/>
            <c:showLeaderLines val="1"/>
          </c:dLbls>
          <c:cat>
            <c:strRef>
              <c:f>Sheet3!$A$1:$A$3</c:f>
              <c:strCache>
                <c:ptCount val="3"/>
                <c:pt idx="0">
                  <c:v>Local and County</c:v>
                </c:pt>
                <c:pt idx="1">
                  <c:v>State</c:v>
                </c:pt>
                <c:pt idx="2">
                  <c:v>Federal</c:v>
                </c:pt>
              </c:strCache>
            </c:strRef>
          </c:cat>
          <c:val>
            <c:numRef>
              <c:f>Sheet3!$B$1:$B$3</c:f>
              <c:numCache>
                <c:formatCode>_(* #,##0.00_);_(* \(#,##0.00\);_(* "-"??_);_(@_)</c:formatCode>
                <c:ptCount val="3"/>
                <c:pt idx="0">
                  <c:v>1490386361.27</c:v>
                </c:pt>
                <c:pt idx="1">
                  <c:v>2797687168.3299999</c:v>
                </c:pt>
                <c:pt idx="2">
                  <c:v>681612514.88999999</c:v>
                </c:pt>
              </c:numCache>
            </c:numRef>
          </c:val>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07963493199714"/>
          <c:y val="0"/>
          <c:w val="0.68087640181341003"/>
          <c:h val="1"/>
        </c:manualLayout>
      </c:layout>
      <c:doughnutChart>
        <c:varyColors val="1"/>
        <c:ser>
          <c:idx val="0"/>
          <c:order val="0"/>
          <c:dPt>
            <c:idx val="0"/>
            <c:bubble3D val="0"/>
            <c:spPr>
              <a:solidFill>
                <a:schemeClr val="accent6">
                  <a:lumMod val="75000"/>
                </a:schemeClr>
              </a:solidFill>
            </c:spPr>
          </c:dPt>
          <c:dPt>
            <c:idx val="1"/>
            <c:bubble3D val="0"/>
            <c:spPr>
              <a:solidFill>
                <a:srgbClr val="3366FF"/>
              </a:solidFill>
            </c:spPr>
          </c:dPt>
          <c:dPt>
            <c:idx val="2"/>
            <c:bubble3D val="0"/>
            <c:spPr>
              <a:solidFill>
                <a:schemeClr val="accent3"/>
              </a:solidFill>
            </c:spPr>
          </c:dPt>
          <c:dLbls>
            <c:dLbl>
              <c:idx val="0"/>
              <c:layout>
                <c:manualLayout>
                  <c:x val="-9.3545940421863802E-3"/>
                  <c:y val="7.03648180342258E-3"/>
                </c:manualLayout>
              </c:layout>
              <c:tx>
                <c:rich>
                  <a:bodyPr/>
                  <a:lstStyle/>
                  <a:p>
                    <a:pPr>
                      <a:defRPr sz="2400"/>
                    </a:pPr>
                    <a:r>
                      <a:rPr lang="en-US" sz="1800" dirty="0"/>
                      <a:t>Local and County  </a:t>
                    </a:r>
                    <a:r>
                      <a:rPr lang="en-US" sz="1800" dirty="0" smtClean="0"/>
                      <a:t>$1,490,386,361</a:t>
                    </a:r>
                    <a:endParaRPr lang="en-US" sz="1800" dirty="0"/>
                  </a:p>
                  <a:p>
                    <a:pPr>
                      <a:defRPr sz="2400"/>
                    </a:pPr>
                    <a:r>
                      <a:rPr lang="en-US" sz="1800" dirty="0"/>
                      <a:t>30% </a:t>
                    </a:r>
                    <a:endParaRPr lang="en-US" sz="2400" dirty="0"/>
                  </a:p>
                </c:rich>
              </c:tx>
              <c:spPr/>
              <c:showLegendKey val="0"/>
              <c:showVal val="1"/>
              <c:showCatName val="1"/>
              <c:showSerName val="0"/>
              <c:showPercent val="0"/>
              <c:showBubbleSize val="0"/>
            </c:dLbl>
            <c:dLbl>
              <c:idx val="1"/>
              <c:layout>
                <c:manualLayout>
                  <c:x val="9.2209569844408604E-2"/>
                  <c:y val="1.23137046425682E-2"/>
                </c:manualLayout>
              </c:layout>
              <c:tx>
                <c:rich>
                  <a:bodyPr/>
                  <a:lstStyle/>
                  <a:p>
                    <a:pPr>
                      <a:defRPr sz="2400"/>
                    </a:pPr>
                    <a:r>
                      <a:rPr lang="en-US" sz="1800" dirty="0"/>
                      <a:t>State</a:t>
                    </a:r>
                  </a:p>
                  <a:p>
                    <a:pPr>
                      <a:defRPr sz="2400"/>
                    </a:pPr>
                    <a:r>
                      <a:rPr lang="en-US" sz="1800" dirty="0" smtClean="0"/>
                      <a:t>$2,797,687,168</a:t>
                    </a:r>
                    <a:endParaRPr lang="en-US" sz="1800" dirty="0"/>
                  </a:p>
                  <a:p>
                    <a:pPr>
                      <a:defRPr sz="2400"/>
                    </a:pPr>
                    <a:r>
                      <a:rPr lang="en-US" sz="1800" dirty="0"/>
                      <a:t>56% </a:t>
                    </a:r>
                    <a:endParaRPr lang="en-US" sz="2400" dirty="0"/>
                  </a:p>
                </c:rich>
              </c:tx>
              <c:spPr/>
              <c:showLegendKey val="0"/>
              <c:showVal val="1"/>
              <c:showCatName val="1"/>
              <c:showSerName val="0"/>
              <c:showPercent val="0"/>
              <c:showBubbleSize val="0"/>
            </c:dLbl>
            <c:dLbl>
              <c:idx val="2"/>
              <c:layout/>
              <c:tx>
                <c:rich>
                  <a:bodyPr/>
                  <a:lstStyle/>
                  <a:p>
                    <a:pPr>
                      <a:defRPr sz="2400"/>
                    </a:pPr>
                    <a:r>
                      <a:rPr lang="en-US" sz="1800" dirty="0"/>
                      <a:t>Federal</a:t>
                    </a:r>
                  </a:p>
                  <a:p>
                    <a:pPr>
                      <a:defRPr sz="2400"/>
                    </a:pPr>
                    <a:r>
                      <a:rPr lang="en-US" sz="1800" dirty="0" smtClean="0"/>
                      <a:t>$681,612,514</a:t>
                    </a:r>
                    <a:endParaRPr lang="en-US" sz="1800" dirty="0"/>
                  </a:p>
                  <a:p>
                    <a:pPr>
                      <a:defRPr sz="2400"/>
                    </a:pPr>
                    <a:r>
                      <a:rPr lang="en-US" sz="1800" dirty="0"/>
                      <a:t>14% </a:t>
                    </a:r>
                    <a:endParaRPr lang="en-US" sz="2400" dirty="0"/>
                  </a:p>
                </c:rich>
              </c:tx>
              <c:spPr/>
              <c:showLegendKey val="0"/>
              <c:showVal val="1"/>
              <c:showCatName val="1"/>
              <c:showSerName val="0"/>
              <c:showPercent val="0"/>
              <c:showBubbleSize val="0"/>
            </c:dLbl>
            <c:showLegendKey val="0"/>
            <c:showVal val="1"/>
            <c:showCatName val="1"/>
            <c:showSerName val="0"/>
            <c:showPercent val="0"/>
            <c:showBubbleSize val="0"/>
            <c:showLeaderLines val="1"/>
          </c:dLbls>
          <c:cat>
            <c:strRef>
              <c:f>Sheet3!$A$1:$A$3</c:f>
              <c:strCache>
                <c:ptCount val="3"/>
                <c:pt idx="0">
                  <c:v>Local and County</c:v>
                </c:pt>
                <c:pt idx="1">
                  <c:v>State</c:v>
                </c:pt>
                <c:pt idx="2">
                  <c:v>Federal</c:v>
                </c:pt>
              </c:strCache>
            </c:strRef>
          </c:cat>
          <c:val>
            <c:numRef>
              <c:f>Sheet3!$B$1:$B$3</c:f>
              <c:numCache>
                <c:formatCode>_(* #,##0.00_);_(* \(#,##0.00\);_(* "-"??_);_(@_)</c:formatCode>
                <c:ptCount val="3"/>
                <c:pt idx="0">
                  <c:v>1490386361.27</c:v>
                </c:pt>
                <c:pt idx="1">
                  <c:v>2797687168.3299999</c:v>
                </c:pt>
                <c:pt idx="2">
                  <c:v>681612514.88999999</c:v>
                </c:pt>
              </c:numCache>
            </c:numRef>
          </c:val>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8123098039512801"/>
          <c:y val="9.7262739321757902E-3"/>
          <c:w val="0.71015774223663397"/>
          <c:h val="0.93481032041340195"/>
        </c:manualLayout>
      </c:layout>
      <c:doughnutChart>
        <c:varyColors val="1"/>
        <c:ser>
          <c:idx val="0"/>
          <c:order val="0"/>
          <c:dPt>
            <c:idx val="0"/>
            <c:bubble3D val="0"/>
            <c:spPr>
              <a:solidFill>
                <a:srgbClr val="FF6600"/>
              </a:solidFill>
            </c:spPr>
          </c:dPt>
          <c:dPt>
            <c:idx val="1"/>
            <c:bubble3D val="0"/>
            <c:spPr>
              <a:solidFill>
                <a:srgbClr val="3366FF"/>
              </a:solidFill>
            </c:spPr>
          </c:dPt>
          <c:dLbls>
            <c:dLbl>
              <c:idx val="0"/>
              <c:layout/>
              <c:tx>
                <c:rich>
                  <a:bodyPr/>
                  <a:lstStyle/>
                  <a:p>
                    <a:r>
                      <a:rPr lang="en-US" dirty="0"/>
                      <a:t>Local and County  </a:t>
                    </a:r>
                    <a:r>
                      <a:rPr lang="en-US" dirty="0" smtClean="0"/>
                      <a:t>$1,490,386,361</a:t>
                    </a:r>
                    <a:endParaRPr lang="en-US" dirty="0"/>
                  </a:p>
                  <a:p>
                    <a:r>
                      <a:rPr lang="en-US" dirty="0"/>
                      <a:t>25% </a:t>
                    </a:r>
                  </a:p>
                </c:rich>
              </c:tx>
              <c:showLegendKey val="0"/>
              <c:showVal val="0"/>
              <c:showCatName val="0"/>
              <c:showSerName val="0"/>
              <c:showPercent val="0"/>
              <c:showBubbleSize val="0"/>
            </c:dLbl>
            <c:dLbl>
              <c:idx val="1"/>
              <c:layout/>
              <c:tx>
                <c:rich>
                  <a:bodyPr/>
                  <a:lstStyle/>
                  <a:p>
                    <a:r>
                      <a:rPr lang="en-US" dirty="0"/>
                      <a:t>State</a:t>
                    </a:r>
                  </a:p>
                  <a:p>
                    <a:r>
                      <a:rPr lang="en-US" dirty="0" smtClean="0"/>
                      <a:t>$2,797,687,168</a:t>
                    </a:r>
                    <a:endParaRPr lang="en-US" dirty="0"/>
                  </a:p>
                  <a:p>
                    <a:r>
                      <a:rPr lang="en-US" dirty="0"/>
                      <a:t>47% </a:t>
                    </a:r>
                  </a:p>
                </c:rich>
              </c:tx>
              <c:showLegendKey val="0"/>
              <c:showVal val="0"/>
              <c:showCatName val="0"/>
              <c:showSerName val="0"/>
              <c:showPercent val="0"/>
              <c:showBubbleSize val="0"/>
            </c:dLbl>
            <c:dLbl>
              <c:idx val="2"/>
              <c:layout/>
              <c:tx>
                <c:rich>
                  <a:bodyPr/>
                  <a:lstStyle/>
                  <a:p>
                    <a:r>
                      <a:rPr lang="en-US" dirty="0"/>
                      <a:t>Federal</a:t>
                    </a:r>
                  </a:p>
                  <a:p>
                    <a:r>
                      <a:rPr lang="en-US" dirty="0" smtClean="0"/>
                      <a:t>$681,612,514</a:t>
                    </a:r>
                    <a:endParaRPr lang="en-US" dirty="0"/>
                  </a:p>
                  <a:p>
                    <a:r>
                      <a:rPr lang="en-US" dirty="0"/>
                      <a:t>12% </a:t>
                    </a:r>
                  </a:p>
                </c:rich>
              </c:tx>
              <c:showLegendKey val="0"/>
              <c:showVal val="0"/>
              <c:showCatName val="0"/>
              <c:showSerName val="0"/>
              <c:showPercent val="0"/>
              <c:showBubbleSize val="0"/>
            </c:dLbl>
            <c:dLbl>
              <c:idx val="3"/>
              <c:layout/>
              <c:tx>
                <c:rich>
                  <a:bodyPr/>
                  <a:lstStyle/>
                  <a:p>
                    <a:r>
                      <a:rPr lang="en-US" dirty="0"/>
                      <a:t>Cash Forward</a:t>
                    </a:r>
                    <a:r>
                      <a:rPr lang="en-US" baseline="0" dirty="0"/>
                      <a:t> &amp;</a:t>
                    </a:r>
                  </a:p>
                  <a:p>
                    <a:r>
                      <a:rPr lang="en-US" dirty="0"/>
                      <a:t>Balancing Accounts**  </a:t>
                    </a:r>
                    <a:r>
                      <a:rPr lang="en-US" dirty="0" smtClean="0"/>
                      <a:t>$931,220,871 </a:t>
                    </a:r>
                    <a:endParaRPr lang="en-US" dirty="0"/>
                  </a:p>
                  <a:p>
                    <a:r>
                      <a:rPr lang="en-US" dirty="0"/>
                      <a:t>16%</a:t>
                    </a:r>
                  </a:p>
                </c:rich>
              </c:tx>
              <c:showLegendKey val="0"/>
              <c:showVal val="0"/>
              <c:showCatName val="0"/>
              <c:showSerName val="0"/>
              <c:showPercent val="0"/>
              <c:showBubbleSize val="0"/>
            </c:dLbl>
            <c:showLegendKey val="0"/>
            <c:showVal val="1"/>
            <c:showCatName val="1"/>
            <c:showSerName val="0"/>
            <c:showPercent val="0"/>
            <c:showBubbleSize val="0"/>
            <c:showLeaderLines val="0"/>
          </c:dLbls>
          <c:cat>
            <c:strRef>
              <c:f>Sheet3!$A$1:$A$4</c:f>
              <c:strCache>
                <c:ptCount val="4"/>
                <c:pt idx="0">
                  <c:v>Local and County</c:v>
                </c:pt>
                <c:pt idx="1">
                  <c:v>State</c:v>
                </c:pt>
                <c:pt idx="2">
                  <c:v>Federal</c:v>
                </c:pt>
                <c:pt idx="3">
                  <c:v>Cash Forward/Balancing Accounts</c:v>
                </c:pt>
              </c:strCache>
            </c:strRef>
          </c:cat>
          <c:val>
            <c:numRef>
              <c:f>Sheet3!$B$1:$B$4</c:f>
              <c:numCache>
                <c:formatCode>_(* #,##0.00_);_(* \(#,##0.00\);_(* "-"??_);_(@_)</c:formatCode>
                <c:ptCount val="4"/>
                <c:pt idx="0">
                  <c:v>1490386361.27</c:v>
                </c:pt>
                <c:pt idx="1">
                  <c:v>2797687168.3299999</c:v>
                </c:pt>
                <c:pt idx="2">
                  <c:v>681612514.88999999</c:v>
                </c:pt>
                <c:pt idx="3">
                  <c:v>931220871.38</c:v>
                </c:pt>
              </c:numCache>
            </c:numRef>
          </c:val>
        </c:ser>
        <c:dLbls>
          <c:showLegendKey val="0"/>
          <c:showVal val="0"/>
          <c:showCatName val="0"/>
          <c:showSerName val="0"/>
          <c:showPercent val="0"/>
          <c:showBubbleSize val="0"/>
          <c:showLeaderLines val="0"/>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33036243295675"/>
          <c:y val="5.1873177947026901E-2"/>
          <c:w val="0.60325368024649095"/>
          <c:h val="0.91281791117248401"/>
        </c:manualLayout>
      </c:layout>
      <c:doughnutChart>
        <c:varyColors val="1"/>
        <c:ser>
          <c:idx val="0"/>
          <c:order val="0"/>
          <c:dPt>
            <c:idx val="0"/>
            <c:bubble3D val="0"/>
            <c:spPr>
              <a:solidFill>
                <a:srgbClr val="3366FF"/>
              </a:solidFill>
            </c:spPr>
          </c:dPt>
          <c:dPt>
            <c:idx val="1"/>
            <c:bubble3D val="0"/>
            <c:spPr>
              <a:solidFill>
                <a:srgbClr val="FF6600"/>
              </a:solidFill>
            </c:spPr>
          </c:dPt>
          <c:dLbls>
            <c:dLbl>
              <c:idx val="0"/>
              <c:layout>
                <c:manualLayout>
                  <c:x val="7.2463768115942004E-3"/>
                  <c:y val="-0.10574749520868"/>
                </c:manualLayout>
              </c:layout>
              <c:tx>
                <c:rich>
                  <a:bodyPr/>
                  <a:lstStyle/>
                  <a:p>
                    <a:r>
                      <a:rPr lang="en-US" b="1" dirty="0" smtClean="0"/>
                      <a:t>Instruction  $2,768,771,784</a:t>
                    </a:r>
                    <a:endParaRPr lang="en-US" b="1" dirty="0"/>
                  </a:p>
                  <a:p>
                    <a:r>
                      <a:rPr lang="en-US" b="1" dirty="0"/>
                      <a:t>55% </a:t>
                    </a:r>
                    <a:endParaRPr lang="en-US" dirty="0"/>
                  </a:p>
                </c:rich>
              </c:tx>
              <c:showLegendKey val="0"/>
              <c:showVal val="1"/>
              <c:showCatName val="1"/>
              <c:showSerName val="0"/>
              <c:showPercent val="0"/>
              <c:showBubbleSize val="0"/>
              <c:separator>
</c:separator>
            </c:dLbl>
            <c:dLbl>
              <c:idx val="1"/>
              <c:layout>
                <c:manualLayout>
                  <c:x val="-1.0144927536231901E-2"/>
                  <c:y val="8.2165512818498196E-2"/>
                </c:manualLayout>
              </c:layout>
              <c:tx>
                <c:rich>
                  <a:bodyPr/>
                  <a:lstStyle/>
                  <a:p>
                    <a:r>
                      <a:rPr lang="en-US" b="1" dirty="0"/>
                      <a:t>Support </a:t>
                    </a:r>
                    <a:r>
                      <a:rPr lang="en-US" b="1" dirty="0" smtClean="0"/>
                      <a:t>Services  $1,905,201,230</a:t>
                    </a:r>
                    <a:endParaRPr lang="en-US" b="1" dirty="0"/>
                  </a:p>
                  <a:p>
                    <a:r>
                      <a:rPr lang="en-US" b="1" dirty="0"/>
                      <a:t>38% </a:t>
                    </a:r>
                    <a:endParaRPr lang="en-US" dirty="0"/>
                  </a:p>
                </c:rich>
              </c:tx>
              <c:showLegendKey val="0"/>
              <c:showVal val="1"/>
              <c:showCatName val="1"/>
              <c:showSerName val="0"/>
              <c:showPercent val="0"/>
              <c:showBubbleSize val="0"/>
              <c:separator>
</c:separator>
            </c:dLbl>
            <c:dLbl>
              <c:idx val="2"/>
              <c:layout>
                <c:manualLayout>
                  <c:x val="-3.3674426566244399E-2"/>
                  <c:y val="-1.3147704595299001E-2"/>
                </c:manualLayout>
              </c:layout>
              <c:tx>
                <c:rich>
                  <a:bodyPr/>
                  <a:lstStyle/>
                  <a:p>
                    <a:r>
                      <a:rPr lang="en-US" b="1" dirty="0"/>
                      <a:t>Administration*  </a:t>
                    </a:r>
                    <a:r>
                      <a:rPr lang="en-US" b="1" dirty="0" smtClean="0"/>
                      <a:t>$317,358,826</a:t>
                    </a:r>
                    <a:endParaRPr lang="en-US" b="1" dirty="0"/>
                  </a:p>
                  <a:p>
                    <a:r>
                      <a:rPr lang="en-US" b="1" dirty="0"/>
                      <a:t>6% </a:t>
                    </a:r>
                    <a:endParaRPr lang="en-US" dirty="0"/>
                  </a:p>
                </c:rich>
              </c:tx>
              <c:showLegendKey val="0"/>
              <c:showVal val="1"/>
              <c:showCatName val="1"/>
              <c:showSerName val="0"/>
              <c:showPercent val="0"/>
              <c:showBubbleSize val="0"/>
              <c:separator>
</c:separator>
            </c:dLbl>
            <c:dLbl>
              <c:idx val="3"/>
              <c:delete val="1"/>
            </c:dLbl>
            <c:showLegendKey val="0"/>
            <c:showVal val="1"/>
            <c:showCatName val="1"/>
            <c:showSerName val="0"/>
            <c:showPercent val="0"/>
            <c:showBubbleSize val="0"/>
            <c:separator>
</c:separator>
            <c:showLeaderLines val="1"/>
          </c:dLbls>
          <c:cat>
            <c:strRef>
              <c:f>Sheet6!$A$21:$A$24</c:f>
              <c:strCache>
                <c:ptCount val="4"/>
                <c:pt idx="0">
                  <c:v>Instruction</c:v>
                </c:pt>
                <c:pt idx="1">
                  <c:v>Support Services</c:v>
                </c:pt>
                <c:pt idx="2">
                  <c:v>Administration</c:v>
                </c:pt>
                <c:pt idx="3">
                  <c:v>Facilities Acquisition &amp; Construction</c:v>
                </c:pt>
              </c:strCache>
            </c:strRef>
          </c:cat>
          <c:val>
            <c:numRef>
              <c:f>Sheet6!$B$21:$B$24</c:f>
              <c:numCache>
                <c:formatCode>_(* #,##0.00_);_(* \(#,##0.00\);_(* "-"??_);_(@_)</c:formatCode>
                <c:ptCount val="4"/>
                <c:pt idx="0">
                  <c:v>2768771784.71</c:v>
                </c:pt>
                <c:pt idx="1">
                  <c:v>1905201230.0699999</c:v>
                </c:pt>
                <c:pt idx="2">
                  <c:v>317358826.33999997</c:v>
                </c:pt>
                <c:pt idx="3">
                  <c:v>69514988.689999998</c:v>
                </c:pt>
              </c:numCache>
            </c:numRef>
          </c:val>
        </c:ser>
        <c:dLbls>
          <c:showLegendKey val="0"/>
          <c:showVal val="1"/>
          <c:showCatName val="1"/>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trendline>
            <c:spPr>
              <a:ln>
                <a:solidFill>
                  <a:srgbClr val="FF0000"/>
                </a:solidFill>
              </a:ln>
            </c:spPr>
            <c:trendlineType val="poly"/>
            <c:order val="2"/>
            <c:dispRSqr val="0"/>
            <c:dispEq val="0"/>
          </c:trendline>
          <c:cat>
            <c:strRef>
              <c:f>Sheet1!$A$2:$A$7</c:f>
              <c:strCache>
                <c:ptCount val="6"/>
                <c:pt idx="0">
                  <c:v>FY 2010</c:v>
                </c:pt>
                <c:pt idx="1">
                  <c:v>FY 2011</c:v>
                </c:pt>
                <c:pt idx="2">
                  <c:v>FY 2012</c:v>
                </c:pt>
                <c:pt idx="3">
                  <c:v>FY 2013</c:v>
                </c:pt>
                <c:pt idx="4">
                  <c:v>FY 2014</c:v>
                </c:pt>
                <c:pt idx="5">
                  <c:v>FY 2015 Estimate</c:v>
                </c:pt>
              </c:strCache>
            </c:strRef>
          </c:cat>
          <c:val>
            <c:numRef>
              <c:f>Sheet1!$B$2:$B$7</c:f>
              <c:numCache>
                <c:formatCode>"$"#,##0.0</c:formatCode>
                <c:ptCount val="6"/>
                <c:pt idx="0">
                  <c:v>638.4</c:v>
                </c:pt>
                <c:pt idx="1">
                  <c:v>565.1</c:v>
                </c:pt>
                <c:pt idx="2">
                  <c:v>729</c:v>
                </c:pt>
                <c:pt idx="3">
                  <c:v>769.2</c:v>
                </c:pt>
                <c:pt idx="4">
                  <c:v>642.9</c:v>
                </c:pt>
                <c:pt idx="5" formatCode="&quot;$&quot;#,##0.0;[Red]\-&quot;$&quot;#,##0.0">
                  <c:v>601.5</c:v>
                </c:pt>
              </c:numCache>
            </c:numRef>
          </c:val>
        </c:ser>
        <c:dLbls>
          <c:showLegendKey val="0"/>
          <c:showVal val="0"/>
          <c:showCatName val="0"/>
          <c:showSerName val="0"/>
          <c:showPercent val="0"/>
          <c:showBubbleSize val="0"/>
        </c:dLbls>
        <c:gapWidth val="150"/>
        <c:axId val="100719232"/>
        <c:axId val="100348288"/>
      </c:barChart>
      <c:catAx>
        <c:axId val="100719232"/>
        <c:scaling>
          <c:orientation val="minMax"/>
        </c:scaling>
        <c:delete val="0"/>
        <c:axPos val="b"/>
        <c:majorTickMark val="out"/>
        <c:minorTickMark val="none"/>
        <c:tickLblPos val="nextTo"/>
        <c:txPr>
          <a:bodyPr/>
          <a:lstStyle/>
          <a:p>
            <a:pPr>
              <a:defRPr b="1"/>
            </a:pPr>
            <a:endParaRPr lang="en-US"/>
          </a:p>
        </c:txPr>
        <c:crossAx val="100348288"/>
        <c:crosses val="autoZero"/>
        <c:auto val="1"/>
        <c:lblAlgn val="ctr"/>
        <c:lblOffset val="100"/>
        <c:noMultiLvlLbl val="0"/>
      </c:catAx>
      <c:valAx>
        <c:axId val="100348288"/>
        <c:scaling>
          <c:orientation val="minMax"/>
        </c:scaling>
        <c:delete val="0"/>
        <c:axPos val="l"/>
        <c:majorGridlines/>
        <c:numFmt formatCode="&quot;$&quot;#,##0.0" sourceLinked="1"/>
        <c:majorTickMark val="out"/>
        <c:minorTickMark val="none"/>
        <c:tickLblPos val="nextTo"/>
        <c:txPr>
          <a:bodyPr/>
          <a:lstStyle/>
          <a:p>
            <a:pPr>
              <a:defRPr b="1"/>
            </a:pPr>
            <a:endParaRPr lang="en-US"/>
          </a:p>
        </c:txPr>
        <c:crossAx val="100719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Flexible Benefit Allowance</c:v>
                </c:pt>
              </c:strCache>
            </c:strRef>
          </c:tx>
          <c:spPr>
            <a:gradFill flip="none" rotWithShape="1">
              <a:gsLst>
                <a:gs pos="0">
                  <a:srgbClr val="7C5CA5"/>
                </a:gs>
                <a:gs pos="100000">
                  <a:srgbClr val="C6AEEB"/>
                </a:gs>
              </a:gsLst>
              <a:lin ang="16200000" scaled="0"/>
              <a:tileRect/>
            </a:gradFill>
          </c:spPr>
          <c:invertIfNegative val="0"/>
          <c:cat>
            <c:numRef>
              <c:f>Sheet1!$A$2</c:f>
              <c:numCache>
                <c:formatCode>General</c:formatCode>
                <c:ptCount val="1"/>
              </c:numCache>
            </c:numRef>
          </c:cat>
          <c:val>
            <c:numRef>
              <c:f>Sheet1!$B$2</c:f>
              <c:numCache>
                <c:formatCode>"$"#,##0</c:formatCode>
                <c:ptCount val="1"/>
                <c:pt idx="0">
                  <c:v>407283633</c:v>
                </c:pt>
              </c:numCache>
            </c:numRef>
          </c:val>
        </c:ser>
        <c:ser>
          <c:idx val="1"/>
          <c:order val="1"/>
          <c:tx>
            <c:strRef>
              <c:f>Sheet1!$C$1</c:f>
              <c:strCache>
                <c:ptCount val="1"/>
                <c:pt idx="0">
                  <c:v>Other School Activities Line Items</c:v>
                </c:pt>
              </c:strCache>
            </c:strRef>
          </c:tx>
          <c:spPr>
            <a:gradFill flip="none" rotWithShape="1">
              <a:gsLst>
                <a:gs pos="0">
                  <a:srgbClr val="A1CA4B"/>
                </a:gs>
                <a:gs pos="100000">
                  <a:srgbClr val="D8FC9B"/>
                </a:gs>
              </a:gsLst>
              <a:lin ang="16200000" scaled="0"/>
              <a:tileRect/>
            </a:gradFill>
          </c:spPr>
          <c:invertIfNegative val="0"/>
          <c:cat>
            <c:numRef>
              <c:f>Sheet1!$A$2</c:f>
              <c:numCache>
                <c:formatCode>General</c:formatCode>
                <c:ptCount val="1"/>
              </c:numCache>
            </c:numRef>
          </c:cat>
          <c:val>
            <c:numRef>
              <c:f>Sheet1!$C$2</c:f>
              <c:numCache>
                <c:formatCode>"$"#,##0</c:formatCode>
                <c:ptCount val="1"/>
                <c:pt idx="0">
                  <c:v>138918158</c:v>
                </c:pt>
              </c:numCache>
            </c:numRef>
          </c:val>
        </c:ser>
        <c:dLbls>
          <c:showLegendKey val="0"/>
          <c:showVal val="0"/>
          <c:showCatName val="0"/>
          <c:showSerName val="0"/>
          <c:showPercent val="0"/>
          <c:showBubbleSize val="0"/>
        </c:dLbls>
        <c:gapWidth val="150"/>
        <c:overlap val="100"/>
        <c:axId val="95737728"/>
        <c:axId val="95739264"/>
      </c:barChart>
      <c:catAx>
        <c:axId val="95737728"/>
        <c:scaling>
          <c:orientation val="minMax"/>
        </c:scaling>
        <c:delete val="1"/>
        <c:axPos val="b"/>
        <c:numFmt formatCode="General" sourceLinked="1"/>
        <c:majorTickMark val="out"/>
        <c:minorTickMark val="none"/>
        <c:tickLblPos val="nextTo"/>
        <c:crossAx val="95739264"/>
        <c:crosses val="autoZero"/>
        <c:auto val="1"/>
        <c:lblAlgn val="ctr"/>
        <c:lblOffset val="100"/>
        <c:noMultiLvlLbl val="0"/>
      </c:catAx>
      <c:valAx>
        <c:axId val="95739264"/>
        <c:scaling>
          <c:orientation val="minMax"/>
        </c:scaling>
        <c:delete val="1"/>
        <c:axPos val="l"/>
        <c:numFmt formatCode="&quot;$&quot;#,##0" sourceLinked="1"/>
        <c:majorTickMark val="out"/>
        <c:minorTickMark val="none"/>
        <c:tickLblPos val="nextTo"/>
        <c:crossAx val="95737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4.9026950899430197E-2"/>
          <c:y val="4.5587409951415601E-2"/>
          <c:w val="0.46387098519901498"/>
          <c:h val="0.71801306751549698"/>
        </c:manualLayout>
      </c:layout>
      <c:pieChart>
        <c:varyColors val="1"/>
        <c:ser>
          <c:idx val="0"/>
          <c:order val="0"/>
          <c:tx>
            <c:strRef>
              <c:f>Sheet1!$B$1</c:f>
              <c:strCache>
                <c:ptCount val="1"/>
                <c:pt idx="0">
                  <c:v>Column1</c:v>
                </c:pt>
              </c:strCache>
            </c:strRef>
          </c:tx>
          <c:dPt>
            <c:idx val="0"/>
            <c:bubble3D val="0"/>
            <c:spPr>
              <a:gradFill flip="none" rotWithShape="1">
                <a:gsLst>
                  <a:gs pos="0">
                    <a:srgbClr val="3CB9D9"/>
                  </a:gs>
                  <a:gs pos="100000">
                    <a:srgbClr val="93ECFF"/>
                  </a:gs>
                </a:gsLst>
                <a:lin ang="16200000" scaled="0"/>
                <a:tileRect/>
              </a:gradFill>
            </c:spPr>
          </c:dPt>
          <c:dPt>
            <c:idx val="2"/>
            <c:bubble3D val="0"/>
            <c:spPr>
              <a:gradFill flip="none" rotWithShape="1">
                <a:gsLst>
                  <a:gs pos="0">
                    <a:srgbClr val="3F80CE"/>
                  </a:gs>
                  <a:gs pos="100000">
                    <a:srgbClr val="98C0FE"/>
                  </a:gs>
                </a:gsLst>
                <a:lin ang="16200000" scaled="0"/>
                <a:tileRect/>
              </a:gradFill>
            </c:spPr>
          </c:dPt>
          <c:dPt>
            <c:idx val="4"/>
            <c:bubble3D val="0"/>
            <c:spPr>
              <a:gradFill flip="none" rotWithShape="1">
                <a:gsLst>
                  <a:gs pos="0">
                    <a:srgbClr val="A1CA4B"/>
                  </a:gs>
                  <a:gs pos="100000">
                    <a:srgbClr val="D8FC9B"/>
                  </a:gs>
                </a:gsLst>
                <a:lin ang="16200000" scaled="0"/>
                <a:tileRect/>
              </a:gradFill>
            </c:spPr>
          </c:dPt>
          <c:dLbls>
            <c:dLbl>
              <c:idx val="1"/>
              <c:layout>
                <c:manualLayout>
                  <c:x val="-3.4845969640392903E-2"/>
                  <c:y val="2.42808678170548E-2"/>
                </c:manualLayout>
              </c:layout>
              <c:dLblPos val="bestFit"/>
              <c:showLegendKey val="0"/>
              <c:showVal val="1"/>
              <c:showCatName val="0"/>
              <c:showSerName val="0"/>
              <c:showPercent val="1"/>
              <c:showBubbleSize val="0"/>
              <c:separator>
</c:separator>
            </c:dLbl>
            <c:dLbl>
              <c:idx val="2"/>
              <c:layout>
                <c:manualLayout>
                  <c:x val="0.13255648456314101"/>
                  <c:y val="-1.81625900485843E-3"/>
                </c:manualLayout>
              </c:layout>
              <c:dLblPos val="bestFit"/>
              <c:showLegendKey val="0"/>
              <c:showVal val="1"/>
              <c:showCatName val="0"/>
              <c:showSerName val="0"/>
              <c:showPercent val="1"/>
              <c:showBubbleSize val="0"/>
              <c:separator>
</c:separator>
            </c:dLbl>
            <c:txPr>
              <a:bodyPr/>
              <a:lstStyle/>
              <a:p>
                <a:pPr>
                  <a:defRPr sz="1700" b="0"/>
                </a:pPr>
                <a:endParaRPr lang="en-US"/>
              </a:p>
            </c:txPr>
            <c:dLblPos val="bestFit"/>
            <c:showLegendKey val="0"/>
            <c:showVal val="1"/>
            <c:showCatName val="0"/>
            <c:showSerName val="0"/>
            <c:showPercent val="1"/>
            <c:showBubbleSize val="0"/>
            <c:separator>
</c:separator>
            <c:showLeaderLines val="1"/>
          </c:dLbls>
          <c:cat>
            <c:strRef>
              <c:f>Sheet1!$A$2:$A$6</c:f>
              <c:strCache>
                <c:ptCount val="5"/>
                <c:pt idx="0">
                  <c:v>Support of Public School Activities</c:v>
                </c:pt>
                <c:pt idx="1">
                  <c:v>SDE</c:v>
                </c:pt>
                <c:pt idx="2">
                  <c:v>Total State Appropriation</c:v>
                </c:pt>
                <c:pt idx="3">
                  <c:v>Flexible Benefit Allowance</c:v>
                </c:pt>
                <c:pt idx="4">
                  <c:v>Other School Activities Line Items</c:v>
                </c:pt>
              </c:strCache>
            </c:strRef>
          </c:cat>
          <c:val>
            <c:numRef>
              <c:f>Sheet1!$B$2:$B$6</c:f>
              <c:numCache>
                <c:formatCode>"$"#,##0</c:formatCode>
                <c:ptCount val="5"/>
                <c:pt idx="0">
                  <c:v>546201791</c:v>
                </c:pt>
                <c:pt idx="1">
                  <c:v>25400000</c:v>
                </c:pt>
                <c:pt idx="2">
                  <c:v>1906283295</c:v>
                </c:pt>
              </c:numCache>
            </c:numRef>
          </c:val>
        </c:ser>
        <c:dLbls>
          <c:showLegendKey val="0"/>
          <c:showVal val="0"/>
          <c:showCatName val="0"/>
          <c:showSerName val="0"/>
          <c:showPercent val="0"/>
          <c:showBubbleSize val="0"/>
          <c:showLeaderLines val="1"/>
        </c:dLbls>
        <c:firstSliceAng val="50"/>
      </c:pieChart>
    </c:plotArea>
    <c:legend>
      <c:legendPos val="b"/>
      <c:layout>
        <c:manualLayout>
          <c:xMode val="edge"/>
          <c:yMode val="edge"/>
          <c:x val="0.111424791413268"/>
          <c:y val="0.781287066510303"/>
          <c:w val="0.81780082367752804"/>
          <c:h val="0.1974363377450160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lineChart>
        <c:grouping val="standard"/>
        <c:varyColors val="0"/>
        <c:ser>
          <c:idx val="0"/>
          <c:order val="0"/>
          <c:tx>
            <c:strRef>
              <c:f>Sheet1!$B$1</c:f>
              <c:strCache>
                <c:ptCount val="1"/>
                <c:pt idx="0">
                  <c:v>Series 1</c:v>
                </c:pt>
              </c:strCache>
            </c:strRef>
          </c:tx>
          <c:dLbls>
            <c:dLblPos val="b"/>
            <c:showLegendKey val="0"/>
            <c:showVal val="1"/>
            <c:showCatName val="0"/>
            <c:showSerName val="0"/>
            <c:showPercent val="0"/>
            <c:showBubbleSize val="0"/>
            <c:showLeaderLines val="0"/>
          </c:dLbls>
          <c:cat>
            <c:strRef>
              <c:f>Sheet1!$A$2:$A$8</c:f>
              <c:strCache>
                <c:ptCount val="7"/>
                <c:pt idx="0">
                  <c:v>2010</c:v>
                </c:pt>
                <c:pt idx="1">
                  <c:v>2011</c:v>
                </c:pt>
                <c:pt idx="2">
                  <c:v>2012</c:v>
                </c:pt>
                <c:pt idx="3">
                  <c:v>2013</c:v>
                </c:pt>
                <c:pt idx="4">
                  <c:v>2014</c:v>
                </c:pt>
                <c:pt idx="5">
                  <c:v>2015</c:v>
                </c:pt>
                <c:pt idx="6">
                  <c:v>2016 request</c:v>
                </c:pt>
              </c:strCache>
            </c:strRef>
          </c:cat>
          <c:val>
            <c:numRef>
              <c:f>Sheet1!$B$2:$B$8</c:f>
              <c:numCache>
                <c:formatCode>#,##0.0</c:formatCode>
                <c:ptCount val="7"/>
                <c:pt idx="0">
                  <c:v>290.60000000000002</c:v>
                </c:pt>
                <c:pt idx="1">
                  <c:v>299.2</c:v>
                </c:pt>
                <c:pt idx="2">
                  <c:v>340.8</c:v>
                </c:pt>
                <c:pt idx="3">
                  <c:v>353</c:v>
                </c:pt>
                <c:pt idx="4">
                  <c:v>374.3</c:v>
                </c:pt>
                <c:pt idx="5">
                  <c:v>392.7</c:v>
                </c:pt>
                <c:pt idx="6">
                  <c:v>422.6</c:v>
                </c:pt>
              </c:numCache>
            </c:numRef>
          </c:val>
          <c:smooth val="0"/>
        </c:ser>
        <c:dLbls>
          <c:showLegendKey val="0"/>
          <c:showVal val="1"/>
          <c:showCatName val="0"/>
          <c:showSerName val="0"/>
          <c:showPercent val="0"/>
          <c:showBubbleSize val="0"/>
        </c:dLbls>
        <c:marker val="1"/>
        <c:smooth val="0"/>
        <c:axId val="95939968"/>
        <c:axId val="100444416"/>
      </c:lineChart>
      <c:catAx>
        <c:axId val="95939968"/>
        <c:scaling>
          <c:orientation val="minMax"/>
        </c:scaling>
        <c:delete val="0"/>
        <c:axPos val="b"/>
        <c:majorTickMark val="out"/>
        <c:minorTickMark val="none"/>
        <c:tickLblPos val="nextTo"/>
        <c:crossAx val="100444416"/>
        <c:crosses val="autoZero"/>
        <c:auto val="1"/>
        <c:lblAlgn val="ctr"/>
        <c:lblOffset val="100"/>
        <c:noMultiLvlLbl val="0"/>
      </c:catAx>
      <c:valAx>
        <c:axId val="100444416"/>
        <c:scaling>
          <c:orientation val="minMax"/>
          <c:min val="250"/>
        </c:scaling>
        <c:delete val="0"/>
        <c:axPos val="l"/>
        <c:majorGridlines/>
        <c:numFmt formatCode="#,##0.0" sourceLinked="1"/>
        <c:majorTickMark val="out"/>
        <c:minorTickMark val="none"/>
        <c:tickLblPos val="nextTo"/>
        <c:crossAx val="95939968"/>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8409090909090901E-2"/>
          <c:y val="9.0909090909090898E-2"/>
          <c:w val="0.5"/>
          <c:h val="0.83333333333333304"/>
        </c:manualLayout>
      </c:layout>
      <c:pieChart>
        <c:varyColors val="1"/>
        <c:ser>
          <c:idx val="0"/>
          <c:order val="0"/>
          <c:tx>
            <c:strRef>
              <c:f>Sheet1!$B$1</c:f>
              <c:strCache>
                <c:ptCount val="1"/>
                <c:pt idx="0">
                  <c:v>Students</c:v>
                </c:pt>
              </c:strCache>
            </c:strRef>
          </c:tx>
          <c:dPt>
            <c:idx val="2"/>
            <c:bubble3D val="0"/>
            <c:spPr>
              <a:solidFill>
                <a:schemeClr val="bg1">
                  <a:lumMod val="65000"/>
                </a:schemeClr>
              </a:solidFill>
            </c:spPr>
          </c:dPt>
          <c:dLbls>
            <c:dLbl>
              <c:idx val="2"/>
              <c:tx>
                <c:rich>
                  <a:bodyPr/>
                  <a:lstStyle/>
                  <a:p>
                    <a:r>
                      <a:rPr lang="en-US" smtClean="0"/>
                      <a:t>Scored</a:t>
                    </a:r>
                    <a:r>
                      <a:rPr lang="en-US" baseline="0" smtClean="0"/>
                      <a:t> Proficient or Advanced</a:t>
                    </a:r>
                    <a:r>
                      <a:rPr lang="en-US" dirty="0"/>
                      <a:t>
28,038
68%</a:t>
                    </a:r>
                  </a:p>
                </c:rich>
              </c:tx>
              <c:showLegendKey val="0"/>
              <c:showVal val="1"/>
              <c:showCatName val="1"/>
              <c:showSerName val="0"/>
              <c:showPercent val="1"/>
              <c:showBubbleSize val="0"/>
              <c:separator>
</c:separator>
            </c:dLbl>
            <c:showLegendKey val="0"/>
            <c:showVal val="1"/>
            <c:showCatName val="1"/>
            <c:showSerName val="0"/>
            <c:showPercent val="1"/>
            <c:showBubbleSize val="0"/>
            <c:separator>
</c:separator>
            <c:showLeaderLines val="1"/>
          </c:dLbls>
          <c:cat>
            <c:strRef>
              <c:f>Sheet1!$A$2:$A$4</c:f>
              <c:strCache>
                <c:ptCount val="3"/>
                <c:pt idx="0">
                  <c:v>Limited Knowledge</c:v>
                </c:pt>
                <c:pt idx="1">
                  <c:v>Unsatisfactory</c:v>
                </c:pt>
                <c:pt idx="2">
                  <c:v>Not Subject to RSA</c:v>
                </c:pt>
              </c:strCache>
            </c:strRef>
          </c:cat>
          <c:val>
            <c:numRef>
              <c:f>Sheet1!$B$2:$B$4</c:f>
              <c:numCache>
                <c:formatCode>#,##0</c:formatCode>
                <c:ptCount val="3"/>
                <c:pt idx="0">
                  <c:v>5788</c:v>
                </c:pt>
                <c:pt idx="1">
                  <c:v>7248</c:v>
                </c:pt>
                <c:pt idx="2">
                  <c:v>28038</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Retained</c:v>
                </c:pt>
              </c:strCache>
            </c:strRef>
          </c:tx>
          <c:spPr>
            <a:gradFill flip="none" rotWithShape="1">
              <a:gsLst>
                <a:gs pos="0">
                  <a:srgbClr val="815DAD"/>
                </a:gs>
                <a:gs pos="100000">
                  <a:srgbClr val="C6AEEC"/>
                </a:gs>
              </a:gsLst>
              <a:lin ang="16200000" scaled="0"/>
              <a:tileRect/>
            </a:gradFill>
          </c:spPr>
          <c:invertIfNegative val="0"/>
          <c:dLbls>
            <c:dLbl>
              <c:idx val="0"/>
              <c:layout>
                <c:manualLayout>
                  <c:x val="0"/>
                  <c:y val="-2.8125000000000101E-2"/>
                </c:manualLayout>
              </c:layout>
              <c:tx>
                <c:rich>
                  <a:bodyPr/>
                  <a:lstStyle/>
                  <a:p>
                    <a:r>
                      <a:rPr lang="en-US" dirty="0" smtClean="0"/>
                      <a:t>Retained by</a:t>
                    </a:r>
                  </a:p>
                  <a:p>
                    <a:r>
                      <a:rPr lang="en-US" dirty="0" smtClean="0"/>
                      <a:t>Team</a:t>
                    </a:r>
                    <a:r>
                      <a:rPr lang="en-US" dirty="0"/>
                      <a:t>
2,533</a:t>
                    </a:r>
                  </a:p>
                </c:rich>
              </c:tx>
              <c:showLegendKey val="0"/>
              <c:showVal val="1"/>
              <c:showCatName val="0"/>
              <c:showSerName val="1"/>
              <c:showPercent val="0"/>
              <c:showBubbleSize val="0"/>
              <c:separator>
</c:separator>
            </c:dLbl>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Sheet1!$B$2</c:f>
              <c:numCache>
                <c:formatCode>#,##0</c:formatCode>
                <c:ptCount val="1"/>
                <c:pt idx="0">
                  <c:v>2533</c:v>
                </c:pt>
              </c:numCache>
            </c:numRef>
          </c:val>
        </c:ser>
        <c:ser>
          <c:idx val="1"/>
          <c:order val="1"/>
          <c:tx>
            <c:strRef>
              <c:f>Sheet1!$C$1</c:f>
              <c:strCache>
                <c:ptCount val="1"/>
                <c:pt idx="0">
                  <c:v>Promoted by Team</c:v>
                </c:pt>
              </c:strCache>
            </c:strRef>
          </c:tx>
          <c:spPr>
            <a:gradFill flip="none" rotWithShape="0">
              <a:gsLst>
                <a:gs pos="0">
                  <a:srgbClr val="A3CD4E"/>
                </a:gs>
                <a:gs pos="100000">
                  <a:srgbClr val="D9FC9C"/>
                </a:gs>
              </a:gsLst>
              <a:lin ang="16200000" scaled="0"/>
              <a:tileRect/>
            </a:gradFill>
          </c:spPr>
          <c:invertIfNegative val="0"/>
          <c:dLbls>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Sheet1!$C$2</c:f>
              <c:numCache>
                <c:formatCode>#,##0</c:formatCode>
                <c:ptCount val="1"/>
                <c:pt idx="0">
                  <c:v>1749</c:v>
                </c:pt>
              </c:numCache>
            </c:numRef>
          </c:val>
        </c:ser>
        <c:ser>
          <c:idx val="2"/>
          <c:order val="2"/>
          <c:tx>
            <c:strRef>
              <c:f>Sheet1!$D$1</c:f>
              <c:strCache>
                <c:ptCount val="1"/>
                <c:pt idx="0">
                  <c:v>Promoted through other provision</c:v>
                </c:pt>
              </c:strCache>
            </c:strRef>
          </c:tx>
          <c:spPr>
            <a:solidFill>
              <a:schemeClr val="bg1">
                <a:lumMod val="65000"/>
              </a:schemeClr>
            </a:solidFill>
          </c:spPr>
          <c:invertIfNegative val="0"/>
          <c:dLbls>
            <c:showLegendKey val="0"/>
            <c:showVal val="1"/>
            <c:showCatName val="0"/>
            <c:showSerName val="1"/>
            <c:showPercent val="0"/>
            <c:showBubbleSize val="0"/>
            <c:separator>
</c:separator>
            <c:showLeaderLines val="0"/>
          </c:dLbls>
          <c:cat>
            <c:numRef>
              <c:f>Sheet1!$A$2</c:f>
              <c:numCache>
                <c:formatCode>General</c:formatCode>
                <c:ptCount val="1"/>
              </c:numCache>
            </c:numRef>
          </c:cat>
          <c:val>
            <c:numRef>
              <c:f>Sheet1!$D$2</c:f>
              <c:numCache>
                <c:formatCode>#,##0</c:formatCode>
                <c:ptCount val="1"/>
                <c:pt idx="0">
                  <c:v>2966</c:v>
                </c:pt>
              </c:numCache>
            </c:numRef>
          </c:val>
        </c:ser>
        <c:dLbls>
          <c:showLegendKey val="0"/>
          <c:showVal val="0"/>
          <c:showCatName val="0"/>
          <c:showSerName val="1"/>
          <c:showPercent val="0"/>
          <c:showBubbleSize val="0"/>
        </c:dLbls>
        <c:gapWidth val="150"/>
        <c:overlap val="100"/>
        <c:axId val="110454272"/>
        <c:axId val="110455808"/>
      </c:barChart>
      <c:catAx>
        <c:axId val="110454272"/>
        <c:scaling>
          <c:orientation val="minMax"/>
        </c:scaling>
        <c:delete val="1"/>
        <c:axPos val="b"/>
        <c:numFmt formatCode="General" sourceLinked="1"/>
        <c:majorTickMark val="out"/>
        <c:minorTickMark val="none"/>
        <c:tickLblPos val="nextTo"/>
        <c:crossAx val="110455808"/>
        <c:crosses val="autoZero"/>
        <c:auto val="1"/>
        <c:lblAlgn val="ctr"/>
        <c:lblOffset val="100"/>
        <c:noMultiLvlLbl val="0"/>
      </c:catAx>
      <c:valAx>
        <c:axId val="110455808"/>
        <c:scaling>
          <c:orientation val="minMax"/>
        </c:scaling>
        <c:delete val="1"/>
        <c:axPos val="l"/>
        <c:numFmt formatCode="#,##0" sourceLinked="1"/>
        <c:majorTickMark val="out"/>
        <c:minorTickMark val="none"/>
        <c:tickLblPos val="nextTo"/>
        <c:crossAx val="11045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13-14</c:v>
                </c:pt>
              </c:strCache>
            </c:strRef>
          </c:tx>
          <c:spPr>
            <a:gradFill flip="none" rotWithShape="1">
              <a:gsLst>
                <a:gs pos="0">
                  <a:srgbClr val="4784D1"/>
                </a:gs>
                <a:gs pos="100000">
                  <a:srgbClr val="97BFFE"/>
                </a:gs>
              </a:gsLst>
              <a:lin ang="16200000" scaled="0"/>
              <a:tileRect/>
            </a:gradFill>
          </c:spPr>
          <c:invertIfNegative val="0"/>
          <c:dLbls>
            <c:showLegendKey val="0"/>
            <c:showVal val="1"/>
            <c:showCatName val="0"/>
            <c:showSerName val="0"/>
            <c:showPercent val="0"/>
            <c:showBubbleSize val="0"/>
            <c:showLeaderLines val="0"/>
          </c:dLbls>
          <c:cat>
            <c:strRef>
              <c:f>Sheet1!$A$2:$A$5</c:f>
              <c:strCache>
                <c:ptCount val="4"/>
                <c:pt idx="0">
                  <c:v>Kindergarten</c:v>
                </c:pt>
                <c:pt idx="1">
                  <c:v>1st Grade</c:v>
                </c:pt>
                <c:pt idx="2">
                  <c:v>2nd Grade</c:v>
                </c:pt>
                <c:pt idx="3">
                  <c:v>3rd Grade</c:v>
                </c:pt>
              </c:strCache>
            </c:strRef>
          </c:cat>
          <c:val>
            <c:numRef>
              <c:f>Sheet1!$B$2:$B$5</c:f>
              <c:numCache>
                <c:formatCode>0%</c:formatCode>
                <c:ptCount val="4"/>
                <c:pt idx="0">
                  <c:v>0.37</c:v>
                </c:pt>
                <c:pt idx="1">
                  <c:v>0.4</c:v>
                </c:pt>
                <c:pt idx="2">
                  <c:v>0.42</c:v>
                </c:pt>
                <c:pt idx="3">
                  <c:v>0.41</c:v>
                </c:pt>
              </c:numCache>
            </c:numRef>
          </c:val>
        </c:ser>
        <c:ser>
          <c:idx val="1"/>
          <c:order val="1"/>
          <c:tx>
            <c:strRef>
              <c:f>Sheet1!$C$1</c:f>
              <c:strCache>
                <c:ptCount val="1"/>
                <c:pt idx="0">
                  <c:v>14-15</c:v>
                </c:pt>
              </c:strCache>
            </c:strRef>
          </c:tx>
          <c:spPr>
            <a:gradFill flip="none" rotWithShape="1">
              <a:gsLst>
                <a:gs pos="0">
                  <a:srgbClr val="A3CD4E"/>
                </a:gs>
                <a:gs pos="100000">
                  <a:srgbClr val="D9FC9C"/>
                </a:gs>
              </a:gsLst>
              <a:lin ang="16200000" scaled="0"/>
              <a:tileRect/>
            </a:gradFill>
            <a:ln>
              <a:noFill/>
            </a:ln>
          </c:spPr>
          <c:invertIfNegative val="0"/>
          <c:dLbls>
            <c:showLegendKey val="0"/>
            <c:showVal val="1"/>
            <c:showCatName val="0"/>
            <c:showSerName val="0"/>
            <c:showPercent val="0"/>
            <c:showBubbleSize val="0"/>
            <c:showLeaderLines val="0"/>
          </c:dLbls>
          <c:cat>
            <c:strRef>
              <c:f>Sheet1!$A$2:$A$5</c:f>
              <c:strCache>
                <c:ptCount val="4"/>
                <c:pt idx="0">
                  <c:v>Kindergarten</c:v>
                </c:pt>
                <c:pt idx="1">
                  <c:v>1st Grade</c:v>
                </c:pt>
                <c:pt idx="2">
                  <c:v>2nd Grade</c:v>
                </c:pt>
                <c:pt idx="3">
                  <c:v>3rd Grade</c:v>
                </c:pt>
              </c:strCache>
            </c:strRef>
          </c:cat>
          <c:val>
            <c:numRef>
              <c:f>Sheet1!$C$2:$C$5</c:f>
              <c:numCache>
                <c:formatCode>0%</c:formatCode>
                <c:ptCount val="4"/>
                <c:pt idx="0">
                  <c:v>0.34</c:v>
                </c:pt>
                <c:pt idx="1">
                  <c:v>0.4</c:v>
                </c:pt>
                <c:pt idx="2">
                  <c:v>0.42</c:v>
                </c:pt>
                <c:pt idx="3">
                  <c:v>0.42</c:v>
                </c:pt>
              </c:numCache>
            </c:numRef>
          </c:val>
        </c:ser>
        <c:dLbls>
          <c:showLegendKey val="0"/>
          <c:showVal val="0"/>
          <c:showCatName val="0"/>
          <c:showSerName val="0"/>
          <c:showPercent val="0"/>
          <c:showBubbleSize val="0"/>
        </c:dLbls>
        <c:gapWidth val="150"/>
        <c:axId val="110543616"/>
        <c:axId val="110545152"/>
      </c:barChart>
      <c:catAx>
        <c:axId val="110543616"/>
        <c:scaling>
          <c:orientation val="minMax"/>
        </c:scaling>
        <c:delete val="0"/>
        <c:axPos val="l"/>
        <c:majorTickMark val="out"/>
        <c:minorTickMark val="none"/>
        <c:tickLblPos val="nextTo"/>
        <c:crossAx val="110545152"/>
        <c:crosses val="autoZero"/>
        <c:auto val="1"/>
        <c:lblAlgn val="ctr"/>
        <c:lblOffset val="100"/>
        <c:noMultiLvlLbl val="0"/>
      </c:catAx>
      <c:valAx>
        <c:axId val="110545152"/>
        <c:scaling>
          <c:orientation val="minMax"/>
        </c:scaling>
        <c:delete val="0"/>
        <c:axPos val="b"/>
        <c:majorGridlines/>
        <c:numFmt formatCode="0%" sourceLinked="1"/>
        <c:majorTickMark val="out"/>
        <c:minorTickMark val="none"/>
        <c:tickLblPos val="nextTo"/>
        <c:crossAx val="1105436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492313460817399"/>
          <c:y val="3.2828282828282797E-2"/>
          <c:w val="0.86573162729658804"/>
          <c:h val="0.61467339469890203"/>
        </c:manualLayout>
      </c:layout>
      <c:barChart>
        <c:barDir val="bar"/>
        <c:grouping val="stacked"/>
        <c:varyColors val="0"/>
        <c:ser>
          <c:idx val="0"/>
          <c:order val="0"/>
          <c:tx>
            <c:strRef>
              <c:f>Sheet1!$B$1</c:f>
              <c:strCache>
                <c:ptCount val="1"/>
                <c:pt idx="0">
                  <c:v>Financial Support (appropriations)</c:v>
                </c:pt>
              </c:strCache>
            </c:strRef>
          </c:tx>
          <c:spPr>
            <a:solidFill>
              <a:srgbClr val="FF0000"/>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Sheet1!$B$2:$B$7</c:f>
              <c:numCache>
                <c:formatCode>"$"#,##0.00</c:formatCode>
                <c:ptCount val="6"/>
                <c:pt idx="0">
                  <c:v>1852438</c:v>
                </c:pt>
                <c:pt idx="1">
                  <c:v>1835981.8</c:v>
                </c:pt>
                <c:pt idx="2">
                  <c:v>1814199.8</c:v>
                </c:pt>
                <c:pt idx="3">
                  <c:v>1815185.1</c:v>
                </c:pt>
                <c:pt idx="4">
                  <c:v>1977824.4</c:v>
                </c:pt>
                <c:pt idx="5">
                  <c:v>1895627.7</c:v>
                </c:pt>
              </c:numCache>
            </c:numRef>
          </c:val>
        </c:ser>
        <c:ser>
          <c:idx val="1"/>
          <c:order val="1"/>
          <c:tx>
            <c:strRef>
              <c:f>Sheet1!$C$1</c:f>
              <c:strCache>
                <c:ptCount val="1"/>
                <c:pt idx="0">
                  <c:v>Ad Valorem</c:v>
                </c:pt>
              </c:strCache>
            </c:strRef>
          </c:tx>
          <c:spPr>
            <a:solidFill>
              <a:srgbClr val="FF6600"/>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Sheet1!$C$2:$C$7</c:f>
              <c:numCache>
                <c:formatCode>"$"#,##0.00</c:formatCode>
                <c:ptCount val="6"/>
                <c:pt idx="0">
                  <c:v>1058638.8</c:v>
                </c:pt>
                <c:pt idx="1">
                  <c:v>1013534.7</c:v>
                </c:pt>
                <c:pt idx="2">
                  <c:v>975794.2</c:v>
                </c:pt>
                <c:pt idx="3">
                  <c:v>943606.6</c:v>
                </c:pt>
                <c:pt idx="4">
                  <c:v>905082.2</c:v>
                </c:pt>
                <c:pt idx="5">
                  <c:v>878567</c:v>
                </c:pt>
              </c:numCache>
            </c:numRef>
          </c:val>
        </c:ser>
        <c:ser>
          <c:idx val="2"/>
          <c:order val="2"/>
          <c:tx>
            <c:strRef>
              <c:f>Sheet1!$D$1</c:f>
              <c:strCache>
                <c:ptCount val="1"/>
                <c:pt idx="0">
                  <c:v>Motor Vehicle</c:v>
                </c:pt>
              </c:strCache>
            </c:strRef>
          </c:tx>
          <c:spPr>
            <a:solidFill>
              <a:srgbClr val="FFFF00"/>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Sheet1!$D$2:$D$7</c:f>
              <c:numCache>
                <c:formatCode>"$"#,##0.00</c:formatCode>
                <c:ptCount val="6"/>
                <c:pt idx="0">
                  <c:v>261396.3</c:v>
                </c:pt>
                <c:pt idx="1">
                  <c:v>238717.3</c:v>
                </c:pt>
                <c:pt idx="2">
                  <c:v>229663.5</c:v>
                </c:pt>
                <c:pt idx="3">
                  <c:v>219919.6</c:v>
                </c:pt>
                <c:pt idx="4">
                  <c:v>219313.3</c:v>
                </c:pt>
                <c:pt idx="5">
                  <c:v>219312.1</c:v>
                </c:pt>
              </c:numCache>
            </c:numRef>
          </c:val>
        </c:ser>
        <c:ser>
          <c:idx val="3"/>
          <c:order val="3"/>
          <c:tx>
            <c:strRef>
              <c:f>Sheet1!$E$1</c:f>
              <c:strCache>
                <c:ptCount val="1"/>
                <c:pt idx="0">
                  <c:v>County 4-Mill</c:v>
                </c:pt>
              </c:strCache>
            </c:strRef>
          </c:tx>
          <c:spPr>
            <a:solidFill>
              <a:srgbClr val="00ED11"/>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Sheet1!$E$2:$E$7</c:f>
              <c:numCache>
                <c:formatCode>"$"#,##0.00</c:formatCode>
                <c:ptCount val="6"/>
                <c:pt idx="0">
                  <c:v>116348.7</c:v>
                </c:pt>
                <c:pt idx="1">
                  <c:v>112653</c:v>
                </c:pt>
                <c:pt idx="2">
                  <c:v>109665.4</c:v>
                </c:pt>
                <c:pt idx="3">
                  <c:v>104564.4</c:v>
                </c:pt>
                <c:pt idx="4">
                  <c:v>93896.6</c:v>
                </c:pt>
                <c:pt idx="5">
                  <c:v>100620.4</c:v>
                </c:pt>
              </c:numCache>
            </c:numRef>
          </c:val>
        </c:ser>
        <c:ser>
          <c:idx val="4"/>
          <c:order val="4"/>
          <c:tx>
            <c:strRef>
              <c:f>Sheet1!$F$1</c:f>
              <c:strCache>
                <c:ptCount val="1"/>
                <c:pt idx="0">
                  <c:v>School Land</c:v>
                </c:pt>
              </c:strCache>
            </c:strRef>
          </c:tx>
          <c:spPr>
            <a:solidFill>
              <a:srgbClr val="0000FF"/>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Sheet1!$F$2:$F$7</c:f>
              <c:numCache>
                <c:formatCode>"$"#,##0.00</c:formatCode>
                <c:ptCount val="6"/>
                <c:pt idx="0">
                  <c:v>93626.8</c:v>
                </c:pt>
                <c:pt idx="1">
                  <c:v>93000</c:v>
                </c:pt>
                <c:pt idx="2">
                  <c:v>102144.9</c:v>
                </c:pt>
                <c:pt idx="3">
                  <c:v>93160.7</c:v>
                </c:pt>
                <c:pt idx="4">
                  <c:v>60341.4</c:v>
                </c:pt>
                <c:pt idx="5">
                  <c:v>83212.899999999994</c:v>
                </c:pt>
              </c:numCache>
            </c:numRef>
          </c:val>
        </c:ser>
        <c:ser>
          <c:idx val="5"/>
          <c:order val="5"/>
          <c:tx>
            <c:strRef>
              <c:f>Sheet1!$G$1</c:f>
              <c:strCache>
                <c:ptCount val="1"/>
                <c:pt idx="0">
                  <c:v>Gross Production</c:v>
                </c:pt>
              </c:strCache>
            </c:strRef>
          </c:tx>
          <c:spPr>
            <a:solidFill>
              <a:schemeClr val="tx2">
                <a:lumMod val="50000"/>
              </a:schemeClr>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Sheet1!$G$2:$G$7</c:f>
              <c:numCache>
                <c:formatCode>"$"#,##0.00</c:formatCode>
                <c:ptCount val="6"/>
                <c:pt idx="0">
                  <c:v>79370.100000000006</c:v>
                </c:pt>
                <c:pt idx="1">
                  <c:v>60196.800000000003</c:v>
                </c:pt>
                <c:pt idx="2">
                  <c:v>72199.100000000006</c:v>
                </c:pt>
                <c:pt idx="3">
                  <c:v>66528.600000000006</c:v>
                </c:pt>
                <c:pt idx="4">
                  <c:v>86216.5</c:v>
                </c:pt>
                <c:pt idx="5">
                  <c:v>57919.9</c:v>
                </c:pt>
              </c:numCache>
            </c:numRef>
          </c:val>
        </c:ser>
        <c:ser>
          <c:idx val="6"/>
          <c:order val="6"/>
          <c:tx>
            <c:strRef>
              <c:f>Sheet1!$H$1</c:f>
              <c:strCache>
                <c:ptCount val="1"/>
                <c:pt idx="0">
                  <c:v>Rural Electrification Association</c:v>
                </c:pt>
              </c:strCache>
            </c:strRef>
          </c:tx>
          <c:spPr>
            <a:solidFill>
              <a:srgbClr val="800080"/>
            </a:solidFill>
          </c:spPr>
          <c:invertIfNegative val="0"/>
          <c:cat>
            <c:strRef>
              <c:f>Sheet1!$A$2:$A$7</c:f>
              <c:strCache>
                <c:ptCount val="6"/>
                <c:pt idx="0">
                  <c:v>FY2015</c:v>
                </c:pt>
                <c:pt idx="1">
                  <c:v>FY2014</c:v>
                </c:pt>
                <c:pt idx="2">
                  <c:v>FY2013</c:v>
                </c:pt>
                <c:pt idx="3">
                  <c:v>FY2012</c:v>
                </c:pt>
                <c:pt idx="4">
                  <c:v>FY2011</c:v>
                </c:pt>
                <c:pt idx="5">
                  <c:v>FY2010</c:v>
                </c:pt>
              </c:strCache>
            </c:strRef>
          </c:cat>
          <c:val>
            <c:numRef>
              <c:f>Sheet1!$H$2:$H$7</c:f>
              <c:numCache>
                <c:formatCode>"$"#,##0.00</c:formatCode>
                <c:ptCount val="6"/>
                <c:pt idx="0">
                  <c:v>39049.599999999999</c:v>
                </c:pt>
                <c:pt idx="1">
                  <c:v>35001.199999999997</c:v>
                </c:pt>
                <c:pt idx="2">
                  <c:v>33642.800000000003</c:v>
                </c:pt>
                <c:pt idx="3">
                  <c:v>31213.9</c:v>
                </c:pt>
                <c:pt idx="4">
                  <c:v>30453.4</c:v>
                </c:pt>
                <c:pt idx="5">
                  <c:v>28930.400000000001</c:v>
                </c:pt>
              </c:numCache>
            </c:numRef>
          </c:val>
        </c:ser>
        <c:dLbls>
          <c:showLegendKey val="0"/>
          <c:showVal val="0"/>
          <c:showCatName val="0"/>
          <c:showSerName val="0"/>
          <c:showPercent val="0"/>
          <c:showBubbleSize val="0"/>
        </c:dLbls>
        <c:gapWidth val="150"/>
        <c:overlap val="100"/>
        <c:axId val="88072192"/>
        <c:axId val="88073728"/>
      </c:barChart>
      <c:catAx>
        <c:axId val="88072192"/>
        <c:scaling>
          <c:orientation val="minMax"/>
        </c:scaling>
        <c:delete val="0"/>
        <c:axPos val="l"/>
        <c:majorTickMark val="out"/>
        <c:minorTickMark val="none"/>
        <c:tickLblPos val="nextTo"/>
        <c:crossAx val="88073728"/>
        <c:crosses val="autoZero"/>
        <c:auto val="1"/>
        <c:lblAlgn val="ctr"/>
        <c:lblOffset val="100"/>
        <c:noMultiLvlLbl val="0"/>
      </c:catAx>
      <c:valAx>
        <c:axId val="88073728"/>
        <c:scaling>
          <c:orientation val="minMax"/>
        </c:scaling>
        <c:delete val="1"/>
        <c:axPos val="b"/>
        <c:majorGridlines/>
        <c:numFmt formatCode="#,##0;\-#,##0" sourceLinked="0"/>
        <c:majorTickMark val="out"/>
        <c:minorTickMark val="none"/>
        <c:tickLblPos val="nextTo"/>
        <c:crossAx val="88072192"/>
        <c:crosses val="autoZero"/>
        <c:crossBetween val="between"/>
        <c:dispUnits>
          <c:builtInUnit val="thousands"/>
          <c:dispUnitsLbl>
            <c:layout>
              <c:manualLayout>
                <c:xMode val="edge"/>
                <c:yMode val="edge"/>
                <c:x val="0.44685297150356201"/>
                <c:y val="0.75987194782470402"/>
              </c:manualLayout>
            </c:layout>
            <c:tx>
              <c:rich>
                <a:bodyPr/>
                <a:lstStyle/>
                <a:p>
                  <a:pPr>
                    <a:defRPr/>
                  </a:pPr>
                  <a:r>
                    <a:rPr lang="en-US" dirty="0" smtClean="0"/>
                    <a:t>In Billions</a:t>
                  </a:r>
                  <a:endParaRPr lang="en-US" dirty="0"/>
                </a:p>
              </c:rich>
            </c:tx>
          </c:dispUnitsLbl>
        </c:dispUnits>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95570866141699"/>
          <c:y val="4.4057617797775298E-2"/>
          <c:w val="0.76973279381743898"/>
          <c:h val="0.85653105861767298"/>
        </c:manualLayout>
      </c:layout>
      <c:barChart>
        <c:barDir val="col"/>
        <c:grouping val="clustered"/>
        <c:varyColors val="0"/>
        <c:ser>
          <c:idx val="0"/>
          <c:order val="0"/>
          <c:tx>
            <c:strRef>
              <c:f>Sheet1!$B$1</c:f>
              <c:strCache>
                <c:ptCount val="1"/>
                <c:pt idx="0">
                  <c:v>SY 13</c:v>
                </c:pt>
              </c:strCache>
            </c:strRef>
          </c:tx>
          <c:spPr>
            <a:gradFill flip="none" rotWithShape="1">
              <a:gsLst>
                <a:gs pos="0">
                  <a:srgbClr val="4784D1"/>
                </a:gs>
                <a:gs pos="100000">
                  <a:srgbClr val="97BFFE"/>
                </a:gs>
              </a:gsLst>
              <a:lin ang="16200000" scaled="0"/>
              <a:tileRect/>
            </a:gradFill>
          </c:spPr>
          <c:invertIfNegative val="0"/>
          <c:dLbls>
            <c:dLbl>
              <c:idx val="0"/>
              <c:layout>
                <c:manualLayout>
                  <c:x val="-1.65016501650165E-3"/>
                  <c:y val="2.7777777777777801E-3"/>
                </c:manualLayout>
              </c:layout>
              <c:showLegendKey val="0"/>
              <c:showVal val="1"/>
              <c:showCatName val="0"/>
              <c:showSerName val="0"/>
              <c:showPercent val="0"/>
              <c:showBubbleSize val="0"/>
            </c:dLbl>
            <c:dLbl>
              <c:idx val="1"/>
              <c:layout>
                <c:manualLayout>
                  <c:x val="-4.9504950495049497E-3"/>
                  <c:y val="8.3333333333333297E-3"/>
                </c:manualLayout>
              </c:layout>
              <c:showLegendKey val="0"/>
              <c:showVal val="1"/>
              <c:showCatName val="0"/>
              <c:showSerName val="0"/>
              <c:showPercent val="0"/>
              <c:showBubbleSize val="0"/>
            </c:dLbl>
            <c:dLbl>
              <c:idx val="2"/>
              <c:layout>
                <c:manualLayout>
                  <c:x val="-6.6006600660065999E-3"/>
                  <c:y val="1.111111111111109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 of Limited Knowledge test scores</c:v>
                </c:pt>
                <c:pt idx="1">
                  <c:v># of Unsatisfactory test scores</c:v>
                </c:pt>
                <c:pt idx="2">
                  <c:v># of Proficient</c:v>
                </c:pt>
                <c:pt idx="3">
                  <c:v># of Advanced</c:v>
                </c:pt>
              </c:strCache>
            </c:strRef>
          </c:cat>
          <c:val>
            <c:numRef>
              <c:f>Sheet1!$B$2:$B$5</c:f>
              <c:numCache>
                <c:formatCode>#,##0</c:formatCode>
                <c:ptCount val="4"/>
                <c:pt idx="0">
                  <c:v>70756</c:v>
                </c:pt>
                <c:pt idx="1">
                  <c:v>37749</c:v>
                </c:pt>
                <c:pt idx="2">
                  <c:v>236912</c:v>
                </c:pt>
                <c:pt idx="3">
                  <c:v>128496</c:v>
                </c:pt>
              </c:numCache>
            </c:numRef>
          </c:val>
        </c:ser>
        <c:ser>
          <c:idx val="1"/>
          <c:order val="1"/>
          <c:tx>
            <c:strRef>
              <c:f>Sheet1!$C$1</c:f>
              <c:strCache>
                <c:ptCount val="1"/>
                <c:pt idx="0">
                  <c:v>SY 14</c:v>
                </c:pt>
              </c:strCache>
            </c:strRef>
          </c:tx>
          <c:spPr>
            <a:gradFill flip="none" rotWithShape="1">
              <a:gsLst>
                <a:gs pos="0">
                  <a:srgbClr val="815DAD"/>
                </a:gs>
                <a:gs pos="100000">
                  <a:srgbClr val="C6AEEC"/>
                </a:gs>
              </a:gsLst>
              <a:lin ang="16200000" scaled="0"/>
              <a:tileRect/>
            </a:gradFill>
          </c:spPr>
          <c:invertIfNegative val="0"/>
          <c:dLbls>
            <c:dLbl>
              <c:idx val="0"/>
              <c:layout>
                <c:manualLayout>
                  <c:x val="3.3003300330032999E-3"/>
                  <c:y val="-5.5555555555554499E-3"/>
                </c:manualLayout>
              </c:layout>
              <c:showLegendKey val="0"/>
              <c:showVal val="1"/>
              <c:showCatName val="0"/>
              <c:showSerName val="0"/>
              <c:showPercent val="0"/>
              <c:showBubbleSize val="0"/>
            </c:dLbl>
            <c:dLbl>
              <c:idx val="2"/>
              <c:layout>
                <c:manualLayout>
                  <c:x val="-1.2101070328414999E-16"/>
                  <c:y val="-1.6666666666666701E-2"/>
                </c:manualLayout>
              </c:layout>
              <c:showLegendKey val="0"/>
              <c:showVal val="1"/>
              <c:showCatName val="0"/>
              <c:showSerName val="0"/>
              <c:showPercent val="0"/>
              <c:showBubbleSize val="0"/>
            </c:dLbl>
            <c:dLbl>
              <c:idx val="3"/>
              <c:layout>
                <c:manualLayout>
                  <c:x val="4.95049504950483E-3"/>
                  <c:y val="-8.3333333333333297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 of Limited Knowledge test scores</c:v>
                </c:pt>
                <c:pt idx="1">
                  <c:v># of Unsatisfactory test scores</c:v>
                </c:pt>
                <c:pt idx="2">
                  <c:v># of Proficient</c:v>
                </c:pt>
                <c:pt idx="3">
                  <c:v># of Advanced</c:v>
                </c:pt>
              </c:strCache>
            </c:strRef>
          </c:cat>
          <c:val>
            <c:numRef>
              <c:f>Sheet1!$C$2:$C$5</c:f>
              <c:numCache>
                <c:formatCode>#,##0</c:formatCode>
                <c:ptCount val="4"/>
                <c:pt idx="0">
                  <c:v>79214</c:v>
                </c:pt>
                <c:pt idx="1">
                  <c:v>60097</c:v>
                </c:pt>
                <c:pt idx="2">
                  <c:v>238591</c:v>
                </c:pt>
                <c:pt idx="3">
                  <c:v>112938</c:v>
                </c:pt>
              </c:numCache>
            </c:numRef>
          </c:val>
        </c:ser>
        <c:ser>
          <c:idx val="2"/>
          <c:order val="2"/>
          <c:tx>
            <c:strRef>
              <c:f>Sheet1!$D$1</c:f>
              <c:strCache>
                <c:ptCount val="1"/>
                <c:pt idx="0">
                  <c:v>SY 15</c:v>
                </c:pt>
              </c:strCache>
            </c:strRef>
          </c:tx>
          <c:spPr>
            <a:gradFill flip="none" rotWithShape="1">
              <a:gsLst>
                <a:gs pos="0">
                  <a:srgbClr val="A3CD4E"/>
                </a:gs>
                <a:gs pos="100000">
                  <a:srgbClr val="D9FC9C"/>
                </a:gs>
              </a:gsLst>
              <a:lin ang="16200000" scaled="0"/>
              <a:tileRect/>
            </a:gradFill>
          </c:spPr>
          <c:invertIfNegative val="0"/>
          <c:dLbls>
            <c:dLbl>
              <c:idx val="0"/>
              <c:layout>
                <c:manualLayout>
                  <c:x val="-3.0252675821037602E-17"/>
                  <c:y val="-2.7777777777777801E-2"/>
                </c:manualLayout>
              </c:layout>
              <c:showLegendKey val="0"/>
              <c:showVal val="1"/>
              <c:showCatName val="0"/>
              <c:showSerName val="0"/>
              <c:showPercent val="0"/>
              <c:showBubbleSize val="0"/>
            </c:dLbl>
            <c:dLbl>
              <c:idx val="2"/>
              <c:layout>
                <c:manualLayout>
                  <c:x val="6.6006600660065999E-3"/>
                  <c:y val="5.5555555555555497E-3"/>
                </c:manualLayout>
              </c:layout>
              <c:showLegendKey val="0"/>
              <c:showVal val="1"/>
              <c:showCatName val="0"/>
              <c:showSerName val="0"/>
              <c:showPercent val="0"/>
              <c:showBubbleSize val="0"/>
            </c:dLbl>
            <c:dLbl>
              <c:idx val="3"/>
              <c:layout>
                <c:manualLayout>
                  <c:x val="1.15511551155114E-2"/>
                  <c:y val="2.777777777777679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 of Limited Knowledge test scores</c:v>
                </c:pt>
                <c:pt idx="1">
                  <c:v># of Unsatisfactory test scores</c:v>
                </c:pt>
                <c:pt idx="2">
                  <c:v># of Proficient</c:v>
                </c:pt>
                <c:pt idx="3">
                  <c:v># of Advanced</c:v>
                </c:pt>
              </c:strCache>
            </c:strRef>
          </c:cat>
          <c:val>
            <c:numRef>
              <c:f>Sheet1!$D$2:$D$5</c:f>
              <c:numCache>
                <c:formatCode>#,##0</c:formatCode>
                <c:ptCount val="4"/>
                <c:pt idx="0">
                  <c:v>82682</c:v>
                </c:pt>
                <c:pt idx="1">
                  <c:v>79856</c:v>
                </c:pt>
                <c:pt idx="2">
                  <c:v>223524</c:v>
                </c:pt>
                <c:pt idx="3">
                  <c:v>105642</c:v>
                </c:pt>
              </c:numCache>
            </c:numRef>
          </c:val>
        </c:ser>
        <c:dLbls>
          <c:showLegendKey val="0"/>
          <c:showVal val="0"/>
          <c:showCatName val="0"/>
          <c:showSerName val="0"/>
          <c:showPercent val="0"/>
          <c:showBubbleSize val="0"/>
        </c:dLbls>
        <c:gapWidth val="150"/>
        <c:axId val="110357888"/>
        <c:axId val="110363776"/>
      </c:barChart>
      <c:catAx>
        <c:axId val="110357888"/>
        <c:scaling>
          <c:orientation val="minMax"/>
        </c:scaling>
        <c:delete val="0"/>
        <c:axPos val="b"/>
        <c:majorTickMark val="out"/>
        <c:minorTickMark val="none"/>
        <c:tickLblPos val="nextTo"/>
        <c:crossAx val="110363776"/>
        <c:crosses val="autoZero"/>
        <c:auto val="1"/>
        <c:lblAlgn val="ctr"/>
        <c:lblOffset val="100"/>
        <c:noMultiLvlLbl val="0"/>
      </c:catAx>
      <c:valAx>
        <c:axId val="110363776"/>
        <c:scaling>
          <c:orientation val="minMax"/>
        </c:scaling>
        <c:delete val="0"/>
        <c:axPos val="l"/>
        <c:majorGridlines/>
        <c:title>
          <c:tx>
            <c:rich>
              <a:bodyPr rot="-5400000" vert="horz"/>
              <a:lstStyle/>
              <a:p>
                <a:pPr>
                  <a:defRPr/>
                </a:pPr>
                <a:r>
                  <a:rPr lang="en-US" dirty="0" smtClean="0"/>
                  <a:t>Number of Students</a:t>
                </a:r>
                <a:endParaRPr lang="en-US" dirty="0"/>
              </a:p>
            </c:rich>
          </c:tx>
          <c:overlay val="0"/>
        </c:title>
        <c:numFmt formatCode="#,##0" sourceLinked="1"/>
        <c:majorTickMark val="out"/>
        <c:minorTickMark val="none"/>
        <c:tickLblPos val="nextTo"/>
        <c:crossAx val="110357888"/>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GRF to PS as a % of total GRF</c:v>
                </c:pt>
              </c:strCache>
            </c:strRef>
          </c:tx>
          <c:dLbls>
            <c:dLblPos val="t"/>
            <c:showLegendKey val="0"/>
            <c:showVal val="1"/>
            <c:showCatName val="0"/>
            <c:showSerName val="0"/>
            <c:showPercent val="0"/>
            <c:showBubbleSize val="0"/>
            <c:showLeaderLines val="0"/>
          </c:dLbls>
          <c:cat>
            <c:strRef>
              <c:f>Sheet1!$A$2:$A$8</c:f>
              <c:strCache>
                <c:ptCount val="7"/>
                <c:pt idx="0">
                  <c:v>FY 2008</c:v>
                </c:pt>
                <c:pt idx="1">
                  <c:v>FY 2009</c:v>
                </c:pt>
                <c:pt idx="2">
                  <c:v>FY 2010</c:v>
                </c:pt>
                <c:pt idx="3">
                  <c:v>FY 2011</c:v>
                </c:pt>
                <c:pt idx="4">
                  <c:v>FY 2012</c:v>
                </c:pt>
                <c:pt idx="5">
                  <c:v>FY 2013</c:v>
                </c:pt>
                <c:pt idx="6">
                  <c:v>FY 2014</c:v>
                </c:pt>
              </c:strCache>
            </c:strRef>
          </c:cat>
          <c:val>
            <c:numRef>
              <c:f>Sheet1!$B$2:$B$8</c:f>
              <c:numCache>
                <c:formatCode>0.00%</c:formatCode>
                <c:ptCount val="7"/>
                <c:pt idx="0">
                  <c:v>0.22470000000000001</c:v>
                </c:pt>
                <c:pt idx="1">
                  <c:v>0.23649999999999999</c:v>
                </c:pt>
                <c:pt idx="2">
                  <c:v>0.20730000000000001</c:v>
                </c:pt>
                <c:pt idx="3">
                  <c:v>0.23180000000000001</c:v>
                </c:pt>
                <c:pt idx="4">
                  <c:v>0.2215</c:v>
                </c:pt>
                <c:pt idx="5">
                  <c:v>0.18990000000000001</c:v>
                </c:pt>
                <c:pt idx="6">
                  <c:v>0.16639999999999999</c:v>
                </c:pt>
              </c:numCache>
            </c:numRef>
          </c:val>
          <c:smooth val="0"/>
        </c:ser>
        <c:ser>
          <c:idx val="1"/>
          <c:order val="1"/>
          <c:tx>
            <c:strRef>
              <c:f>Sheet1!$C$1</c:f>
              <c:strCache>
                <c:ptCount val="1"/>
                <c:pt idx="0">
                  <c:v>Common Ed Approps as a % of Total</c:v>
                </c:pt>
              </c:strCache>
            </c:strRef>
          </c:tx>
          <c:dLbls>
            <c:dLblPos val="t"/>
            <c:showLegendKey val="0"/>
            <c:showVal val="1"/>
            <c:showCatName val="0"/>
            <c:showSerName val="0"/>
            <c:showPercent val="0"/>
            <c:showBubbleSize val="0"/>
            <c:showLeaderLines val="0"/>
          </c:dLbls>
          <c:cat>
            <c:strRef>
              <c:f>Sheet1!$A$2:$A$8</c:f>
              <c:strCache>
                <c:ptCount val="7"/>
                <c:pt idx="0">
                  <c:v>FY 2008</c:v>
                </c:pt>
                <c:pt idx="1">
                  <c:v>FY 2009</c:v>
                </c:pt>
                <c:pt idx="2">
                  <c:v>FY 2010</c:v>
                </c:pt>
                <c:pt idx="3">
                  <c:v>FY 2011</c:v>
                </c:pt>
                <c:pt idx="4">
                  <c:v>FY 2012</c:v>
                </c:pt>
                <c:pt idx="5">
                  <c:v>FY 2013</c:v>
                </c:pt>
                <c:pt idx="6">
                  <c:v>FY 2014</c:v>
                </c:pt>
              </c:strCache>
            </c:strRef>
          </c:cat>
          <c:val>
            <c:numRef>
              <c:f>Sheet1!$C$2:$C$8</c:f>
              <c:numCache>
                <c:formatCode>0.00%</c:formatCode>
                <c:ptCount val="7"/>
                <c:pt idx="0">
                  <c:v>0.3579</c:v>
                </c:pt>
                <c:pt idx="1">
                  <c:v>0.35709999999999997</c:v>
                </c:pt>
                <c:pt idx="2">
                  <c:v>0.36799999999999999</c:v>
                </c:pt>
                <c:pt idx="3">
                  <c:v>0.3634</c:v>
                </c:pt>
                <c:pt idx="4">
                  <c:v>0.35549999999999998</c:v>
                </c:pt>
                <c:pt idx="5">
                  <c:v>0.34179999999999999</c:v>
                </c:pt>
                <c:pt idx="6">
                  <c:v>0.33989999999999998</c:v>
                </c:pt>
              </c:numCache>
            </c:numRef>
          </c:val>
          <c:smooth val="0"/>
        </c:ser>
        <c:dLbls>
          <c:showLegendKey val="0"/>
          <c:showVal val="1"/>
          <c:showCatName val="0"/>
          <c:showSerName val="0"/>
          <c:showPercent val="0"/>
          <c:showBubbleSize val="0"/>
        </c:dLbls>
        <c:marker val="1"/>
        <c:smooth val="0"/>
        <c:axId val="87179648"/>
        <c:axId val="87181184"/>
      </c:lineChart>
      <c:catAx>
        <c:axId val="87179648"/>
        <c:scaling>
          <c:orientation val="minMax"/>
        </c:scaling>
        <c:delete val="0"/>
        <c:axPos val="b"/>
        <c:majorTickMark val="out"/>
        <c:minorTickMark val="none"/>
        <c:tickLblPos val="nextTo"/>
        <c:crossAx val="87181184"/>
        <c:crosses val="autoZero"/>
        <c:auto val="1"/>
        <c:lblAlgn val="ctr"/>
        <c:lblOffset val="100"/>
        <c:noMultiLvlLbl val="0"/>
      </c:catAx>
      <c:valAx>
        <c:axId val="87181184"/>
        <c:scaling>
          <c:orientation val="minMax"/>
        </c:scaling>
        <c:delete val="0"/>
        <c:axPos val="l"/>
        <c:majorGridlines/>
        <c:numFmt formatCode="0.00%" sourceLinked="1"/>
        <c:majorTickMark val="out"/>
        <c:minorTickMark val="none"/>
        <c:tickLblPos val="nextTo"/>
        <c:crossAx val="8717964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Total Financial Support of Schools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Sheet1!$A$2:$A$7</c:f>
              <c:strCache>
                <c:ptCount val="6"/>
                <c:pt idx="0">
                  <c:v>FY 2010</c:v>
                </c:pt>
                <c:pt idx="1">
                  <c:v>FY 2011</c:v>
                </c:pt>
                <c:pt idx="2">
                  <c:v>FY 2012</c:v>
                </c:pt>
                <c:pt idx="3">
                  <c:v>FY 2013</c:v>
                </c:pt>
                <c:pt idx="4">
                  <c:v>FY 2014</c:v>
                </c:pt>
                <c:pt idx="5">
                  <c:v>FY 2015</c:v>
                </c:pt>
              </c:strCache>
            </c:strRef>
          </c:cat>
          <c:val>
            <c:numRef>
              <c:f>Sheet1!$B$2:$B$7</c:f>
              <c:numCache>
                <c:formatCode>"$"#,##0</c:formatCode>
                <c:ptCount val="6"/>
                <c:pt idx="0">
                  <c:v>1977049484</c:v>
                </c:pt>
                <c:pt idx="1">
                  <c:v>1894269216</c:v>
                </c:pt>
                <c:pt idx="2">
                  <c:v>1816091355</c:v>
                </c:pt>
                <c:pt idx="3">
                  <c:v>1816091355</c:v>
                </c:pt>
                <c:pt idx="4">
                  <c:v>1837570779</c:v>
                </c:pt>
                <c:pt idx="5">
                  <c:v>1876284000</c:v>
                </c:pt>
              </c:numCache>
            </c:numRef>
          </c:val>
        </c:ser>
        <c:dLbls>
          <c:showLegendKey val="0"/>
          <c:showVal val="1"/>
          <c:showCatName val="0"/>
          <c:showSerName val="0"/>
          <c:showPercent val="0"/>
          <c:showBubbleSize val="0"/>
        </c:dLbls>
        <c:gapWidth val="150"/>
        <c:axId val="87119360"/>
        <c:axId val="87122304"/>
      </c:barChart>
      <c:catAx>
        <c:axId val="87119360"/>
        <c:scaling>
          <c:orientation val="minMax"/>
        </c:scaling>
        <c:delete val="0"/>
        <c:axPos val="b"/>
        <c:majorTickMark val="out"/>
        <c:minorTickMark val="none"/>
        <c:tickLblPos val="nextTo"/>
        <c:crossAx val="87122304"/>
        <c:crosses val="autoZero"/>
        <c:auto val="1"/>
        <c:lblAlgn val="ctr"/>
        <c:lblOffset val="100"/>
        <c:noMultiLvlLbl val="0"/>
      </c:catAx>
      <c:valAx>
        <c:axId val="87122304"/>
        <c:scaling>
          <c:orientation val="minMax"/>
        </c:scaling>
        <c:delete val="1"/>
        <c:axPos val="l"/>
        <c:numFmt formatCode="&quot;$&quot;#,##0" sourceLinked="1"/>
        <c:majorTickMark val="out"/>
        <c:minorTickMark val="none"/>
        <c:tickLblPos val="nextTo"/>
        <c:crossAx val="87119360"/>
        <c:crosses val="autoZero"/>
        <c:crossBetween val="between"/>
      </c:valAx>
    </c:plotArea>
    <c:legend>
      <c:legendPos val="t"/>
      <c:layout>
        <c:manualLayout>
          <c:xMode val="edge"/>
          <c:yMode val="edge"/>
          <c:x val="0.26453055210204002"/>
          <c:y val="8.7378640776699004E-2"/>
          <c:w val="0.46801491918773303"/>
          <c:h val="7.21974619677395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Average Daily Membership</c:v>
                </c:pt>
              </c:strCache>
            </c:strRef>
          </c:tx>
          <c:dLbls>
            <c:dLbl>
              <c:idx val="0"/>
              <c:layout>
                <c:manualLayout>
                  <c:x val="-6.7419302850301593E-2"/>
                  <c:y val="-6.4248704663212405E-2"/>
                </c:manualLayout>
              </c:layout>
              <c:dLblPos val="r"/>
              <c:showLegendKey val="0"/>
              <c:showVal val="1"/>
              <c:showCatName val="0"/>
              <c:showSerName val="0"/>
              <c:showPercent val="0"/>
              <c:showBubbleSize val="0"/>
            </c:dLbl>
            <c:txPr>
              <a:bodyPr/>
              <a:lstStyle/>
              <a:p>
                <a:pPr>
                  <a:defRPr>
                    <a:effectLst>
                      <a:glow rad="101600">
                        <a:schemeClr val="bg1">
                          <a:alpha val="75000"/>
                        </a:schemeClr>
                      </a:glow>
                    </a:effectLst>
                  </a:defRPr>
                </a:pPr>
                <a:endParaRPr lang="en-US"/>
              </a:p>
            </c:txPr>
            <c:dLblPos val="t"/>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647879.4</c:v>
                </c:pt>
                <c:pt idx="1">
                  <c:v>652958.26</c:v>
                </c:pt>
                <c:pt idx="2">
                  <c:v>659537.25</c:v>
                </c:pt>
                <c:pt idx="3">
                  <c:v>667982.65</c:v>
                </c:pt>
                <c:pt idx="4">
                  <c:v>675534.35</c:v>
                </c:pt>
                <c:pt idx="5">
                  <c:v>683814.59</c:v>
                </c:pt>
              </c:numCache>
            </c:numRef>
          </c:val>
          <c:smooth val="0"/>
        </c:ser>
        <c:dLbls>
          <c:showLegendKey val="0"/>
          <c:showVal val="1"/>
          <c:showCatName val="0"/>
          <c:showSerName val="0"/>
          <c:showPercent val="0"/>
          <c:showBubbleSize val="0"/>
        </c:dLbls>
        <c:marker val="1"/>
        <c:smooth val="0"/>
        <c:axId val="87129088"/>
        <c:axId val="96049024"/>
      </c:lineChart>
      <c:catAx>
        <c:axId val="87129088"/>
        <c:scaling>
          <c:orientation val="minMax"/>
        </c:scaling>
        <c:delete val="0"/>
        <c:axPos val="b"/>
        <c:numFmt formatCode="General" sourceLinked="1"/>
        <c:majorTickMark val="out"/>
        <c:minorTickMark val="none"/>
        <c:tickLblPos val="nextTo"/>
        <c:crossAx val="96049024"/>
        <c:crosses val="autoZero"/>
        <c:auto val="1"/>
        <c:lblAlgn val="ctr"/>
        <c:lblOffset val="100"/>
        <c:noMultiLvlLbl val="0"/>
      </c:catAx>
      <c:valAx>
        <c:axId val="96049024"/>
        <c:scaling>
          <c:orientation val="minMax"/>
        </c:scaling>
        <c:delete val="1"/>
        <c:axPos val="l"/>
        <c:numFmt formatCode="#,##0" sourceLinked="1"/>
        <c:majorTickMark val="out"/>
        <c:minorTickMark val="none"/>
        <c:tickLblPos val="nextTo"/>
        <c:crossAx val="87129088"/>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8E-2"/>
          <c:y val="0.35588888888888898"/>
          <c:w val="0.89305555555555605"/>
          <c:h val="0.57471595217264504"/>
        </c:manualLayout>
      </c:layout>
      <c:barChart>
        <c:barDir val="col"/>
        <c:grouping val="clustered"/>
        <c:varyColors val="0"/>
        <c:dLbls>
          <c:showLegendKey val="0"/>
          <c:showVal val="1"/>
          <c:showCatName val="0"/>
          <c:showSerName val="0"/>
          <c:showPercent val="0"/>
          <c:showBubbleSize val="0"/>
        </c:dLbls>
        <c:gapWidth val="150"/>
        <c:overlap val="-25"/>
        <c:axId val="96089216"/>
        <c:axId val="96090752"/>
      </c:barChart>
      <c:catAx>
        <c:axId val="96089216"/>
        <c:scaling>
          <c:orientation val="minMax"/>
        </c:scaling>
        <c:delete val="0"/>
        <c:axPos val="b"/>
        <c:majorTickMark val="none"/>
        <c:minorTickMark val="none"/>
        <c:tickLblPos val="nextTo"/>
        <c:crossAx val="96090752"/>
        <c:crosses val="autoZero"/>
        <c:auto val="1"/>
        <c:lblAlgn val="ctr"/>
        <c:lblOffset val="100"/>
        <c:noMultiLvlLbl val="0"/>
      </c:catAx>
      <c:valAx>
        <c:axId val="96090752"/>
        <c:scaling>
          <c:orientation val="minMax"/>
        </c:scaling>
        <c:delete val="1"/>
        <c:axPos val="l"/>
        <c:numFmt formatCode="_(&quot;$&quot;* #,##0_);_(&quot;$&quot;* \(#,##0\);_(&quot;$&quot;* &quot;-&quot;??_);_(@_)" sourceLinked="1"/>
        <c:majorTickMark val="none"/>
        <c:minorTickMark val="none"/>
        <c:tickLblPos val="nextTo"/>
        <c:crossAx val="96089216"/>
        <c:crosses val="autoZero"/>
        <c:crossBetween val="between"/>
      </c:valAx>
      <c:spPr>
        <a:noFill/>
        <a:ln w="25400">
          <a:noFill/>
        </a:ln>
      </c:spPr>
    </c:plotArea>
    <c:plotVisOnly val="1"/>
    <c:dispBlanksAs val="gap"/>
    <c:showDLblsOverMax val="0"/>
  </c:chart>
  <c:txPr>
    <a:bodyPr/>
    <a:lstStyle/>
    <a:p>
      <a:pPr>
        <a:defRPr sz="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barChart>
        <c:barDir val="col"/>
        <c:grouping val="clustered"/>
        <c:varyColors val="0"/>
        <c:ser>
          <c:idx val="0"/>
          <c:order val="0"/>
          <c:tx>
            <c:strRef>
              <c:f>Sheet1!$B$1</c:f>
              <c:strCache>
                <c:ptCount val="1"/>
                <c:pt idx="0">
                  <c:v>State Funds Flowing Through SDE</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6"/>
                <c:pt idx="0">
                  <c:v>FY 2010</c:v>
                </c:pt>
                <c:pt idx="1">
                  <c:v>FY 2011</c:v>
                </c:pt>
                <c:pt idx="2">
                  <c:v>FY 2012</c:v>
                </c:pt>
                <c:pt idx="3">
                  <c:v>FY 2013</c:v>
                </c:pt>
                <c:pt idx="4">
                  <c:v>FY 2014</c:v>
                </c:pt>
                <c:pt idx="5">
                  <c:v>FY 2015</c:v>
                </c:pt>
              </c:strCache>
            </c:strRef>
          </c:cat>
          <c:val>
            <c:numRef>
              <c:f>Sheet1!$B$2:$B$7</c:f>
              <c:numCache>
                <c:formatCode>"$"#,##0</c:formatCode>
                <c:ptCount val="6"/>
                <c:pt idx="0">
                  <c:v>2433804470</c:v>
                </c:pt>
                <c:pt idx="1">
                  <c:v>2347058220</c:v>
                </c:pt>
                <c:pt idx="2">
                  <c:v>2302761710</c:v>
                </c:pt>
                <c:pt idx="3">
                  <c:v>2304643480</c:v>
                </c:pt>
                <c:pt idx="4">
                  <c:v>2378343558</c:v>
                </c:pt>
                <c:pt idx="5">
                  <c:v>2455485791</c:v>
                </c:pt>
              </c:numCache>
            </c:numRef>
          </c:val>
        </c:ser>
        <c:dLbls>
          <c:showLegendKey val="0"/>
          <c:showVal val="1"/>
          <c:showCatName val="0"/>
          <c:showSerName val="0"/>
          <c:showPercent val="0"/>
          <c:showBubbleSize val="0"/>
        </c:dLbls>
        <c:gapWidth val="150"/>
        <c:axId val="96099712"/>
        <c:axId val="97589504"/>
      </c:barChart>
      <c:catAx>
        <c:axId val="96099712"/>
        <c:scaling>
          <c:orientation val="minMax"/>
        </c:scaling>
        <c:delete val="0"/>
        <c:axPos val="b"/>
        <c:majorTickMark val="out"/>
        <c:minorTickMark val="none"/>
        <c:tickLblPos val="nextTo"/>
        <c:crossAx val="97589504"/>
        <c:crosses val="autoZero"/>
        <c:auto val="1"/>
        <c:lblAlgn val="ctr"/>
        <c:lblOffset val="100"/>
        <c:noMultiLvlLbl val="0"/>
      </c:catAx>
      <c:valAx>
        <c:axId val="97589504"/>
        <c:scaling>
          <c:orientation val="minMax"/>
        </c:scaling>
        <c:delete val="1"/>
        <c:axPos val="l"/>
        <c:numFmt formatCode="&quot;$&quot;#,##0" sourceLinked="1"/>
        <c:majorTickMark val="out"/>
        <c:minorTickMark val="none"/>
        <c:tickLblPos val="nextTo"/>
        <c:crossAx val="96099712"/>
        <c:crosses val="autoZero"/>
        <c:crossBetween val="between"/>
      </c:valAx>
    </c:plotArea>
    <c:legend>
      <c:legendPos val="t"/>
      <c:layout>
        <c:manualLayout>
          <c:xMode val="edge"/>
          <c:yMode val="edge"/>
          <c:x val="0.27037850531841401"/>
          <c:y val="0.13106796116504901"/>
          <c:w val="0.46801491918773303"/>
          <c:h val="7.21974619677395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Average Daily Membership</c:v>
                </c:pt>
              </c:strCache>
            </c:strRef>
          </c:tx>
          <c:dLbls>
            <c:dLbl>
              <c:idx val="0"/>
              <c:layout>
                <c:manualLayout>
                  <c:x val="-6.0109361329833799E-2"/>
                  <c:y val="-4.8704663212435197E-2"/>
                </c:manualLayout>
              </c:layout>
              <c:dLblPos val="r"/>
              <c:showLegendKey val="0"/>
              <c:showVal val="1"/>
              <c:showCatName val="0"/>
              <c:showSerName val="0"/>
              <c:showPercent val="0"/>
              <c:showBubbleSize val="0"/>
            </c:dLbl>
            <c:dLbl>
              <c:idx val="1"/>
              <c:layout>
                <c:manualLayout>
                  <c:x val="-6.0109246212644497E-2"/>
                  <c:y val="3.9378238341968901E-2"/>
                </c:manualLayout>
              </c:layout>
              <c:dLblPos val="r"/>
              <c:showLegendKey val="0"/>
              <c:showVal val="1"/>
              <c:showCatName val="0"/>
              <c:showSerName val="0"/>
              <c:showPercent val="0"/>
              <c:showBubbleSize val="0"/>
            </c:dLbl>
            <c:dLbl>
              <c:idx val="5"/>
              <c:layout>
                <c:manualLayout>
                  <c:x val="-5.2951144264861597E-2"/>
                  <c:y val="4.4559585492228E-2"/>
                </c:manualLayout>
              </c:layout>
              <c:dLblPos val="r"/>
              <c:showLegendKey val="0"/>
              <c:showVal val="1"/>
              <c:showCatName val="0"/>
              <c:showSerName val="0"/>
              <c:showPercent val="0"/>
              <c:showBubbleSize val="0"/>
            </c:dLbl>
            <c:txPr>
              <a:bodyPr/>
              <a:lstStyle/>
              <a:p>
                <a:pPr>
                  <a:defRPr>
                    <a:effectLst>
                      <a:glow rad="101600">
                        <a:schemeClr val="bg1">
                          <a:alpha val="75000"/>
                        </a:schemeClr>
                      </a:glow>
                    </a:effectLst>
                  </a:defRPr>
                </a:pPr>
                <a:endParaRPr lang="en-US"/>
              </a:p>
            </c:txPr>
            <c:dLblPos val="t"/>
            <c:showLegendKey val="0"/>
            <c:showVal val="1"/>
            <c:showCatName val="0"/>
            <c:showSerName val="0"/>
            <c:showPercent val="0"/>
            <c:showBubbleSize val="0"/>
            <c:showLeaderLines val="0"/>
          </c:dLbls>
          <c:cat>
            <c:numRef>
              <c:f>Sheet1!$A$2:$A$7</c:f>
              <c:numCache>
                <c:formatCode>General</c:formatCode>
                <c:ptCount val="6"/>
              </c:numCache>
            </c:numRef>
          </c:cat>
          <c:val>
            <c:numRef>
              <c:f>Sheet1!$B$2:$B$7</c:f>
              <c:numCache>
                <c:formatCode>#,##0</c:formatCode>
                <c:ptCount val="6"/>
                <c:pt idx="0">
                  <c:v>647879.4</c:v>
                </c:pt>
                <c:pt idx="1">
                  <c:v>652958.26</c:v>
                </c:pt>
                <c:pt idx="2">
                  <c:v>659537.25</c:v>
                </c:pt>
                <c:pt idx="3">
                  <c:v>667982.65</c:v>
                </c:pt>
                <c:pt idx="4">
                  <c:v>675534.35</c:v>
                </c:pt>
                <c:pt idx="5">
                  <c:v>683814.59</c:v>
                </c:pt>
              </c:numCache>
            </c:numRef>
          </c:val>
          <c:smooth val="0"/>
        </c:ser>
        <c:dLbls>
          <c:showLegendKey val="0"/>
          <c:showVal val="1"/>
          <c:showCatName val="0"/>
          <c:showSerName val="0"/>
          <c:showPercent val="0"/>
          <c:showBubbleSize val="0"/>
        </c:dLbls>
        <c:marker val="1"/>
        <c:smooth val="0"/>
        <c:axId val="97928320"/>
        <c:axId val="97939456"/>
      </c:lineChart>
      <c:catAx>
        <c:axId val="97928320"/>
        <c:scaling>
          <c:orientation val="minMax"/>
        </c:scaling>
        <c:delete val="0"/>
        <c:axPos val="b"/>
        <c:numFmt formatCode="General" sourceLinked="1"/>
        <c:majorTickMark val="out"/>
        <c:minorTickMark val="none"/>
        <c:tickLblPos val="nextTo"/>
        <c:crossAx val="97939456"/>
        <c:crosses val="autoZero"/>
        <c:auto val="1"/>
        <c:lblAlgn val="ctr"/>
        <c:lblOffset val="100"/>
        <c:noMultiLvlLbl val="0"/>
      </c:catAx>
      <c:valAx>
        <c:axId val="97939456"/>
        <c:scaling>
          <c:orientation val="minMax"/>
        </c:scaling>
        <c:delete val="1"/>
        <c:axPos val="l"/>
        <c:numFmt formatCode="#,##0" sourceLinked="1"/>
        <c:majorTickMark val="out"/>
        <c:minorTickMark val="none"/>
        <c:tickLblPos val="nextTo"/>
        <c:crossAx val="97928320"/>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2777777777778E-2"/>
          <c:y val="0.35588888888888898"/>
          <c:w val="0.89305555555555605"/>
          <c:h val="0.57471595217264504"/>
        </c:manualLayout>
      </c:layout>
      <c:barChart>
        <c:barDir val="col"/>
        <c:grouping val="clustered"/>
        <c:varyColors val="0"/>
        <c:dLbls>
          <c:showLegendKey val="0"/>
          <c:showVal val="1"/>
          <c:showCatName val="0"/>
          <c:showSerName val="0"/>
          <c:showPercent val="0"/>
          <c:showBubbleSize val="0"/>
        </c:dLbls>
        <c:gapWidth val="150"/>
        <c:overlap val="-25"/>
        <c:axId val="97762304"/>
        <c:axId val="97772288"/>
      </c:barChart>
      <c:catAx>
        <c:axId val="97762304"/>
        <c:scaling>
          <c:orientation val="minMax"/>
        </c:scaling>
        <c:delete val="0"/>
        <c:axPos val="b"/>
        <c:majorTickMark val="none"/>
        <c:minorTickMark val="none"/>
        <c:tickLblPos val="nextTo"/>
        <c:crossAx val="97772288"/>
        <c:crosses val="autoZero"/>
        <c:auto val="1"/>
        <c:lblAlgn val="ctr"/>
        <c:lblOffset val="100"/>
        <c:noMultiLvlLbl val="0"/>
      </c:catAx>
      <c:valAx>
        <c:axId val="97772288"/>
        <c:scaling>
          <c:orientation val="minMax"/>
        </c:scaling>
        <c:delete val="1"/>
        <c:axPos val="l"/>
        <c:numFmt formatCode="_(&quot;$&quot;* #,##0_);_(&quot;$&quot;* \(#,##0\);_(&quot;$&quot;* &quot;-&quot;??_);_(@_)" sourceLinked="1"/>
        <c:majorTickMark val="none"/>
        <c:minorTickMark val="none"/>
        <c:tickLblPos val="nextTo"/>
        <c:crossAx val="97762304"/>
        <c:crosses val="autoZero"/>
        <c:crossBetween val="between"/>
      </c:valAx>
      <c:spPr>
        <a:noFill/>
        <a:ln w="25400">
          <a:noFill/>
        </a:ln>
      </c:spPr>
    </c:plotArea>
    <c:plotVisOnly val="1"/>
    <c:dispBlanksAs val="gap"/>
    <c:showDLblsOverMax val="0"/>
  </c:chart>
  <c:txPr>
    <a:bodyPr/>
    <a:lstStyle/>
    <a:p>
      <a:pPr>
        <a:defRPr sz="800"/>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0.46364</cdr:x>
      <cdr:y>0.45946</cdr:y>
    </cdr:from>
    <cdr:to>
      <cdr:x>0.79166</cdr:x>
      <cdr:y>0.55405</cdr:y>
    </cdr:to>
    <cdr:sp macro="" textlink="">
      <cdr:nvSpPr>
        <cdr:cNvPr id="3" name="TextBox 2"/>
        <cdr:cNvSpPr txBox="1"/>
      </cdr:nvSpPr>
      <cdr:spPr>
        <a:xfrm xmlns:a="http://schemas.openxmlformats.org/drawingml/2006/main">
          <a:off x="3886230" y="2590802"/>
          <a:ext cx="2749464" cy="533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latin typeface="Arial" panose="020B0604020202020204" pitchFamily="34" charset="0"/>
              <a:cs typeface="Arial" panose="020B0604020202020204" pitchFamily="34" charset="0"/>
            </a:rPr>
            <a:t>$4,969,686,044</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0.01515</cdr:x>
      <cdr:y>0.02252</cdr:y>
    </cdr:from>
    <cdr:to>
      <cdr:x>0.31515</cdr:x>
      <cdr:y>0.42793</cdr:y>
    </cdr:to>
    <cdr:sp macro="" textlink="">
      <cdr:nvSpPr>
        <cdr:cNvPr id="5" name="TextBox 4"/>
        <cdr:cNvSpPr txBox="1"/>
      </cdr:nvSpPr>
      <cdr:spPr>
        <a:xfrm xmlns:a="http://schemas.openxmlformats.org/drawingml/2006/main">
          <a:off x="126992" y="126980"/>
          <a:ext cx="2514608" cy="22860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latin typeface="Arial" panose="020B0604020202020204" pitchFamily="34" charset="0"/>
              <a:cs typeface="Arial" panose="020B0604020202020204" pitchFamily="34" charset="0"/>
            </a:rPr>
            <a:t>FY 2014</a:t>
          </a:r>
        </a:p>
        <a:p xmlns:a="http://schemas.openxmlformats.org/drawingml/2006/main">
          <a:r>
            <a:rPr lang="en-US" sz="1800" b="1" dirty="0">
              <a:latin typeface="Arial" panose="020B0604020202020204" pitchFamily="34" charset="0"/>
              <a:cs typeface="Arial" panose="020B0604020202020204" pitchFamily="34" charset="0"/>
            </a:rPr>
            <a:t>Statewide</a:t>
          </a:r>
          <a:r>
            <a:rPr lang="en-US" sz="1800" b="1" baseline="0" dirty="0">
              <a:latin typeface="Arial" panose="020B0604020202020204" pitchFamily="34" charset="0"/>
              <a:cs typeface="Arial" panose="020B0604020202020204" pitchFamily="34" charset="0"/>
            </a:rPr>
            <a:t> District</a:t>
          </a:r>
        </a:p>
        <a:p xmlns:a="http://schemas.openxmlformats.org/drawingml/2006/main">
          <a:r>
            <a:rPr lang="en-US" sz="1800" b="1" dirty="0" smtClean="0">
              <a:latin typeface="Arial" panose="020B0604020202020204" pitchFamily="34" charset="0"/>
              <a:cs typeface="Arial" panose="020B0604020202020204" pitchFamily="34" charset="0"/>
            </a:rPr>
            <a:t>Recurring</a:t>
          </a:r>
          <a:r>
            <a:rPr lang="en-US" sz="1800" b="1" baseline="0" dirty="0" smtClean="0">
              <a:latin typeface="Arial" panose="020B0604020202020204" pitchFamily="34" charset="0"/>
              <a:cs typeface="Arial" panose="020B0604020202020204" pitchFamily="34" charset="0"/>
            </a:rPr>
            <a:t> </a:t>
          </a:r>
          <a:r>
            <a:rPr lang="en-US" sz="1800" b="1" baseline="0" dirty="0">
              <a:latin typeface="Arial" panose="020B0604020202020204" pitchFamily="34" charset="0"/>
              <a:cs typeface="Arial" panose="020B0604020202020204" pitchFamily="34" charset="0"/>
            </a:rPr>
            <a:t>Revenue Using</a:t>
          </a:r>
        </a:p>
        <a:p xmlns:a="http://schemas.openxmlformats.org/drawingml/2006/main">
          <a:r>
            <a:rPr lang="en-US" sz="1800" b="1" baseline="0" dirty="0" smtClean="0">
              <a:latin typeface="Arial" panose="020B0604020202020204" pitchFamily="34" charset="0"/>
              <a:cs typeface="Arial" panose="020B0604020202020204" pitchFamily="34" charset="0"/>
            </a:rPr>
            <a:t>- General </a:t>
          </a:r>
          <a:r>
            <a:rPr lang="en-US" sz="1800" b="1" baseline="0" dirty="0">
              <a:latin typeface="Arial" panose="020B0604020202020204" pitchFamily="34" charset="0"/>
              <a:cs typeface="Arial" panose="020B0604020202020204" pitchFamily="34" charset="0"/>
            </a:rPr>
            <a:t>Funds</a:t>
          </a:r>
        </a:p>
        <a:p xmlns:a="http://schemas.openxmlformats.org/drawingml/2006/main">
          <a:r>
            <a:rPr lang="en-US" sz="1800" b="1" baseline="0" dirty="0" smtClean="0">
              <a:latin typeface="Arial" panose="020B0604020202020204" pitchFamily="34" charset="0"/>
              <a:cs typeface="Arial" panose="020B0604020202020204" pitchFamily="34" charset="0"/>
            </a:rPr>
            <a:t>- Building </a:t>
          </a:r>
          <a:r>
            <a:rPr lang="en-US" sz="1800" b="1" baseline="0" dirty="0">
              <a:latin typeface="Arial" panose="020B0604020202020204" pitchFamily="34" charset="0"/>
              <a:cs typeface="Arial" panose="020B0604020202020204" pitchFamily="34" charset="0"/>
            </a:rPr>
            <a:t>Fund</a:t>
          </a:r>
        </a:p>
        <a:p xmlns:a="http://schemas.openxmlformats.org/drawingml/2006/main">
          <a:r>
            <a:rPr lang="en-US" sz="1800" b="1" baseline="0" dirty="0" smtClean="0">
              <a:latin typeface="Arial" panose="020B0604020202020204" pitchFamily="34" charset="0"/>
              <a:cs typeface="Arial" panose="020B0604020202020204" pitchFamily="34" charset="0"/>
            </a:rPr>
            <a:t>- Child </a:t>
          </a:r>
          <a:r>
            <a:rPr lang="en-US" sz="1800" b="1" baseline="0" dirty="0">
              <a:latin typeface="Arial" panose="020B0604020202020204" pitchFamily="34" charset="0"/>
              <a:cs typeface="Arial" panose="020B0604020202020204" pitchFamily="34" charset="0"/>
            </a:rPr>
            <a:t>Nutrition Fund</a:t>
          </a:r>
        </a:p>
        <a:p xmlns:a="http://schemas.openxmlformats.org/drawingml/2006/main">
          <a:r>
            <a:rPr lang="en-US" sz="1600" b="1" baseline="0" dirty="0" smtClean="0">
              <a:latin typeface="Arial" panose="020B0604020202020204" pitchFamily="34" charset="0"/>
              <a:cs typeface="Arial" panose="020B0604020202020204" pitchFamily="34" charset="0"/>
            </a:rPr>
            <a:t>   (as reported in</a:t>
          </a:r>
          <a:r>
            <a:rPr lang="en-US" sz="1600" b="1" dirty="0" smtClean="0">
              <a:latin typeface="Arial" panose="020B0604020202020204" pitchFamily="34" charset="0"/>
              <a:cs typeface="Arial" panose="020B0604020202020204" pitchFamily="34" charset="0"/>
            </a:rPr>
            <a:t> </a:t>
          </a:r>
          <a:r>
            <a:rPr lang="en-US" sz="1600" b="1" baseline="0" dirty="0" smtClean="0">
              <a:latin typeface="Arial" panose="020B0604020202020204" pitchFamily="34" charset="0"/>
              <a:cs typeface="Arial" panose="020B0604020202020204" pitchFamily="34" charset="0"/>
            </a:rPr>
            <a:t>OCAS)</a:t>
          </a:r>
          <a:endParaRPr lang="en-US" sz="1600" b="1" baseline="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0.01835</cdr:x>
      <cdr:y>0.01205</cdr:y>
    </cdr:from>
    <cdr:to>
      <cdr:x>1</cdr:x>
      <cdr:y>0.2249</cdr:y>
    </cdr:to>
    <cdr:sp macro="" textlink="">
      <cdr:nvSpPr>
        <cdr:cNvPr id="3" name="Title 1"/>
        <cdr:cNvSpPr>
          <a:spLocks xmlns:a="http://schemas.openxmlformats.org/drawingml/2006/main" noGrp="1"/>
        </cdr:cNvSpPr>
      </cdr:nvSpPr>
      <cdr:spPr>
        <a:xfrm xmlns:a="http://schemas.openxmlformats.org/drawingml/2006/main">
          <a:off x="152401" y="76200"/>
          <a:ext cx="8153399" cy="1346200"/>
        </a:xfrm>
        <a:prstGeom xmlns:a="http://schemas.openxmlformats.org/drawingml/2006/main" prst="rect">
          <a:avLst/>
        </a:prstGeom>
        <a:effectLst xmlns:a="http://schemas.openxmlformats.org/drawingml/2006/main"/>
      </cdr:spPr>
      <cdr:txBody>
        <a:bodyPr xmlns:a="http://schemas.openxmlformats.org/drawingml/2006/main" vert="horz" lIns="91440" tIns="45720" rIns="91440" bIns="45720" rtlCol="0" anchor="t" anchorCtr="0">
          <a:noAutofit/>
        </a:bodyPr>
        <a:lstStyle xmlns:a="http://schemas.openxmlformats.org/drawingml/2006/main">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xmlns:a="http://schemas.openxmlformats.org/drawingml/2006/main">
          <a:pPr algn="ctr"/>
          <a:r>
            <a:rPr lang="en-US" sz="2800" dirty="0" smtClean="0">
              <a:effectLst/>
            </a:rPr>
            <a:t>Total State Appropriations for Financial Support of Schools (Formula and Average Daily Membership)</a:t>
          </a:r>
          <a:endParaRPr lang="en-US" sz="2000" dirty="0" smtClean="0">
            <a:effectLst/>
          </a:endParaRPr>
        </a:p>
        <a:p xmlns:a="http://schemas.openxmlformats.org/drawingml/2006/main">
          <a:pPr algn="ctr"/>
          <a:r>
            <a:rPr lang="en-US" sz="2800" dirty="0" smtClean="0">
              <a:effectLst/>
            </a:rPr>
            <a:t>FY 2010 – FY 2015</a:t>
          </a:r>
          <a:endParaRPr lang="en-US" sz="2800" dirty="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0.01835</cdr:x>
      <cdr:y>0.01205</cdr:y>
    </cdr:from>
    <cdr:to>
      <cdr:x>1</cdr:x>
      <cdr:y>0.2249</cdr:y>
    </cdr:to>
    <cdr:sp macro="" textlink="">
      <cdr:nvSpPr>
        <cdr:cNvPr id="3" name="Title 1"/>
        <cdr:cNvSpPr>
          <a:spLocks xmlns:a="http://schemas.openxmlformats.org/drawingml/2006/main" noGrp="1"/>
        </cdr:cNvSpPr>
      </cdr:nvSpPr>
      <cdr:spPr>
        <a:xfrm xmlns:a="http://schemas.openxmlformats.org/drawingml/2006/main">
          <a:off x="152401" y="76200"/>
          <a:ext cx="8153399" cy="1346200"/>
        </a:xfrm>
        <a:prstGeom xmlns:a="http://schemas.openxmlformats.org/drawingml/2006/main" prst="rect">
          <a:avLst/>
        </a:prstGeom>
        <a:effectLst xmlns:a="http://schemas.openxmlformats.org/drawingml/2006/main"/>
      </cdr:spPr>
      <cdr:txBody>
        <a:bodyPr xmlns:a="http://schemas.openxmlformats.org/drawingml/2006/main" vert="horz" lIns="91440" tIns="45720" rIns="91440" bIns="45720" rtlCol="0" anchor="t" anchorCtr="0">
          <a:noAutofit/>
        </a:bodyPr>
        <a:lstStyle xmlns:a="http://schemas.openxmlformats.org/drawingml/2006/main">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xmlns:a="http://schemas.openxmlformats.org/drawingml/2006/main">
          <a:pPr algn="ctr"/>
          <a:r>
            <a:rPr lang="en-US" sz="2800" dirty="0" smtClean="0">
              <a:effectLst/>
            </a:rPr>
            <a:t>Total State Appropriations and Average Daily Membership (ADM)</a:t>
          </a:r>
          <a:endParaRPr lang="en-US" sz="2000" dirty="0" smtClean="0">
            <a:effectLst/>
          </a:endParaRPr>
        </a:p>
        <a:p xmlns:a="http://schemas.openxmlformats.org/drawingml/2006/main">
          <a:pPr algn="ctr"/>
          <a:r>
            <a:rPr lang="en-US" sz="2800" dirty="0" smtClean="0">
              <a:effectLst/>
            </a:rPr>
            <a:t>FY 2010 – FY 2015</a:t>
          </a:r>
          <a:endParaRPr lang="en-US" sz="2800" dirty="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0.48182</cdr:x>
      <cdr:y>0.45946</cdr:y>
    </cdr:from>
    <cdr:to>
      <cdr:x>0.80984</cdr:x>
      <cdr:y>0.55405</cdr:y>
    </cdr:to>
    <cdr:sp macro="" textlink="">
      <cdr:nvSpPr>
        <cdr:cNvPr id="3" name="TextBox 2"/>
        <cdr:cNvSpPr txBox="1"/>
      </cdr:nvSpPr>
      <cdr:spPr>
        <a:xfrm xmlns:a="http://schemas.openxmlformats.org/drawingml/2006/main">
          <a:off x="4038600" y="2590800"/>
          <a:ext cx="2749464" cy="53337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latin typeface="Arial" panose="020B0604020202020204" pitchFamily="34" charset="0"/>
              <a:cs typeface="Arial" panose="020B0604020202020204" pitchFamily="34" charset="0"/>
            </a:rPr>
            <a:t>$4,969,686,044</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0.00606</cdr:x>
      <cdr:y>0.00901</cdr:y>
    </cdr:from>
    <cdr:to>
      <cdr:x>0.32196</cdr:x>
      <cdr:y>0.49853</cdr:y>
    </cdr:to>
    <cdr:sp macro="" textlink="">
      <cdr:nvSpPr>
        <cdr:cNvPr id="4" name="TextBox 3"/>
        <cdr:cNvSpPr txBox="1"/>
      </cdr:nvSpPr>
      <cdr:spPr>
        <a:xfrm xmlns:a="http://schemas.openxmlformats.org/drawingml/2006/main">
          <a:off x="50800" y="50801"/>
          <a:ext cx="2647846" cy="276030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2200"/>
            </a:lnSpc>
          </a:pPr>
          <a:r>
            <a:rPr lang="en-US" sz="2000" b="1" dirty="0">
              <a:latin typeface="Arial" panose="020B0604020202020204" pitchFamily="34" charset="0"/>
              <a:cs typeface="Arial" panose="020B0604020202020204" pitchFamily="34" charset="0"/>
            </a:rPr>
            <a:t>FY 2014 </a:t>
          </a:r>
        </a:p>
        <a:p xmlns:a="http://schemas.openxmlformats.org/drawingml/2006/main">
          <a:pPr>
            <a:lnSpc>
              <a:spcPts val="2200"/>
            </a:lnSpc>
          </a:pPr>
          <a:r>
            <a:rPr lang="en-US" sz="2000" b="1" dirty="0">
              <a:latin typeface="Arial" panose="020B0604020202020204" pitchFamily="34" charset="0"/>
              <a:cs typeface="Arial" panose="020B0604020202020204" pitchFamily="34" charset="0"/>
            </a:rPr>
            <a:t>Statewide</a:t>
          </a:r>
          <a:r>
            <a:rPr lang="en-US" sz="2000" b="1" baseline="0" dirty="0">
              <a:latin typeface="Arial" panose="020B0604020202020204" pitchFamily="34" charset="0"/>
              <a:cs typeface="Arial" panose="020B0604020202020204" pitchFamily="34" charset="0"/>
            </a:rPr>
            <a:t> District </a:t>
          </a:r>
        </a:p>
        <a:p xmlns:a="http://schemas.openxmlformats.org/drawingml/2006/main">
          <a:pPr>
            <a:lnSpc>
              <a:spcPts val="2200"/>
            </a:lnSpc>
          </a:pPr>
          <a:r>
            <a:rPr lang="en-US" sz="2000" b="1" baseline="0" dirty="0">
              <a:latin typeface="Arial" panose="020B0604020202020204" pitchFamily="34" charset="0"/>
              <a:cs typeface="Arial" panose="020B0604020202020204" pitchFamily="34" charset="0"/>
            </a:rPr>
            <a:t>Revenue Using</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General </a:t>
          </a:r>
          <a:r>
            <a:rPr lang="en-US" sz="2000" b="1" baseline="0" dirty="0">
              <a:latin typeface="Arial" panose="020B0604020202020204" pitchFamily="34" charset="0"/>
              <a:cs typeface="Arial" panose="020B0604020202020204" pitchFamily="34" charset="0"/>
            </a:rPr>
            <a:t>Funds</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Building </a:t>
          </a:r>
          <a:r>
            <a:rPr lang="en-US" sz="2000" b="1" baseline="0" dirty="0">
              <a:latin typeface="Arial" panose="020B0604020202020204" pitchFamily="34" charset="0"/>
              <a:cs typeface="Arial" panose="020B0604020202020204" pitchFamily="34" charset="0"/>
            </a:rPr>
            <a:t>Fund</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Child </a:t>
          </a:r>
          <a:r>
            <a:rPr lang="en-US" sz="2000" b="1" baseline="0" dirty="0">
              <a:latin typeface="Arial" panose="020B0604020202020204" pitchFamily="34" charset="0"/>
              <a:cs typeface="Arial" panose="020B0604020202020204" pitchFamily="34" charset="0"/>
            </a:rPr>
            <a:t>Nutrition Fund</a:t>
          </a:r>
        </a:p>
        <a:p xmlns:a="http://schemas.openxmlformats.org/drawingml/2006/main">
          <a:r>
            <a:rPr lang="en-US" sz="2000" b="1" baseline="0"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(as reported in</a:t>
          </a:r>
          <a:r>
            <a:rPr lang="en-US" sz="1800" b="1"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OCAS)</a:t>
          </a:r>
        </a:p>
        <a:p xmlns:a="http://schemas.openxmlformats.org/drawingml/2006/main">
          <a:pPr>
            <a:lnSpc>
              <a:spcPts val="2100"/>
            </a:lnSpc>
          </a:pPr>
          <a:endParaRPr lang="en-US" sz="2000" baseline="0" dirty="0">
            <a:latin typeface="Arial" panose="020B0604020202020204" pitchFamily="34" charset="0"/>
            <a:cs typeface="Arial" panose="020B0604020202020204" pitchFamily="34" charset="0"/>
          </a:endParaRPr>
        </a:p>
        <a:p xmlns:a="http://schemas.openxmlformats.org/drawingml/2006/main">
          <a:pPr>
            <a:lnSpc>
              <a:spcPts val="1200"/>
            </a:lnSpc>
          </a:pP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0.47722</cdr:x>
      <cdr:y>0.44828</cdr:y>
    </cdr:from>
    <cdr:to>
      <cdr:x>0.80182</cdr:x>
      <cdr:y>0.54054</cdr:y>
    </cdr:to>
    <cdr:sp macro="" textlink="">
      <cdr:nvSpPr>
        <cdr:cNvPr id="2" name="TextBox 1"/>
        <cdr:cNvSpPr txBox="1"/>
      </cdr:nvSpPr>
      <cdr:spPr>
        <a:xfrm xmlns:a="http://schemas.openxmlformats.org/drawingml/2006/main">
          <a:off x="4036422" y="2527762"/>
          <a:ext cx="2745532" cy="5202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smtClean="0">
              <a:latin typeface="Arial" panose="020B0604020202020204" pitchFamily="34" charset="0"/>
              <a:cs typeface="Arial" panose="020B0604020202020204" pitchFamily="34" charset="0"/>
            </a:rPr>
            <a:t>$5,900,906,915</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1.77343E-7</cdr:y>
    </cdr:from>
    <cdr:to>
      <cdr:x>0.30751</cdr:x>
      <cdr:y>0.48952</cdr:y>
    </cdr:to>
    <cdr:sp macro="" textlink="">
      <cdr:nvSpPr>
        <cdr:cNvPr id="3" name="TextBox 2"/>
        <cdr:cNvSpPr txBox="1"/>
      </cdr:nvSpPr>
      <cdr:spPr>
        <a:xfrm xmlns:a="http://schemas.openxmlformats.org/drawingml/2006/main">
          <a:off x="-609600" y="1"/>
          <a:ext cx="2600981" cy="27603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ts val="2200"/>
            </a:lnSpc>
          </a:pPr>
          <a:r>
            <a:rPr lang="en-US" sz="2000" b="1" dirty="0">
              <a:latin typeface="Arial" panose="020B0604020202020204" pitchFamily="34" charset="0"/>
              <a:cs typeface="Arial" panose="020B0604020202020204" pitchFamily="34" charset="0"/>
            </a:rPr>
            <a:t>FY 2014 </a:t>
          </a:r>
        </a:p>
        <a:p xmlns:a="http://schemas.openxmlformats.org/drawingml/2006/main">
          <a:pPr>
            <a:lnSpc>
              <a:spcPts val="2200"/>
            </a:lnSpc>
          </a:pPr>
          <a:r>
            <a:rPr lang="en-US" sz="2000" b="1" dirty="0">
              <a:latin typeface="Arial" panose="020B0604020202020204" pitchFamily="34" charset="0"/>
              <a:cs typeface="Arial" panose="020B0604020202020204" pitchFamily="34" charset="0"/>
            </a:rPr>
            <a:t>Statewide</a:t>
          </a:r>
          <a:r>
            <a:rPr lang="en-US" sz="2000" b="1" baseline="0" dirty="0">
              <a:latin typeface="Arial" panose="020B0604020202020204" pitchFamily="34" charset="0"/>
              <a:cs typeface="Arial" panose="020B0604020202020204" pitchFamily="34" charset="0"/>
            </a:rPr>
            <a:t> District </a:t>
          </a:r>
        </a:p>
        <a:p xmlns:a="http://schemas.openxmlformats.org/drawingml/2006/main">
          <a:pPr>
            <a:lnSpc>
              <a:spcPts val="2200"/>
            </a:lnSpc>
          </a:pPr>
          <a:r>
            <a:rPr lang="en-US" sz="2000" b="1" baseline="0" dirty="0">
              <a:latin typeface="Arial" panose="020B0604020202020204" pitchFamily="34" charset="0"/>
              <a:cs typeface="Arial" panose="020B0604020202020204" pitchFamily="34" charset="0"/>
            </a:rPr>
            <a:t>Revenue Using</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General </a:t>
          </a:r>
          <a:r>
            <a:rPr lang="en-US" sz="2000" b="1" baseline="0" dirty="0">
              <a:latin typeface="Arial" panose="020B0604020202020204" pitchFamily="34" charset="0"/>
              <a:cs typeface="Arial" panose="020B0604020202020204" pitchFamily="34" charset="0"/>
            </a:rPr>
            <a:t>Funds</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Building </a:t>
          </a:r>
          <a:r>
            <a:rPr lang="en-US" sz="2000" b="1" baseline="0" dirty="0">
              <a:latin typeface="Arial" panose="020B0604020202020204" pitchFamily="34" charset="0"/>
              <a:cs typeface="Arial" panose="020B0604020202020204" pitchFamily="34" charset="0"/>
            </a:rPr>
            <a:t>Fund</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Child </a:t>
          </a:r>
          <a:r>
            <a:rPr lang="en-US" sz="2000" b="1" baseline="0" dirty="0">
              <a:latin typeface="Arial" panose="020B0604020202020204" pitchFamily="34" charset="0"/>
              <a:cs typeface="Arial" panose="020B0604020202020204" pitchFamily="34" charset="0"/>
            </a:rPr>
            <a:t>Nutrition Fund</a:t>
          </a:r>
        </a:p>
        <a:p xmlns:a="http://schemas.openxmlformats.org/drawingml/2006/main">
          <a:r>
            <a:rPr lang="en-US" sz="2000" b="1" baseline="0"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(as reported in</a:t>
          </a:r>
          <a:r>
            <a:rPr lang="en-US" sz="1800" b="1"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OCAS)</a:t>
          </a:r>
        </a:p>
        <a:p xmlns:a="http://schemas.openxmlformats.org/drawingml/2006/main">
          <a:pPr>
            <a:lnSpc>
              <a:spcPts val="2100"/>
            </a:lnSpc>
          </a:pPr>
          <a:endParaRPr lang="en-US" sz="2000" baseline="0" dirty="0">
            <a:latin typeface="Arial" panose="020B0604020202020204" pitchFamily="34" charset="0"/>
            <a:cs typeface="Arial" panose="020B0604020202020204" pitchFamily="34" charset="0"/>
          </a:endParaRPr>
        </a:p>
        <a:p xmlns:a="http://schemas.openxmlformats.org/drawingml/2006/main">
          <a:pPr>
            <a:lnSpc>
              <a:spcPts val="1200"/>
            </a:lnSpc>
          </a:pPr>
          <a:endParaRPr lang="en-US" sz="1100" dirty="0"/>
        </a:p>
      </cdr:txBody>
    </cdr:sp>
  </cdr:relSizeAnchor>
  <cdr:relSizeAnchor xmlns:cdr="http://schemas.openxmlformats.org/drawingml/2006/chartDrawing">
    <cdr:from>
      <cdr:x>0.02703</cdr:x>
      <cdr:y>0.78378</cdr:y>
    </cdr:from>
    <cdr:to>
      <cdr:x>0.21496</cdr:x>
      <cdr:y>1</cdr:y>
    </cdr:to>
    <cdr:sp macro="" textlink="">
      <cdr:nvSpPr>
        <cdr:cNvPr id="4" name="TextBox 3"/>
        <cdr:cNvSpPr txBox="1"/>
      </cdr:nvSpPr>
      <cdr:spPr>
        <a:xfrm xmlns:a="http://schemas.openxmlformats.org/drawingml/2006/main">
          <a:off x="228600" y="4419601"/>
          <a:ext cx="1589549" cy="1219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latin typeface="Arial" panose="020B0604020202020204" pitchFamily="34" charset="0"/>
              <a:cs typeface="Arial" panose="020B0604020202020204" pitchFamily="34" charset="0"/>
            </a:rPr>
            <a:t>** Balancing Accounts</a:t>
          </a:r>
          <a:r>
            <a:rPr lang="en-US" sz="1200" baseline="0" dirty="0">
              <a:latin typeface="Arial" panose="020B0604020202020204" pitchFamily="34" charset="0"/>
              <a:cs typeface="Arial" panose="020B0604020202020204" pitchFamily="34" charset="0"/>
            </a:rPr>
            <a:t> </a:t>
          </a:r>
        </a:p>
        <a:p xmlns:a="http://schemas.openxmlformats.org/drawingml/2006/main">
          <a:r>
            <a:rPr lang="en-US" sz="1200" baseline="0" dirty="0">
              <a:latin typeface="Arial" panose="020B0604020202020204" pitchFamily="34" charset="0"/>
              <a:cs typeface="Arial" panose="020B0604020202020204" pitchFamily="34" charset="0"/>
            </a:rPr>
            <a:t>Include Lapsed </a:t>
          </a:r>
        </a:p>
        <a:p xmlns:a="http://schemas.openxmlformats.org/drawingml/2006/main">
          <a:r>
            <a:rPr lang="en-US" sz="1200" baseline="0" dirty="0">
              <a:latin typeface="Arial" panose="020B0604020202020204" pitchFamily="34" charset="0"/>
              <a:cs typeface="Arial" panose="020B0604020202020204" pitchFamily="34" charset="0"/>
            </a:rPr>
            <a:t>Appropriations</a:t>
          </a:r>
        </a:p>
        <a:p xmlns:a="http://schemas.openxmlformats.org/drawingml/2006/main">
          <a:r>
            <a:rPr lang="en-US" sz="1200" baseline="0" dirty="0">
              <a:latin typeface="Arial" panose="020B0604020202020204" pitchFamily="34" charset="0"/>
              <a:cs typeface="Arial" panose="020B0604020202020204" pitchFamily="34" charset="0"/>
            </a:rPr>
            <a:t>Estopped Warrants</a:t>
          </a:r>
        </a:p>
        <a:p xmlns:a="http://schemas.openxmlformats.org/drawingml/2006/main">
          <a:r>
            <a:rPr lang="en-US" sz="1200" baseline="0" dirty="0">
              <a:latin typeface="Arial" panose="020B0604020202020204" pitchFamily="34" charset="0"/>
              <a:cs typeface="Arial" panose="020B0604020202020204" pitchFamily="34" charset="0"/>
            </a:rPr>
            <a:t>Fund Transfers</a:t>
          </a:r>
          <a:endParaRPr lang="en-US" sz="1200" dirty="0">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0.47464</cdr:x>
      <cdr:y>0.46135</cdr:y>
    </cdr:from>
    <cdr:to>
      <cdr:x>0.7971</cdr:x>
      <cdr:y>0.54277</cdr:y>
    </cdr:to>
    <cdr:sp macro="" textlink="">
      <cdr:nvSpPr>
        <cdr:cNvPr id="3" name="TextBox 2"/>
        <cdr:cNvSpPr txBox="1"/>
      </cdr:nvSpPr>
      <cdr:spPr>
        <a:xfrm xmlns:a="http://schemas.openxmlformats.org/drawingml/2006/main">
          <a:off x="4510030" y="3324922"/>
          <a:ext cx="3064065" cy="5867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2800" dirty="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5,060,846,830</a:t>
          </a:r>
          <a:endParaRPr lang="en-US" sz="2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0.0087</cdr:x>
      <cdr:y>0.86842</cdr:y>
    </cdr:from>
    <cdr:to>
      <cdr:x>0.34783</cdr:x>
      <cdr:y>1</cdr:y>
    </cdr:to>
    <cdr:sp macro="" textlink="">
      <cdr:nvSpPr>
        <cdr:cNvPr id="4" name="TextBox 3"/>
        <cdr:cNvSpPr txBox="1"/>
      </cdr:nvSpPr>
      <cdr:spPr>
        <a:xfrm xmlns:a="http://schemas.openxmlformats.org/drawingml/2006/main">
          <a:off x="76238" y="5029195"/>
          <a:ext cx="2971762" cy="76200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a:latin typeface="Arial" panose="020B0604020202020204" pitchFamily="34" charset="0"/>
              <a:cs typeface="Arial" panose="020B0604020202020204" pitchFamily="34" charset="0"/>
            </a:rPr>
            <a:t>*Statewide</a:t>
          </a:r>
          <a:r>
            <a:rPr lang="en-US" sz="1600" b="1"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Administrative Cost </a:t>
          </a:r>
        </a:p>
        <a:p xmlns:a="http://schemas.openxmlformats.org/drawingml/2006/main">
          <a:r>
            <a:rPr lang="en-US" sz="1600" b="1" dirty="0" smtClean="0">
              <a:latin typeface="Arial" panose="020B0604020202020204" pitchFamily="34" charset="0"/>
              <a:cs typeface="Arial" panose="020B0604020202020204" pitchFamily="34" charset="0"/>
            </a:rPr>
            <a:t>By</a:t>
          </a:r>
          <a:r>
            <a:rPr lang="en-US" sz="1600" b="1" baseline="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Title 70-18-124</a:t>
          </a:r>
          <a:r>
            <a:rPr lang="en-US" sz="1600" b="1" baseline="0" dirty="0" smtClean="0">
              <a:latin typeface="Arial" panose="020B0604020202020204" pitchFamily="34" charset="0"/>
              <a:cs typeface="Arial" panose="020B0604020202020204" pitchFamily="34" charset="0"/>
            </a:rPr>
            <a:t> </a:t>
          </a:r>
          <a:r>
            <a:rPr lang="en-US" sz="1600" b="1" baseline="0" dirty="0">
              <a:latin typeface="Arial" panose="020B0604020202020204" pitchFamily="34" charset="0"/>
              <a:cs typeface="Arial" panose="020B0604020202020204" pitchFamily="34" charset="0"/>
            </a:rPr>
            <a:t>is 3.58</a:t>
          </a:r>
          <a:r>
            <a:rPr lang="en-US" sz="1600" b="1" baseline="0" dirty="0" smtClean="0">
              <a:latin typeface="Arial" panose="020B0604020202020204" pitchFamily="34" charset="0"/>
              <a:cs typeface="Arial" panose="020B0604020202020204" pitchFamily="34" charset="0"/>
            </a:rPr>
            <a:t>%</a:t>
          </a:r>
        </a:p>
      </cdr:txBody>
    </cdr:sp>
  </cdr:relSizeAnchor>
  <cdr:relSizeAnchor xmlns:cdr="http://schemas.openxmlformats.org/drawingml/2006/chartDrawing">
    <cdr:from>
      <cdr:x>0.0087</cdr:x>
      <cdr:y>0.01316</cdr:y>
    </cdr:from>
    <cdr:to>
      <cdr:x>0.30552</cdr:x>
      <cdr:y>0.4898</cdr:y>
    </cdr:to>
    <cdr:sp macro="" textlink="">
      <cdr:nvSpPr>
        <cdr:cNvPr id="5" name="TextBox 4"/>
        <cdr:cNvSpPr txBox="1"/>
      </cdr:nvSpPr>
      <cdr:spPr>
        <a:xfrm xmlns:a="http://schemas.openxmlformats.org/drawingml/2006/main">
          <a:off x="76200" y="76200"/>
          <a:ext cx="2601034" cy="27603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ts val="2200"/>
            </a:lnSpc>
          </a:pPr>
          <a:r>
            <a:rPr lang="en-US" sz="2000" b="1" dirty="0">
              <a:latin typeface="Arial" panose="020B0604020202020204" pitchFamily="34" charset="0"/>
              <a:cs typeface="Arial" panose="020B0604020202020204" pitchFamily="34" charset="0"/>
            </a:rPr>
            <a:t>FY 2014 </a:t>
          </a:r>
        </a:p>
        <a:p xmlns:a="http://schemas.openxmlformats.org/drawingml/2006/main">
          <a:pPr>
            <a:lnSpc>
              <a:spcPts val="2200"/>
            </a:lnSpc>
          </a:pPr>
          <a:r>
            <a:rPr lang="en-US" sz="2000" b="1" dirty="0">
              <a:latin typeface="Arial" panose="020B0604020202020204" pitchFamily="34" charset="0"/>
              <a:cs typeface="Arial" panose="020B0604020202020204" pitchFamily="34" charset="0"/>
            </a:rPr>
            <a:t>Statewide</a:t>
          </a:r>
          <a:r>
            <a:rPr lang="en-US" sz="2000" b="1" baseline="0" dirty="0">
              <a:latin typeface="Arial" panose="020B0604020202020204" pitchFamily="34" charset="0"/>
              <a:cs typeface="Arial" panose="020B0604020202020204" pitchFamily="34" charset="0"/>
            </a:rPr>
            <a:t> District </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Expenditures </a:t>
          </a:r>
          <a:r>
            <a:rPr lang="en-US" sz="2000" b="1" baseline="0" dirty="0">
              <a:latin typeface="Arial" panose="020B0604020202020204" pitchFamily="34" charset="0"/>
              <a:cs typeface="Arial" panose="020B0604020202020204" pitchFamily="34" charset="0"/>
            </a:rPr>
            <a:t>Using</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General </a:t>
          </a:r>
          <a:r>
            <a:rPr lang="en-US" sz="2000" b="1" baseline="0" dirty="0">
              <a:latin typeface="Arial" panose="020B0604020202020204" pitchFamily="34" charset="0"/>
              <a:cs typeface="Arial" panose="020B0604020202020204" pitchFamily="34" charset="0"/>
            </a:rPr>
            <a:t>Funds</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Building </a:t>
          </a:r>
          <a:r>
            <a:rPr lang="en-US" sz="2000" b="1" baseline="0" dirty="0">
              <a:latin typeface="Arial" panose="020B0604020202020204" pitchFamily="34" charset="0"/>
              <a:cs typeface="Arial" panose="020B0604020202020204" pitchFamily="34" charset="0"/>
            </a:rPr>
            <a:t>Fund</a:t>
          </a:r>
        </a:p>
        <a:p xmlns:a="http://schemas.openxmlformats.org/drawingml/2006/main">
          <a:pPr>
            <a:lnSpc>
              <a:spcPts val="2200"/>
            </a:lnSpc>
          </a:pPr>
          <a:r>
            <a:rPr lang="en-US" sz="2000" b="1" baseline="0" dirty="0" smtClean="0">
              <a:latin typeface="Arial" panose="020B0604020202020204" pitchFamily="34" charset="0"/>
              <a:cs typeface="Arial" panose="020B0604020202020204" pitchFamily="34" charset="0"/>
            </a:rPr>
            <a:t>- Child </a:t>
          </a:r>
          <a:r>
            <a:rPr lang="en-US" sz="2000" b="1" baseline="0" dirty="0">
              <a:latin typeface="Arial" panose="020B0604020202020204" pitchFamily="34" charset="0"/>
              <a:cs typeface="Arial" panose="020B0604020202020204" pitchFamily="34" charset="0"/>
            </a:rPr>
            <a:t>Nutrition Fund</a:t>
          </a:r>
        </a:p>
        <a:p xmlns:a="http://schemas.openxmlformats.org/drawingml/2006/main">
          <a:r>
            <a:rPr lang="en-US" sz="2000" b="1" baseline="0"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(as reported in</a:t>
          </a:r>
          <a:r>
            <a:rPr lang="en-US" sz="1800" b="1" dirty="0" smtClean="0">
              <a:latin typeface="Arial" panose="020B0604020202020204" pitchFamily="34" charset="0"/>
              <a:cs typeface="Arial" panose="020B0604020202020204" pitchFamily="34" charset="0"/>
            </a:rPr>
            <a:t> </a:t>
          </a:r>
          <a:r>
            <a:rPr lang="en-US" sz="1800" b="1" baseline="0" dirty="0" smtClean="0">
              <a:latin typeface="Arial" panose="020B0604020202020204" pitchFamily="34" charset="0"/>
              <a:cs typeface="Arial" panose="020B0604020202020204" pitchFamily="34" charset="0"/>
            </a:rPr>
            <a:t>OCAS)</a:t>
          </a:r>
        </a:p>
        <a:p xmlns:a="http://schemas.openxmlformats.org/drawingml/2006/main">
          <a:pPr>
            <a:lnSpc>
              <a:spcPts val="2100"/>
            </a:lnSpc>
          </a:pPr>
          <a:endParaRPr lang="en-US" sz="2000" baseline="0" dirty="0">
            <a:latin typeface="Arial" panose="020B0604020202020204" pitchFamily="34" charset="0"/>
            <a:cs typeface="Arial" panose="020B0604020202020204" pitchFamily="34" charset="0"/>
          </a:endParaRPr>
        </a:p>
        <a:p xmlns:a="http://schemas.openxmlformats.org/drawingml/2006/main">
          <a:pPr>
            <a:lnSpc>
              <a:spcPts val="1200"/>
            </a:lnSpc>
          </a:pPr>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23D5E1E-943A-C245-80D0-A8C58C351CE0}" type="datetimeFigureOut">
              <a:rPr lang="en-US" smtClean="0"/>
              <a:pPr/>
              <a:t>3/3/2015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AFEE7F4-24FA-A94A-91BB-7E303D2FF55E}" type="slidenum">
              <a:rPr lang="en-US" smtClean="0"/>
              <a:pPr/>
              <a:t>‹#›</a:t>
            </a:fld>
            <a:endParaRPr lang="en-US"/>
          </a:p>
        </p:txBody>
      </p:sp>
    </p:spTree>
    <p:extLst>
      <p:ext uri="{BB962C8B-B14F-4D97-AF65-F5344CB8AC3E}">
        <p14:creationId xmlns:p14="http://schemas.microsoft.com/office/powerpoint/2010/main" val="1694152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D0714C-8F7F-416D-930C-6C5321DA6D75}" type="datetimeFigureOut">
              <a:rPr lang="en-US" smtClean="0"/>
              <a:pPr/>
              <a:t>3/3/2015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3626677-2B06-4E49-97A7-0BCE3AA2444F}" type="slidenum">
              <a:rPr lang="en-US" smtClean="0"/>
              <a:pPr/>
              <a:t>‹#›</a:t>
            </a:fld>
            <a:endParaRPr lang="en-US"/>
          </a:p>
        </p:txBody>
      </p:sp>
    </p:spTree>
    <p:extLst>
      <p:ext uri="{BB962C8B-B14F-4D97-AF65-F5344CB8AC3E}">
        <p14:creationId xmlns:p14="http://schemas.microsoft.com/office/powerpoint/2010/main" val="414786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Honorable Senators and guests, thank you for this opportunity to share my vision for the FY 2016 Department of Education Budget. </a:t>
            </a:r>
          </a:p>
          <a:p>
            <a:endParaRPr lang="en-US" sz="1600" dirty="0"/>
          </a:p>
          <a:p>
            <a:r>
              <a:rPr lang="en-US" sz="1600" dirty="0"/>
              <a:t>You will note that the budget request I am presenting to you is a $70 million decrease from that which the Oklahoma State Department of Education proposed last October. </a:t>
            </a:r>
          </a:p>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1</a:t>
            </a:fld>
            <a:endParaRPr lang="en-US"/>
          </a:p>
        </p:txBody>
      </p:sp>
    </p:spTree>
    <p:extLst>
      <p:ext uri="{BB962C8B-B14F-4D97-AF65-F5344CB8AC3E}">
        <p14:creationId xmlns:p14="http://schemas.microsoft.com/office/powerpoint/2010/main" val="3749305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graph shows all state funds flowing through the OSDE, including activity funds.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10</a:t>
            </a:fld>
            <a:endParaRPr lang="en-US"/>
          </a:p>
        </p:txBody>
      </p:sp>
    </p:spTree>
    <p:extLst>
      <p:ext uri="{BB962C8B-B14F-4D97-AF65-F5344CB8AC3E}">
        <p14:creationId xmlns:p14="http://schemas.microsoft.com/office/powerpoint/2010/main" val="21431091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How do we fix it?</a:t>
            </a:r>
          </a:p>
          <a:p>
            <a:endParaRPr lang="en-US" sz="1600" dirty="0"/>
          </a:p>
          <a:p>
            <a:r>
              <a:rPr lang="en-US" sz="1600" dirty="0"/>
              <a:t>OSDE is requesting an additional $205 million into the funding formula.</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11</a:t>
            </a:fld>
            <a:endParaRPr lang="en-US"/>
          </a:p>
        </p:txBody>
      </p:sp>
    </p:spTree>
    <p:extLst>
      <p:ext uri="{BB962C8B-B14F-4D97-AF65-F5344CB8AC3E}">
        <p14:creationId xmlns:p14="http://schemas.microsoft.com/office/powerpoint/2010/main" val="78750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is the breakdown of where that $205 million would go:</a:t>
            </a:r>
          </a:p>
          <a:p>
            <a:pPr>
              <a:buFontTx/>
              <a:buChar char="-"/>
            </a:pPr>
            <a:r>
              <a:rPr lang="en-US" sz="1600" dirty="0"/>
              <a:t> $150 million for $2,000 increase in teacher salaries and two additional days of instruction.</a:t>
            </a:r>
          </a:p>
          <a:p>
            <a:pPr>
              <a:buFontTx/>
              <a:buChar char="-"/>
            </a:pPr>
            <a:r>
              <a:rPr lang="en-US" sz="1600" dirty="0"/>
              <a:t> $55 million for non-teacher costs for two additional days of instruction.</a:t>
            </a:r>
          </a:p>
          <a:p>
            <a:endParaRPr lang="en-US" sz="1600" dirty="0"/>
          </a:p>
          <a:p>
            <a:r>
              <a:rPr lang="en-US" sz="1600" dirty="0"/>
              <a:t>More students don’t simply mean more teachers.  It means more desks, more buses, materials and the like.</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12</a:t>
            </a:fld>
            <a:endParaRPr lang="en-US"/>
          </a:p>
        </p:txBody>
      </p:sp>
    </p:spTree>
    <p:extLst>
      <p:ext uri="{BB962C8B-B14F-4D97-AF65-F5344CB8AC3E}">
        <p14:creationId xmlns:p14="http://schemas.microsoft.com/office/powerpoint/2010/main" val="588454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Oklahoma lags In its number of instruction days. The average of neighboring states is 176 days. Our state should exceed that. </a:t>
            </a:r>
          </a:p>
          <a:p>
            <a:endParaRPr lang="en-US" sz="1600" dirty="0"/>
          </a:p>
          <a:p>
            <a:r>
              <a:rPr lang="en-US" sz="1600" dirty="0"/>
              <a:t>The national average for instructional days is 180. Our neighbors to the north exceed 180 days. If we expect to get out of the bottom tier of states when it comes to education, we must have a plan for success.</a:t>
            </a:r>
          </a:p>
          <a:p>
            <a:endParaRPr lang="en-US" sz="1600" dirty="0"/>
          </a:p>
          <a:p>
            <a:r>
              <a:rPr lang="en-US" sz="1600" dirty="0"/>
              <a:t>Under our proposal, Oklahoma would reach the national average in days of instruction. </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13</a:t>
            </a:fld>
            <a:endParaRPr lang="en-US"/>
          </a:p>
        </p:txBody>
      </p:sp>
    </p:spTree>
    <p:extLst>
      <p:ext uri="{BB962C8B-B14F-4D97-AF65-F5344CB8AC3E}">
        <p14:creationId xmlns:p14="http://schemas.microsoft.com/office/powerpoint/2010/main" val="405806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terms of teacher pay, the national average is $56,000. Only Mississippi and South Dakota (as well as the District of Columbia) keep Oklahoma from being ranked 49th in the nation.</a:t>
            </a:r>
          </a:p>
          <a:p>
            <a:endParaRPr lang="en-US" sz="1600" dirty="0"/>
          </a:p>
          <a:p>
            <a:r>
              <a:rPr lang="en-US" sz="1600" dirty="0"/>
              <a:t>Consequently, </a:t>
            </a:r>
            <a:r>
              <a:rPr lang="en-US" sz="1600" b="1" dirty="0"/>
              <a:t>Oklahoma is losing teachers to almost every other state.</a:t>
            </a:r>
          </a:p>
          <a:p>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14</a:t>
            </a:fld>
            <a:endParaRPr lang="en-US"/>
          </a:p>
        </p:txBody>
      </p:sp>
    </p:spTree>
    <p:extLst>
      <p:ext uri="{BB962C8B-B14F-4D97-AF65-F5344CB8AC3E}">
        <p14:creationId xmlns:p14="http://schemas.microsoft.com/office/powerpoint/2010/main" val="400282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attract and retain top talent in the classroom, Oklahoma is not only competing with the </a:t>
            </a:r>
            <a:r>
              <a:rPr lang="en-US" sz="1600" dirty="0" smtClean="0"/>
              <a:t>oil </a:t>
            </a:r>
            <a:r>
              <a:rPr lang="en-US" sz="1600" dirty="0"/>
              <a:t>and gas industry — it is competing with fast food. </a:t>
            </a:r>
          </a:p>
          <a:p>
            <a:endParaRPr lang="en-US" sz="1600" dirty="0"/>
          </a:p>
          <a:p>
            <a:r>
              <a:rPr lang="en-US" sz="1600" dirty="0"/>
              <a:t>For example, a Chipotle employee at the apprentice level can earn more than an Oklahoma teacher with a Ph. D and 25 years of experience (which is the top of Oklahoma’s minimum teacher salary schedule at $46,000 per year).</a:t>
            </a:r>
          </a:p>
          <a:p>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15</a:t>
            </a:fld>
            <a:endParaRPr lang="en-US"/>
          </a:p>
        </p:txBody>
      </p:sp>
    </p:spTree>
    <p:extLst>
      <p:ext uri="{BB962C8B-B14F-4D97-AF65-F5344CB8AC3E}">
        <p14:creationId xmlns:p14="http://schemas.microsoft.com/office/powerpoint/2010/main" val="4002822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increase educational attainment, we must have quality teacher in every classroom.</a:t>
            </a:r>
          </a:p>
          <a:p>
            <a:endParaRPr lang="en-US" sz="1600" dirty="0"/>
          </a:p>
          <a:p>
            <a:r>
              <a:rPr lang="en-US" sz="1600" dirty="0"/>
              <a:t>That is why Superintendent </a:t>
            </a:r>
            <a:r>
              <a:rPr lang="en-US" sz="1600" dirty="0" err="1"/>
              <a:t>Hofmeister</a:t>
            </a:r>
            <a:r>
              <a:rPr lang="en-US" sz="1600" dirty="0"/>
              <a:t> wants to increase both instructional days and teacher compensation.</a:t>
            </a:r>
          </a:p>
          <a:p>
            <a:endParaRPr lang="en-US" sz="1600" dirty="0"/>
          </a:p>
          <a:p>
            <a:r>
              <a:rPr lang="en-US" sz="1600" dirty="0"/>
              <a:t>She is advocating for a 5-year phasing in of 5 additional days of instruction and a $5,000 across-the-board increase in teacher compensation.</a:t>
            </a:r>
          </a:p>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16</a:t>
            </a:fld>
            <a:endParaRPr lang="en-US"/>
          </a:p>
        </p:txBody>
      </p:sp>
    </p:spTree>
    <p:extLst>
      <p:ext uri="{BB962C8B-B14F-4D97-AF65-F5344CB8AC3E}">
        <p14:creationId xmlns:p14="http://schemas.microsoft.com/office/powerpoint/2010/main" val="4021207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Taking action now is a way to get ahead so we don't keep chasing the problem. We need to make a bold commitment for future success of Oklahoma schoolchildren.</a:t>
            </a:r>
          </a:p>
          <a:p>
            <a:endParaRPr lang="en-US" sz="1600" dirty="0"/>
          </a:p>
          <a:p>
            <a:r>
              <a:rPr lang="en-US" sz="1600" dirty="0"/>
              <a:t>This is a total $5,000 increase in compensation including pay for additional days.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17</a:t>
            </a:fld>
            <a:endParaRPr lang="en-US"/>
          </a:p>
        </p:txBody>
      </p:sp>
    </p:spTree>
    <p:extLst>
      <p:ext uri="{BB962C8B-B14F-4D97-AF65-F5344CB8AC3E}">
        <p14:creationId xmlns:p14="http://schemas.microsoft.com/office/powerpoint/2010/main" val="4249616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what is it going to cost to do this?</a:t>
            </a:r>
          </a:p>
          <a:p>
            <a:endParaRPr lang="en-US" sz="1600" dirty="0"/>
          </a:p>
          <a:p>
            <a:r>
              <a:rPr lang="en-US" sz="1600" dirty="0"/>
              <a:t>We put these dollars through the funding formula because it provides an equitable distribution of funds to all districts. We ensure through state statute that each teacher receives a guaranteed raise as well as by amending the minimum teacher salary schedule. </a:t>
            </a:r>
          </a:p>
          <a:p>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18</a:t>
            </a:fld>
            <a:endParaRPr lang="en-US"/>
          </a:p>
        </p:txBody>
      </p:sp>
    </p:spTree>
    <p:extLst>
      <p:ext uri="{BB962C8B-B14F-4D97-AF65-F5344CB8AC3E}">
        <p14:creationId xmlns:p14="http://schemas.microsoft.com/office/powerpoint/2010/main" val="172870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go into a little more detail on school revenues and expenditures.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19</a:t>
            </a:fld>
            <a:endParaRPr lang="en-US"/>
          </a:p>
        </p:txBody>
      </p:sp>
    </p:spTree>
    <p:extLst>
      <p:ext uri="{BB962C8B-B14F-4D97-AF65-F5344CB8AC3E}">
        <p14:creationId xmlns:p14="http://schemas.microsoft.com/office/powerpoint/2010/main" val="349571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slide shows all new revenue that was available to schools at the beginning of FY 2014. This reflects all recurring revenue sources and all new monies that schools receive on an annual basis.  </a:t>
            </a:r>
          </a:p>
          <a:p>
            <a:endParaRPr lang="en-US" sz="1600" dirty="0"/>
          </a:p>
          <a:p>
            <a:r>
              <a:rPr lang="en-US" sz="1600" b="1" dirty="0"/>
              <a:t>This is the only money schools can count on to budget for operations. </a:t>
            </a:r>
            <a:r>
              <a:rPr lang="en-US" sz="1600" dirty="0"/>
              <a:t>This graph excludes bonds, sinking funds, activity funds, endowments, MAPs, municipal taxes and child care funds.</a:t>
            </a:r>
          </a:p>
          <a:p>
            <a:endParaRPr lang="en-US" sz="1600" dirty="0"/>
          </a:p>
          <a:p>
            <a:r>
              <a:rPr lang="en-US" sz="1600" dirty="0"/>
              <a:t>Dollar amounts in the blue and orange sections here are in the state funding formula for schools. </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a:t>
            </a:fld>
            <a:endParaRPr lang="en-US"/>
          </a:p>
        </p:txBody>
      </p:sp>
    </p:spTree>
    <p:extLst>
      <p:ext uri="{BB962C8B-B14F-4D97-AF65-F5344CB8AC3E}">
        <p14:creationId xmlns:p14="http://schemas.microsoft.com/office/powerpoint/2010/main" val="159178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a repeat of the first slide you saw just to refresh your memory.  This is all the money districts receive new each year from recurring sources.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20</a:t>
            </a:fld>
            <a:endParaRPr lang="en-US"/>
          </a:p>
        </p:txBody>
      </p:sp>
    </p:spTree>
    <p:extLst>
      <p:ext uri="{BB962C8B-B14F-4D97-AF65-F5344CB8AC3E}">
        <p14:creationId xmlns:p14="http://schemas.microsoft.com/office/powerpoint/2010/main" val="888492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the same slide as you just saw, but we are adding in cash forward and balancing accounts.  The purple is old money that is available to schools to operate.  </a:t>
            </a:r>
          </a:p>
          <a:p>
            <a:endParaRPr lang="en-US" sz="1600" dirty="0"/>
          </a:p>
          <a:p>
            <a:r>
              <a:rPr lang="en-US" sz="1600" dirty="0"/>
              <a:t>This is the money that we use to open school in the fall because we don't get it when we need it.  There is a statutory cap on what schools can carry forward. </a:t>
            </a:r>
          </a:p>
          <a:p>
            <a:endParaRPr lang="en-US" sz="1600" dirty="0"/>
          </a:p>
          <a:p>
            <a:r>
              <a:rPr lang="en-US" sz="1600" dirty="0"/>
              <a:t>Money that districts carry over, money that has lapsed, and Estopped Warrants — warrants that were written but never cashed, so they stopped payment.  </a:t>
            </a:r>
          </a:p>
          <a:p>
            <a:endParaRPr lang="en-US" sz="1600" dirty="0"/>
          </a:p>
          <a:p>
            <a:r>
              <a:rPr lang="en-US" sz="1600" dirty="0"/>
              <a:t> </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21</a:t>
            </a:fld>
            <a:endParaRPr lang="en-US"/>
          </a:p>
        </p:txBody>
      </p:sp>
    </p:spTree>
    <p:extLst>
      <p:ext uri="{BB962C8B-B14F-4D97-AF65-F5344CB8AC3E}">
        <p14:creationId xmlns:p14="http://schemas.microsoft.com/office/powerpoint/2010/main" val="3377452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look at how schools spend their money:</a:t>
            </a:r>
          </a:p>
          <a:p>
            <a:pPr marL="291179" indent="-291179">
              <a:buFont typeface="Arial" panose="020B0604020202020204" pitchFamily="34" charset="0"/>
              <a:buChar char="•"/>
            </a:pPr>
            <a:r>
              <a:rPr lang="en-US" sz="1600" dirty="0"/>
              <a:t>55 percent goes directly to in-classroom instruction.</a:t>
            </a:r>
          </a:p>
          <a:p>
            <a:pPr marL="291179" indent="-291179">
              <a:buFont typeface="Arial" panose="020B0604020202020204" pitchFamily="34" charset="0"/>
              <a:buChar char="•"/>
            </a:pPr>
            <a:r>
              <a:rPr lang="en-US" sz="1600" dirty="0"/>
              <a:t>38 percent is used for support services for the child, including food, transportation, nurses, counseling, principals and librarians, among other services.</a:t>
            </a:r>
          </a:p>
          <a:p>
            <a:endParaRPr lang="en-US" sz="1600" dirty="0"/>
          </a:p>
          <a:p>
            <a:r>
              <a:rPr lang="en-US" sz="1600" b="1" dirty="0"/>
              <a:t>93 cents of every $1 we spend supports individual student instruction.</a:t>
            </a:r>
          </a:p>
          <a:p>
            <a:endParaRPr lang="en-US" sz="1600" dirty="0"/>
          </a:p>
          <a:p>
            <a:pPr defTabSz="931774">
              <a:defRPr/>
            </a:pPr>
            <a:r>
              <a:rPr lang="en-US" sz="1600" dirty="0"/>
              <a:t>The green “Administration” section on this chart includes the central office, superintendents, board of education and other staff. Using a definition of administrative costs defined in state statute, it is actually less than 4 percent of overall district expenditures statewide.</a:t>
            </a:r>
          </a:p>
          <a:p>
            <a:pPr defTabSz="931774">
              <a:defRPr/>
            </a:pPr>
            <a:endParaRPr lang="en-US" sz="1600" dirty="0"/>
          </a:p>
          <a:p>
            <a:pPr defTabSz="931774">
              <a:defRPr/>
            </a:pPr>
            <a:r>
              <a:rPr lang="en-US" sz="1600" dirty="0"/>
              <a:t>These expenses, at just over $5 billion, represent more than the amount of new revenue coming in, which is $4.96 million. Currently, schools use their carry-forward funds to fill that hole. </a:t>
            </a:r>
            <a:r>
              <a:rPr lang="en-US" sz="1600" b="1" dirty="0"/>
              <a:t>This is unsustainable.</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22</a:t>
            </a:fld>
            <a:endParaRPr lang="en-US"/>
          </a:p>
        </p:txBody>
      </p:sp>
    </p:spTree>
    <p:extLst>
      <p:ext uri="{BB962C8B-B14F-4D97-AF65-F5344CB8AC3E}">
        <p14:creationId xmlns:p14="http://schemas.microsoft.com/office/powerpoint/2010/main" val="337252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a:t>
            </a:r>
            <a:r>
              <a:rPr lang="en-US" sz="1400" dirty="0"/>
              <a:t>first large state aid payments are not made until September. </a:t>
            </a:r>
            <a:r>
              <a:rPr lang="en-US" sz="1400" u="none" dirty="0" smtClean="0">
                <a:solidFill>
                  <a:srgbClr val="C00000"/>
                </a:solidFill>
              </a:rPr>
              <a:t>Districts</a:t>
            </a:r>
            <a:r>
              <a:rPr lang="en-US" sz="1400" dirty="0" smtClean="0"/>
              <a:t> </a:t>
            </a:r>
            <a:r>
              <a:rPr lang="en-US" sz="1400" dirty="0"/>
              <a:t>use money from </a:t>
            </a:r>
            <a:r>
              <a:rPr lang="en-US" sz="1400" u="none" dirty="0" smtClean="0"/>
              <a:t>their</a:t>
            </a:r>
            <a:r>
              <a:rPr lang="en-US" sz="1400" dirty="0" smtClean="0"/>
              <a:t> </a:t>
            </a:r>
            <a:r>
              <a:rPr lang="en-US" sz="1400" i="1" dirty="0"/>
              <a:t>emergency fund accounts </a:t>
            </a:r>
            <a:r>
              <a:rPr lang="en-US" sz="1400" dirty="0"/>
              <a:t>to open schools until </a:t>
            </a:r>
            <a:r>
              <a:rPr lang="en-US" sz="1400" u="none" dirty="0" smtClean="0"/>
              <a:t>they</a:t>
            </a:r>
            <a:r>
              <a:rPr lang="en-US" sz="1400" dirty="0" smtClean="0"/>
              <a:t> </a:t>
            </a:r>
            <a:r>
              <a:rPr lang="en-US" sz="1400" dirty="0"/>
              <a:t>receive funding for the new year. If a school doesn't get state aid, they may not get any new money until November or December. Ad valorem reimbursement districts won't get their money until June — a year later. </a:t>
            </a:r>
          </a:p>
          <a:p>
            <a:endParaRPr lang="en-US" sz="1400" dirty="0"/>
          </a:p>
          <a:p>
            <a:pPr defTabSz="931774">
              <a:defRPr/>
            </a:pPr>
            <a:r>
              <a:rPr lang="en-US" sz="1400" dirty="0"/>
              <a:t>Based on what we know about how schools are dipping into their savings, we project that </a:t>
            </a:r>
            <a:r>
              <a:rPr lang="en-US" sz="1400" u="none" dirty="0" smtClean="0"/>
              <a:t>they</a:t>
            </a:r>
            <a:r>
              <a:rPr lang="en-US" sz="1400" dirty="0" smtClean="0"/>
              <a:t> </a:t>
            </a:r>
            <a:r>
              <a:rPr lang="en-US" sz="1400" dirty="0"/>
              <a:t>will have </a:t>
            </a:r>
            <a:r>
              <a:rPr lang="en-US" sz="1400" b="1" dirty="0"/>
              <a:t>drawn down to $601 million in </a:t>
            </a:r>
            <a:r>
              <a:rPr lang="en-US" sz="1400" b="1" u="none" dirty="0" smtClean="0"/>
              <a:t>their</a:t>
            </a:r>
            <a:r>
              <a:rPr lang="en-US" sz="1400" b="1" dirty="0" smtClean="0"/>
              <a:t> </a:t>
            </a:r>
            <a:r>
              <a:rPr lang="en-US" sz="1400" b="1" dirty="0"/>
              <a:t>emergency fund accounts </a:t>
            </a:r>
            <a:r>
              <a:rPr lang="en-US" sz="1400" dirty="0"/>
              <a:t>in FY2015.</a:t>
            </a:r>
          </a:p>
          <a:p>
            <a:endParaRPr lang="en-US" sz="1400" dirty="0"/>
          </a:p>
          <a:p>
            <a:r>
              <a:rPr lang="en-US" sz="1400" b="1" dirty="0"/>
              <a:t>Schools rely on this money.</a:t>
            </a:r>
          </a:p>
          <a:p>
            <a:endParaRPr lang="en-US" sz="1400" dirty="0"/>
          </a:p>
          <a:p>
            <a:r>
              <a:rPr lang="en-US" sz="1400" dirty="0"/>
              <a:t>In two years, schools have burned through more than $150 million in savings, or 22 percent. So we either have to stop growing and start turning away kids, or our schools are going to start closing.</a:t>
            </a:r>
          </a:p>
          <a:p>
            <a:endParaRPr lang="en-US" sz="1400" dirty="0"/>
          </a:p>
          <a:p>
            <a:r>
              <a:rPr lang="en-US" sz="1400" dirty="0"/>
              <a:t>Again this is unsustainable. </a:t>
            </a:r>
            <a:r>
              <a:rPr lang="en-US" sz="1400" b="1" dirty="0"/>
              <a:t>We must be funded at a higher level.</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23</a:t>
            </a:fld>
            <a:endParaRPr lang="en-US"/>
          </a:p>
        </p:txBody>
      </p:sp>
    </p:spTree>
    <p:extLst>
      <p:ext uri="{BB962C8B-B14F-4D97-AF65-F5344CB8AC3E}">
        <p14:creationId xmlns:p14="http://schemas.microsoft.com/office/powerpoint/2010/main" val="233399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Next, let’s talk more about our proposed budget. This section is about Support of Public School Activities or what are more commonly known as the “line items.”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24</a:t>
            </a:fld>
            <a:endParaRPr lang="en-US"/>
          </a:p>
        </p:txBody>
      </p:sp>
    </p:spTree>
    <p:extLst>
      <p:ext uri="{BB962C8B-B14F-4D97-AF65-F5344CB8AC3E}">
        <p14:creationId xmlns:p14="http://schemas.microsoft.com/office/powerpoint/2010/main" val="2793904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dirty="0"/>
              <a:t>The </a:t>
            </a:r>
            <a:r>
              <a:rPr lang="en-US" sz="1600" i="1" dirty="0"/>
              <a:t>school activities account</a:t>
            </a:r>
            <a:r>
              <a:rPr lang="en-US" sz="1600" dirty="0"/>
              <a:t>, reflected here in light blue, is the second biggest account OSDE receives from the Legislature. Seventy-five percent of funds from the activities account are already spent on health insurance through the </a:t>
            </a:r>
            <a:r>
              <a:rPr lang="en-US" sz="1600" i="1" dirty="0"/>
              <a:t>Flexible Benefit Allowance (FBA)</a:t>
            </a:r>
            <a:r>
              <a:rPr lang="en-US" sz="1600" dirty="0"/>
              <a:t>, as required by state law. </a:t>
            </a:r>
          </a:p>
          <a:p>
            <a:pPr defTabSz="931774">
              <a:defRPr/>
            </a:pPr>
            <a:endParaRPr lang="en-US" sz="1600" b="1" dirty="0"/>
          </a:p>
          <a:p>
            <a:pPr defTabSz="931774">
              <a:defRPr/>
            </a:pPr>
            <a:r>
              <a:rPr lang="en-US" sz="1600" b="1" dirty="0"/>
              <a:t>Only 25 percent of monies allocated for “public school activities” actually serve that purpose.</a:t>
            </a:r>
          </a:p>
          <a:p>
            <a:endParaRPr lang="en-US" sz="1600" dirty="0"/>
          </a:p>
          <a:p>
            <a:r>
              <a:rPr lang="en-US" sz="1600" b="1" dirty="0"/>
              <a:t>The FBA claims 16 percent of total state appropriations for schools.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25</a:t>
            </a:fld>
            <a:endParaRPr lang="en-US"/>
          </a:p>
        </p:txBody>
      </p:sp>
    </p:spTree>
    <p:extLst>
      <p:ext uri="{BB962C8B-B14F-4D97-AF65-F5344CB8AC3E}">
        <p14:creationId xmlns:p14="http://schemas.microsoft.com/office/powerpoint/2010/main" val="429122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is our estimate for how much money we will need in the FBA for FY 2016. It allows for a small insurance premium rate increase and a modest 3 percent growth in personnel.</a:t>
            </a:r>
          </a:p>
          <a:p>
            <a:endParaRPr lang="en-US" sz="1600" dirty="0"/>
          </a:p>
          <a:p>
            <a:r>
              <a:rPr lang="en-US" sz="1600" dirty="0"/>
              <a:t>We will need </a:t>
            </a:r>
            <a:r>
              <a:rPr lang="en-US" sz="1600" b="1" dirty="0"/>
              <a:t>$15.3 million more to cover medical insurance costs</a:t>
            </a:r>
            <a:r>
              <a:rPr lang="en-US" sz="1600" dirty="0"/>
              <a:t> in FY 2016 than in FY 2015.</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26</a:t>
            </a:fld>
            <a:endParaRPr lang="en-US"/>
          </a:p>
        </p:txBody>
      </p:sp>
    </p:spTree>
    <p:extLst>
      <p:ext uri="{BB962C8B-B14F-4D97-AF65-F5344CB8AC3E}">
        <p14:creationId xmlns:p14="http://schemas.microsoft.com/office/powerpoint/2010/main" val="516359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this slide demonstrates, the cost of providing medical insurance to our educators, as required by law, increases steadily every year.</a:t>
            </a:r>
          </a:p>
          <a:p>
            <a:endParaRPr lang="en-US" sz="1600" dirty="0"/>
          </a:p>
          <a:p>
            <a:pPr defTabSz="931774">
              <a:defRPr/>
            </a:pPr>
            <a:r>
              <a:rPr lang="en-US" sz="1600" dirty="0"/>
              <a:t>From FY 2010 through the estimated appropriation for FY 2016, the allocation for the FBA has </a:t>
            </a:r>
            <a:r>
              <a:rPr lang="en-US" sz="1600" b="1" dirty="0"/>
              <a:t>increased by $132 million.</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27</a:t>
            </a:fld>
            <a:endParaRPr lang="en-US"/>
          </a:p>
        </p:txBody>
      </p:sp>
    </p:spTree>
    <p:extLst>
      <p:ext uri="{BB962C8B-B14F-4D97-AF65-F5344CB8AC3E}">
        <p14:creationId xmlns:p14="http://schemas.microsoft.com/office/powerpoint/2010/main" val="1637800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There are several areas of major change between the line items in the previous budget approved by the State Board of Education (SBE) in October 2014 and those in the new budget request, which the SBE approved in January 2015:</a:t>
            </a:r>
          </a:p>
          <a:p>
            <a:endParaRPr lang="en-US" sz="1600" dirty="0"/>
          </a:p>
          <a:p>
            <a:pPr marL="291179" indent="-291179">
              <a:buFont typeface="Arial" panose="020B0604020202020204" pitchFamily="34" charset="0"/>
              <a:buChar char="•"/>
            </a:pPr>
            <a:r>
              <a:rPr lang="en-US" sz="1600" dirty="0"/>
              <a:t>In the current budget request, most items were returned to their original appropriations in FY 2015.</a:t>
            </a:r>
          </a:p>
          <a:p>
            <a:endParaRPr lang="en-US" sz="1600" dirty="0"/>
          </a:p>
          <a:p>
            <a:pPr marL="291179" indent="-291179">
              <a:buFont typeface="Arial" panose="020B0604020202020204" pitchFamily="34" charset="0"/>
              <a:buChar char="•"/>
            </a:pPr>
            <a:r>
              <a:rPr lang="en-US" sz="1600" dirty="0"/>
              <a:t>Because Oklahoma’s waiver from the No Child Left Behind (NCLB) act was restored, the $5.5 million initially budgeted for a transition to NCLB rules is not needed. That item was removed from the new budget request.</a:t>
            </a:r>
          </a:p>
          <a:p>
            <a:pPr marL="291179" indent="-291179">
              <a:buFont typeface="Arial" panose="020B0604020202020204" pitchFamily="34" charset="0"/>
              <a:buChar char="•"/>
            </a:pPr>
            <a:endParaRPr lang="en-US" sz="1600" dirty="0"/>
          </a:p>
          <a:p>
            <a:pPr marL="291179" indent="-291179">
              <a:buFont typeface="Arial" panose="020B0604020202020204" pitchFamily="34" charset="0"/>
              <a:buChar char="•"/>
            </a:pPr>
            <a:r>
              <a:rPr lang="en-US" sz="1600" dirty="0"/>
              <a:t>Other than teacher compensation, one of our greatest needs is professional development. You will note an increase of $1.3 million in that category, one of only a few to request an increase.</a:t>
            </a:r>
          </a:p>
          <a:p>
            <a:pPr marL="291179" indent="-291179">
              <a:buFont typeface="Arial" panose="020B0604020202020204" pitchFamily="34" charset="0"/>
              <a:buChar char="•"/>
            </a:pPr>
            <a:endParaRPr lang="en-US" sz="1600" dirty="0"/>
          </a:p>
          <a:p>
            <a:pPr marL="291179" indent="-291179">
              <a:buFont typeface="Arial" panose="020B0604020202020204" pitchFamily="34" charset="0"/>
              <a:buChar char="•"/>
            </a:pPr>
            <a:r>
              <a:rPr lang="en-US" sz="1600" dirty="0"/>
              <a:t>Finally, the line items for reading readiness and the Reading Sufficiency Act were combined for clarity.</a:t>
            </a:r>
          </a:p>
        </p:txBody>
      </p:sp>
      <p:sp>
        <p:nvSpPr>
          <p:cNvPr id="4" name="Slide Number Placeholder 3"/>
          <p:cNvSpPr>
            <a:spLocks noGrp="1"/>
          </p:cNvSpPr>
          <p:nvPr>
            <p:ph type="sldNum" sz="quarter" idx="10"/>
          </p:nvPr>
        </p:nvSpPr>
        <p:spPr/>
        <p:txBody>
          <a:bodyPr/>
          <a:lstStyle/>
          <a:p>
            <a:fld id="{13626677-2B06-4E49-97A7-0BCE3AA2444F}" type="slidenum">
              <a:rPr lang="en-US" smtClean="0"/>
              <a:pPr/>
              <a:t>28</a:t>
            </a:fld>
            <a:endParaRPr lang="en-US"/>
          </a:p>
        </p:txBody>
      </p:sp>
    </p:spTree>
    <p:extLst>
      <p:ext uri="{BB962C8B-B14F-4D97-AF65-F5344CB8AC3E}">
        <p14:creationId xmlns:p14="http://schemas.microsoft.com/office/powerpoint/2010/main" val="4069846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29</a:t>
            </a:fld>
            <a:endParaRPr lang="en-US"/>
          </a:p>
        </p:txBody>
      </p:sp>
    </p:spTree>
    <p:extLst>
      <p:ext uri="{BB962C8B-B14F-4D97-AF65-F5344CB8AC3E}">
        <p14:creationId xmlns:p14="http://schemas.microsoft.com/office/powerpoint/2010/main" val="306853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There are seven state revenue streams in the funding formula.</a:t>
            </a:r>
          </a:p>
          <a:p>
            <a:endParaRPr lang="en-US" altLang="en-US" sz="1400" dirty="0"/>
          </a:p>
          <a:p>
            <a:pPr defTabSz="931774">
              <a:defRPr/>
            </a:pPr>
            <a:r>
              <a:rPr lang="en-US" altLang="en-US" sz="1400" dirty="0"/>
              <a:t>The county 4-mill in statute originally was set in place for minority schools. After desegregation, however, it applied to all districts. It is collected locally.</a:t>
            </a:r>
          </a:p>
          <a:p>
            <a:endParaRPr lang="en-US" altLang="en-US" sz="1400" dirty="0"/>
          </a:p>
          <a:p>
            <a:r>
              <a:rPr lang="en-US" altLang="en-US" sz="1400" dirty="0"/>
              <a:t>Dedicated revenues are those which are set in statute, voted on and approved by the people to go to schools. They are collected at state level and sent back to schools.</a:t>
            </a:r>
          </a:p>
          <a:p>
            <a:endParaRPr lang="en-US" altLang="en-US" sz="1400" dirty="0"/>
          </a:p>
          <a:p>
            <a:r>
              <a:rPr lang="en-US" altLang="en-US" sz="1400" dirty="0"/>
              <a:t>What is traditionally known as "financial support of schools" is what the Legislature puts into the formula each year via the appropriations process.</a:t>
            </a:r>
          </a:p>
          <a:p>
            <a:endParaRPr lang="en-US" altLang="en-US" sz="1400" dirty="0"/>
          </a:p>
          <a:p>
            <a:r>
              <a:rPr lang="en-US" altLang="en-US" sz="1400" dirty="0"/>
              <a:t>The REA tax refers to Rural Electric Cooperatives. They generate revenue for their counties.</a:t>
            </a:r>
          </a:p>
          <a:p>
            <a:endParaRPr lang="en-US" altLang="en-US" sz="1400" dirty="0"/>
          </a:p>
          <a:p>
            <a:r>
              <a:rPr lang="en-US" altLang="en-US" sz="1400" dirty="0"/>
              <a:t>Activity money is not chargeable (bake sales, concessions, band, etc).</a:t>
            </a:r>
          </a:p>
        </p:txBody>
      </p:sp>
      <p:sp>
        <p:nvSpPr>
          <p:cNvPr id="106499" name="Rectangle 3"/>
          <p:cNvSpPr>
            <a:spLocks noGrp="1" noRot="1" noChangeAspect="1" noChangeArrowheads="1" noTextEdit="1"/>
          </p:cNvSpPr>
          <p:nvPr>
            <p:ph type="sldImg"/>
          </p:nvPr>
        </p:nvSpPr>
        <p:spPr>
          <a:ln cap="fla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68" indent="-285718" eaLnBrk="0" hangingPunct="0">
              <a:defRPr>
                <a:solidFill>
                  <a:schemeClr val="tx1"/>
                </a:solidFill>
                <a:latin typeface="Times New Roman" pitchFamily="18" charset="0"/>
              </a:defRPr>
            </a:lvl2pPr>
            <a:lvl3pPr marL="1142874" indent="-228574" eaLnBrk="0" hangingPunct="0">
              <a:defRPr>
                <a:solidFill>
                  <a:schemeClr val="tx1"/>
                </a:solidFill>
                <a:latin typeface="Times New Roman" pitchFamily="18" charset="0"/>
              </a:defRPr>
            </a:lvl3pPr>
            <a:lvl4pPr marL="1600023" indent="-228574" eaLnBrk="0" hangingPunct="0">
              <a:defRPr>
                <a:solidFill>
                  <a:schemeClr val="tx1"/>
                </a:solidFill>
                <a:latin typeface="Times New Roman" pitchFamily="18" charset="0"/>
              </a:defRPr>
            </a:lvl4pPr>
            <a:lvl5pPr marL="2057174" indent="-228574" eaLnBrk="0" hangingPunct="0">
              <a:defRPr>
                <a:solidFill>
                  <a:schemeClr val="tx1"/>
                </a:solidFill>
                <a:latin typeface="Times New Roman" pitchFamily="18" charset="0"/>
              </a:defRPr>
            </a:lvl5pPr>
            <a:lvl6pPr marL="2514322" indent="-228574" eaLnBrk="0" fontAlgn="base" hangingPunct="0">
              <a:spcBef>
                <a:spcPct val="0"/>
              </a:spcBef>
              <a:spcAft>
                <a:spcPct val="0"/>
              </a:spcAft>
              <a:defRPr>
                <a:solidFill>
                  <a:schemeClr val="tx1"/>
                </a:solidFill>
                <a:latin typeface="Times New Roman" pitchFamily="18" charset="0"/>
              </a:defRPr>
            </a:lvl6pPr>
            <a:lvl7pPr marL="2971470" indent="-228574" eaLnBrk="0" fontAlgn="base" hangingPunct="0">
              <a:spcBef>
                <a:spcPct val="0"/>
              </a:spcBef>
              <a:spcAft>
                <a:spcPct val="0"/>
              </a:spcAft>
              <a:defRPr>
                <a:solidFill>
                  <a:schemeClr val="tx1"/>
                </a:solidFill>
                <a:latin typeface="Times New Roman" pitchFamily="18" charset="0"/>
              </a:defRPr>
            </a:lvl7pPr>
            <a:lvl8pPr marL="3428621" indent="-228574" eaLnBrk="0" fontAlgn="base" hangingPunct="0">
              <a:spcBef>
                <a:spcPct val="0"/>
              </a:spcBef>
              <a:spcAft>
                <a:spcPct val="0"/>
              </a:spcAft>
              <a:defRPr>
                <a:solidFill>
                  <a:schemeClr val="tx1"/>
                </a:solidFill>
                <a:latin typeface="Times New Roman" pitchFamily="18" charset="0"/>
              </a:defRPr>
            </a:lvl8pPr>
            <a:lvl9pPr marL="3885770" indent="-228574" eaLnBrk="0" fontAlgn="base" hangingPunct="0">
              <a:spcBef>
                <a:spcPct val="0"/>
              </a:spcBef>
              <a:spcAft>
                <a:spcPct val="0"/>
              </a:spcAft>
              <a:defRPr>
                <a:solidFill>
                  <a:schemeClr val="tx1"/>
                </a:solidFill>
                <a:latin typeface="Times New Roman" pitchFamily="18" charset="0"/>
              </a:defRPr>
            </a:lvl9pPr>
          </a:lstStyle>
          <a:p>
            <a:pPr eaLnBrk="1" hangingPunct="1"/>
            <a:fld id="{0CB20004-700A-4CD7-AE5F-7E1D1F094810}" type="slidenum">
              <a:rPr lang="en-US" altLang="en-US">
                <a:solidFill>
                  <a:prstClr val="black"/>
                </a:solidFill>
                <a:latin typeface="Arial" pitchFamily="34" charset="0"/>
              </a:rPr>
              <a:pPr eaLnBrk="1" hangingPunct="1"/>
              <a:t>30</a:t>
            </a:fld>
            <a:endParaRPr lang="en-US" altLang="en-US" dirty="0">
              <a:solidFill>
                <a:prstClr val="black"/>
              </a:solidFill>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Arial" pitchFamily="34" charset="0"/>
              </a:rPr>
              <a:t>This graph shows which tests are mandated by the federal and state governments in grades 3-8, and which are solely mandated by the state.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68" indent="-285718" eaLnBrk="0" hangingPunct="0">
              <a:defRPr>
                <a:solidFill>
                  <a:schemeClr val="tx1"/>
                </a:solidFill>
                <a:latin typeface="Times New Roman" pitchFamily="18" charset="0"/>
              </a:defRPr>
            </a:lvl2pPr>
            <a:lvl3pPr marL="1142874" indent="-228574" eaLnBrk="0" hangingPunct="0">
              <a:defRPr>
                <a:solidFill>
                  <a:schemeClr val="tx1"/>
                </a:solidFill>
                <a:latin typeface="Times New Roman" pitchFamily="18" charset="0"/>
              </a:defRPr>
            </a:lvl3pPr>
            <a:lvl4pPr marL="1600023" indent="-228574" eaLnBrk="0" hangingPunct="0">
              <a:defRPr>
                <a:solidFill>
                  <a:schemeClr val="tx1"/>
                </a:solidFill>
                <a:latin typeface="Times New Roman" pitchFamily="18" charset="0"/>
              </a:defRPr>
            </a:lvl4pPr>
            <a:lvl5pPr marL="2057174" indent="-228574" eaLnBrk="0" hangingPunct="0">
              <a:defRPr>
                <a:solidFill>
                  <a:schemeClr val="tx1"/>
                </a:solidFill>
                <a:latin typeface="Times New Roman" pitchFamily="18" charset="0"/>
              </a:defRPr>
            </a:lvl5pPr>
            <a:lvl6pPr marL="2514322" indent="-228574" eaLnBrk="0" fontAlgn="base" hangingPunct="0">
              <a:spcBef>
                <a:spcPct val="0"/>
              </a:spcBef>
              <a:spcAft>
                <a:spcPct val="0"/>
              </a:spcAft>
              <a:defRPr>
                <a:solidFill>
                  <a:schemeClr val="tx1"/>
                </a:solidFill>
                <a:latin typeface="Times New Roman" pitchFamily="18" charset="0"/>
              </a:defRPr>
            </a:lvl6pPr>
            <a:lvl7pPr marL="2971470" indent="-228574" eaLnBrk="0" fontAlgn="base" hangingPunct="0">
              <a:spcBef>
                <a:spcPct val="0"/>
              </a:spcBef>
              <a:spcAft>
                <a:spcPct val="0"/>
              </a:spcAft>
              <a:defRPr>
                <a:solidFill>
                  <a:schemeClr val="tx1"/>
                </a:solidFill>
                <a:latin typeface="Times New Roman" pitchFamily="18" charset="0"/>
              </a:defRPr>
            </a:lvl7pPr>
            <a:lvl8pPr marL="3428621" indent="-228574" eaLnBrk="0" fontAlgn="base" hangingPunct="0">
              <a:spcBef>
                <a:spcPct val="0"/>
              </a:spcBef>
              <a:spcAft>
                <a:spcPct val="0"/>
              </a:spcAft>
              <a:defRPr>
                <a:solidFill>
                  <a:schemeClr val="tx1"/>
                </a:solidFill>
                <a:latin typeface="Times New Roman" pitchFamily="18" charset="0"/>
              </a:defRPr>
            </a:lvl8pPr>
            <a:lvl9pPr marL="3885770" indent="-228574" eaLnBrk="0" fontAlgn="base" hangingPunct="0">
              <a:spcBef>
                <a:spcPct val="0"/>
              </a:spcBef>
              <a:spcAft>
                <a:spcPct val="0"/>
              </a:spcAft>
              <a:defRPr>
                <a:solidFill>
                  <a:schemeClr val="tx1"/>
                </a:solidFill>
                <a:latin typeface="Times New Roman" pitchFamily="18" charset="0"/>
              </a:defRPr>
            </a:lvl9pPr>
          </a:lstStyle>
          <a:p>
            <a:pPr eaLnBrk="1" hangingPunct="1"/>
            <a:fld id="{69FFBA9A-25FF-4FAB-B046-B1801C38E2E7}" type="slidenum">
              <a:rPr lang="en-US" altLang="en-US" smtClean="0">
                <a:solidFill>
                  <a:prstClr val="black"/>
                </a:solidFill>
                <a:latin typeface="Arial" charset="0"/>
              </a:rPr>
              <a:pPr eaLnBrk="1" hangingPunct="1"/>
              <a:t>31</a:t>
            </a:fld>
            <a:endParaRPr lang="en-US" altLang="en-US" dirty="0" smtClean="0">
              <a:solidFill>
                <a:prstClr val="black"/>
              </a:solidFill>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774">
              <a:defRPr/>
            </a:pPr>
            <a:r>
              <a:rPr lang="en-US" altLang="en-US" sz="1600" dirty="0">
                <a:latin typeface="Arial" pitchFamily="34" charset="0"/>
              </a:rPr>
              <a:t>This graph shows which end-of instruction (EOI) exams are mandated by the federal government and state governments, and which are solely state-mandated.</a:t>
            </a:r>
          </a:p>
          <a:p>
            <a:pPr defTabSz="931774">
              <a:defRPr/>
            </a:pPr>
            <a:endParaRPr lang="en-US" altLang="en-US" sz="1600" dirty="0">
              <a:latin typeface="Arial" pitchFamily="34" charset="0"/>
            </a:endParaRPr>
          </a:p>
          <a:p>
            <a:pPr defTabSz="931774">
              <a:defRPr/>
            </a:pPr>
            <a:r>
              <a:rPr lang="en-US" altLang="en-US" sz="1600" dirty="0">
                <a:latin typeface="Arial" pitchFamily="34" charset="0"/>
              </a:rPr>
              <a:t>While the federal government mandates that Algebra I, English II and Biology I are tested, it does not have to be in the form of three separate tests. If Oklahoma chose to do so, it could </a:t>
            </a:r>
            <a:r>
              <a:rPr lang="en-US" altLang="en-US" sz="1600" b="1" dirty="0">
                <a:latin typeface="Arial" pitchFamily="34" charset="0"/>
              </a:rPr>
              <a:t>meet the federal requirements with a single test.</a:t>
            </a:r>
            <a:endParaRPr lang="en-US" altLang="en-US" sz="1600"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These are the contracted costs for state tests in FY 2015. This is typically included as part of the agency budget, but here we break out specific numbers to give you a better idea of the price tag on testing.</a:t>
            </a:r>
          </a:p>
          <a:p>
            <a:endParaRPr lang="en-US" sz="1600" dirty="0"/>
          </a:p>
          <a:p>
            <a:r>
              <a:rPr lang="en-US" sz="1600" dirty="0"/>
              <a:t>The state does receive some money from the federal government for testing, but state funds cover most of it. Note the request for $14 million in the budget proposal to cover these costs.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32</a:t>
            </a:fld>
            <a:endParaRPr lang="en-US"/>
          </a:p>
        </p:txBody>
      </p:sp>
    </p:spTree>
    <p:extLst>
      <p:ext uri="{BB962C8B-B14F-4D97-AF65-F5344CB8AC3E}">
        <p14:creationId xmlns:p14="http://schemas.microsoft.com/office/powerpoint/2010/main" val="16832026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Superintendent </a:t>
            </a:r>
            <a:r>
              <a:rPr lang="en-US" sz="1600" dirty="0" err="1"/>
              <a:t>Hofmeister</a:t>
            </a:r>
            <a:r>
              <a:rPr lang="en-US" sz="1600" dirty="0"/>
              <a:t> supports an ACT-based model for state testing. Here you can see that we already administer the ACT to 75 percent of our students, and our scores are competitive with our surrounding states.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33</a:t>
            </a:fld>
            <a:endParaRPr lang="en-US"/>
          </a:p>
        </p:txBody>
      </p:sp>
    </p:spTree>
    <p:extLst>
      <p:ext uri="{BB962C8B-B14F-4D97-AF65-F5344CB8AC3E}">
        <p14:creationId xmlns:p14="http://schemas.microsoft.com/office/powerpoint/2010/main" val="2207482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we administered the ACT to all high school juniors, it would cost an estimated $1.6 million. Replacing EOIs with the ACT produces a </a:t>
            </a:r>
            <a:r>
              <a:rPr lang="en-US" sz="1600" b="1" dirty="0"/>
              <a:t>potential savings of $5.4 million</a:t>
            </a:r>
            <a:r>
              <a:rPr lang="en-US" sz="1600" dirty="0"/>
              <a:t>, according to figures provided by the Oklahoma State Regents for Higher Education.</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34</a:t>
            </a:fld>
            <a:endParaRPr lang="en-US"/>
          </a:p>
        </p:txBody>
      </p:sp>
    </p:spTree>
    <p:extLst>
      <p:ext uri="{BB962C8B-B14F-4D97-AF65-F5344CB8AC3E}">
        <p14:creationId xmlns:p14="http://schemas.microsoft.com/office/powerpoint/2010/main" val="3138920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Moving on to statewide academic performance as measured by current policies, here are the results from the 2013 and 2014 high school end-of-instruction (EOI) exams.</a:t>
            </a:r>
          </a:p>
          <a:p>
            <a:endParaRPr lang="en-US" sz="1600" dirty="0"/>
          </a:p>
          <a:p>
            <a:r>
              <a:rPr lang="en-US" sz="1600" dirty="0"/>
              <a:t>Our percentage proficient scores dropped on all tests between the two years. The primary reason for this is because our state dropped the Oklahoma Modified Alternative Assessment Program (OMAAP) in 2014, and students on Individualized Education Plans (IEP) were administered standard assessments without modification for the first time.</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35</a:t>
            </a:fld>
            <a:endParaRPr lang="en-US"/>
          </a:p>
        </p:txBody>
      </p:sp>
    </p:spTree>
    <p:extLst>
      <p:ext uri="{BB962C8B-B14F-4D97-AF65-F5344CB8AC3E}">
        <p14:creationId xmlns:p14="http://schemas.microsoft.com/office/powerpoint/2010/main" val="1709592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Now let’s look at results under Oklahoma’s Reading Sufficiency Act (RSA).</a:t>
            </a:r>
          </a:p>
          <a:p>
            <a:endParaRPr lang="en-US" sz="1600" dirty="0"/>
          </a:p>
          <a:p>
            <a:r>
              <a:rPr lang="en-US" sz="1600" dirty="0"/>
              <a:t>In the first year of RSA’s mandatory retention policy (school year 2014-15), more students were retained than were promoted by their site-level literacy teams. For those who count success by the number of students retained this year was more successful than any previous year.</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36</a:t>
            </a:fld>
            <a:endParaRPr lang="en-US"/>
          </a:p>
        </p:txBody>
      </p:sp>
    </p:spTree>
    <p:extLst>
      <p:ext uri="{BB962C8B-B14F-4D97-AF65-F5344CB8AC3E}">
        <p14:creationId xmlns:p14="http://schemas.microsoft.com/office/powerpoint/2010/main" val="4052558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We are successfully addressing illiteracy earlier. Note the 3 percent decrease of kindergarten students scoring below grade level from school year 2013-14 to 2014-15.</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37</a:t>
            </a:fld>
            <a:endParaRPr lang="en-US"/>
          </a:p>
        </p:txBody>
      </p:sp>
    </p:spTree>
    <p:extLst>
      <p:ext uri="{BB962C8B-B14F-4D97-AF65-F5344CB8AC3E}">
        <p14:creationId xmlns:p14="http://schemas.microsoft.com/office/powerpoint/2010/main" val="91805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Looking again at results from higher grades, here are the results under the Achieving Classroom Excellence (ACE) graduation requirements.</a:t>
            </a:r>
          </a:p>
          <a:p>
            <a:endParaRPr lang="en-US" sz="1600" dirty="0"/>
          </a:p>
          <a:p>
            <a:r>
              <a:rPr lang="en-US" sz="1600" dirty="0"/>
              <a:t>Though there is always room for improvement, we can see from this graph that a majority of students are scoring either proficient or advanced on their tests.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38</a:t>
            </a:fld>
            <a:endParaRPr lang="en-US"/>
          </a:p>
        </p:txBody>
      </p:sp>
    </p:spTree>
    <p:extLst>
      <p:ext uri="{BB962C8B-B14F-4D97-AF65-F5344CB8AC3E}">
        <p14:creationId xmlns:p14="http://schemas.microsoft.com/office/powerpoint/2010/main" val="3773538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outlined by statute and based on the results from the previous slides, it would cost $34 million to fully fund ACE remediation and $13 million to fully fund the RSA. Compared to last year’s appropriation, </a:t>
            </a:r>
            <a:r>
              <a:rPr lang="en-US" sz="1600" b="1" dirty="0"/>
              <a:t>we are only funding ACE remediation at 23.5 percent and the RSA at 50 percent.</a:t>
            </a:r>
          </a:p>
        </p:txBody>
      </p:sp>
      <p:sp>
        <p:nvSpPr>
          <p:cNvPr id="4" name="Slide Number Placeholder 3"/>
          <p:cNvSpPr>
            <a:spLocks noGrp="1"/>
          </p:cNvSpPr>
          <p:nvPr>
            <p:ph type="sldNum" sz="quarter" idx="10"/>
          </p:nvPr>
        </p:nvSpPr>
        <p:spPr/>
        <p:txBody>
          <a:bodyPr/>
          <a:lstStyle/>
          <a:p>
            <a:fld id="{13626677-2B06-4E49-97A7-0BCE3AA2444F}" type="slidenum">
              <a:rPr lang="en-US" smtClean="0"/>
              <a:pPr/>
              <a:t>39</a:t>
            </a:fld>
            <a:endParaRPr lang="en-US"/>
          </a:p>
        </p:txBody>
      </p:sp>
    </p:spTree>
    <p:extLst>
      <p:ext uri="{BB962C8B-B14F-4D97-AF65-F5344CB8AC3E}">
        <p14:creationId xmlns:p14="http://schemas.microsoft.com/office/powerpoint/2010/main" val="256337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you can see the breakdown of how much each source contributes to the school funding formula and how it has changed over time.</a:t>
            </a:r>
          </a:p>
          <a:p>
            <a:endParaRPr lang="en-US" sz="1600" dirty="0"/>
          </a:p>
          <a:p>
            <a:r>
              <a:rPr lang="en-US" sz="1600" dirty="0"/>
              <a:t>When we talk about the “school funding formula,” we are talking about state and local revenues supporting Oklahoma schools.  </a:t>
            </a:r>
          </a:p>
          <a:p>
            <a:endParaRPr lang="en-US" sz="1600" dirty="0"/>
          </a:p>
          <a:p>
            <a:r>
              <a:rPr lang="en-US" sz="1600" dirty="0"/>
              <a:t>Financial Support of Schools refers to the money that the Legislature appropriates to the formula</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4</a:t>
            </a:fld>
            <a:endParaRPr lang="en-US"/>
          </a:p>
        </p:txBody>
      </p:sp>
    </p:spTree>
    <p:extLst>
      <p:ext uri="{BB962C8B-B14F-4D97-AF65-F5344CB8AC3E}">
        <p14:creationId xmlns:p14="http://schemas.microsoft.com/office/powerpoint/2010/main" val="878944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Of the 15,000 students who took AP exams in Oklahoma, </a:t>
            </a:r>
            <a:r>
              <a:rPr lang="en-US" sz="1600" b="1" dirty="0"/>
              <a:t>80 percent are potentially eligible for college credit </a:t>
            </a:r>
            <a:r>
              <a:rPr lang="en-US" sz="1600" dirty="0"/>
              <a:t>because they scored a three, four or five.</a:t>
            </a:r>
          </a:p>
        </p:txBody>
      </p:sp>
      <p:sp>
        <p:nvSpPr>
          <p:cNvPr id="4" name="Slide Number Placeholder 3"/>
          <p:cNvSpPr>
            <a:spLocks noGrp="1"/>
          </p:cNvSpPr>
          <p:nvPr>
            <p:ph type="sldNum" sz="quarter" idx="10"/>
          </p:nvPr>
        </p:nvSpPr>
        <p:spPr/>
        <p:txBody>
          <a:bodyPr/>
          <a:lstStyle/>
          <a:p>
            <a:fld id="{13626677-2B06-4E49-97A7-0BCE3AA2444F}" type="slidenum">
              <a:rPr lang="en-US" smtClean="0"/>
              <a:pPr/>
              <a:t>40</a:t>
            </a:fld>
            <a:endParaRPr lang="en-US"/>
          </a:p>
        </p:txBody>
      </p:sp>
    </p:spTree>
    <p:extLst>
      <p:ext uri="{BB962C8B-B14F-4D97-AF65-F5344CB8AC3E}">
        <p14:creationId xmlns:p14="http://schemas.microsoft.com/office/powerpoint/2010/main" val="1740131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Superintendent </a:t>
            </a:r>
            <a:r>
              <a:rPr lang="en-US" sz="1600" dirty="0" err="1"/>
              <a:t>Hofmeister</a:t>
            </a:r>
            <a:r>
              <a:rPr lang="en-US" sz="1600" dirty="0"/>
              <a:t> is committed to means of evaluating Oklahoma teachers and administrators. That method, however, must be valid and reliable. That’s why the superintendent is initiating a partnership with researchers at the University of Oklahoma and Oklahoma State University to study this issue and design a method that is transparent and holds teachers and administrators accountable. </a:t>
            </a:r>
          </a:p>
          <a:p>
            <a:endParaRPr lang="en-US" sz="1600" b="1" dirty="0"/>
          </a:p>
          <a:p>
            <a:r>
              <a:rPr lang="en-US" sz="1600" b="1" dirty="0"/>
              <a:t>Our hope and goal is that our method can be a model for the nation.</a:t>
            </a:r>
          </a:p>
        </p:txBody>
      </p:sp>
      <p:sp>
        <p:nvSpPr>
          <p:cNvPr id="4" name="Slide Number Placeholder 3"/>
          <p:cNvSpPr>
            <a:spLocks noGrp="1"/>
          </p:cNvSpPr>
          <p:nvPr>
            <p:ph type="sldNum" sz="quarter" idx="10"/>
          </p:nvPr>
        </p:nvSpPr>
        <p:spPr/>
        <p:txBody>
          <a:bodyPr/>
          <a:lstStyle/>
          <a:p>
            <a:fld id="{39968AC3-4906-4CA3-8E1B-81D59B9291DD}"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640684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 summarize our budget request increase:</a:t>
            </a:r>
          </a:p>
          <a:p>
            <a:endParaRPr lang="en-US" sz="1600" dirty="0"/>
          </a:p>
          <a:p>
            <a:r>
              <a:rPr lang="en-US" sz="1600" dirty="0"/>
              <a:t>OSDE is asking for an additional $205 million to support teachers and the costs that come with adding instructional days to the calendar.</a:t>
            </a:r>
          </a:p>
          <a:p>
            <a:endParaRPr lang="en-US" sz="1600" dirty="0"/>
          </a:p>
          <a:p>
            <a:r>
              <a:rPr lang="en-US" sz="1600" dirty="0"/>
              <a:t>We will need an additional $15 million for the Flexible Benefit Allowance (medial insurance) and $1.3 million for professional development.</a:t>
            </a:r>
          </a:p>
          <a:p>
            <a:endParaRPr lang="en-US" sz="1600" dirty="0"/>
          </a:p>
          <a:p>
            <a:r>
              <a:rPr lang="en-US" sz="1600" dirty="0"/>
              <a:t>We are only asking for a $4,300 increase for agency operations, which includes testing. That would bring our agency budget to a total of $25.4 million.</a:t>
            </a:r>
          </a:p>
          <a:p>
            <a:endParaRPr lang="en-US" sz="1600" dirty="0"/>
          </a:p>
          <a:p>
            <a:r>
              <a:rPr lang="en-US" sz="1600" dirty="0"/>
              <a:t>Our total increase is $222 million, which is </a:t>
            </a:r>
            <a:r>
              <a:rPr lang="en-US" sz="1600" b="1" dirty="0"/>
              <a:t>$70 million less</a:t>
            </a:r>
            <a:r>
              <a:rPr lang="en-US" sz="1600" dirty="0"/>
              <a:t> than what was requested in the October 2014 budget proposed by the previous state superintendent.</a:t>
            </a:r>
          </a:p>
        </p:txBody>
      </p:sp>
      <p:sp>
        <p:nvSpPr>
          <p:cNvPr id="4" name="Slide Number Placeholder 3"/>
          <p:cNvSpPr>
            <a:spLocks noGrp="1"/>
          </p:cNvSpPr>
          <p:nvPr>
            <p:ph type="sldNum" sz="quarter" idx="10"/>
          </p:nvPr>
        </p:nvSpPr>
        <p:spPr/>
        <p:txBody>
          <a:bodyPr/>
          <a:lstStyle/>
          <a:p>
            <a:fld id="{13626677-2B06-4E49-97A7-0BCE3AA2444F}" type="slidenum">
              <a:rPr lang="en-US" smtClean="0"/>
              <a:pPr/>
              <a:t>42</a:t>
            </a:fld>
            <a:endParaRPr lang="en-US"/>
          </a:p>
        </p:txBody>
      </p:sp>
    </p:spTree>
    <p:extLst>
      <p:ext uri="{BB962C8B-B14F-4D97-AF65-F5344CB8AC3E}">
        <p14:creationId xmlns:p14="http://schemas.microsoft.com/office/powerpoint/2010/main" val="101376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last two lines here refer to stimulus money — not funds that schools can necessarily depend on in the future.</a:t>
            </a:r>
          </a:p>
        </p:txBody>
      </p:sp>
      <p:sp>
        <p:nvSpPr>
          <p:cNvPr id="4" name="Slide Number Placeholder 3"/>
          <p:cNvSpPr>
            <a:spLocks noGrp="1"/>
          </p:cNvSpPr>
          <p:nvPr>
            <p:ph type="sldNum" sz="quarter" idx="10"/>
          </p:nvPr>
        </p:nvSpPr>
        <p:spPr/>
        <p:txBody>
          <a:bodyPr/>
          <a:lstStyle/>
          <a:p>
            <a:fld id="{13626677-2B06-4E49-97A7-0BCE3AA2444F}" type="slidenum">
              <a:rPr lang="en-US" smtClean="0"/>
              <a:pPr/>
              <a:t>5</a:t>
            </a:fld>
            <a:endParaRPr lang="en-US"/>
          </a:p>
        </p:txBody>
      </p:sp>
    </p:spTree>
    <p:extLst>
      <p:ext uri="{BB962C8B-B14F-4D97-AF65-F5344CB8AC3E}">
        <p14:creationId xmlns:p14="http://schemas.microsoft.com/office/powerpoint/2010/main" val="24775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data is provided by the Office of Management and Enterprise Services up to FY 2014.  </a:t>
            </a:r>
          </a:p>
          <a:p>
            <a:endParaRPr lang="en-US" sz="1600" dirty="0"/>
          </a:p>
          <a:p>
            <a:r>
              <a:rPr lang="en-US" sz="1600" dirty="0"/>
              <a:t>The red line is the percentage of the appropriated budget that goes to common education pre-K through 12</a:t>
            </a:r>
            <a:r>
              <a:rPr lang="en-US" sz="1600" baseline="30000" dirty="0"/>
              <a:t>th</a:t>
            </a:r>
            <a:r>
              <a:rPr lang="en-US" sz="1600" dirty="0"/>
              <a:t> grade. In FY 14, that amounted to 34 percent of the budget.</a:t>
            </a:r>
          </a:p>
          <a:p>
            <a:endParaRPr lang="en-US" sz="1600" dirty="0"/>
          </a:p>
          <a:p>
            <a:pPr defTabSz="931774">
              <a:defRPr/>
            </a:pPr>
            <a:r>
              <a:rPr lang="en-US" sz="1600" dirty="0"/>
              <a:t>The blue line is the percentage of total general revenue, or General Revenue Fund (GRF), that went to common education pre-K through 12. In FY 14, that was 16.6 percent available for public schools. </a:t>
            </a:r>
          </a:p>
          <a:p>
            <a:pPr defTabSz="931774">
              <a:defRPr/>
            </a:pPr>
            <a:endParaRPr lang="en-US" sz="1600" dirty="0"/>
          </a:p>
          <a:p>
            <a:pPr defTabSz="931774">
              <a:defRPr/>
            </a:pPr>
            <a:r>
              <a:rPr lang="en-US" sz="1600" dirty="0"/>
              <a:t>The percentage of funding from the GRF has continued to drop due to increased exemptions and off-the-top funding streams</a:t>
            </a:r>
            <a:r>
              <a:rPr lang="en-US" sz="1600" dirty="0" smtClean="0"/>
              <a:t>.</a:t>
            </a:r>
            <a:endParaRPr lang="en-US" sz="1600"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6</a:t>
            </a:fld>
            <a:endParaRPr lang="en-US"/>
          </a:p>
        </p:txBody>
      </p:sp>
    </p:spTree>
    <p:extLst>
      <p:ext uri="{BB962C8B-B14F-4D97-AF65-F5344CB8AC3E}">
        <p14:creationId xmlns:p14="http://schemas.microsoft.com/office/powerpoint/2010/main" val="1891415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material is from the Oklahoma Tax Commission.</a:t>
            </a:r>
          </a:p>
          <a:p>
            <a:endParaRPr lang="en-US" sz="1400" dirty="0"/>
          </a:p>
          <a:p>
            <a:r>
              <a:rPr lang="en-US" sz="1400" dirty="0"/>
              <a:t>The Ad Valorem (property tax) exemption was granted to certain manufacturing facilities by a vote of the people in 1985. The state constitution enables the Legislature to decide which entities quality for the exemption. The Legislature amended the law in the mid-2000s to include wind energy facilities in the property tax exemption. </a:t>
            </a:r>
          </a:p>
          <a:p>
            <a:endParaRPr lang="en-US" sz="1400" dirty="0"/>
          </a:p>
          <a:p>
            <a:r>
              <a:rPr lang="en-US" sz="1400" dirty="0"/>
              <a:t>The state’s Ad Valorem Reimbursement Fund is funded by 1 percent.</a:t>
            </a:r>
          </a:p>
          <a:p>
            <a:endParaRPr lang="en-US" sz="1400" dirty="0"/>
          </a:p>
          <a:p>
            <a:r>
              <a:rPr lang="en-US" sz="1400" dirty="0"/>
              <a:t>The amount of non-taxed money continues to grow. The state has to make up this amount by constitutional obligation. Under the Ad Valorem Reimbursement, the state is required to make up that property tax loss to schools, county government and libraries.</a:t>
            </a:r>
          </a:p>
        </p:txBody>
      </p:sp>
      <p:sp>
        <p:nvSpPr>
          <p:cNvPr id="4" name="Slide Number Placeholder 3"/>
          <p:cNvSpPr>
            <a:spLocks noGrp="1"/>
          </p:cNvSpPr>
          <p:nvPr>
            <p:ph type="sldNum" sz="quarter" idx="10"/>
          </p:nvPr>
        </p:nvSpPr>
        <p:spPr/>
        <p:txBody>
          <a:bodyPr/>
          <a:lstStyle/>
          <a:p>
            <a:fld id="{13626677-2B06-4E49-97A7-0BCE3AA2444F}" type="slidenum">
              <a:rPr lang="en-US" smtClean="0"/>
              <a:pPr/>
              <a:t>7</a:t>
            </a:fld>
            <a:endParaRPr lang="en-US"/>
          </a:p>
        </p:txBody>
      </p:sp>
    </p:spTree>
    <p:extLst>
      <p:ext uri="{BB962C8B-B14F-4D97-AF65-F5344CB8AC3E}">
        <p14:creationId xmlns:p14="http://schemas.microsoft.com/office/powerpoint/2010/main" val="221502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revenue fund available to cover Ad Valorem Reimbursement is short almost $54 million.</a:t>
            </a:r>
          </a:p>
          <a:p>
            <a:endParaRPr lang="en-US" sz="1600" dirty="0"/>
          </a:p>
          <a:p>
            <a:r>
              <a:rPr lang="en-US" sz="1600" dirty="0"/>
              <a:t>Right now, the state will owe schools approximately, $35-$40 million due to the exemptions.</a:t>
            </a:r>
          </a:p>
          <a:p>
            <a:endParaRPr lang="en-US" sz="1600" dirty="0"/>
          </a:p>
          <a:p>
            <a:r>
              <a:rPr lang="en-US" sz="1600" b="1" dirty="0"/>
              <a:t>OSDE urges that this appropriation be made earlier than the final budget negotiations in May</a:t>
            </a:r>
            <a:r>
              <a:rPr lang="en-US" sz="1600" dirty="0"/>
              <a:t>, so that schools can have the funds needed to close their books by June 30 as required by the constitution. Additionally, schools’ non-payable warrants must be paid back by June 30.</a:t>
            </a:r>
          </a:p>
          <a:p>
            <a:endParaRPr lang="en-US" sz="1600" dirty="0"/>
          </a:p>
          <a:p>
            <a:r>
              <a:rPr lang="en-US" sz="1600" dirty="0"/>
              <a:t>Every school benefits from this being addressed early because it is chargeable against the funding formula.</a:t>
            </a:r>
          </a:p>
          <a:p>
            <a:endParaRPr lang="en-US" dirty="0"/>
          </a:p>
        </p:txBody>
      </p:sp>
      <p:sp>
        <p:nvSpPr>
          <p:cNvPr id="4" name="Slide Number Placeholder 3"/>
          <p:cNvSpPr>
            <a:spLocks noGrp="1"/>
          </p:cNvSpPr>
          <p:nvPr>
            <p:ph type="sldNum" sz="quarter" idx="10"/>
          </p:nvPr>
        </p:nvSpPr>
        <p:spPr/>
        <p:txBody>
          <a:bodyPr/>
          <a:lstStyle/>
          <a:p>
            <a:fld id="{13626677-2B06-4E49-97A7-0BCE3AA2444F}" type="slidenum">
              <a:rPr lang="en-US" smtClean="0"/>
              <a:pPr/>
              <a:t>8</a:t>
            </a:fld>
            <a:endParaRPr lang="en-US"/>
          </a:p>
        </p:txBody>
      </p:sp>
    </p:spTree>
    <p:extLst>
      <p:ext uri="{BB962C8B-B14F-4D97-AF65-F5344CB8AC3E}">
        <p14:creationId xmlns:p14="http://schemas.microsoft.com/office/powerpoint/2010/main" val="641944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Total state appropriations have declined and are gradually coming back up.</a:t>
            </a:r>
          </a:p>
          <a:p>
            <a:endParaRPr lang="en-US" sz="1600" dirty="0"/>
          </a:p>
          <a:p>
            <a:r>
              <a:rPr lang="en-US" sz="1600" dirty="0"/>
              <a:t>Enrollment, meanwhile, has continued to increase. </a:t>
            </a:r>
            <a:r>
              <a:rPr lang="en-US" sz="1600" b="1" dirty="0"/>
              <a:t>Our educators are continuing to do more with less. </a:t>
            </a:r>
            <a:r>
              <a:rPr lang="en-US" sz="1600" dirty="0"/>
              <a:t>Oklahoma public schools have 40,000 more children since 2010, and less money.  </a:t>
            </a:r>
          </a:p>
          <a:p>
            <a:endParaRPr lang="en-US" sz="1600" dirty="0"/>
          </a:p>
          <a:p>
            <a:r>
              <a:rPr lang="en-US" sz="1600" dirty="0"/>
              <a:t>And this is only the last five years. 2009 was even higher — so one can understand the education community’s desire to see funding returned to 2010, or even 2009, levels.  </a:t>
            </a:r>
          </a:p>
        </p:txBody>
      </p:sp>
      <p:sp>
        <p:nvSpPr>
          <p:cNvPr id="4" name="Slide Number Placeholder 3"/>
          <p:cNvSpPr>
            <a:spLocks noGrp="1"/>
          </p:cNvSpPr>
          <p:nvPr>
            <p:ph type="sldNum" sz="quarter" idx="10"/>
          </p:nvPr>
        </p:nvSpPr>
        <p:spPr/>
        <p:txBody>
          <a:bodyPr/>
          <a:lstStyle/>
          <a:p>
            <a:fld id="{13626677-2B06-4E49-97A7-0BCE3AA2444F}" type="slidenum">
              <a:rPr lang="en-US" smtClean="0"/>
              <a:pPr/>
              <a:t>9</a:t>
            </a:fld>
            <a:endParaRPr lang="en-US"/>
          </a:p>
        </p:txBody>
      </p:sp>
    </p:spTree>
    <p:extLst>
      <p:ext uri="{BB962C8B-B14F-4D97-AF65-F5344CB8AC3E}">
        <p14:creationId xmlns:p14="http://schemas.microsoft.com/office/powerpoint/2010/main" val="214310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86703484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6A2A48-0415-C84B-A1B9-0ECD4DECBC82}" type="datetime1">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1614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380EA3-3C82-D74D-BA40-7535AB6E7959}" type="datetime1">
              <a:rPr lang="en-US" smtClean="0">
                <a:solidFill>
                  <a:prstClr val="black">
                    <a:tint val="75000"/>
                  </a:prstClr>
                </a:solidFill>
              </a:rPr>
              <a:pPr/>
              <a:t>3/3/2015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62638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fld id="{F0859636-1519-CB48-AA18-8E4E8AAA3175}" type="datetime1">
              <a:rPr lang="en-US" smtClean="0">
                <a:solidFill>
                  <a:prstClr val="black"/>
                </a:solidFill>
              </a:rPr>
              <a:pPr>
                <a:defRPr/>
              </a:pPr>
              <a:t>3/3/2015</a:t>
            </a:fld>
            <a:endParaRPr lang="en-US" dirty="0">
              <a:solidFill>
                <a:prstClr val="black"/>
              </a:solidFill>
            </a:endParaRP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B007EA55-6D48-432E-ABBD-92E95F342FF7}" type="slidenum">
              <a:rPr lang="en-US">
                <a:solidFill>
                  <a:srgbClr val="1F497D"/>
                </a:solidFill>
              </a:rPr>
              <a:pPr>
                <a:defRPr/>
              </a:pPr>
              <a:t>‹#›</a:t>
            </a:fld>
            <a:endParaRPr lang="en-US" dirty="0">
              <a:solidFill>
                <a:srgbClr val="1F497D"/>
              </a:solidFill>
            </a:endParaRPr>
          </a:p>
        </p:txBody>
      </p:sp>
    </p:spTree>
    <p:extLst>
      <p:ext uri="{BB962C8B-B14F-4D97-AF65-F5344CB8AC3E}">
        <p14:creationId xmlns:p14="http://schemas.microsoft.com/office/powerpoint/2010/main" val="9243655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152400" y="1828800"/>
            <a:ext cx="8763000" cy="3962400"/>
          </a:xfrm>
          <a:prstGeom prst="rect">
            <a:avLst/>
          </a:prstGeom>
        </p:spPr>
        <p:txBody>
          <a:bodyPr/>
          <a:lstStyle>
            <a:lvl1pPr>
              <a:defRPr baseline="0">
                <a:solidFill>
                  <a:schemeClr val="tx1">
                    <a:lumMod val="75000"/>
                    <a:lumOff val="25000"/>
                  </a:schemeClr>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txBox="1">
            <a:spLocks/>
          </p:cNvSpPr>
          <p:nvPr userDrawn="1"/>
        </p:nvSpPr>
        <p:spPr>
          <a:xfrm>
            <a:off x="1600199" y="1038225"/>
            <a:ext cx="942975" cy="365125"/>
          </a:xfrm>
          <a:prstGeom prst="rect">
            <a:avLst/>
          </a:prstGeom>
        </p:spPr>
        <p:txBody>
          <a:bodyPr anchor="ctr"/>
          <a:lstStyle/>
          <a:p>
            <a:pPr>
              <a:defRPr/>
            </a:pPr>
            <a:fld id="{6F982CBD-C544-4F97-AA8A-7B1FCBB0D07F}" type="datetime1">
              <a:rPr lang="en-US" sz="1200">
                <a:solidFill>
                  <a:prstClr val="black">
                    <a:tint val="75000"/>
                  </a:prstClr>
                </a:solidFill>
              </a:rPr>
              <a:pPr>
                <a:defRPr/>
              </a:pPr>
              <a:t>3/3/2015</a:t>
            </a:fld>
            <a:endParaRPr lang="en-US" sz="1200" dirty="0">
              <a:solidFill>
                <a:prstClr val="black">
                  <a:tint val="75000"/>
                </a:prstClr>
              </a:solidFill>
            </a:endParaRPr>
          </a:p>
        </p:txBody>
      </p:sp>
      <p:sp>
        <p:nvSpPr>
          <p:cNvPr id="11" name="Slide Number Placeholder 5"/>
          <p:cNvSpPr txBox="1">
            <a:spLocks/>
          </p:cNvSpPr>
          <p:nvPr userDrawn="1"/>
        </p:nvSpPr>
        <p:spPr>
          <a:xfrm>
            <a:off x="2590800" y="1038225"/>
            <a:ext cx="514350" cy="365125"/>
          </a:xfrm>
          <a:prstGeom prst="rect">
            <a:avLst/>
          </a:prstGeom>
        </p:spPr>
        <p:txBody>
          <a:bodyPr anchor="ctr"/>
          <a:lstStyle/>
          <a:p>
            <a:pPr algn="r">
              <a:defRPr/>
            </a:pPr>
            <a:fld id="{B41C3E66-45B4-48EC-A7DF-C5CE3D9AE6B2}" type="slidenum">
              <a:rPr lang="en-US" sz="1200">
                <a:solidFill>
                  <a:prstClr val="black">
                    <a:tint val="75000"/>
                  </a:prstClr>
                </a:solidFill>
              </a:rPr>
              <a:pPr algn="r">
                <a:defRPr/>
              </a:pPr>
              <a:t>‹#›</a:t>
            </a:fld>
            <a:endParaRPr lang="en-US" sz="1200" dirty="0">
              <a:solidFill>
                <a:prstClr val="black">
                  <a:tint val="75000"/>
                </a:prstClr>
              </a:solidFill>
            </a:endParaRPr>
          </a:p>
        </p:txBody>
      </p:sp>
      <p:sp>
        <p:nvSpPr>
          <p:cNvPr id="6" name="Footer Placeholder 4"/>
          <p:cNvSpPr txBox="1">
            <a:spLocks/>
          </p:cNvSpPr>
          <p:nvPr userDrawn="1"/>
        </p:nvSpPr>
        <p:spPr>
          <a:xfrm>
            <a:off x="2362200" y="6613525"/>
            <a:ext cx="4419600" cy="244475"/>
          </a:xfrm>
          <a:prstGeom prst="rect">
            <a:avLst/>
          </a:prstGeom>
        </p:spPr>
        <p:txBody>
          <a:bodyPr anchor="ctr"/>
          <a:lstStyle/>
          <a:p>
            <a:pPr algn="ctr">
              <a:defRPr/>
            </a:pPr>
            <a:r>
              <a:rPr lang="en-US" sz="1200" dirty="0">
                <a:solidFill>
                  <a:prstClr val="black">
                    <a:tint val="75000"/>
                  </a:prstClr>
                </a:solidFill>
              </a:rPr>
              <a:t>Oklahoma Office of Management and Enterprise Services</a:t>
            </a:r>
          </a:p>
        </p:txBody>
      </p:sp>
    </p:spTree>
    <p:extLst>
      <p:ext uri="{BB962C8B-B14F-4D97-AF65-F5344CB8AC3E}">
        <p14:creationId xmlns:p14="http://schemas.microsoft.com/office/powerpoint/2010/main" val="16318607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March 3, 2015</a:t>
            </a:fld>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752888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3/3/2015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9504816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66EE53-87E2-B145-9028-5D18BA5B0DC5}" type="datetime1">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61541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CE1D6-1264-9E48-92C3-A3F2869A9570}" type="datetime1">
              <a:rPr lang="en-US" smtClean="0">
                <a:solidFill>
                  <a:prstClr val="black">
                    <a:tint val="75000"/>
                  </a:prstClr>
                </a:solidFill>
              </a:rPr>
              <a:pPr/>
              <a:t>3/3/2015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4352622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4B764-5CEB-204C-96AD-22745216689B}" type="datetime1">
              <a:rPr lang="en-US" smtClean="0">
                <a:solidFill>
                  <a:prstClr val="black">
                    <a:tint val="75000"/>
                  </a:prstClr>
                </a:solidFill>
              </a:rPr>
              <a:pPr/>
              <a:t>3/3/2015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09499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69C18-628F-1143-81E9-E1916A6BC159}" type="datetime1">
              <a:rPr lang="en-US" smtClean="0">
                <a:solidFill>
                  <a:prstClr val="black">
                    <a:tint val="75000"/>
                  </a:prstClr>
                </a:solidFill>
              </a:rPr>
              <a:pPr/>
              <a:t>3/3/2015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976848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5484E-488D-C94B-AA37-924392A5F9DD}" type="datetime1">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60396536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83DCD-0B93-F645-9C30-694248E691C8}" type="datetime1">
              <a:rPr lang="en-US" smtClean="0">
                <a:solidFill>
                  <a:prstClr val="black">
                    <a:tint val="75000"/>
                  </a:prstClr>
                </a:solidFill>
              </a:rPr>
              <a:pPr/>
              <a:t>3/3/2015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702433-F38B-49EB-80E2-B2527A7E847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836706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March 3,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C3ED2-5E3A-47C7-8FAB-09F0886D1254}" type="slidenum">
              <a:rPr lang="en-US" smtClean="0">
                <a:solidFill>
                  <a:srgbClr val="D1282E"/>
                </a:solidFill>
              </a:rPr>
              <a:pPr/>
              <a:t>‹#›</a:t>
            </a:fld>
            <a:endParaRPr lang="en-US" dirty="0">
              <a:solidFill>
                <a:srgbClr val="D1282E"/>
              </a:solidFill>
            </a:endParaRPr>
          </a:p>
        </p:txBody>
      </p:sp>
    </p:spTree>
    <p:extLst>
      <p:ext uri="{BB962C8B-B14F-4D97-AF65-F5344CB8AC3E}">
        <p14:creationId xmlns:p14="http://schemas.microsoft.com/office/powerpoint/2010/main" val="3759780840"/>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 id="2147484035" r:id="rId12"/>
    <p:sldLayoutId id="2147483673" r:id="rId13"/>
  </p:sldLayoutIdLst>
  <p:transition>
    <p:fade/>
  </p:transition>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highereddatastories.blogspot.com/2013/12/how-much-do-we-pay-public-school.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nces.ed.gov/programs/digest/d13/tables/dt13_211.60.asp" TargetMode="External"/><Relationship Id="rId5" Type="http://schemas.openxmlformats.org/officeDocument/2006/relationships/hyperlink" Target="http://www.ecs.org/clearinghouse/01/06/6810668.pdf"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nces.ed.gov/programs/digest/d13/tables/dt13_211.60.asp" TargetMode="External"/><Relationship Id="rId4" Type="http://schemas.openxmlformats.org/officeDocument/2006/relationships/hyperlink" Target="http://highereddatastories.blogspot.com/2013/12/how-much-do-we-pay-public-school.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chipotle.com/en-US/careers/path_and_compensation/path_and_compensation.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www.act.org/readiness/2014"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2268" cy="6858000"/>
          </a:xfrm>
          <a:prstGeom prst="rect">
            <a:avLst/>
          </a:prstGeom>
        </p:spPr>
      </p:pic>
      <p:sp>
        <p:nvSpPr>
          <p:cNvPr id="7" name="Rectangle 6"/>
          <p:cNvSpPr/>
          <p:nvPr/>
        </p:nvSpPr>
        <p:spPr>
          <a:xfrm>
            <a:off x="5857838" y="5032863"/>
            <a:ext cx="3273252" cy="986937"/>
          </a:xfrm>
          <a:prstGeom prst="rect">
            <a:avLst/>
          </a:prstGeom>
          <a:noFill/>
        </p:spPr>
        <p:txBody>
          <a:bodyPr wrap="none" lIns="91440" tIns="45720" rIns="91440" bIns="45720">
            <a:spAutoFit/>
          </a:bodyPr>
          <a:lstStyle/>
          <a:p>
            <a:pPr algn="r">
              <a:lnSpc>
                <a:spcPct val="90000"/>
              </a:lnSpc>
            </a:pP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Budget Hearing</a:t>
            </a:r>
          </a:p>
          <a:p>
            <a:pPr algn="r">
              <a:lnSpc>
                <a:spcPct val="90000"/>
              </a:lnSpc>
            </a:pP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FY 2016</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
        <p:nvSpPr>
          <p:cNvPr id="8" name="Rectangle 7"/>
          <p:cNvSpPr/>
          <p:nvPr/>
        </p:nvSpPr>
        <p:spPr>
          <a:xfrm>
            <a:off x="0" y="5068489"/>
            <a:ext cx="3430697" cy="875111"/>
          </a:xfrm>
          <a:prstGeom prst="rect">
            <a:avLst/>
          </a:prstGeom>
          <a:noFill/>
        </p:spPr>
        <p:txBody>
          <a:bodyPr wrap="none" lIns="91440" tIns="45720" rIns="91440" bIns="45720">
            <a:spAutoFit/>
          </a:bodyPr>
          <a:lstStyle/>
          <a:p>
            <a:pPr>
              <a:lnSpc>
                <a:spcPct val="90000"/>
              </a:lnSpc>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Moving Oklahoma</a:t>
            </a:r>
          </a:p>
          <a:p>
            <a:pPr>
              <a:lnSpc>
                <a:spcPct val="90000"/>
              </a:lnSpc>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rPr>
              <a:t>Education Forward</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a:cs typeface="Century Gothic"/>
            </a:endParaRPr>
          </a:p>
        </p:txBody>
      </p:sp>
    </p:spTree>
    <p:extLst>
      <p:ext uri="{BB962C8B-B14F-4D97-AF65-F5344CB8AC3E}">
        <p14:creationId xmlns:p14="http://schemas.microsoft.com/office/powerpoint/2010/main" val="35035644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1660056"/>
              </p:ext>
            </p:extLst>
          </p:nvPr>
        </p:nvGraphicFramePr>
        <p:xfrm>
          <a:off x="304800" y="1219200"/>
          <a:ext cx="8686800" cy="523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1196304467"/>
              </p:ext>
            </p:extLst>
          </p:nvPr>
        </p:nvGraphicFramePr>
        <p:xfrm>
          <a:off x="304800" y="1447800"/>
          <a:ext cx="8686800" cy="4724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1325356294"/>
              </p:ext>
            </p:extLst>
          </p:nvPr>
        </p:nvGraphicFramePr>
        <p:xfrm>
          <a:off x="419100" y="0"/>
          <a:ext cx="83058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0401788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half" idx="1"/>
            <p:extLst>
              <p:ext uri="{D42A27DB-BD31-4B8C-83A1-F6EECF244321}">
                <p14:modId xmlns:p14="http://schemas.microsoft.com/office/powerpoint/2010/main" val="2908981899"/>
              </p:ext>
            </p:extLst>
          </p:nvPr>
        </p:nvGraphicFramePr>
        <p:xfrm>
          <a:off x="1600200" y="1905000"/>
          <a:ext cx="6858000" cy="2743200"/>
        </p:xfrm>
        <a:graphic>
          <a:graphicData uri="http://schemas.openxmlformats.org/drawingml/2006/table">
            <a:tbl>
              <a:tblPr>
                <a:tableStyleId>{69CF1AB2-1976-4502-BF36-3FF5EA218861}</a:tableStyleId>
              </a:tblPr>
              <a:tblGrid>
                <a:gridCol w="3568958"/>
                <a:gridCol w="3289042"/>
              </a:tblGrid>
              <a:tr h="1194953">
                <a:tc>
                  <a:txBody>
                    <a:bodyPr/>
                    <a:lstStyle/>
                    <a:p>
                      <a:pPr algn="ctr" fontAlgn="ctr"/>
                      <a:r>
                        <a:rPr lang="en-US" sz="2400" b="1" u="none" strike="noStrike" dirty="0" smtClean="0">
                          <a:effectLst/>
                        </a:rPr>
                        <a:t>FY2015 Appropriation</a:t>
                      </a:r>
                    </a:p>
                  </a:txBody>
                  <a:tcPr marL="5506" marR="5506" marT="5506" marB="0" anchor="ctr">
                    <a:lnL w="76200" cap="flat" cmpd="sng" algn="ctr">
                      <a:solidFill>
                        <a:srgbClr val="1F497D">
                          <a:lumMod val="60000"/>
                          <a:lumOff val="40000"/>
                        </a:srgbClr>
                      </a:solidFill>
                      <a:prstDash val="solid"/>
                      <a:round/>
                      <a:headEnd type="none" w="med" len="med"/>
                      <a:tailEnd type="none" w="med" len="med"/>
                    </a:lnL>
                    <a:lnR w="76200" cap="flat" cmpd="sng" algn="ctr">
                      <a:solidFill>
                        <a:srgbClr val="1F497D">
                          <a:lumMod val="60000"/>
                          <a:lumOff val="40000"/>
                        </a:srgbClr>
                      </a:solidFill>
                      <a:prstDash val="solid"/>
                      <a:round/>
                      <a:headEnd type="none" w="med" len="med"/>
                      <a:tailEnd type="none" w="med" len="med"/>
                    </a:lnR>
                    <a:lnT w="76200" cap="flat" cmpd="sng" algn="ctr">
                      <a:solidFill>
                        <a:srgbClr val="1F497D">
                          <a:lumMod val="60000"/>
                          <a:lumOff val="40000"/>
                        </a:srgbClr>
                      </a:solidFill>
                      <a:prstDash val="solid"/>
                      <a:round/>
                      <a:headEnd type="none" w="med" len="med"/>
                      <a:tailEnd type="none" w="med" len="med"/>
                    </a:lnT>
                    <a:lnB w="76200" cap="flat" cmpd="sng" algn="ctr">
                      <a:solidFill>
                        <a:srgbClr val="1F497D">
                          <a:lumMod val="60000"/>
                          <a:lumOff val="40000"/>
                        </a:srgbClr>
                      </a:solidFill>
                      <a:prstDash val="solid"/>
                      <a:round/>
                      <a:headEnd type="none" w="med" len="med"/>
                      <a:tailEnd type="none" w="med" len="med"/>
                    </a:lnB>
                    <a:solidFill>
                      <a:srgbClr val="FFFFFF"/>
                    </a:solidFill>
                  </a:tcPr>
                </a:tc>
                <a:tc>
                  <a:txBody>
                    <a:bodyPr/>
                    <a:lstStyle/>
                    <a:p>
                      <a:pPr algn="ctr" fontAlgn="ctr"/>
                      <a:r>
                        <a:rPr lang="en-US" sz="1800" b="1" u="none" strike="noStrike" dirty="0">
                          <a:effectLst/>
                        </a:rPr>
                        <a:t> </a:t>
                      </a:r>
                      <a:r>
                        <a:rPr lang="en-US" sz="2400" b="1" u="none" strike="noStrike" dirty="0" smtClean="0">
                          <a:effectLst/>
                        </a:rPr>
                        <a:t>FY2016 Budget Request</a:t>
                      </a:r>
                      <a:endParaRPr lang="en-US" sz="2400" b="1" i="0" u="none" strike="noStrike" dirty="0">
                        <a:solidFill>
                          <a:srgbClr val="002060"/>
                        </a:solidFill>
                        <a:effectLst/>
                        <a:latin typeface="Calibri"/>
                      </a:endParaRPr>
                    </a:p>
                  </a:txBody>
                  <a:tcPr marL="5506" marR="5506" marT="5506" marB="0" anchor="ctr">
                    <a:lnL w="76200" cap="flat" cmpd="sng" algn="ctr">
                      <a:solidFill>
                        <a:srgbClr val="1F497D">
                          <a:lumMod val="60000"/>
                          <a:lumOff val="40000"/>
                        </a:srgbClr>
                      </a:solidFill>
                      <a:prstDash val="solid"/>
                      <a:round/>
                      <a:headEnd type="none" w="med" len="med"/>
                      <a:tailEnd type="none" w="med" len="med"/>
                    </a:lnL>
                    <a:lnR w="76200" cap="flat" cmpd="sng" algn="ctr">
                      <a:solidFill>
                        <a:srgbClr val="1F497D">
                          <a:lumMod val="60000"/>
                          <a:lumOff val="40000"/>
                        </a:srgbClr>
                      </a:solidFill>
                      <a:prstDash val="solid"/>
                      <a:round/>
                      <a:headEnd type="none" w="med" len="med"/>
                      <a:tailEnd type="none" w="med" len="med"/>
                    </a:lnR>
                    <a:lnT w="76200" cap="flat" cmpd="sng" algn="ctr">
                      <a:solidFill>
                        <a:srgbClr val="1F497D">
                          <a:lumMod val="60000"/>
                          <a:lumOff val="40000"/>
                        </a:srgbClr>
                      </a:solidFill>
                      <a:prstDash val="solid"/>
                      <a:round/>
                      <a:headEnd type="none" w="med" len="med"/>
                      <a:tailEnd type="none" w="med" len="med"/>
                    </a:lnT>
                    <a:lnB w="76200" cap="flat" cmpd="sng" algn="ctr">
                      <a:solidFill>
                        <a:srgbClr val="1F497D">
                          <a:lumMod val="60000"/>
                          <a:lumOff val="40000"/>
                        </a:srgbClr>
                      </a:solidFill>
                      <a:prstDash val="solid"/>
                      <a:round/>
                      <a:headEnd type="none" w="med" len="med"/>
                      <a:tailEnd type="none" w="med" len="med"/>
                    </a:lnB>
                    <a:solidFill>
                      <a:srgbClr val="FFFFFF"/>
                    </a:solidFill>
                  </a:tcPr>
                </a:tc>
              </a:tr>
              <a:tr h="1548247">
                <a:tc>
                  <a:txBody>
                    <a:bodyPr/>
                    <a:lstStyle/>
                    <a:p>
                      <a:pPr algn="ctr" fontAlgn="b"/>
                      <a:r>
                        <a:rPr lang="en-US" sz="3200" u="none" strike="noStrike" dirty="0">
                          <a:effectLst/>
                        </a:rPr>
                        <a:t> </a:t>
                      </a:r>
                      <a:r>
                        <a:rPr lang="en-US" sz="3200" u="none" strike="noStrike" dirty="0" smtClean="0">
                          <a:effectLst/>
                        </a:rPr>
                        <a:t>$1,876,284,000 </a:t>
                      </a:r>
                      <a:endParaRPr lang="en-US" sz="3200" b="1" i="0" u="none" strike="noStrike" dirty="0">
                        <a:solidFill>
                          <a:srgbClr val="000000"/>
                        </a:solidFill>
                        <a:effectLst/>
                        <a:latin typeface="Calibri"/>
                      </a:endParaRPr>
                    </a:p>
                  </a:txBody>
                  <a:tcPr marL="5506" marR="5506" marT="5506" marB="0" anchor="ctr">
                    <a:lnL w="76200" cap="flat" cmpd="sng" algn="ctr">
                      <a:solidFill>
                        <a:srgbClr val="1F497D">
                          <a:lumMod val="60000"/>
                          <a:lumOff val="40000"/>
                        </a:srgbClr>
                      </a:solidFill>
                      <a:prstDash val="solid"/>
                      <a:round/>
                      <a:headEnd type="none" w="med" len="med"/>
                      <a:tailEnd type="none" w="med" len="med"/>
                    </a:lnL>
                    <a:lnR w="76200" cap="flat" cmpd="sng" algn="ctr">
                      <a:solidFill>
                        <a:srgbClr val="1F497D">
                          <a:lumMod val="60000"/>
                          <a:lumOff val="40000"/>
                        </a:srgbClr>
                      </a:solidFill>
                      <a:prstDash val="solid"/>
                      <a:round/>
                      <a:headEnd type="none" w="med" len="med"/>
                      <a:tailEnd type="none" w="med" len="med"/>
                    </a:lnR>
                    <a:lnT w="76200" cap="flat" cmpd="sng" algn="ctr">
                      <a:solidFill>
                        <a:srgbClr val="1F497D">
                          <a:lumMod val="60000"/>
                          <a:lumOff val="40000"/>
                        </a:srgbClr>
                      </a:solidFill>
                      <a:prstDash val="solid"/>
                      <a:round/>
                      <a:headEnd type="none" w="med" len="med"/>
                      <a:tailEnd type="none" w="med" len="med"/>
                    </a:lnT>
                    <a:lnB w="76200" cap="flat" cmpd="sng" algn="ctr">
                      <a:solidFill>
                        <a:srgbClr val="1F497D">
                          <a:lumMod val="60000"/>
                          <a:lumOff val="40000"/>
                        </a:srgbClr>
                      </a:solidFill>
                      <a:prstDash val="solid"/>
                      <a:round/>
                      <a:headEnd type="none" w="med" len="med"/>
                      <a:tailEnd type="none" w="med" len="med"/>
                    </a:lnB>
                    <a:solidFill>
                      <a:srgbClr val="FFFFFF"/>
                    </a:solidFill>
                  </a:tcPr>
                </a:tc>
                <a:tc>
                  <a:txBody>
                    <a:bodyPr/>
                    <a:lstStyle/>
                    <a:p>
                      <a:pPr algn="ctr" fontAlgn="b"/>
                      <a:r>
                        <a:rPr lang="en-US" sz="3200" u="none" strike="noStrike" dirty="0">
                          <a:effectLst/>
                        </a:rPr>
                        <a:t> </a:t>
                      </a:r>
                      <a:r>
                        <a:rPr lang="en-US" sz="3200" u="none" strike="noStrike" dirty="0" smtClean="0">
                          <a:effectLst/>
                        </a:rPr>
                        <a:t>$2,081,284,000</a:t>
                      </a:r>
                      <a:endParaRPr lang="en-US" sz="3200" b="1" i="0" u="none" strike="noStrike" dirty="0">
                        <a:solidFill>
                          <a:srgbClr val="FF0000"/>
                        </a:solidFill>
                        <a:effectLst/>
                        <a:latin typeface="Calibri"/>
                      </a:endParaRPr>
                    </a:p>
                  </a:txBody>
                  <a:tcPr marL="5506" marR="5506" marT="5506" marB="0" anchor="ctr">
                    <a:lnL w="76200" cap="flat" cmpd="sng" algn="ctr">
                      <a:solidFill>
                        <a:srgbClr val="1F497D">
                          <a:lumMod val="60000"/>
                          <a:lumOff val="40000"/>
                        </a:srgbClr>
                      </a:solidFill>
                      <a:prstDash val="solid"/>
                      <a:round/>
                      <a:headEnd type="none" w="med" len="med"/>
                      <a:tailEnd type="none" w="med" len="med"/>
                    </a:lnL>
                    <a:lnR w="76200" cap="flat" cmpd="sng" algn="ctr">
                      <a:solidFill>
                        <a:srgbClr val="1F497D">
                          <a:lumMod val="60000"/>
                          <a:lumOff val="40000"/>
                        </a:srgbClr>
                      </a:solidFill>
                      <a:prstDash val="solid"/>
                      <a:round/>
                      <a:headEnd type="none" w="med" len="med"/>
                      <a:tailEnd type="none" w="med" len="med"/>
                    </a:lnR>
                    <a:lnT w="76200" cap="flat" cmpd="sng" algn="ctr">
                      <a:solidFill>
                        <a:srgbClr val="1F497D">
                          <a:lumMod val="60000"/>
                          <a:lumOff val="40000"/>
                        </a:srgbClr>
                      </a:solidFill>
                      <a:prstDash val="solid"/>
                      <a:round/>
                      <a:headEnd type="none" w="med" len="med"/>
                      <a:tailEnd type="none" w="med" len="med"/>
                    </a:lnT>
                    <a:lnB w="76200" cap="flat" cmpd="sng" algn="ctr">
                      <a:solidFill>
                        <a:srgbClr val="1F497D">
                          <a:lumMod val="60000"/>
                          <a:lumOff val="40000"/>
                        </a:srgbClr>
                      </a:solidFill>
                      <a:prstDash val="solid"/>
                      <a:round/>
                      <a:headEnd type="none" w="med" len="med"/>
                      <a:tailEnd type="none" w="med" len="med"/>
                    </a:lnB>
                    <a:solidFill>
                      <a:srgbClr val="FFFFFF"/>
                    </a:solidFill>
                  </a:tcPr>
                </a:tc>
              </a:tr>
            </a:tbl>
          </a:graphicData>
        </a:graphic>
      </p:graphicFrame>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11</a:t>
            </a:fld>
            <a:endParaRPr lang="en-US" dirty="0">
              <a:solidFill>
                <a:prstClr val="black">
                  <a:tint val="75000"/>
                </a:prstClr>
              </a:solidFill>
            </a:endParaRPr>
          </a:p>
        </p:txBody>
      </p:sp>
      <p:sp>
        <p:nvSpPr>
          <p:cNvPr id="8" name="Down Arrow 7"/>
          <p:cNvSpPr/>
          <p:nvPr/>
        </p:nvSpPr>
        <p:spPr>
          <a:xfrm rot="10800000">
            <a:off x="2895601" y="5029200"/>
            <a:ext cx="609600" cy="839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429001" y="5257800"/>
            <a:ext cx="7315200" cy="707886"/>
          </a:xfrm>
          <a:prstGeom prst="rect">
            <a:avLst/>
          </a:prstGeom>
          <a:noFill/>
        </p:spPr>
        <p:txBody>
          <a:bodyPr wrap="square" rtlCol="0">
            <a:spAutoFit/>
          </a:bodyPr>
          <a:lstStyle/>
          <a:p>
            <a:r>
              <a:rPr lang="en-US" sz="4000" b="1" dirty="0" smtClean="0">
                <a:solidFill>
                  <a:srgbClr val="1F497D"/>
                </a:solidFill>
              </a:rPr>
              <a:t>$205,000,000</a:t>
            </a:r>
            <a:endParaRPr lang="en-US" sz="4000" b="1" dirty="0">
              <a:solidFill>
                <a:srgbClr val="1F497D"/>
              </a:solidFill>
              <a:latin typeface="Calibri"/>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943100"/>
            <a:ext cx="886147" cy="2667000"/>
          </a:xfrm>
          <a:prstGeom prst="rect">
            <a:avLst/>
          </a:prstGeom>
          <a:ln w="76200" cmpd="sng">
            <a:solidFill>
              <a:srgbClr val="4F81BD"/>
            </a:solidFill>
          </a:ln>
        </p:spPr>
      </p:pic>
      <p:sp>
        <p:nvSpPr>
          <p:cNvPr id="11" name="TextBox 10"/>
          <p:cNvSpPr txBox="1"/>
          <p:nvPr/>
        </p:nvSpPr>
        <p:spPr>
          <a:xfrm>
            <a:off x="3657601" y="4953000"/>
            <a:ext cx="1895071" cy="461665"/>
          </a:xfrm>
          <a:prstGeom prst="rect">
            <a:avLst/>
          </a:prstGeom>
          <a:noFill/>
        </p:spPr>
        <p:txBody>
          <a:bodyPr wrap="none" rtlCol="0">
            <a:spAutoFit/>
          </a:bodyPr>
          <a:lstStyle/>
          <a:p>
            <a:r>
              <a:rPr lang="en-US" sz="2400" b="1" dirty="0">
                <a:solidFill>
                  <a:srgbClr val="1F497D"/>
                </a:solidFill>
              </a:rPr>
              <a:t>Increase</a:t>
            </a:r>
            <a:r>
              <a:rPr lang="en-US" sz="2400" dirty="0">
                <a:solidFill>
                  <a:prstClr val="black"/>
                </a:solidFill>
              </a:rPr>
              <a:t> </a:t>
            </a:r>
            <a:r>
              <a:rPr lang="en-US" sz="2400" b="1" dirty="0">
                <a:solidFill>
                  <a:srgbClr val="1F497D"/>
                </a:solidFill>
              </a:rPr>
              <a:t>of</a:t>
            </a:r>
            <a:r>
              <a:rPr lang="en-US" sz="2400" dirty="0">
                <a:solidFill>
                  <a:prstClr val="black"/>
                </a:solidFill>
              </a:rPr>
              <a:t> </a:t>
            </a:r>
          </a:p>
        </p:txBody>
      </p:sp>
      <p:sp>
        <p:nvSpPr>
          <p:cNvPr id="13" name="Title 1"/>
          <p:cNvSpPr txBox="1">
            <a:spLocks/>
          </p:cNvSpPr>
          <p:nvPr/>
        </p:nvSpPr>
        <p:spPr>
          <a:xfrm>
            <a:off x="0" y="762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smtClean="0">
                <a:effectLst/>
              </a:rPr>
              <a:t>Financial Support of Public</a:t>
            </a:r>
          </a:p>
          <a:p>
            <a:pPr algn="ctr">
              <a:lnSpc>
                <a:spcPct val="90000"/>
              </a:lnSpc>
            </a:pPr>
            <a:r>
              <a:rPr lang="en-US" sz="4800" dirty="0" smtClean="0">
                <a:effectLst/>
              </a:rPr>
              <a:t>Schools</a:t>
            </a:r>
            <a:endParaRPr lang="en-US" sz="4800" dirty="0">
              <a:effectLst/>
            </a:endParaRPr>
          </a:p>
        </p:txBody>
      </p:sp>
      <p:sp>
        <p:nvSpPr>
          <p:cNvPr id="12" name="TextBox 11"/>
          <p:cNvSpPr txBox="1"/>
          <p:nvPr/>
        </p:nvSpPr>
        <p:spPr>
          <a:xfrm>
            <a:off x="3657600" y="5943600"/>
            <a:ext cx="2135470" cy="461665"/>
          </a:xfrm>
          <a:prstGeom prst="rect">
            <a:avLst/>
          </a:prstGeom>
          <a:noFill/>
        </p:spPr>
        <p:txBody>
          <a:bodyPr wrap="none" rtlCol="0">
            <a:spAutoFit/>
          </a:bodyPr>
          <a:lstStyle/>
          <a:p>
            <a:r>
              <a:rPr lang="en-US" sz="2400" b="1" dirty="0">
                <a:solidFill>
                  <a:srgbClr val="1F497D"/>
                </a:solidFill>
              </a:rPr>
              <a:t>f</a:t>
            </a:r>
            <a:r>
              <a:rPr lang="en-US" sz="2400" b="1" dirty="0" smtClean="0">
                <a:solidFill>
                  <a:srgbClr val="1F497D"/>
                </a:solidFill>
              </a:rPr>
              <a:t>ormula dollars</a:t>
            </a:r>
            <a:endParaRPr lang="en-US" sz="2400" dirty="0">
              <a:solidFill>
                <a:prstClr val="black"/>
              </a:solidFill>
            </a:endParaRPr>
          </a:p>
        </p:txBody>
      </p:sp>
    </p:spTree>
    <p:extLst>
      <p:ext uri="{BB962C8B-B14F-4D97-AF65-F5344CB8AC3E}">
        <p14:creationId xmlns:p14="http://schemas.microsoft.com/office/powerpoint/2010/main" val="42449403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951037"/>
            <a:ext cx="8763000" cy="4525963"/>
          </a:xfrm>
        </p:spPr>
        <p:txBody>
          <a:bodyPr>
            <a:noAutofit/>
          </a:bodyPr>
          <a:lstStyle/>
          <a:p>
            <a:r>
              <a:rPr lang="en-US" sz="3200" dirty="0" smtClean="0"/>
              <a:t>$205,000,0000 </a:t>
            </a:r>
          </a:p>
          <a:p>
            <a:pPr lvl="1"/>
            <a:r>
              <a:rPr lang="en-US" sz="2800" dirty="0" smtClean="0"/>
              <a:t>$150,000,000 </a:t>
            </a:r>
          </a:p>
          <a:p>
            <a:pPr lvl="2"/>
            <a:r>
              <a:rPr lang="en-US" sz="2400" dirty="0" smtClean="0"/>
              <a:t>$2,000 </a:t>
            </a:r>
            <a:r>
              <a:rPr lang="en-US" sz="2400" dirty="0"/>
              <a:t>I</a:t>
            </a:r>
            <a:r>
              <a:rPr lang="en-US" sz="2400" dirty="0" smtClean="0"/>
              <a:t>ncrease in Teacher Salary and Associated Costs</a:t>
            </a:r>
          </a:p>
          <a:p>
            <a:pPr lvl="2"/>
            <a:r>
              <a:rPr lang="en-US" sz="2400" dirty="0" smtClean="0"/>
              <a:t>Two Additional Days of Instruction</a:t>
            </a:r>
          </a:p>
          <a:p>
            <a:pPr lvl="1"/>
            <a:r>
              <a:rPr lang="en-US" sz="2800" dirty="0" smtClean="0"/>
              <a:t>$55,000,000</a:t>
            </a:r>
          </a:p>
          <a:p>
            <a:pPr lvl="2"/>
            <a:r>
              <a:rPr lang="en-US" sz="2400" dirty="0" smtClean="0"/>
              <a:t>Two Additional Days of Instruction (non-teacher costs)</a:t>
            </a:r>
          </a:p>
          <a:p>
            <a:pPr lvl="2"/>
            <a:r>
              <a:rPr lang="en-US" sz="2400" dirty="0" smtClean="0"/>
              <a:t>Address Increase Costs Due to Student Growth</a:t>
            </a:r>
            <a:endParaRPr lang="en-US" sz="2400" dirty="0"/>
          </a:p>
        </p:txBody>
      </p:sp>
      <p:sp>
        <p:nvSpPr>
          <p:cNvPr id="5" name="Slide Number Placeholder 4"/>
          <p:cNvSpPr>
            <a:spLocks noGrp="1"/>
          </p:cNvSpPr>
          <p:nvPr>
            <p:ph type="sldNum" sz="quarter" idx="12"/>
          </p:nvPr>
        </p:nvSpPr>
        <p:spPr/>
        <p:txBody>
          <a:bodyPr/>
          <a:lstStyle/>
          <a:p>
            <a:fld id="{32702433-F38B-49EB-80E2-B2527A7E8472}" type="slidenum">
              <a:rPr lang="en-US" smtClean="0">
                <a:solidFill>
                  <a:prstClr val="black">
                    <a:tint val="75000"/>
                  </a:prstClr>
                </a:solidFill>
              </a:rPr>
              <a:pPr/>
              <a:t>12</a:t>
            </a:fld>
            <a:endParaRPr lang="en-US" dirty="0">
              <a:solidFill>
                <a:prstClr val="black">
                  <a:tint val="75000"/>
                </a:prstClr>
              </a:solidFill>
            </a:endParaRPr>
          </a:p>
        </p:txBody>
      </p:sp>
      <p:sp>
        <p:nvSpPr>
          <p:cNvPr id="8" name="Title 1"/>
          <p:cNvSpPr txBox="1">
            <a:spLocks/>
          </p:cNvSpPr>
          <p:nvPr/>
        </p:nvSpPr>
        <p:spPr>
          <a:xfrm>
            <a:off x="0" y="4572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smtClean="0">
                <a:effectLst/>
              </a:rPr>
              <a:t>Securing Education Excellence</a:t>
            </a:r>
          </a:p>
          <a:p>
            <a:pPr algn="ctr">
              <a:lnSpc>
                <a:spcPct val="90000"/>
              </a:lnSpc>
            </a:pPr>
            <a:r>
              <a:rPr lang="en-US" sz="3600" dirty="0" smtClean="0">
                <a:effectLst/>
              </a:rPr>
              <a:t>(Details of Budget Request)</a:t>
            </a:r>
            <a:endParaRPr lang="en-US" sz="3600" dirty="0">
              <a:effectLst/>
            </a:endParaRPr>
          </a:p>
        </p:txBody>
      </p:sp>
    </p:spTree>
    <p:extLst>
      <p:ext uri="{BB962C8B-B14F-4D97-AF65-F5344CB8AC3E}">
        <p14:creationId xmlns:p14="http://schemas.microsoft.com/office/powerpoint/2010/main" val="19014201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13</a:t>
            </a:fld>
            <a:endParaRPr lang="en-US" dirty="0">
              <a:solidFill>
                <a:prstClr val="black">
                  <a:tint val="75000"/>
                </a:prstClr>
              </a:solidFill>
            </a:endParaRPr>
          </a:p>
        </p:txBody>
      </p:sp>
      <p:sp>
        <p:nvSpPr>
          <p:cNvPr id="6" name="Title 1"/>
          <p:cNvSpPr txBox="1">
            <a:spLocks/>
          </p:cNvSpPr>
          <p:nvPr/>
        </p:nvSpPr>
        <p:spPr>
          <a:xfrm>
            <a:off x="152400" y="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000" dirty="0" smtClean="0">
                <a:effectLst/>
              </a:rPr>
              <a:t>Average Teacher Salary and Number of Instructional Days in Surrounding States</a:t>
            </a:r>
            <a:endParaRPr lang="en-US" sz="4000" dirty="0">
              <a:effectLst/>
            </a:endParaRPr>
          </a:p>
        </p:txBody>
      </p:sp>
      <p:sp>
        <p:nvSpPr>
          <p:cNvPr id="7" name="TextBox 6"/>
          <p:cNvSpPr txBox="1"/>
          <p:nvPr/>
        </p:nvSpPr>
        <p:spPr>
          <a:xfrm>
            <a:off x="381000" y="6550223"/>
            <a:ext cx="6951555" cy="307777"/>
          </a:xfrm>
          <a:prstGeom prst="rect">
            <a:avLst/>
          </a:prstGeom>
          <a:noFill/>
        </p:spPr>
        <p:txBody>
          <a:bodyPr wrap="none" rtlCol="0">
            <a:spAutoFit/>
          </a:bodyPr>
          <a:lstStyle/>
          <a:p>
            <a:r>
              <a:rPr lang="en-US" sz="1400" dirty="0" smtClean="0">
                <a:solidFill>
                  <a:srgbClr val="000000"/>
                </a:solidFill>
                <a:hlinkClick r:id="rId3"/>
              </a:rPr>
              <a:t>http</a:t>
            </a:r>
            <a:r>
              <a:rPr lang="en-US" sz="1400" dirty="0">
                <a:solidFill>
                  <a:srgbClr val="000000"/>
                </a:solidFill>
                <a:hlinkClick r:id="rId3"/>
              </a:rPr>
              <a:t>://highereddatastories.blogspot.com/2013/12/how-much-do-we-pay-public-school.html</a:t>
            </a:r>
            <a:endParaRPr lang="en-US" sz="1400" dirty="0">
              <a:solidFill>
                <a:srgbClr val="000000"/>
              </a:solidFill>
            </a:endParaRPr>
          </a:p>
        </p:txBody>
      </p:sp>
      <p:pic>
        <p:nvPicPr>
          <p:cNvPr id="3" name="Picture 2" descr="Region Map.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9040" y="1143000"/>
            <a:ext cx="6541960" cy="4959645"/>
          </a:xfrm>
          <a:prstGeom prst="rect">
            <a:avLst/>
          </a:prstGeom>
        </p:spPr>
      </p:pic>
      <p:sp>
        <p:nvSpPr>
          <p:cNvPr id="4" name="TextBox 3"/>
          <p:cNvSpPr txBox="1"/>
          <p:nvPr/>
        </p:nvSpPr>
        <p:spPr>
          <a:xfrm>
            <a:off x="2743200" y="1828800"/>
            <a:ext cx="1295400" cy="830997"/>
          </a:xfrm>
          <a:prstGeom prst="rect">
            <a:avLst/>
          </a:prstGeom>
          <a:noFill/>
        </p:spPr>
        <p:txBody>
          <a:bodyPr wrap="square" rtlCol="0">
            <a:spAutoFit/>
          </a:bodyPr>
          <a:lstStyle/>
          <a:p>
            <a:pPr algn="ctr"/>
            <a:r>
              <a:rPr lang="en-US" sz="2400" dirty="0" smtClean="0"/>
              <a:t>$49,393</a:t>
            </a:r>
          </a:p>
          <a:p>
            <a:pPr algn="ctr"/>
            <a:r>
              <a:rPr lang="en-US" sz="2400" dirty="0" smtClean="0"/>
              <a:t>160 </a:t>
            </a:r>
            <a:r>
              <a:rPr lang="en-US" sz="2000" dirty="0" smtClean="0"/>
              <a:t>Days</a:t>
            </a:r>
            <a:endParaRPr lang="en-US" sz="2000" dirty="0"/>
          </a:p>
        </p:txBody>
      </p:sp>
      <p:sp>
        <p:nvSpPr>
          <p:cNvPr id="8" name="TextBox 7"/>
          <p:cNvSpPr txBox="1"/>
          <p:nvPr/>
        </p:nvSpPr>
        <p:spPr>
          <a:xfrm>
            <a:off x="2514600" y="3124200"/>
            <a:ext cx="1295400" cy="830997"/>
          </a:xfrm>
          <a:prstGeom prst="rect">
            <a:avLst/>
          </a:prstGeom>
          <a:noFill/>
        </p:spPr>
        <p:txBody>
          <a:bodyPr wrap="square" rtlCol="0">
            <a:spAutoFit/>
          </a:bodyPr>
          <a:lstStyle/>
          <a:p>
            <a:pPr algn="ctr"/>
            <a:r>
              <a:rPr lang="en-US" sz="2400" dirty="0" smtClean="0"/>
              <a:t>$46,573</a:t>
            </a:r>
          </a:p>
          <a:p>
            <a:pPr algn="ctr"/>
            <a:r>
              <a:rPr lang="en-US" sz="2400" dirty="0" smtClean="0"/>
              <a:t>180 </a:t>
            </a:r>
            <a:r>
              <a:rPr lang="en-US" sz="2000" dirty="0" smtClean="0"/>
              <a:t>Days</a:t>
            </a:r>
            <a:endParaRPr lang="en-US" sz="2000" dirty="0"/>
          </a:p>
        </p:txBody>
      </p:sp>
      <p:sp>
        <p:nvSpPr>
          <p:cNvPr id="9" name="TextBox 8"/>
          <p:cNvSpPr txBox="1"/>
          <p:nvPr/>
        </p:nvSpPr>
        <p:spPr>
          <a:xfrm>
            <a:off x="4343400" y="1981200"/>
            <a:ext cx="1295400" cy="830997"/>
          </a:xfrm>
          <a:prstGeom prst="rect">
            <a:avLst/>
          </a:prstGeom>
          <a:noFill/>
        </p:spPr>
        <p:txBody>
          <a:bodyPr wrap="square" rtlCol="0">
            <a:spAutoFit/>
          </a:bodyPr>
          <a:lstStyle/>
          <a:p>
            <a:pPr algn="ctr"/>
            <a:r>
              <a:rPr lang="en-US" sz="2400" dirty="0" smtClean="0"/>
              <a:t>$47,464186 </a:t>
            </a:r>
            <a:r>
              <a:rPr lang="en-US" sz="2000" dirty="0" smtClean="0"/>
              <a:t>Days</a:t>
            </a:r>
            <a:endParaRPr lang="en-US" sz="2000" dirty="0"/>
          </a:p>
        </p:txBody>
      </p:sp>
      <p:sp>
        <p:nvSpPr>
          <p:cNvPr id="10" name="TextBox 9"/>
          <p:cNvSpPr txBox="1"/>
          <p:nvPr/>
        </p:nvSpPr>
        <p:spPr>
          <a:xfrm>
            <a:off x="4267200" y="3962400"/>
            <a:ext cx="1295400" cy="830997"/>
          </a:xfrm>
          <a:prstGeom prst="rect">
            <a:avLst/>
          </a:prstGeom>
          <a:noFill/>
        </p:spPr>
        <p:txBody>
          <a:bodyPr wrap="square" rtlCol="0">
            <a:spAutoFit/>
          </a:bodyPr>
          <a:lstStyle/>
          <a:p>
            <a:pPr algn="ctr"/>
            <a:r>
              <a:rPr lang="en-US" sz="2400" dirty="0" smtClean="0"/>
              <a:t>$48,110180 </a:t>
            </a:r>
            <a:r>
              <a:rPr lang="en-US" sz="2000" dirty="0" smtClean="0"/>
              <a:t>Days</a:t>
            </a:r>
            <a:endParaRPr lang="en-US" sz="2000" dirty="0"/>
          </a:p>
        </p:txBody>
      </p:sp>
      <p:sp>
        <p:nvSpPr>
          <p:cNvPr id="11" name="TextBox 10"/>
          <p:cNvSpPr txBox="1"/>
          <p:nvPr/>
        </p:nvSpPr>
        <p:spPr>
          <a:xfrm>
            <a:off x="5715000" y="2057400"/>
            <a:ext cx="1295400" cy="830997"/>
          </a:xfrm>
          <a:prstGeom prst="rect">
            <a:avLst/>
          </a:prstGeom>
          <a:noFill/>
        </p:spPr>
        <p:txBody>
          <a:bodyPr wrap="square" rtlCol="0">
            <a:spAutoFit/>
          </a:bodyPr>
          <a:lstStyle/>
          <a:p>
            <a:pPr algn="ctr"/>
            <a:r>
              <a:rPr lang="en-US" sz="2400" dirty="0" smtClean="0"/>
              <a:t>$47,517174 </a:t>
            </a:r>
            <a:r>
              <a:rPr lang="en-US" sz="2000" dirty="0" smtClean="0"/>
              <a:t>Days</a:t>
            </a:r>
            <a:endParaRPr lang="en-US" sz="2000" dirty="0"/>
          </a:p>
        </p:txBody>
      </p:sp>
      <p:sp>
        <p:nvSpPr>
          <p:cNvPr id="12" name="TextBox 11"/>
          <p:cNvSpPr txBox="1"/>
          <p:nvPr/>
        </p:nvSpPr>
        <p:spPr>
          <a:xfrm>
            <a:off x="5791200" y="2971800"/>
            <a:ext cx="1295400" cy="830997"/>
          </a:xfrm>
          <a:prstGeom prst="rect">
            <a:avLst/>
          </a:prstGeom>
          <a:noFill/>
        </p:spPr>
        <p:txBody>
          <a:bodyPr wrap="square" rtlCol="0">
            <a:spAutoFit/>
          </a:bodyPr>
          <a:lstStyle/>
          <a:p>
            <a:pPr algn="ctr"/>
            <a:r>
              <a:rPr lang="en-US" sz="2400" dirty="0" smtClean="0"/>
              <a:t>$46,632178 </a:t>
            </a:r>
            <a:r>
              <a:rPr lang="en-US" sz="2000" dirty="0" smtClean="0"/>
              <a:t>Days</a:t>
            </a:r>
            <a:endParaRPr lang="en-US" sz="2000" dirty="0"/>
          </a:p>
        </p:txBody>
      </p:sp>
      <p:sp>
        <p:nvSpPr>
          <p:cNvPr id="13" name="TextBox 12"/>
          <p:cNvSpPr txBox="1"/>
          <p:nvPr/>
        </p:nvSpPr>
        <p:spPr>
          <a:xfrm>
            <a:off x="4572000" y="2895600"/>
            <a:ext cx="1295400" cy="830997"/>
          </a:xfrm>
          <a:prstGeom prst="rect">
            <a:avLst/>
          </a:prstGeom>
          <a:noFill/>
        </p:spPr>
        <p:txBody>
          <a:bodyPr wrap="square" rtlCol="0">
            <a:spAutoFit/>
          </a:bodyPr>
          <a:lstStyle/>
          <a:p>
            <a:pPr algn="ctr"/>
            <a:r>
              <a:rPr lang="en-US" sz="2400" dirty="0" smtClean="0"/>
              <a:t>$44,128175 </a:t>
            </a:r>
            <a:r>
              <a:rPr lang="en-US" sz="2000" dirty="0" smtClean="0"/>
              <a:t>Days</a:t>
            </a:r>
            <a:endParaRPr lang="en-US" sz="2000" dirty="0"/>
          </a:p>
        </p:txBody>
      </p:sp>
      <p:sp>
        <p:nvSpPr>
          <p:cNvPr id="14" name="TextBox 13"/>
          <p:cNvSpPr txBox="1"/>
          <p:nvPr/>
        </p:nvSpPr>
        <p:spPr>
          <a:xfrm>
            <a:off x="381000" y="6096000"/>
            <a:ext cx="7460709" cy="523220"/>
          </a:xfrm>
          <a:prstGeom prst="rect">
            <a:avLst/>
          </a:prstGeom>
          <a:noFill/>
        </p:spPr>
        <p:txBody>
          <a:bodyPr wrap="none" rtlCol="0">
            <a:spAutoFit/>
          </a:bodyPr>
          <a:lstStyle/>
          <a:p>
            <a:r>
              <a:rPr lang="en-US" sz="1400" dirty="0">
                <a:solidFill>
                  <a:srgbClr val="000000"/>
                </a:solidFill>
                <a:hlinkClick r:id="rId5"/>
              </a:rPr>
              <a:t>Source: Education Commission of the States http://www.ecs.org/clearinghouse/01/06/6810668.pdf</a:t>
            </a:r>
            <a:endParaRPr lang="en-US" sz="1400" u="sng" dirty="0">
              <a:solidFill>
                <a:srgbClr val="000000"/>
              </a:solidFill>
              <a:hlinkClick r:id="rId6"/>
            </a:endParaRPr>
          </a:p>
          <a:p>
            <a:endParaRPr lang="en-US" sz="1400" dirty="0"/>
          </a:p>
        </p:txBody>
      </p:sp>
      <p:sp>
        <p:nvSpPr>
          <p:cNvPr id="16" name="TextBox 15">
            <a:hlinkClick r:id="rId6"/>
          </p:cNvPr>
          <p:cNvSpPr txBox="1"/>
          <p:nvPr/>
        </p:nvSpPr>
        <p:spPr>
          <a:xfrm>
            <a:off x="381000" y="6334780"/>
            <a:ext cx="4962629" cy="523220"/>
          </a:xfrm>
          <a:prstGeom prst="rect">
            <a:avLst/>
          </a:prstGeom>
          <a:noFill/>
        </p:spPr>
        <p:txBody>
          <a:bodyPr wrap="none" rtlCol="0">
            <a:spAutoFit/>
          </a:bodyPr>
          <a:lstStyle/>
          <a:p>
            <a:r>
              <a:rPr lang="en-US" sz="1400" dirty="0">
                <a:solidFill>
                  <a:srgbClr val="000000"/>
                </a:solidFill>
                <a:hlinkClick r:id="rId6"/>
              </a:rPr>
              <a:t>http://nces.ed.gov/programs/digest/d13/tables/dt13_211.60.asp</a:t>
            </a:r>
            <a:endParaRPr lang="en-US" sz="1400" dirty="0">
              <a:solidFill>
                <a:srgbClr val="000000"/>
              </a:solidFill>
            </a:endParaRPr>
          </a:p>
          <a:p>
            <a:endParaRPr lang="en-US" sz="1400" dirty="0"/>
          </a:p>
        </p:txBody>
      </p:sp>
    </p:spTree>
    <p:extLst>
      <p:ext uri="{BB962C8B-B14F-4D97-AF65-F5344CB8AC3E}">
        <p14:creationId xmlns:p14="http://schemas.microsoft.com/office/powerpoint/2010/main" val="14096862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14</a:t>
            </a:fld>
            <a:endParaRPr lang="en-US" dirty="0">
              <a:solidFill>
                <a:prstClr val="black">
                  <a:tint val="75000"/>
                </a:prstClr>
              </a:solidFill>
            </a:endParaRPr>
          </a:p>
        </p:txBody>
      </p:sp>
      <p:sp>
        <p:nvSpPr>
          <p:cNvPr id="9" name="Title 1"/>
          <p:cNvSpPr txBox="1">
            <a:spLocks/>
          </p:cNvSpPr>
          <p:nvPr/>
        </p:nvSpPr>
        <p:spPr>
          <a:xfrm>
            <a:off x="0" y="152718"/>
            <a:ext cx="9144000" cy="1371600"/>
          </a:xfrm>
          <a:prstGeom prst="rect">
            <a:avLst/>
          </a:prstGeom>
        </p:spPr>
        <p:txBody>
          <a:bodyPr>
            <a:normAutofit fontScale="97500" lnSpcReduction="10000"/>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effectLst/>
              </a:rPr>
              <a:t>National Average of</a:t>
            </a:r>
          </a:p>
          <a:p>
            <a:pPr algn="ctr"/>
            <a:r>
              <a:rPr lang="en-US" dirty="0" smtClean="0">
                <a:effectLst/>
              </a:rPr>
              <a:t>Teachers’ Salaries</a:t>
            </a:r>
          </a:p>
        </p:txBody>
      </p:sp>
      <p:pic>
        <p:nvPicPr>
          <p:cNvPr id="3" name="Picture 2" descr="national salaries for teache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33600"/>
            <a:ext cx="8458200" cy="3071555"/>
          </a:xfrm>
          <a:prstGeom prst="rect">
            <a:avLst/>
          </a:prstGeom>
        </p:spPr>
      </p:pic>
      <p:sp>
        <p:nvSpPr>
          <p:cNvPr id="6" name="TextBox 5"/>
          <p:cNvSpPr txBox="1"/>
          <p:nvPr/>
        </p:nvSpPr>
        <p:spPr>
          <a:xfrm>
            <a:off x="381000" y="6550223"/>
            <a:ext cx="6951555" cy="307777"/>
          </a:xfrm>
          <a:prstGeom prst="rect">
            <a:avLst/>
          </a:prstGeom>
          <a:noFill/>
        </p:spPr>
        <p:txBody>
          <a:bodyPr wrap="none" rtlCol="0">
            <a:spAutoFit/>
          </a:bodyPr>
          <a:lstStyle/>
          <a:p>
            <a:r>
              <a:rPr lang="en-US" sz="1400" dirty="0" smtClean="0">
                <a:solidFill>
                  <a:srgbClr val="000000"/>
                </a:solidFill>
                <a:hlinkClick r:id="rId4"/>
              </a:rPr>
              <a:t>http</a:t>
            </a:r>
            <a:r>
              <a:rPr lang="en-US" sz="1400" dirty="0">
                <a:solidFill>
                  <a:srgbClr val="000000"/>
                </a:solidFill>
                <a:hlinkClick r:id="rId4"/>
              </a:rPr>
              <a:t>://highereddatastories.blogspot.com/2013/12/how-much-do-we-pay-public-school.html</a:t>
            </a:r>
            <a:endParaRPr lang="en-US" sz="1400" dirty="0">
              <a:solidFill>
                <a:srgbClr val="000000"/>
              </a:solidFill>
            </a:endParaRPr>
          </a:p>
        </p:txBody>
      </p:sp>
      <p:sp>
        <p:nvSpPr>
          <p:cNvPr id="8" name="TextBox 7">
            <a:hlinkClick r:id="rId5"/>
          </p:cNvPr>
          <p:cNvSpPr txBox="1"/>
          <p:nvPr/>
        </p:nvSpPr>
        <p:spPr>
          <a:xfrm>
            <a:off x="381000" y="6334780"/>
            <a:ext cx="4962629" cy="523220"/>
          </a:xfrm>
          <a:prstGeom prst="rect">
            <a:avLst/>
          </a:prstGeom>
          <a:noFill/>
        </p:spPr>
        <p:txBody>
          <a:bodyPr wrap="none" rtlCol="0">
            <a:spAutoFit/>
          </a:bodyPr>
          <a:lstStyle/>
          <a:p>
            <a:r>
              <a:rPr lang="en-US" sz="1400" dirty="0">
                <a:solidFill>
                  <a:srgbClr val="000000"/>
                </a:solidFill>
                <a:hlinkClick r:id="rId5"/>
              </a:rPr>
              <a:t>http://nces.ed.gov/programs/digest/d13/tables/dt13_211.60.asp</a:t>
            </a:r>
            <a:endParaRPr lang="en-US" sz="1400" dirty="0">
              <a:solidFill>
                <a:srgbClr val="000000"/>
              </a:solidFill>
            </a:endParaRPr>
          </a:p>
          <a:p>
            <a:endParaRPr lang="en-US" sz="1400" dirty="0"/>
          </a:p>
        </p:txBody>
      </p:sp>
    </p:spTree>
    <p:extLst>
      <p:ext uri="{BB962C8B-B14F-4D97-AF65-F5344CB8AC3E}">
        <p14:creationId xmlns:p14="http://schemas.microsoft.com/office/powerpoint/2010/main" val="327438223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15</a:t>
            </a:fld>
            <a:endParaRPr lang="en-US" dirty="0">
              <a:solidFill>
                <a:prstClr val="black">
                  <a:tint val="75000"/>
                </a:prstClr>
              </a:solidFill>
            </a:endParaRPr>
          </a:p>
        </p:txBody>
      </p:sp>
      <p:sp>
        <p:nvSpPr>
          <p:cNvPr id="9" name="Title 1"/>
          <p:cNvSpPr txBox="1">
            <a:spLocks/>
          </p:cNvSpPr>
          <p:nvPr/>
        </p:nvSpPr>
        <p:spPr>
          <a:xfrm>
            <a:off x="381000" y="0"/>
            <a:ext cx="8458200" cy="1371600"/>
          </a:xfrm>
          <a:prstGeom prst="rect">
            <a:avLst/>
          </a:prstGeom>
        </p:spPr>
        <p:txBody>
          <a:bodyPr>
            <a:normAutofit fontScale="97500"/>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effectLst/>
              </a:rPr>
              <a:t>We are not only competing with industries like oil and gas, we are competing with fast food chains.</a:t>
            </a:r>
            <a:endParaRPr lang="en-US" sz="2800" dirty="0" smtClean="0">
              <a:effectLst/>
            </a:endParaRPr>
          </a:p>
        </p:txBody>
      </p:sp>
      <p:sp>
        <p:nvSpPr>
          <p:cNvPr id="6" name="TextBox 5">
            <a:hlinkClick r:id="rId3"/>
          </p:cNvPr>
          <p:cNvSpPr txBox="1"/>
          <p:nvPr/>
        </p:nvSpPr>
        <p:spPr>
          <a:xfrm>
            <a:off x="381000" y="6550223"/>
            <a:ext cx="7329037" cy="307777"/>
          </a:xfrm>
          <a:prstGeom prst="rect">
            <a:avLst/>
          </a:prstGeom>
          <a:noFill/>
        </p:spPr>
        <p:txBody>
          <a:bodyPr wrap="none" rtlCol="0">
            <a:spAutoFit/>
          </a:bodyPr>
          <a:lstStyle/>
          <a:p>
            <a:r>
              <a:rPr lang="en-US" sz="1400" u="sng" dirty="0"/>
              <a:t>http://</a:t>
            </a:r>
            <a:r>
              <a:rPr lang="en-US" sz="1400" u="sng" dirty="0" err="1"/>
              <a:t>www.chipotle.com</a:t>
            </a:r>
            <a:r>
              <a:rPr lang="en-US" sz="1400" u="sng" dirty="0"/>
              <a:t>/en-US/careers/</a:t>
            </a:r>
            <a:r>
              <a:rPr lang="en-US" sz="1400" u="sng" dirty="0" err="1"/>
              <a:t>path_and_compensation</a:t>
            </a:r>
            <a:r>
              <a:rPr lang="en-US" sz="1400" u="sng" dirty="0"/>
              <a:t>/</a:t>
            </a:r>
            <a:r>
              <a:rPr lang="en-US" sz="1400" u="sng" dirty="0" err="1"/>
              <a:t>path_and_compensation.aspx</a:t>
            </a:r>
            <a:endParaRPr lang="en-US" sz="1400" dirty="0">
              <a:solidFill>
                <a:srgbClr val="000000"/>
              </a:solidFill>
            </a:endParaRPr>
          </a:p>
        </p:txBody>
      </p:sp>
      <p:pic>
        <p:nvPicPr>
          <p:cNvPr id="4" name="Picture 3" descr="Screen Shot 2015-02-04 at 8.15.1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90600"/>
            <a:ext cx="7010400" cy="5543724"/>
          </a:xfrm>
          <a:prstGeom prst="rect">
            <a:avLst/>
          </a:prstGeom>
          <a:ln w="76200" cmpd="sng">
            <a:solidFill>
              <a:schemeClr val="tx2"/>
            </a:solidFill>
          </a:ln>
        </p:spPr>
      </p:pic>
    </p:spTree>
    <p:extLst>
      <p:ext uri="{BB962C8B-B14F-4D97-AF65-F5344CB8AC3E}">
        <p14:creationId xmlns:p14="http://schemas.microsoft.com/office/powerpoint/2010/main" val="17659739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16</a:t>
            </a:fld>
            <a:endParaRPr lang="en-US" dirty="0">
              <a:solidFill>
                <a:prstClr val="black">
                  <a:tint val="75000"/>
                </a:prstClr>
              </a:solidFill>
            </a:endParaRPr>
          </a:p>
        </p:txBody>
      </p:sp>
      <p:sp>
        <p:nvSpPr>
          <p:cNvPr id="4" name="Title 1"/>
          <p:cNvSpPr txBox="1">
            <a:spLocks/>
          </p:cNvSpPr>
          <p:nvPr/>
        </p:nvSpPr>
        <p:spPr>
          <a:xfrm>
            <a:off x="0" y="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5400" dirty="0" smtClean="0">
                <a:effectLst/>
              </a:rPr>
              <a:t>5 Year Plan to Secure</a:t>
            </a:r>
          </a:p>
          <a:p>
            <a:pPr algn="ctr">
              <a:lnSpc>
                <a:spcPct val="80000"/>
              </a:lnSpc>
            </a:pPr>
            <a:r>
              <a:rPr lang="en-US" sz="5400" dirty="0" smtClean="0">
                <a:effectLst/>
              </a:rPr>
              <a:t>Education Excellence</a:t>
            </a:r>
          </a:p>
        </p:txBody>
      </p:sp>
      <p:sp>
        <p:nvSpPr>
          <p:cNvPr id="6" name="TextBox 5"/>
          <p:cNvSpPr txBox="1"/>
          <p:nvPr/>
        </p:nvSpPr>
        <p:spPr>
          <a:xfrm>
            <a:off x="876300" y="2187476"/>
            <a:ext cx="7848600" cy="2308324"/>
          </a:xfrm>
          <a:prstGeom prst="rect">
            <a:avLst/>
          </a:prstGeom>
          <a:noFill/>
        </p:spPr>
        <p:txBody>
          <a:bodyPr wrap="square" rtlCol="0">
            <a:spAutoFit/>
          </a:bodyPr>
          <a:lstStyle/>
          <a:p>
            <a:r>
              <a:rPr lang="en-US" sz="2400" dirty="0" smtClean="0"/>
              <a:t>Oklahoma </a:t>
            </a:r>
            <a:r>
              <a:rPr lang="en-US" sz="2400" dirty="0"/>
              <a:t>teachers currently make $3,248.33 less per year than teachers from other states in our region. </a:t>
            </a:r>
            <a:endParaRPr lang="en-US" sz="2400" dirty="0" smtClean="0"/>
          </a:p>
          <a:p>
            <a:r>
              <a:rPr lang="en-US" sz="2400" dirty="0" smtClean="0"/>
              <a:t> </a:t>
            </a:r>
          </a:p>
          <a:p>
            <a:r>
              <a:rPr lang="en-US" sz="2400" dirty="0" smtClean="0"/>
              <a:t>In </a:t>
            </a:r>
            <a:r>
              <a:rPr lang="en-US" sz="2400" dirty="0"/>
              <a:t>order to recruit and retain top teaching talent in Oklahoma, we must have a plan to extend our school year while raising teacher pay.</a:t>
            </a:r>
          </a:p>
        </p:txBody>
      </p:sp>
      <p:sp>
        <p:nvSpPr>
          <p:cNvPr id="3" name="Rectangle 2"/>
          <p:cNvSpPr/>
          <p:nvPr/>
        </p:nvSpPr>
        <p:spPr>
          <a:xfrm>
            <a:off x="1782965" y="3749933"/>
            <a:ext cx="5547312"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 Instructional Days</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224814" y="4511933"/>
            <a:ext cx="8842986"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+$5,000 in Teacher Compensation</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1813965" y="5257800"/>
            <a:ext cx="5649203"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Over the next 5 years</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525324" y="6010038"/>
            <a:ext cx="2717811" cy="830997"/>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#OKHigh5</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103512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68913E-7 -1.51993E-6 L -4.68913E-7 -0.13183 " pathEditMode="relative" rAng="0" ptsTypes="AA">
                                      <p:cBhvr>
                                        <p:cTn id="6" dur="2000" fill="hold"/>
                                        <p:tgtEl>
                                          <p:spTgt spid="6"/>
                                        </p:tgtEl>
                                        <p:attrNameLst>
                                          <p:attrName>ppt_x</p:attrName>
                                          <p:attrName>ppt_y</p:attrName>
                                        </p:attrNameLst>
                                      </p:cBhvr>
                                      <p:rCtr x="0" y="-6603"/>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1000" fill="hold"/>
                                        <p:tgtEl>
                                          <p:spTgt spid="3"/>
                                        </p:tgtEl>
                                        <p:attrNameLst>
                                          <p:attrName>ppt_w</p:attrName>
                                        </p:attrNameLst>
                                      </p:cBhvr>
                                      <p:tavLst>
                                        <p:tav tm="0">
                                          <p:val>
                                            <p:strVal val="#ppt_w*0.70"/>
                                          </p:val>
                                        </p:tav>
                                        <p:tav tm="100000">
                                          <p:val>
                                            <p:strVal val="#ppt_w"/>
                                          </p:val>
                                        </p:tav>
                                      </p:tavLst>
                                    </p:anim>
                                    <p:anim calcmode="lin" valueType="num">
                                      <p:cBhvr>
                                        <p:cTn id="11" dur="1000" fill="hold"/>
                                        <p:tgtEl>
                                          <p:spTgt spid="3"/>
                                        </p:tgtEl>
                                        <p:attrNameLst>
                                          <p:attrName>ppt_h</p:attrName>
                                        </p:attrNameLst>
                                      </p:cBhvr>
                                      <p:tavLst>
                                        <p:tav tm="0">
                                          <p:val>
                                            <p:strVal val="#ppt_h"/>
                                          </p:val>
                                        </p:tav>
                                        <p:tav tm="100000">
                                          <p:val>
                                            <p:strVal val="#ppt_h"/>
                                          </p:val>
                                        </p:tav>
                                      </p:tavLst>
                                    </p:anim>
                                    <p:animEffect transition="in" filter="fade">
                                      <p:cBhvr>
                                        <p:cTn id="12" dur="1000"/>
                                        <p:tgtEl>
                                          <p:spTgt spid="3"/>
                                        </p:tgtEl>
                                      </p:cBhvr>
                                    </p:animEffect>
                                  </p:childTnLst>
                                </p:cTn>
                              </p:par>
                            </p:childTnLst>
                          </p:cTn>
                        </p:par>
                        <p:par>
                          <p:cTn id="13" fill="hold">
                            <p:stCondLst>
                              <p:cond delay="3000"/>
                            </p:stCondLst>
                            <p:childTnLst>
                              <p:par>
                                <p:cTn id="14" presetID="55"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childTnLst>
                          </p:cTn>
                        </p:par>
                        <p:par>
                          <p:cTn id="19" fill="hold">
                            <p:stCondLst>
                              <p:cond delay="4000"/>
                            </p:stCondLst>
                            <p:childTnLst>
                              <p:par>
                                <p:cTn id="20" presetID="55"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par>
                          <p:cTn id="25" fill="hold">
                            <p:stCondLst>
                              <p:cond delay="5000"/>
                            </p:stCondLst>
                            <p:childTnLst>
                              <p:par>
                                <p:cTn id="26" presetID="23" presetClass="entr" presetSubtype="16"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76518"/>
            <a:ext cx="9144000" cy="1523682"/>
          </a:xfrm>
          <a:prstGeom prst="rect">
            <a:avLst/>
          </a:prstGeom>
        </p:spPr>
        <p:txBody>
          <a:bodyPr>
            <a:normAutofit fontScale="97500"/>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300" dirty="0" smtClean="0">
                <a:effectLst/>
              </a:rPr>
              <a:t>Investing in Our Future</a:t>
            </a:r>
          </a:p>
          <a:p>
            <a:pPr algn="ctr"/>
            <a:r>
              <a:rPr lang="en-US" sz="2900" dirty="0" smtClean="0">
                <a:effectLst/>
              </a:rPr>
              <a:t>Raising Teacher Compensation and Instructional Days </a:t>
            </a:r>
          </a:p>
        </p:txBody>
      </p:sp>
      <p:graphicFrame>
        <p:nvGraphicFramePr>
          <p:cNvPr id="4" name="Table 3"/>
          <p:cNvGraphicFramePr>
            <a:graphicFrameLocks noGrp="1"/>
          </p:cNvGraphicFramePr>
          <p:nvPr>
            <p:extLst>
              <p:ext uri="{D42A27DB-BD31-4B8C-83A1-F6EECF244321}">
                <p14:modId xmlns:p14="http://schemas.microsoft.com/office/powerpoint/2010/main" val="1937381555"/>
              </p:ext>
            </p:extLst>
          </p:nvPr>
        </p:nvGraphicFramePr>
        <p:xfrm>
          <a:off x="838200" y="11506200"/>
          <a:ext cx="7848603" cy="7040880"/>
        </p:xfrm>
        <a:graphic>
          <a:graphicData uri="http://schemas.openxmlformats.org/drawingml/2006/table">
            <a:tbl>
              <a:tblPr firstRow="1" bandRow="1">
                <a:tableStyleId>{5C22544A-7EE6-4342-B048-85BDC9FD1C3A}</a:tableStyleId>
              </a:tblPr>
              <a:tblGrid>
                <a:gridCol w="1121229"/>
                <a:gridCol w="1121229"/>
                <a:gridCol w="1338942"/>
                <a:gridCol w="903516"/>
                <a:gridCol w="1121229"/>
                <a:gridCol w="1121229"/>
                <a:gridCol w="1121229"/>
              </a:tblGrid>
              <a:tr h="571500">
                <a:tc>
                  <a:txBody>
                    <a:bodyPr/>
                    <a:lstStyle/>
                    <a:p>
                      <a:r>
                        <a:rPr lang="en-US" dirty="0" smtClean="0"/>
                        <a:t>YEAR</a:t>
                      </a:r>
                      <a:endParaRPr lang="en-US" dirty="0"/>
                    </a:p>
                  </a:txBody>
                  <a:tcPr/>
                </a:tc>
                <a:tc>
                  <a:txBody>
                    <a:bodyPr/>
                    <a:lstStyle/>
                    <a:p>
                      <a:r>
                        <a:rPr lang="en-US" dirty="0" smtClean="0"/>
                        <a:t>RAISE</a:t>
                      </a:r>
                      <a:endParaRPr lang="en-US" dirty="0"/>
                    </a:p>
                  </a:txBody>
                  <a:tcPr/>
                </a:tc>
                <a:tc>
                  <a:txBody>
                    <a:bodyPr/>
                    <a:lstStyle/>
                    <a:p>
                      <a:r>
                        <a:rPr lang="en-US" dirty="0" smtClean="0"/>
                        <a:t>AVERAGE TEACHER SALARY</a:t>
                      </a:r>
                      <a:endParaRPr lang="en-US" dirty="0"/>
                    </a:p>
                  </a:txBody>
                  <a:tcPr/>
                </a:tc>
                <a:tc>
                  <a:txBody>
                    <a:bodyPr/>
                    <a:lstStyle/>
                    <a:p>
                      <a:r>
                        <a:rPr lang="en-US" dirty="0" smtClean="0"/>
                        <a:t>AVERAGE DAILY RATE</a:t>
                      </a:r>
                      <a:endParaRPr lang="en-US" dirty="0"/>
                    </a:p>
                  </a:txBody>
                  <a:tcPr/>
                </a:tc>
                <a:tc>
                  <a:txBody>
                    <a:bodyPr/>
                    <a:lstStyle/>
                    <a:p>
                      <a:r>
                        <a:rPr lang="en-US" dirty="0" smtClean="0"/>
                        <a:t>ADDED DAY</a:t>
                      </a:r>
                      <a:endParaRPr lang="en-US" dirty="0"/>
                    </a:p>
                  </a:txBody>
                  <a:tcPr/>
                </a:tc>
                <a:tc>
                  <a:txBody>
                    <a:bodyPr/>
                    <a:lstStyle/>
                    <a:p>
                      <a:r>
                        <a:rPr lang="en-US" dirty="0" smtClean="0"/>
                        <a:t>TOTAL AVERAGE TEACHER COMPENSATION</a:t>
                      </a:r>
                      <a:endParaRPr lang="en-US" dirty="0"/>
                    </a:p>
                  </a:txBody>
                  <a:tcPr/>
                </a:tc>
                <a:tc>
                  <a:txBody>
                    <a:bodyPr/>
                    <a:lstStyle/>
                    <a:p>
                      <a:r>
                        <a:rPr lang="en-US" dirty="0" smtClean="0"/>
                        <a:t>TOTAL</a:t>
                      </a:r>
                      <a:r>
                        <a:rPr lang="en-US" baseline="0" dirty="0" smtClean="0"/>
                        <a:t> COST FOR TEACHER PAY &amp; ADDING DAYS</a:t>
                      </a:r>
                      <a:endParaRPr lang="en-US" dirty="0"/>
                    </a:p>
                  </a:txBody>
                  <a:tcPr/>
                </a:tc>
              </a:tr>
              <a:tr h="571500">
                <a:tc>
                  <a:txBody>
                    <a:bodyPr/>
                    <a:lstStyle/>
                    <a:p>
                      <a:r>
                        <a:rPr lang="en-US" dirty="0" smtClean="0"/>
                        <a:t>2014-15</a:t>
                      </a:r>
                    </a:p>
                  </a:txBody>
                  <a:tcPr/>
                </a:tc>
                <a:tc>
                  <a:txBody>
                    <a:bodyPr/>
                    <a:lstStyle/>
                    <a:p>
                      <a:r>
                        <a:rPr lang="en-US" dirty="0" smtClean="0"/>
                        <a:t>$0.00</a:t>
                      </a:r>
                    </a:p>
                  </a:txBody>
                  <a:tcPr/>
                </a:tc>
                <a:tc>
                  <a:txBody>
                    <a:bodyPr/>
                    <a:lstStyle/>
                    <a:p>
                      <a:r>
                        <a:rPr lang="en-US" dirty="0" smtClean="0"/>
                        <a:t>$44,373.00</a:t>
                      </a:r>
                      <a:endParaRPr lang="en-US" dirty="0"/>
                    </a:p>
                  </a:txBody>
                  <a:tcPr/>
                </a:tc>
                <a:tc>
                  <a:txBody>
                    <a:bodyPr/>
                    <a:lstStyle/>
                    <a:p>
                      <a:r>
                        <a:rPr lang="en-US" dirty="0" smtClean="0"/>
                        <a:t>$246.52</a:t>
                      </a:r>
                      <a:endParaRPr lang="en-US" dirty="0"/>
                    </a:p>
                  </a:txBody>
                  <a:tcPr/>
                </a:tc>
                <a:tc>
                  <a:txBody>
                    <a:bodyPr/>
                    <a:lstStyle/>
                    <a:p>
                      <a:r>
                        <a:rPr lang="en-US" dirty="0" smtClean="0"/>
                        <a:t>N/A</a:t>
                      </a:r>
                      <a:endParaRPr lang="en-US" dirty="0"/>
                    </a:p>
                  </a:txBody>
                  <a:tcPr/>
                </a:tc>
                <a:tc>
                  <a:txBody>
                    <a:bodyPr/>
                    <a:lstStyle/>
                    <a:p>
                      <a:r>
                        <a:rPr lang="en-US" dirty="0" smtClean="0"/>
                        <a:t>$44,373.00</a:t>
                      </a:r>
                      <a:endParaRPr lang="en-US" dirty="0"/>
                    </a:p>
                  </a:txBody>
                  <a:tcPr/>
                </a:tc>
                <a:tc>
                  <a:txBody>
                    <a:bodyPr/>
                    <a:lstStyle/>
                    <a:p>
                      <a:r>
                        <a:rPr lang="en-US" dirty="0" smtClean="0"/>
                        <a:t>N/A</a:t>
                      </a:r>
                      <a:endParaRPr lang="en-US" dirty="0"/>
                    </a:p>
                  </a:txBody>
                  <a:tcPr/>
                </a:tc>
              </a:tr>
              <a:tr h="571500">
                <a:tc>
                  <a:txBody>
                    <a:bodyPr/>
                    <a:lstStyle/>
                    <a:p>
                      <a:r>
                        <a:rPr lang="en-US" dirty="0" smtClean="0"/>
                        <a:t>2015-16</a:t>
                      </a:r>
                      <a:endParaRPr lang="en-US" dirty="0"/>
                    </a:p>
                  </a:txBody>
                  <a:tcPr/>
                </a:tc>
                <a:tc>
                  <a:txBody>
                    <a:bodyPr/>
                    <a:lstStyle/>
                    <a:p>
                      <a:r>
                        <a:rPr lang="en-US" dirty="0" smtClean="0"/>
                        <a:t>$2,000.00</a:t>
                      </a:r>
                      <a:endParaRPr lang="en-US" dirty="0"/>
                    </a:p>
                  </a:txBody>
                  <a:tcPr/>
                </a:tc>
                <a:tc>
                  <a:txBody>
                    <a:bodyPr/>
                    <a:lstStyle/>
                    <a:p>
                      <a:r>
                        <a:rPr lang="en-US" dirty="0" smtClean="0"/>
                        <a:t>$46,373.00</a:t>
                      </a:r>
                      <a:endParaRPr lang="en-US" dirty="0"/>
                    </a:p>
                  </a:txBody>
                  <a:tcPr/>
                </a:tc>
                <a:tc>
                  <a:txBody>
                    <a:bodyPr/>
                    <a:lstStyle/>
                    <a:p>
                      <a:r>
                        <a:rPr lang="en-US" dirty="0" smtClean="0"/>
                        <a:t>$257.63</a:t>
                      </a:r>
                      <a:endParaRPr lang="en-US" dirty="0"/>
                    </a:p>
                  </a:txBody>
                  <a:tcPr/>
                </a:tc>
                <a:tc>
                  <a:txBody>
                    <a:bodyPr/>
                    <a:lstStyle/>
                    <a:p>
                      <a:r>
                        <a:rPr lang="en-US" dirty="0" smtClean="0"/>
                        <a:t>Yes</a:t>
                      </a:r>
                      <a:r>
                        <a:rPr lang="en-US" baseline="0" dirty="0" smtClean="0"/>
                        <a:t> 2 days (182)</a:t>
                      </a:r>
                    </a:p>
                  </a:txBody>
                  <a:tcPr/>
                </a:tc>
                <a:tc>
                  <a:txBody>
                    <a:bodyPr/>
                    <a:lstStyle/>
                    <a:p>
                      <a:r>
                        <a:rPr lang="en-US" dirty="0" smtClean="0"/>
                        <a:t>$46,888.26</a:t>
                      </a:r>
                      <a:endParaRPr lang="en-US" dirty="0"/>
                    </a:p>
                  </a:txBody>
                  <a:tcPr/>
                </a:tc>
                <a:tc>
                  <a:txBody>
                    <a:bodyPr/>
                    <a:lstStyle/>
                    <a:p>
                      <a:r>
                        <a:rPr lang="en-US" dirty="0" smtClean="0"/>
                        <a:t>$150,000,000.00</a:t>
                      </a:r>
                      <a:endParaRPr lang="en-US" dirty="0"/>
                    </a:p>
                  </a:txBody>
                  <a:tcPr/>
                </a:tc>
              </a:tr>
              <a:tr h="571500">
                <a:tc>
                  <a:txBody>
                    <a:bodyPr/>
                    <a:lstStyle/>
                    <a:p>
                      <a:r>
                        <a:rPr lang="en-US" dirty="0" smtClean="0"/>
                        <a:t>2016-17</a:t>
                      </a:r>
                      <a:endParaRPr lang="en-US" dirty="0"/>
                    </a:p>
                  </a:txBody>
                  <a:tcPr/>
                </a:tc>
                <a:tc>
                  <a:txBody>
                    <a:bodyPr/>
                    <a:lstStyle/>
                    <a:p>
                      <a:r>
                        <a:rPr lang="en-US" dirty="0" smtClean="0"/>
                        <a:t>$500.00</a:t>
                      </a:r>
                      <a:endParaRPr lang="en-US" dirty="0"/>
                    </a:p>
                  </a:txBody>
                  <a:tcPr/>
                </a:tc>
                <a:tc>
                  <a:txBody>
                    <a:bodyPr/>
                    <a:lstStyle/>
                    <a:p>
                      <a:r>
                        <a:rPr lang="en-US" dirty="0" smtClean="0"/>
                        <a:t>$47,388.26</a:t>
                      </a:r>
                      <a:endParaRPr lang="en-US" dirty="0"/>
                    </a:p>
                  </a:txBody>
                  <a:tcPr/>
                </a:tc>
                <a:tc>
                  <a:txBody>
                    <a:bodyPr/>
                    <a:lstStyle/>
                    <a:p>
                      <a:r>
                        <a:rPr lang="en-US" dirty="0" smtClean="0"/>
                        <a:t>$260.38</a:t>
                      </a:r>
                      <a:endParaRPr lang="en-US" dirty="0"/>
                    </a:p>
                  </a:txBody>
                  <a:tcPr/>
                </a:tc>
                <a:tc>
                  <a:txBody>
                    <a:bodyPr/>
                    <a:lstStyle/>
                    <a:p>
                      <a:r>
                        <a:rPr lang="en-US" dirty="0" smtClean="0"/>
                        <a:t>Yes</a:t>
                      </a:r>
                      <a:r>
                        <a:rPr lang="en-US" baseline="0" dirty="0" smtClean="0"/>
                        <a:t> (183)</a:t>
                      </a:r>
                      <a:endParaRPr lang="en-US" dirty="0"/>
                    </a:p>
                  </a:txBody>
                  <a:tcPr/>
                </a:tc>
                <a:tc>
                  <a:txBody>
                    <a:bodyPr/>
                    <a:lstStyle/>
                    <a:p>
                      <a:r>
                        <a:rPr lang="en-US" dirty="0" smtClean="0"/>
                        <a:t>$47,648.64</a:t>
                      </a:r>
                      <a:endParaRPr lang="en-US" dirty="0"/>
                    </a:p>
                  </a:txBody>
                  <a:tcPr/>
                </a:tc>
                <a:tc>
                  <a:txBody>
                    <a:bodyPr/>
                    <a:lstStyle/>
                    <a:p>
                      <a:r>
                        <a:rPr lang="en-US" dirty="0" smtClean="0"/>
                        <a:t>$60,000,000.00</a:t>
                      </a:r>
                      <a:endParaRPr lang="en-US" dirty="0"/>
                    </a:p>
                  </a:txBody>
                  <a:tcPr/>
                </a:tc>
              </a:tr>
              <a:tr h="571500">
                <a:tc>
                  <a:txBody>
                    <a:bodyPr/>
                    <a:lstStyle/>
                    <a:p>
                      <a:r>
                        <a:rPr lang="en-US" dirty="0" smtClean="0"/>
                        <a:t>2017-18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$48,148.64</a:t>
                      </a:r>
                      <a:endParaRPr lang="en-US" dirty="0"/>
                    </a:p>
                  </a:txBody>
                  <a:tcPr/>
                </a:tc>
                <a:tc>
                  <a:txBody>
                    <a:bodyPr/>
                    <a:lstStyle/>
                    <a:p>
                      <a:r>
                        <a:rPr lang="en-US" dirty="0" smtClean="0"/>
                        <a:t>$263.11</a:t>
                      </a:r>
                      <a:endParaRPr lang="en-US" dirty="0"/>
                    </a:p>
                  </a:txBody>
                  <a:tcPr/>
                </a:tc>
                <a:tc>
                  <a:txBody>
                    <a:bodyPr/>
                    <a:lstStyle/>
                    <a:p>
                      <a:r>
                        <a:rPr lang="en-US" dirty="0" smtClean="0"/>
                        <a:t>Yes (184)</a:t>
                      </a:r>
                      <a:endParaRPr lang="en-US" dirty="0"/>
                    </a:p>
                  </a:txBody>
                  <a:tcPr/>
                </a:tc>
                <a:tc>
                  <a:txBody>
                    <a:bodyPr/>
                    <a:lstStyle/>
                    <a:p>
                      <a:r>
                        <a:rPr lang="en-US" dirty="0" smtClean="0"/>
                        <a:t>$48,411.75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$60,000,000.00</a:t>
                      </a:r>
                    </a:p>
                  </a:txBody>
                  <a:tcPr/>
                </a:tc>
              </a:tr>
              <a:tr h="571500">
                <a:tc>
                  <a:txBody>
                    <a:bodyPr/>
                    <a:lstStyle/>
                    <a:p>
                      <a:r>
                        <a:rPr lang="en-US" dirty="0" smtClean="0"/>
                        <a:t>2018-19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$48,911.75</a:t>
                      </a:r>
                      <a:endParaRPr lang="en-US" dirty="0"/>
                    </a:p>
                  </a:txBody>
                  <a:tcPr/>
                </a:tc>
                <a:tc>
                  <a:txBody>
                    <a:bodyPr/>
                    <a:lstStyle/>
                    <a:p>
                      <a:r>
                        <a:rPr lang="en-US" dirty="0" smtClean="0"/>
                        <a:t>$265.82</a:t>
                      </a:r>
                      <a:endParaRPr lang="en-US" dirty="0"/>
                    </a:p>
                  </a:txBody>
                  <a:tcPr/>
                </a:tc>
                <a:tc>
                  <a:txBody>
                    <a:bodyPr/>
                    <a:lstStyle/>
                    <a:p>
                      <a:r>
                        <a:rPr lang="en-US" dirty="0" smtClean="0"/>
                        <a:t>Yes (185)</a:t>
                      </a:r>
                      <a:endParaRPr lang="en-US" dirty="0"/>
                    </a:p>
                  </a:txBody>
                  <a:tcPr/>
                </a:tc>
                <a:tc>
                  <a:txBody>
                    <a:bodyPr/>
                    <a:lstStyle/>
                    <a:p>
                      <a:r>
                        <a:rPr lang="en-US" dirty="0" smtClean="0"/>
                        <a:t>$49,177.57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$60,000,000.00</a:t>
                      </a:r>
                    </a:p>
                  </a:txBody>
                  <a:tcPr/>
                </a:tc>
              </a:tr>
              <a:tr h="571500">
                <a:tc>
                  <a:txBody>
                    <a:bodyPr/>
                    <a:lstStyle/>
                    <a:p>
                      <a:r>
                        <a:rPr lang="en-US" dirty="0" smtClean="0"/>
                        <a:t>2019-20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$49,677.57</a:t>
                      </a:r>
                      <a:endParaRPr lang="en-US" dirty="0"/>
                    </a:p>
                  </a:txBody>
                  <a:tcPr/>
                </a:tc>
                <a:tc>
                  <a:txBody>
                    <a:bodyPr/>
                    <a:lstStyle/>
                    <a:p>
                      <a:r>
                        <a:rPr lang="en-US" dirty="0" smtClean="0"/>
                        <a:t>$268.53</a:t>
                      </a:r>
                      <a:endParaRPr lang="en-US" dirty="0"/>
                    </a:p>
                  </a:txBody>
                  <a:tcPr/>
                </a:tc>
                <a:tc>
                  <a:txBody>
                    <a:bodyPr/>
                    <a:lstStyle/>
                    <a:p>
                      <a:r>
                        <a:rPr lang="en-US" dirty="0" smtClean="0"/>
                        <a:t>No (185)</a:t>
                      </a:r>
                      <a:endParaRPr lang="en-US" dirty="0"/>
                    </a:p>
                  </a:txBody>
                  <a:tcPr/>
                </a:tc>
                <a:tc>
                  <a:txBody>
                    <a:bodyPr/>
                    <a:lstStyle/>
                    <a:p>
                      <a:r>
                        <a:rPr lang="en-US" dirty="0" smtClean="0"/>
                        <a:t>$49,677.57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$32,000,000.00</a:t>
                      </a:r>
                    </a:p>
                  </a:txBody>
                  <a:tcPr/>
                </a:tc>
              </a:tr>
              <a:tr h="571500">
                <a:tc>
                  <a:txBody>
                    <a:bodyPr/>
                    <a:lstStyle/>
                    <a:p>
                      <a:r>
                        <a:rPr lang="en-US" dirty="0" smtClean="0"/>
                        <a:t>TOTALS</a:t>
                      </a:r>
                      <a:endParaRPr lang="en-US" dirty="0"/>
                    </a:p>
                  </a:txBody>
                  <a:tcPr/>
                </a:tc>
                <a:tc>
                  <a:txBody>
                    <a:bodyPr/>
                    <a:lstStyle/>
                    <a:p>
                      <a:r>
                        <a:rPr lang="en-US" dirty="0" smtClean="0"/>
                        <a:t>$4,000.00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$49,677.57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$268.53</a:t>
                      </a:r>
                    </a:p>
                  </a:txBody>
                  <a:tcPr/>
                </a:tc>
                <a:tc>
                  <a:txBody>
                    <a:bodyPr/>
                    <a:lstStyle/>
                    <a:p>
                      <a:r>
                        <a:rPr lang="en-US" dirty="0" smtClean="0"/>
                        <a:t>5 DAYS</a:t>
                      </a:r>
                      <a:r>
                        <a:rPr lang="en-US" baseline="0" dirty="0" smtClean="0"/>
                        <a:t> (185)</a:t>
                      </a:r>
                      <a:endParaRPr lang="en-US" dirty="0"/>
                    </a:p>
                  </a:txBody>
                  <a:tcPr/>
                </a:tc>
                <a:tc>
                  <a:txBody>
                    <a:bodyPr/>
                    <a:lstStyle/>
                    <a:p>
                      <a:r>
                        <a:rPr lang="en-US" dirty="0" smtClean="0"/>
                        <a:t>$5,304.57 INCREASE OVER 2012-13 PAY</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$362,000,000.00</a:t>
                      </a:r>
                    </a:p>
                    <a:p>
                      <a:endParaRPr lang="en-US"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33533218"/>
              </p:ext>
            </p:extLst>
          </p:nvPr>
        </p:nvGraphicFramePr>
        <p:xfrm>
          <a:off x="1104900" y="1409701"/>
          <a:ext cx="6934200" cy="4983480"/>
        </p:xfrm>
        <a:graphic>
          <a:graphicData uri="http://schemas.openxmlformats.org/drawingml/2006/table">
            <a:tbl>
              <a:tblPr firstRow="1" bandRow="1">
                <a:tableStyleId>{5C22544A-7EE6-4342-B048-85BDC9FD1C3A}</a:tableStyleId>
              </a:tblPr>
              <a:tblGrid>
                <a:gridCol w="1175657"/>
                <a:gridCol w="1110342"/>
                <a:gridCol w="1752600"/>
                <a:gridCol w="1335834"/>
                <a:gridCol w="1559767"/>
              </a:tblGrid>
              <a:tr h="571500">
                <a:tc>
                  <a:txBody>
                    <a:bodyPr/>
                    <a:lstStyle/>
                    <a:p>
                      <a:pPr algn="ctr"/>
                      <a:r>
                        <a:rPr lang="en-US" dirty="0" smtClean="0"/>
                        <a:t>YEAR</a:t>
                      </a:r>
                      <a:endParaRPr lang="en-US" dirty="0"/>
                    </a:p>
                  </a:txBody>
                  <a:tcPr/>
                </a:tc>
                <a:tc>
                  <a:txBody>
                    <a:bodyPr/>
                    <a:lstStyle/>
                    <a:p>
                      <a:pPr algn="ctr"/>
                      <a:r>
                        <a:rPr lang="en-US" dirty="0" smtClean="0"/>
                        <a:t>RAISE</a:t>
                      </a:r>
                      <a:endParaRPr lang="en-US" dirty="0"/>
                    </a:p>
                  </a:txBody>
                  <a:tcPr/>
                </a:tc>
                <a:tc>
                  <a:txBody>
                    <a:bodyPr/>
                    <a:lstStyle/>
                    <a:p>
                      <a:pPr algn="ctr"/>
                      <a:r>
                        <a:rPr lang="en-US" dirty="0" smtClean="0"/>
                        <a:t>ADDED INSTRUCTIONAL</a:t>
                      </a:r>
                      <a:r>
                        <a:rPr lang="en-US" baseline="0" dirty="0" smtClean="0"/>
                        <a:t> </a:t>
                      </a:r>
                      <a:r>
                        <a:rPr lang="en-US" dirty="0" smtClean="0"/>
                        <a:t>DAY</a:t>
                      </a:r>
                      <a:endParaRPr lang="en-US" dirty="0"/>
                    </a:p>
                  </a:txBody>
                  <a:tcPr/>
                </a:tc>
                <a:tc>
                  <a:txBody>
                    <a:bodyPr/>
                    <a:lstStyle/>
                    <a:p>
                      <a:pPr algn="ctr"/>
                      <a:r>
                        <a:rPr lang="en-US" dirty="0" smtClean="0"/>
                        <a:t>AVERAGE DAILY RATE</a:t>
                      </a:r>
                      <a:endParaRPr lang="en-US" dirty="0"/>
                    </a:p>
                  </a:txBody>
                  <a:tcPr/>
                </a:tc>
                <a:tc>
                  <a:txBody>
                    <a:bodyPr/>
                    <a:lstStyle/>
                    <a:p>
                      <a:pPr algn="ctr"/>
                      <a:r>
                        <a:rPr lang="en-US" dirty="0" smtClean="0"/>
                        <a:t>TOTAL RAISE </a:t>
                      </a:r>
                    </a:p>
                    <a:p>
                      <a:pPr algn="ctr"/>
                      <a:r>
                        <a:rPr lang="en-US" dirty="0" smtClean="0"/>
                        <a:t>(Increase over 2012-13 Pay)</a:t>
                      </a:r>
                      <a:endParaRPr lang="en-US" dirty="0"/>
                    </a:p>
                  </a:txBody>
                  <a:tcPr/>
                </a:tc>
              </a:tr>
              <a:tr h="571500">
                <a:tc>
                  <a:txBody>
                    <a:bodyPr/>
                    <a:lstStyle/>
                    <a:p>
                      <a:r>
                        <a:rPr lang="en-US" dirty="0" smtClean="0"/>
                        <a:t>2014-15</a:t>
                      </a:r>
                    </a:p>
                  </a:txBody>
                  <a:tcPr/>
                </a:tc>
                <a:tc>
                  <a:txBody>
                    <a:bodyPr/>
                    <a:lstStyle/>
                    <a:p>
                      <a:r>
                        <a:rPr lang="en-US" dirty="0" smtClean="0"/>
                        <a:t>$0.00</a:t>
                      </a:r>
                    </a:p>
                  </a:txBody>
                  <a:tcPr/>
                </a:tc>
                <a:tc>
                  <a:txBody>
                    <a:bodyPr/>
                    <a:lstStyle/>
                    <a:p>
                      <a:r>
                        <a:rPr lang="en-US" dirty="0" smtClean="0"/>
                        <a:t>+0 days</a:t>
                      </a:r>
                      <a:endParaRPr lang="en-US" dirty="0"/>
                    </a:p>
                  </a:txBody>
                  <a:tcPr/>
                </a:tc>
                <a:tc>
                  <a:txBody>
                    <a:bodyPr/>
                    <a:lstStyle/>
                    <a:p>
                      <a:r>
                        <a:rPr lang="en-US" dirty="0" smtClean="0"/>
                        <a:t>N/A</a:t>
                      </a:r>
                      <a:endParaRPr lang="en-US" dirty="0"/>
                    </a:p>
                  </a:txBody>
                  <a:tcPr/>
                </a:tc>
                <a:tc>
                  <a:txBody>
                    <a:bodyPr/>
                    <a:lstStyle/>
                    <a:p>
                      <a:r>
                        <a:rPr lang="en-US" dirty="0" smtClean="0"/>
                        <a:t>$0.00</a:t>
                      </a:r>
                      <a:endParaRPr lang="en-US" dirty="0"/>
                    </a:p>
                  </a:txBody>
                  <a:tcPr/>
                </a:tc>
              </a:tr>
              <a:tr h="571500">
                <a:tc>
                  <a:txBody>
                    <a:bodyPr/>
                    <a:lstStyle/>
                    <a:p>
                      <a:r>
                        <a:rPr lang="en-US" dirty="0" smtClean="0"/>
                        <a:t>2015-16</a:t>
                      </a:r>
                      <a:endParaRPr lang="en-US" dirty="0"/>
                    </a:p>
                  </a:txBody>
                  <a:tcPr/>
                </a:tc>
                <a:tc>
                  <a:txBody>
                    <a:bodyPr/>
                    <a:lstStyle/>
                    <a:p>
                      <a:r>
                        <a:rPr lang="en-US" dirty="0" smtClean="0"/>
                        <a:t>$2,000.00</a:t>
                      </a:r>
                      <a:endParaRPr lang="en-US" dirty="0"/>
                    </a:p>
                  </a:txBody>
                  <a:tcPr/>
                </a:tc>
                <a:tc>
                  <a:txBody>
                    <a:bodyPr/>
                    <a:lstStyle/>
                    <a:p>
                      <a:r>
                        <a:rPr lang="en-US" dirty="0" smtClean="0"/>
                        <a:t>+2 days</a:t>
                      </a:r>
                      <a:endParaRPr lang="en-US" baseline="0" dirty="0" smtClean="0"/>
                    </a:p>
                  </a:txBody>
                  <a:tcPr/>
                </a:tc>
                <a:tc>
                  <a:txBody>
                    <a:bodyPr/>
                    <a:lstStyle/>
                    <a:p>
                      <a:r>
                        <a:rPr lang="en-US" dirty="0" smtClean="0"/>
                        <a:t>$257.63</a:t>
                      </a:r>
                      <a:endParaRPr lang="en-US" dirty="0"/>
                    </a:p>
                  </a:txBody>
                  <a:tcPr/>
                </a:tc>
                <a:tc>
                  <a:txBody>
                    <a:bodyPr/>
                    <a:lstStyle/>
                    <a:p>
                      <a:r>
                        <a:rPr lang="en-US" dirty="0" smtClean="0"/>
                        <a:t>$2,516.26</a:t>
                      </a:r>
                      <a:endParaRPr lang="en-US" dirty="0"/>
                    </a:p>
                  </a:txBody>
                  <a:tcPr/>
                </a:tc>
              </a:tr>
              <a:tr h="571500">
                <a:tc>
                  <a:txBody>
                    <a:bodyPr/>
                    <a:lstStyle/>
                    <a:p>
                      <a:r>
                        <a:rPr lang="en-US" dirty="0" smtClean="0"/>
                        <a:t>2016-17</a:t>
                      </a:r>
                      <a:endParaRPr lang="en-US" dirty="0"/>
                    </a:p>
                  </a:txBody>
                  <a:tcPr/>
                </a:tc>
                <a:tc>
                  <a:txBody>
                    <a:bodyPr/>
                    <a:lstStyle/>
                    <a:p>
                      <a:r>
                        <a:rPr lang="en-US" dirty="0" smtClean="0"/>
                        <a:t>$500.00</a:t>
                      </a:r>
                      <a:endParaRPr lang="en-US" dirty="0"/>
                    </a:p>
                  </a:txBody>
                  <a:tcPr/>
                </a:tc>
                <a:tc>
                  <a:txBody>
                    <a:bodyPr/>
                    <a:lstStyle/>
                    <a:p>
                      <a:r>
                        <a:rPr lang="en-US" dirty="0" smtClean="0"/>
                        <a:t>+1 day</a:t>
                      </a:r>
                      <a:endParaRPr lang="en-US" dirty="0"/>
                    </a:p>
                  </a:txBody>
                  <a:tcPr/>
                </a:tc>
                <a:tc>
                  <a:txBody>
                    <a:bodyPr/>
                    <a:lstStyle/>
                    <a:p>
                      <a:r>
                        <a:rPr lang="en-US" dirty="0" smtClean="0"/>
                        <a:t>$260.38</a:t>
                      </a:r>
                      <a:endParaRPr lang="en-US" dirty="0"/>
                    </a:p>
                  </a:txBody>
                  <a:tcPr/>
                </a:tc>
                <a:tc>
                  <a:txBody>
                    <a:bodyPr/>
                    <a:lstStyle/>
                    <a:p>
                      <a:r>
                        <a:rPr lang="en-US" dirty="0" smtClean="0"/>
                        <a:t>$760.38</a:t>
                      </a:r>
                      <a:endParaRPr lang="en-US" dirty="0"/>
                    </a:p>
                  </a:txBody>
                  <a:tcPr/>
                </a:tc>
              </a:tr>
              <a:tr h="571500">
                <a:tc>
                  <a:txBody>
                    <a:bodyPr/>
                    <a:lstStyle/>
                    <a:p>
                      <a:r>
                        <a:rPr lang="en-US" dirty="0" smtClean="0"/>
                        <a:t>2017-18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+1 day</a:t>
                      </a:r>
                      <a:endParaRPr lang="en-US" dirty="0"/>
                    </a:p>
                  </a:txBody>
                  <a:tcPr/>
                </a:tc>
                <a:tc>
                  <a:txBody>
                    <a:bodyPr/>
                    <a:lstStyle/>
                    <a:p>
                      <a:r>
                        <a:rPr lang="en-US" dirty="0" smtClean="0"/>
                        <a:t>$263.11</a:t>
                      </a:r>
                      <a:endParaRPr lang="en-US" dirty="0"/>
                    </a:p>
                  </a:txBody>
                  <a:tcPr/>
                </a:tc>
                <a:tc>
                  <a:txBody>
                    <a:bodyPr/>
                    <a:lstStyle/>
                    <a:p>
                      <a:r>
                        <a:rPr lang="en-US" dirty="0" smtClean="0"/>
                        <a:t>$763.11</a:t>
                      </a:r>
                      <a:endParaRPr lang="en-US" dirty="0"/>
                    </a:p>
                  </a:txBody>
                  <a:tcPr/>
                </a:tc>
              </a:tr>
              <a:tr h="571500">
                <a:tc>
                  <a:txBody>
                    <a:bodyPr/>
                    <a:lstStyle/>
                    <a:p>
                      <a:r>
                        <a:rPr lang="en-US" dirty="0" smtClean="0"/>
                        <a:t>2018-19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+1 day</a:t>
                      </a:r>
                      <a:endParaRPr lang="en-US" dirty="0"/>
                    </a:p>
                  </a:txBody>
                  <a:tcPr/>
                </a:tc>
                <a:tc>
                  <a:txBody>
                    <a:bodyPr/>
                    <a:lstStyle/>
                    <a:p>
                      <a:r>
                        <a:rPr lang="en-US" dirty="0" smtClean="0"/>
                        <a:t>$265.82</a:t>
                      </a:r>
                      <a:endParaRPr lang="en-US" dirty="0"/>
                    </a:p>
                  </a:txBody>
                  <a:tcPr/>
                </a:tc>
                <a:tc>
                  <a:txBody>
                    <a:bodyPr/>
                    <a:lstStyle/>
                    <a:p>
                      <a:r>
                        <a:rPr lang="en-US" dirty="0" smtClean="0"/>
                        <a:t>$765.82</a:t>
                      </a:r>
                      <a:endParaRPr lang="en-US" dirty="0"/>
                    </a:p>
                  </a:txBody>
                  <a:tcPr/>
                </a:tc>
              </a:tr>
              <a:tr h="571500">
                <a:tc>
                  <a:txBody>
                    <a:bodyPr/>
                    <a:lstStyle/>
                    <a:p>
                      <a:r>
                        <a:rPr lang="en-US" dirty="0" smtClean="0"/>
                        <a:t>2019-20</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$500.00</a:t>
                      </a:r>
                    </a:p>
                  </a:txBody>
                  <a:tcPr/>
                </a:tc>
                <a:tc>
                  <a:txBody>
                    <a:bodyPr/>
                    <a:lstStyle/>
                    <a:p>
                      <a:r>
                        <a:rPr lang="en-US" dirty="0" smtClean="0"/>
                        <a:t>+0 days</a:t>
                      </a:r>
                      <a:endParaRPr lang="en-US" dirty="0"/>
                    </a:p>
                  </a:txBody>
                  <a:tcPr/>
                </a:tc>
                <a:tc>
                  <a:txBody>
                    <a:bodyPr/>
                    <a:lstStyle/>
                    <a:p>
                      <a:r>
                        <a:rPr lang="en-US" dirty="0" smtClean="0"/>
                        <a:t>N/A</a:t>
                      </a:r>
                      <a:endParaRPr lang="en-US" dirty="0"/>
                    </a:p>
                  </a:txBody>
                  <a:tcPr/>
                </a:tc>
                <a:tc>
                  <a:txBody>
                    <a:bodyPr/>
                    <a:lstStyle/>
                    <a:p>
                      <a:r>
                        <a:rPr lang="en-US" dirty="0" smtClean="0"/>
                        <a:t>$500.00</a:t>
                      </a:r>
                      <a:endParaRPr lang="en-US" dirty="0"/>
                    </a:p>
                  </a:txBody>
                  <a:tcPr/>
                </a:tc>
              </a:tr>
              <a:tr h="571500">
                <a:tc>
                  <a:txBody>
                    <a:bodyPr/>
                    <a:lstStyle/>
                    <a:p>
                      <a:r>
                        <a:rPr lang="en-US" b="1" dirty="0" smtClean="0"/>
                        <a:t>TOTALS</a:t>
                      </a:r>
                      <a:endParaRPr lang="en-US" b="1" dirty="0"/>
                    </a:p>
                  </a:txBody>
                  <a:tcPr/>
                </a:tc>
                <a:tc>
                  <a:txBody>
                    <a:bodyPr/>
                    <a:lstStyle/>
                    <a:p>
                      <a:r>
                        <a:rPr lang="en-US" b="1" dirty="0" smtClean="0"/>
                        <a:t>$4,000.00</a:t>
                      </a:r>
                      <a:endParaRPr lang="en-US" b="1" dirty="0"/>
                    </a:p>
                  </a:txBody>
                  <a:tcPr/>
                </a:tc>
                <a:tc>
                  <a:txBody>
                    <a:bodyPr/>
                    <a:lstStyle/>
                    <a:p>
                      <a:r>
                        <a:rPr lang="en-US" b="1" dirty="0" smtClean="0"/>
                        <a:t>5 DAYS</a:t>
                      </a:r>
                      <a:r>
                        <a:rPr lang="en-US" b="1" baseline="0" dirty="0" smtClean="0"/>
                        <a:t> (180)</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$1,304.57</a:t>
                      </a:r>
                    </a:p>
                  </a:txBody>
                  <a:tcPr/>
                </a:tc>
                <a:tc>
                  <a:txBody>
                    <a:bodyPr/>
                    <a:lstStyle/>
                    <a:p>
                      <a:r>
                        <a:rPr lang="en-US" b="1" dirty="0" smtClean="0"/>
                        <a:t>$5,304.57</a:t>
                      </a:r>
                      <a:endParaRPr lang="en-US" b="1" dirty="0"/>
                    </a:p>
                  </a:txBody>
                  <a:tcPr/>
                </a:tc>
              </a:tr>
            </a:tbl>
          </a:graphicData>
        </a:graphic>
      </p:graphicFrame>
      <p:sp>
        <p:nvSpPr>
          <p:cNvPr id="6" name="Title 1"/>
          <p:cNvSpPr txBox="1">
            <a:spLocks/>
          </p:cNvSpPr>
          <p:nvPr/>
        </p:nvSpPr>
        <p:spPr>
          <a:xfrm>
            <a:off x="6350" y="6330950"/>
            <a:ext cx="9144000" cy="603250"/>
          </a:xfrm>
          <a:prstGeom prst="rect">
            <a:avLst/>
          </a:prstGeom>
        </p:spPr>
        <p:txBody>
          <a:bodyPr>
            <a:normAutofit fontScale="97500"/>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100" dirty="0">
                <a:effectLst/>
              </a:rPr>
              <a:t>Salary Schedule Increase + (Added Day x Average Daily Rate) = Total Raise</a:t>
            </a:r>
            <a:endParaRPr lang="en-US" sz="2100" dirty="0" smtClean="0">
              <a:effectLst/>
            </a:endParaRPr>
          </a:p>
        </p:txBody>
      </p:sp>
      <p:sp>
        <p:nvSpPr>
          <p:cNvPr id="8" name="Slide Number Placeholder 3"/>
          <p:cNvSpPr>
            <a:spLocks noGrp="1"/>
          </p:cNvSpPr>
          <p:nvPr>
            <p:ph type="sldNum" sz="quarter" idx="12"/>
          </p:nvPr>
        </p:nvSpPr>
        <p:spPr>
          <a:xfrm>
            <a:off x="6858000" y="6305550"/>
            <a:ext cx="2133600" cy="476250"/>
          </a:xfrm>
        </p:spPr>
        <p:txBody>
          <a:bodyPr/>
          <a:lstStyle/>
          <a:p>
            <a:fld id="{32702433-F38B-49EB-80E2-B2527A7E847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66400195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18</a:t>
            </a:fld>
            <a:endParaRPr lang="en-US" dirty="0">
              <a:solidFill>
                <a:prstClr val="black">
                  <a:tint val="75000"/>
                </a:prstClr>
              </a:solidFill>
            </a:endParaRPr>
          </a:p>
        </p:txBody>
      </p:sp>
      <p:sp>
        <p:nvSpPr>
          <p:cNvPr id="7" name="Title 1"/>
          <p:cNvSpPr txBox="1">
            <a:spLocks/>
          </p:cNvSpPr>
          <p:nvPr/>
        </p:nvSpPr>
        <p:spPr>
          <a:xfrm>
            <a:off x="152400" y="152718"/>
            <a:ext cx="9144000" cy="1523682"/>
          </a:xfrm>
          <a:prstGeom prst="rect">
            <a:avLst/>
          </a:prstGeom>
        </p:spPr>
        <p:txBody>
          <a:bodyPr>
            <a:normAutofit fontScale="97500"/>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300" dirty="0" smtClean="0">
                <a:effectLst/>
              </a:rPr>
              <a:t>Investing in Our Future</a:t>
            </a:r>
          </a:p>
          <a:p>
            <a:pPr algn="ctr"/>
            <a:r>
              <a:rPr lang="en-US" sz="2900" dirty="0" smtClean="0">
                <a:effectLst/>
              </a:rPr>
              <a:t>Total Cost of Investment</a:t>
            </a:r>
          </a:p>
        </p:txBody>
      </p:sp>
      <p:graphicFrame>
        <p:nvGraphicFramePr>
          <p:cNvPr id="8" name="Table 7"/>
          <p:cNvGraphicFramePr>
            <a:graphicFrameLocks noGrp="1"/>
          </p:cNvGraphicFramePr>
          <p:nvPr>
            <p:extLst>
              <p:ext uri="{D42A27DB-BD31-4B8C-83A1-F6EECF244321}">
                <p14:modId xmlns:p14="http://schemas.microsoft.com/office/powerpoint/2010/main" val="3117061565"/>
              </p:ext>
            </p:extLst>
          </p:nvPr>
        </p:nvGraphicFramePr>
        <p:xfrm>
          <a:off x="914400" y="1600200"/>
          <a:ext cx="7467600" cy="4709160"/>
        </p:xfrm>
        <a:graphic>
          <a:graphicData uri="http://schemas.openxmlformats.org/drawingml/2006/table">
            <a:tbl>
              <a:tblPr firstRow="1" bandRow="1">
                <a:tableStyleId>{5C22544A-7EE6-4342-B048-85BDC9FD1C3A}</a:tableStyleId>
              </a:tblPr>
              <a:tblGrid>
                <a:gridCol w="1219200"/>
                <a:gridCol w="2971800"/>
                <a:gridCol w="3276600"/>
              </a:tblGrid>
              <a:tr h="571500">
                <a:tc>
                  <a:txBody>
                    <a:bodyPr/>
                    <a:lstStyle/>
                    <a:p>
                      <a:pPr algn="ctr"/>
                      <a:r>
                        <a:rPr lang="en-US" dirty="0" smtClean="0"/>
                        <a:t>YEAR</a:t>
                      </a:r>
                      <a:endParaRPr lang="en-US" dirty="0"/>
                    </a:p>
                  </a:txBody>
                  <a:tcPr/>
                </a:tc>
                <a:tc>
                  <a:txBody>
                    <a:bodyPr/>
                    <a:lstStyle/>
                    <a:p>
                      <a:pPr algn="ctr"/>
                      <a:r>
                        <a:rPr lang="en-US" dirty="0" smtClean="0"/>
                        <a:t>TOTAL AVERAGE TEACHER COMPENSATION</a:t>
                      </a:r>
                      <a:endParaRPr lang="en-US" dirty="0"/>
                    </a:p>
                  </a:txBody>
                  <a:tcPr/>
                </a:tc>
                <a:tc>
                  <a:txBody>
                    <a:bodyPr/>
                    <a:lstStyle/>
                    <a:p>
                      <a:pPr algn="ctr"/>
                      <a:r>
                        <a:rPr lang="en-US" dirty="0" smtClean="0"/>
                        <a:t>TOTAL</a:t>
                      </a:r>
                      <a:r>
                        <a:rPr lang="en-US" baseline="0" dirty="0" smtClean="0"/>
                        <a:t> COST FOR TEACHER PAY &amp; ADDING DAYS</a:t>
                      </a:r>
                      <a:endParaRPr lang="en-US" dirty="0"/>
                    </a:p>
                  </a:txBody>
                  <a:tcPr/>
                </a:tc>
              </a:tr>
              <a:tr h="571500">
                <a:tc>
                  <a:txBody>
                    <a:bodyPr/>
                    <a:lstStyle/>
                    <a:p>
                      <a:r>
                        <a:rPr lang="en-US" dirty="0" smtClean="0"/>
                        <a:t>2014-15</a:t>
                      </a:r>
                    </a:p>
                  </a:txBody>
                  <a:tcPr/>
                </a:tc>
                <a:tc>
                  <a:txBody>
                    <a:bodyPr/>
                    <a:lstStyle/>
                    <a:p>
                      <a:r>
                        <a:rPr lang="en-US" dirty="0" smtClean="0"/>
                        <a:t>$44,373.00</a:t>
                      </a:r>
                      <a:endParaRPr lang="en-US" dirty="0"/>
                    </a:p>
                  </a:txBody>
                  <a:tcPr/>
                </a:tc>
                <a:tc>
                  <a:txBody>
                    <a:bodyPr/>
                    <a:lstStyle/>
                    <a:p>
                      <a:r>
                        <a:rPr lang="en-US" dirty="0" smtClean="0"/>
                        <a:t>N/A</a:t>
                      </a:r>
                      <a:endParaRPr lang="en-US" dirty="0"/>
                    </a:p>
                  </a:txBody>
                  <a:tcPr/>
                </a:tc>
              </a:tr>
              <a:tr h="571500">
                <a:tc>
                  <a:txBody>
                    <a:bodyPr/>
                    <a:lstStyle/>
                    <a:p>
                      <a:r>
                        <a:rPr lang="en-US" dirty="0" smtClean="0"/>
                        <a:t>2015-16</a:t>
                      </a:r>
                      <a:endParaRPr lang="en-US" dirty="0"/>
                    </a:p>
                  </a:txBody>
                  <a:tcPr/>
                </a:tc>
                <a:tc>
                  <a:txBody>
                    <a:bodyPr/>
                    <a:lstStyle/>
                    <a:p>
                      <a:r>
                        <a:rPr lang="en-US" dirty="0" smtClean="0"/>
                        <a:t>$46,888.26</a:t>
                      </a:r>
                      <a:endParaRPr lang="en-US" dirty="0"/>
                    </a:p>
                  </a:txBody>
                  <a:tcPr/>
                </a:tc>
                <a:tc>
                  <a:txBody>
                    <a:bodyPr/>
                    <a:lstStyle/>
                    <a:p>
                      <a:r>
                        <a:rPr lang="en-US" dirty="0" smtClean="0"/>
                        <a:t>$150,000,000</a:t>
                      </a:r>
                      <a:endParaRPr lang="en-US" dirty="0"/>
                    </a:p>
                  </a:txBody>
                  <a:tcPr/>
                </a:tc>
              </a:tr>
              <a:tr h="571500">
                <a:tc>
                  <a:txBody>
                    <a:bodyPr/>
                    <a:lstStyle/>
                    <a:p>
                      <a:r>
                        <a:rPr lang="en-US" dirty="0" smtClean="0"/>
                        <a:t>2016-17</a:t>
                      </a:r>
                      <a:endParaRPr lang="en-US" dirty="0"/>
                    </a:p>
                  </a:txBody>
                  <a:tcPr/>
                </a:tc>
                <a:tc>
                  <a:txBody>
                    <a:bodyPr/>
                    <a:lstStyle/>
                    <a:p>
                      <a:r>
                        <a:rPr lang="en-US" dirty="0" smtClean="0"/>
                        <a:t>$47,648.64</a:t>
                      </a:r>
                      <a:endParaRPr lang="en-US" dirty="0"/>
                    </a:p>
                  </a:txBody>
                  <a:tcPr/>
                </a:tc>
                <a:tc>
                  <a:txBody>
                    <a:bodyPr/>
                    <a:lstStyle/>
                    <a:p>
                      <a:r>
                        <a:rPr lang="en-US" dirty="0" smtClean="0"/>
                        <a:t>$60,000,000</a:t>
                      </a:r>
                      <a:endParaRPr lang="en-US" dirty="0"/>
                    </a:p>
                  </a:txBody>
                  <a:tcPr/>
                </a:tc>
              </a:tr>
              <a:tr h="571500">
                <a:tc>
                  <a:txBody>
                    <a:bodyPr/>
                    <a:lstStyle/>
                    <a:p>
                      <a:r>
                        <a:rPr lang="en-US" dirty="0" smtClean="0"/>
                        <a:t>2017-18</a:t>
                      </a:r>
                      <a:endParaRPr lang="en-US" dirty="0"/>
                    </a:p>
                  </a:txBody>
                  <a:tcPr/>
                </a:tc>
                <a:tc>
                  <a:txBody>
                    <a:bodyPr/>
                    <a:lstStyle/>
                    <a:p>
                      <a:r>
                        <a:rPr lang="en-US" dirty="0" smtClean="0"/>
                        <a:t>$48,411.75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$60,000,000</a:t>
                      </a:r>
                    </a:p>
                  </a:txBody>
                  <a:tcPr/>
                </a:tc>
              </a:tr>
              <a:tr h="571500">
                <a:tc>
                  <a:txBody>
                    <a:bodyPr/>
                    <a:lstStyle/>
                    <a:p>
                      <a:r>
                        <a:rPr lang="en-US" dirty="0" smtClean="0"/>
                        <a:t>2018-19</a:t>
                      </a:r>
                      <a:endParaRPr lang="en-US" dirty="0"/>
                    </a:p>
                  </a:txBody>
                  <a:tcPr/>
                </a:tc>
                <a:tc>
                  <a:txBody>
                    <a:bodyPr/>
                    <a:lstStyle/>
                    <a:p>
                      <a:r>
                        <a:rPr lang="en-US" dirty="0" smtClean="0"/>
                        <a:t>$49,177.57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$60,000,000</a:t>
                      </a:r>
                    </a:p>
                  </a:txBody>
                  <a:tcPr/>
                </a:tc>
              </a:tr>
              <a:tr h="571500">
                <a:tc>
                  <a:txBody>
                    <a:bodyPr/>
                    <a:lstStyle/>
                    <a:p>
                      <a:r>
                        <a:rPr lang="en-US" dirty="0" smtClean="0"/>
                        <a:t>2019-20</a:t>
                      </a:r>
                      <a:endParaRPr lang="en-US" dirty="0"/>
                    </a:p>
                  </a:txBody>
                  <a:tcPr/>
                </a:tc>
                <a:tc>
                  <a:txBody>
                    <a:bodyPr/>
                    <a:lstStyle/>
                    <a:p>
                      <a:r>
                        <a:rPr lang="en-US" dirty="0" smtClean="0"/>
                        <a:t>$49,677.57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$32,000,000</a:t>
                      </a:r>
                    </a:p>
                  </a:txBody>
                  <a:tcPr/>
                </a:tc>
              </a:tr>
              <a:tr h="571500">
                <a:tc>
                  <a:txBody>
                    <a:bodyPr/>
                    <a:lstStyle/>
                    <a:p>
                      <a:r>
                        <a:rPr lang="en-US" b="1" dirty="0" smtClean="0"/>
                        <a:t>TOTALS</a:t>
                      </a:r>
                      <a:endParaRPr lang="en-US" b="1" dirty="0"/>
                    </a:p>
                  </a:txBody>
                  <a:tcPr/>
                </a:tc>
                <a:tc>
                  <a:txBody>
                    <a:bodyPr/>
                    <a:lstStyle/>
                    <a:p>
                      <a:r>
                        <a:rPr lang="en-US" b="1" dirty="0" smtClean="0"/>
                        <a:t>$5,304.57 INCREASE OVER 2012-13 PAY</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$362,000,000</a:t>
                      </a:r>
                    </a:p>
                    <a:p>
                      <a:endParaRPr lang="en-US" b="1" dirty="0"/>
                    </a:p>
                  </a:txBody>
                  <a:tcPr/>
                </a:tc>
              </a:tr>
            </a:tbl>
          </a:graphicData>
        </a:graphic>
      </p:graphicFrame>
    </p:spTree>
    <p:extLst>
      <p:ext uri="{BB962C8B-B14F-4D97-AF65-F5344CB8AC3E}">
        <p14:creationId xmlns:p14="http://schemas.microsoft.com/office/powerpoint/2010/main" val="12996683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19</a:t>
            </a:fld>
            <a:endParaRPr lang="en-US" dirty="0">
              <a:solidFill>
                <a:prstClr val="black">
                  <a:tint val="7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2895600"/>
            <a:ext cx="3733800" cy="30489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Title 1"/>
          <p:cNvSpPr txBox="1">
            <a:spLocks/>
          </p:cNvSpPr>
          <p:nvPr/>
        </p:nvSpPr>
        <p:spPr>
          <a:xfrm>
            <a:off x="0" y="152718"/>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000" dirty="0" smtClean="0">
                <a:effectLst/>
              </a:rPr>
              <a:t>District Revenues &amp; Expenditures</a:t>
            </a:r>
          </a:p>
        </p:txBody>
      </p:sp>
    </p:spTree>
    <p:extLst>
      <p:ext uri="{BB962C8B-B14F-4D97-AF65-F5344CB8AC3E}">
        <p14:creationId xmlns:p14="http://schemas.microsoft.com/office/powerpoint/2010/main" val="41376325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a:t>
            </a:fld>
            <a:endParaRPr lang="en-US"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4013254930"/>
              </p:ext>
            </p:extLst>
          </p:nvPr>
        </p:nvGraphicFramePr>
        <p:xfrm>
          <a:off x="457200" y="1066800"/>
          <a:ext cx="8382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457200" y="76200"/>
            <a:ext cx="84582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100" dirty="0" smtClean="0">
                <a:effectLst/>
              </a:rPr>
              <a:t>Recurring Revenue</a:t>
            </a:r>
            <a:endParaRPr lang="en-US" sz="5100" dirty="0">
              <a:effectLst/>
            </a:endParaRPr>
          </a:p>
        </p:txBody>
      </p:sp>
    </p:spTree>
    <p:extLst>
      <p:ext uri="{BB962C8B-B14F-4D97-AF65-F5344CB8AC3E}">
        <p14:creationId xmlns:p14="http://schemas.microsoft.com/office/powerpoint/2010/main" val="22789158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3532084091"/>
              </p:ext>
            </p:extLst>
          </p:nvPr>
        </p:nvGraphicFramePr>
        <p:xfrm>
          <a:off x="457200" y="1066800"/>
          <a:ext cx="8382000"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0" y="762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smtClean="0">
                <a:effectLst/>
              </a:rPr>
              <a:t>Statewide District New Revenue</a:t>
            </a:r>
            <a:endParaRPr lang="en-US" sz="4800" dirty="0">
              <a:effectLst/>
            </a:endParaRPr>
          </a:p>
        </p:txBody>
      </p:sp>
    </p:spTree>
    <p:extLst>
      <p:ext uri="{BB962C8B-B14F-4D97-AF65-F5344CB8AC3E}">
        <p14:creationId xmlns:p14="http://schemas.microsoft.com/office/powerpoint/2010/main" val="14524849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21</a:t>
            </a:fld>
            <a:endParaRPr lang="en-US"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2327772613"/>
              </p:ext>
            </p:extLst>
          </p:nvPr>
        </p:nvGraphicFramePr>
        <p:xfrm>
          <a:off x="457200" y="1142999"/>
          <a:ext cx="8610600" cy="56388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0" y="152718"/>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smtClean="0">
                <a:effectLst/>
              </a:rPr>
              <a:t>New Revenue with Fund Balance</a:t>
            </a:r>
          </a:p>
        </p:txBody>
      </p:sp>
    </p:spTree>
    <p:extLst>
      <p:ext uri="{BB962C8B-B14F-4D97-AF65-F5344CB8AC3E}">
        <p14:creationId xmlns:p14="http://schemas.microsoft.com/office/powerpoint/2010/main" val="228751724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22</a:t>
            </a:fld>
            <a:endParaRPr lang="en-US" dirty="0">
              <a:solidFill>
                <a:prstClr val="black">
                  <a:tint val="75000"/>
                </a:prstClr>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3603958439"/>
              </p:ext>
            </p:extLst>
          </p:nvPr>
        </p:nvGraphicFramePr>
        <p:xfrm>
          <a:off x="381000" y="1066800"/>
          <a:ext cx="8763000" cy="5791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0" y="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dirty="0" smtClean="0">
                <a:effectLst/>
              </a:rPr>
              <a:t>Statewide District Expenditures</a:t>
            </a:r>
          </a:p>
        </p:txBody>
      </p:sp>
      <p:sp>
        <p:nvSpPr>
          <p:cNvPr id="2" name="TextBox 1"/>
          <p:cNvSpPr txBox="1"/>
          <p:nvPr/>
        </p:nvSpPr>
        <p:spPr>
          <a:xfrm>
            <a:off x="5367462" y="838200"/>
            <a:ext cx="3768079" cy="1000274"/>
          </a:xfrm>
          <a:prstGeom prst="rect">
            <a:avLst/>
          </a:prstGeom>
          <a:noFill/>
        </p:spPr>
        <p:txBody>
          <a:bodyPr wrap="none" rtlCol="0">
            <a:spAutoFit/>
          </a:bodyPr>
          <a:lstStyle/>
          <a:p>
            <a:pPr algn="ctr">
              <a:defRPr sz="2000" b="0" i="0" u="none" strike="noStrike" kern="1200" baseline="0">
                <a:solidFill>
                  <a:prstClr val="black"/>
                </a:solidFill>
                <a:latin typeface="+mn-lt"/>
                <a:ea typeface="+mn-ea"/>
                <a:cs typeface="+mn-cs"/>
              </a:defRPr>
            </a:pPr>
            <a:r>
              <a:rPr lang="en-US" sz="1600" b="1" dirty="0">
                <a:latin typeface="Arial" panose="020B0604020202020204" pitchFamily="34" charset="0"/>
                <a:cs typeface="Arial" panose="020B0604020202020204" pitchFamily="34" charset="0"/>
              </a:rPr>
              <a:t>Facilities Acquisition &amp; </a:t>
            </a:r>
            <a:r>
              <a:rPr lang="en-US" sz="1600" b="1" dirty="0" smtClean="0">
                <a:latin typeface="Arial" panose="020B0604020202020204" pitchFamily="34" charset="0"/>
                <a:cs typeface="Arial" panose="020B0604020202020204" pitchFamily="34" charset="0"/>
              </a:rPr>
              <a:t>Construction  </a:t>
            </a:r>
            <a:endParaRPr lang="en-US" sz="1600" b="1" dirty="0">
              <a:latin typeface="Arial" panose="020B0604020202020204" pitchFamily="34" charset="0"/>
              <a:cs typeface="Arial" panose="020B0604020202020204" pitchFamily="34" charset="0"/>
            </a:endParaRPr>
          </a:p>
          <a:p>
            <a:pPr algn="ctr">
              <a:defRPr sz="2000" b="0" i="0" u="none" strike="noStrike" kern="1200" baseline="0">
                <a:solidFill>
                  <a:prstClr val="black"/>
                </a:solidFill>
                <a:latin typeface="+mn-lt"/>
                <a:ea typeface="+mn-ea"/>
                <a:cs typeface="+mn-cs"/>
              </a:defRPr>
            </a:pPr>
            <a:r>
              <a:rPr lang="en-US" sz="1600" b="1" dirty="0">
                <a:latin typeface="Arial" panose="020B0604020202020204" pitchFamily="34" charset="0"/>
                <a:cs typeface="Arial" panose="020B0604020202020204" pitchFamily="34" charset="0"/>
              </a:rPr>
              <a:t>$69,514,988</a:t>
            </a:r>
          </a:p>
          <a:p>
            <a:pPr algn="ctr">
              <a:defRPr sz="2000" b="0" i="0" u="none" strike="noStrike" kern="1200" baseline="0">
                <a:solidFill>
                  <a:prstClr val="black"/>
                </a:solidFill>
                <a:latin typeface="+mn-lt"/>
                <a:ea typeface="+mn-ea"/>
                <a:cs typeface="+mn-cs"/>
              </a:defRPr>
            </a:pPr>
            <a:r>
              <a:rPr lang="en-US" sz="1600" b="1" dirty="0">
                <a:latin typeface="Arial" panose="020B0604020202020204" pitchFamily="34" charset="0"/>
                <a:cs typeface="Arial" panose="020B0604020202020204" pitchFamily="34" charset="0"/>
              </a:rPr>
              <a:t>1% </a:t>
            </a:r>
            <a:endParaRPr lang="en-US" sz="1600" b="1" dirty="0"/>
          </a:p>
          <a:p>
            <a:endParaRPr lang="en-US" sz="1100" dirty="0"/>
          </a:p>
        </p:txBody>
      </p:sp>
      <p:cxnSp>
        <p:nvCxnSpPr>
          <p:cNvPr id="7" name="Straight Connector 6"/>
          <p:cNvCxnSpPr/>
          <p:nvPr/>
        </p:nvCxnSpPr>
        <p:spPr>
          <a:xfrm>
            <a:off x="5791200" y="1143000"/>
            <a:ext cx="0" cy="152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270330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23</a:t>
            </a:fld>
            <a:endParaRPr lang="en-US" dirty="0">
              <a:solidFill>
                <a:prstClr val="black">
                  <a:tint val="75000"/>
                </a:prstClr>
              </a:solidFill>
            </a:endParaRPr>
          </a:p>
        </p:txBody>
      </p:sp>
      <p:sp>
        <p:nvSpPr>
          <p:cNvPr id="4" name="Title 1"/>
          <p:cNvSpPr txBox="1">
            <a:spLocks/>
          </p:cNvSpPr>
          <p:nvPr/>
        </p:nvSpPr>
        <p:spPr>
          <a:xfrm>
            <a:off x="0" y="152400"/>
            <a:ext cx="9144000" cy="1143000"/>
          </a:xfrm>
          <a:prstGeom prst="rect">
            <a:avLst/>
          </a:prstGeom>
        </p:spPr>
        <p:txBody>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smtClean="0">
                <a:effectLst/>
              </a:rPr>
              <a:t>School District General Fund Beginning Balance</a:t>
            </a:r>
          </a:p>
          <a:p>
            <a:pPr algn="ctr"/>
            <a:r>
              <a:rPr lang="en-US" sz="2800" dirty="0" smtClean="0">
                <a:effectLst/>
              </a:rPr>
              <a:t>FY 2010 – 2015</a:t>
            </a:r>
          </a:p>
          <a:p>
            <a:pPr algn="ctr"/>
            <a:r>
              <a:rPr lang="en-US" sz="2800" dirty="0" smtClean="0">
                <a:effectLst/>
              </a:rPr>
              <a:t>Reported by Districts though OCAS</a:t>
            </a:r>
            <a:endParaRPr lang="en-US" sz="2800" dirty="0">
              <a:effectLst/>
            </a:endParaRPr>
          </a:p>
        </p:txBody>
      </p:sp>
      <p:graphicFrame>
        <p:nvGraphicFramePr>
          <p:cNvPr id="6" name="Chart 5"/>
          <p:cNvGraphicFramePr/>
          <p:nvPr>
            <p:extLst>
              <p:ext uri="{D42A27DB-BD31-4B8C-83A1-F6EECF244321}">
                <p14:modId xmlns:p14="http://schemas.microsoft.com/office/powerpoint/2010/main" val="1657821724"/>
              </p:ext>
            </p:extLst>
          </p:nvPr>
        </p:nvGraphicFramePr>
        <p:xfrm>
          <a:off x="505427" y="1752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1447800"/>
            <a:ext cx="1159292" cy="369332"/>
          </a:xfrm>
          <a:prstGeom prst="rect">
            <a:avLst/>
          </a:prstGeom>
          <a:noFill/>
        </p:spPr>
        <p:txBody>
          <a:bodyPr wrap="none" rtlCol="0">
            <a:spAutoFit/>
          </a:bodyPr>
          <a:lstStyle/>
          <a:p>
            <a:r>
              <a:rPr lang="en-US" dirty="0" smtClean="0"/>
              <a:t>In Millions</a:t>
            </a:r>
            <a:endParaRPr lang="en-US" dirty="0"/>
          </a:p>
        </p:txBody>
      </p:sp>
    </p:spTree>
    <p:extLst>
      <p:ext uri="{BB962C8B-B14F-4D97-AF65-F5344CB8AC3E}">
        <p14:creationId xmlns:p14="http://schemas.microsoft.com/office/powerpoint/2010/main" val="27205080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24</a:t>
            </a:fld>
            <a:endParaRPr lang="en-US" dirty="0">
              <a:solidFill>
                <a:prstClr val="black">
                  <a:tint val="75000"/>
                </a:prstClr>
              </a:solidFill>
            </a:endParaRPr>
          </a:p>
        </p:txBody>
      </p:sp>
      <p:sp>
        <p:nvSpPr>
          <p:cNvPr id="6" name="Title 1"/>
          <p:cNvSpPr txBox="1">
            <a:spLocks/>
          </p:cNvSpPr>
          <p:nvPr/>
        </p:nvSpPr>
        <p:spPr>
          <a:xfrm>
            <a:off x="0" y="19050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6600" dirty="0" smtClean="0">
                <a:effectLst/>
              </a:rPr>
              <a:t>Support of </a:t>
            </a:r>
          </a:p>
          <a:p>
            <a:pPr algn="ctr">
              <a:lnSpc>
                <a:spcPct val="80000"/>
              </a:lnSpc>
            </a:pPr>
            <a:r>
              <a:rPr lang="en-US" sz="6600" dirty="0" smtClean="0">
                <a:effectLst/>
              </a:rPr>
              <a:t>Public School Activities</a:t>
            </a:r>
          </a:p>
          <a:p>
            <a:pPr algn="ctr">
              <a:lnSpc>
                <a:spcPct val="80000"/>
              </a:lnSpc>
            </a:pPr>
            <a:r>
              <a:rPr lang="en-US" sz="5400" dirty="0" smtClean="0">
                <a:effectLst/>
              </a:rPr>
              <a:t>(Line Items)</a:t>
            </a:r>
          </a:p>
        </p:txBody>
      </p:sp>
    </p:spTree>
    <p:extLst>
      <p:ext uri="{BB962C8B-B14F-4D97-AF65-F5344CB8AC3E}">
        <p14:creationId xmlns:p14="http://schemas.microsoft.com/office/powerpoint/2010/main" val="17167181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4081585869"/>
              </p:ext>
            </p:extLst>
          </p:nvPr>
        </p:nvGraphicFramePr>
        <p:xfrm>
          <a:off x="4267200" y="1524000"/>
          <a:ext cx="46482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269701854"/>
              </p:ext>
            </p:extLst>
          </p:nvPr>
        </p:nvGraphicFramePr>
        <p:xfrm>
          <a:off x="-223859" y="1905000"/>
          <a:ext cx="9372600"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3" name="Content Placeholder 2"/>
          <p:cNvSpPr>
            <a:spLocks noGrp="1"/>
          </p:cNvSpPr>
          <p:nvPr>
            <p:ph idx="1"/>
          </p:nvPr>
        </p:nvSpPr>
        <p:spPr>
          <a:xfrm>
            <a:off x="980" y="10058400"/>
            <a:ext cx="8229600" cy="4525963"/>
          </a:xfrm>
        </p:spPr>
        <p:txBody>
          <a:bodyPr>
            <a:normAutofit fontScale="77500" lnSpcReduction="20000"/>
          </a:bodyPr>
          <a:lstStyle/>
          <a:p>
            <a:r>
              <a:rPr lang="en-US" dirty="0"/>
              <a:t>		</a:t>
            </a:r>
          </a:p>
          <a:p>
            <a:r>
              <a:rPr lang="it-IT" dirty="0"/>
              <a:t>Total State </a:t>
            </a:r>
            <a:r>
              <a:rPr lang="it-IT" dirty="0" err="1"/>
              <a:t>Appropriation</a:t>
            </a:r>
            <a:r>
              <a:rPr lang="it-IT" dirty="0"/>
              <a:t>	                                      2,477,885,086.00	</a:t>
            </a:r>
          </a:p>
          <a:p>
            <a:r>
              <a:rPr lang="en-US" dirty="0"/>
              <a:t>Support of Public School Activities	                                          546,201,791.00	</a:t>
            </a:r>
          </a:p>
          <a:p>
            <a:r>
              <a:rPr lang="pl-PL" dirty="0" err="1"/>
              <a:t>Flexible</a:t>
            </a:r>
            <a:r>
              <a:rPr lang="pl-PL" dirty="0"/>
              <a:t> benefit </a:t>
            </a:r>
            <a:r>
              <a:rPr lang="pl-PL" dirty="0" err="1"/>
              <a:t>Allowance</a:t>
            </a:r>
            <a:r>
              <a:rPr lang="pl-PL" dirty="0"/>
              <a:t>	                                          407,283,633.00	</a:t>
            </a:r>
          </a:p>
          <a:p>
            <a:r>
              <a:rPr lang="pl-PL" dirty="0"/>
              <a:t>		</a:t>
            </a:r>
          </a:p>
          <a:p>
            <a:r>
              <a:rPr lang="pl-PL" dirty="0"/>
              <a:t>		</a:t>
            </a:r>
          </a:p>
          <a:p>
            <a:r>
              <a:rPr lang="en-US" dirty="0"/>
              <a:t>FBA as a % of PSA	75%	</a:t>
            </a:r>
          </a:p>
          <a:p>
            <a:r>
              <a:rPr lang="en-US" dirty="0"/>
              <a:t>FBA as a % of Total State Appropriation	16%	</a:t>
            </a:r>
          </a:p>
          <a:p>
            <a:r>
              <a:rPr lang="en-US" dirty="0"/>
              <a:t>		</a:t>
            </a:r>
          </a:p>
          <a:p>
            <a:endParaRPr lang="en-US" dirty="0"/>
          </a:p>
        </p:txBody>
      </p:sp>
      <p:sp>
        <p:nvSpPr>
          <p:cNvPr id="8" name="TextBox 7"/>
          <p:cNvSpPr txBox="1"/>
          <p:nvPr/>
        </p:nvSpPr>
        <p:spPr>
          <a:xfrm>
            <a:off x="7433275" y="4343400"/>
            <a:ext cx="1710725" cy="646331"/>
          </a:xfrm>
          <a:prstGeom prst="rect">
            <a:avLst/>
          </a:prstGeom>
          <a:noFill/>
        </p:spPr>
        <p:txBody>
          <a:bodyPr wrap="none" rtlCol="0">
            <a:spAutoFit/>
          </a:bodyPr>
          <a:lstStyle/>
          <a:p>
            <a:r>
              <a:rPr lang="en-US" dirty="0" smtClean="0"/>
              <a:t>75% of Public</a:t>
            </a:r>
          </a:p>
          <a:p>
            <a:r>
              <a:rPr lang="en-US" dirty="0" smtClean="0"/>
              <a:t>School Activities</a:t>
            </a:r>
            <a:endParaRPr lang="en-US" dirty="0"/>
          </a:p>
        </p:txBody>
      </p:sp>
      <p:sp>
        <p:nvSpPr>
          <p:cNvPr id="9" name="TextBox 8"/>
          <p:cNvSpPr txBox="1"/>
          <p:nvPr/>
        </p:nvSpPr>
        <p:spPr>
          <a:xfrm>
            <a:off x="5867400" y="3657600"/>
            <a:ext cx="1499892" cy="923330"/>
          </a:xfrm>
          <a:prstGeom prst="rect">
            <a:avLst/>
          </a:prstGeom>
          <a:noFill/>
        </p:spPr>
        <p:txBody>
          <a:bodyPr wrap="none" rtlCol="0">
            <a:spAutoFit/>
          </a:bodyPr>
          <a:lstStyle/>
          <a:p>
            <a:pPr algn="ctr"/>
            <a:r>
              <a:rPr lang="en-US" dirty="0" smtClean="0"/>
              <a:t>16% of </a:t>
            </a:r>
          </a:p>
          <a:p>
            <a:pPr algn="ctr"/>
            <a:r>
              <a:rPr lang="en-US" dirty="0" smtClean="0"/>
              <a:t>Total State</a:t>
            </a:r>
          </a:p>
          <a:p>
            <a:pPr algn="ctr"/>
            <a:r>
              <a:rPr lang="en-US" dirty="0" smtClean="0"/>
              <a:t>Appropriation</a:t>
            </a:r>
            <a:endParaRPr lang="en-US" dirty="0"/>
          </a:p>
        </p:txBody>
      </p:sp>
      <p:sp>
        <p:nvSpPr>
          <p:cNvPr id="10" name="Title 1"/>
          <p:cNvSpPr txBox="1">
            <a:spLocks/>
          </p:cNvSpPr>
          <p:nvPr/>
        </p:nvSpPr>
        <p:spPr>
          <a:xfrm>
            <a:off x="0" y="1524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6000" dirty="0" smtClean="0">
                <a:effectLst/>
              </a:rPr>
              <a:t>Percentage of Flexible Benefit Allowance</a:t>
            </a:r>
          </a:p>
        </p:txBody>
      </p:sp>
      <p:sp>
        <p:nvSpPr>
          <p:cNvPr id="13" name="TextBox 12"/>
          <p:cNvSpPr txBox="1"/>
          <p:nvPr/>
        </p:nvSpPr>
        <p:spPr>
          <a:xfrm>
            <a:off x="7433275" y="2286000"/>
            <a:ext cx="1710725" cy="646331"/>
          </a:xfrm>
          <a:prstGeom prst="rect">
            <a:avLst/>
          </a:prstGeom>
          <a:noFill/>
        </p:spPr>
        <p:txBody>
          <a:bodyPr wrap="none" rtlCol="0">
            <a:spAutoFit/>
          </a:bodyPr>
          <a:lstStyle/>
          <a:p>
            <a:r>
              <a:rPr lang="en-US" dirty="0" smtClean="0"/>
              <a:t>25% of Public </a:t>
            </a:r>
          </a:p>
          <a:p>
            <a:r>
              <a:rPr lang="en-US" dirty="0" smtClean="0"/>
              <a:t>School Activities</a:t>
            </a:r>
            <a:endParaRPr lang="en-US" dirty="0"/>
          </a:p>
        </p:txBody>
      </p:sp>
      <p:cxnSp>
        <p:nvCxnSpPr>
          <p:cNvPr id="17" name="Straight Connector 16"/>
          <p:cNvCxnSpPr/>
          <p:nvPr/>
        </p:nvCxnSpPr>
        <p:spPr>
          <a:xfrm flipV="1">
            <a:off x="3733800" y="2057400"/>
            <a:ext cx="19812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733800" y="4953000"/>
            <a:ext cx="1981200" cy="4572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391400" y="1981200"/>
            <a:ext cx="1469798" cy="369332"/>
          </a:xfrm>
          <a:prstGeom prst="rect">
            <a:avLst/>
          </a:prstGeom>
          <a:noFill/>
        </p:spPr>
        <p:txBody>
          <a:bodyPr wrap="none" rtlCol="0">
            <a:spAutoFit/>
          </a:bodyPr>
          <a:lstStyle/>
          <a:p>
            <a:r>
              <a:rPr lang="en-US" dirty="0" smtClean="0"/>
              <a:t>$139,918,158</a:t>
            </a:r>
            <a:endParaRPr lang="en-US" dirty="0"/>
          </a:p>
        </p:txBody>
      </p:sp>
      <p:sp>
        <p:nvSpPr>
          <p:cNvPr id="34" name="TextBox 33"/>
          <p:cNvSpPr txBox="1"/>
          <p:nvPr/>
        </p:nvSpPr>
        <p:spPr>
          <a:xfrm>
            <a:off x="7391400" y="4050268"/>
            <a:ext cx="1469798" cy="369332"/>
          </a:xfrm>
          <a:prstGeom prst="rect">
            <a:avLst/>
          </a:prstGeom>
          <a:noFill/>
        </p:spPr>
        <p:txBody>
          <a:bodyPr wrap="none" rtlCol="0">
            <a:spAutoFit/>
          </a:bodyPr>
          <a:lstStyle/>
          <a:p>
            <a:r>
              <a:rPr lang="en-US" dirty="0" smtClean="0"/>
              <a:t>$407,283,633</a:t>
            </a:r>
            <a:endParaRPr lang="en-US" dirty="0"/>
          </a:p>
        </p:txBody>
      </p:sp>
      <p:sp>
        <p:nvSpPr>
          <p:cNvPr id="35" name="Slide Number Placeholder 3"/>
          <p:cNvSpPr>
            <a:spLocks noGrp="1"/>
          </p:cNvSpPr>
          <p:nvPr>
            <p:ph type="sldNum" sz="quarter" idx="12"/>
          </p:nvPr>
        </p:nvSpPr>
        <p:spPr>
          <a:xfrm>
            <a:off x="6553200" y="6356350"/>
            <a:ext cx="2133600" cy="365125"/>
          </a:xfrm>
        </p:spPr>
        <p:txBody>
          <a:bodyPr/>
          <a:lstStyle/>
          <a:p>
            <a:fld id="{32702433-F38B-49EB-80E2-B2527A7E8472}"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64278037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85800" y="1676400"/>
            <a:ext cx="7848600" cy="3474720"/>
          </a:xfrm>
        </p:spPr>
        <p:txBody>
          <a:bodyPr>
            <a:normAutofit/>
          </a:bodyPr>
          <a:lstStyle/>
          <a:p>
            <a:pPr marL="45720" indent="0">
              <a:buNone/>
            </a:pPr>
            <a:r>
              <a:rPr lang="en-US" dirty="0" smtClean="0"/>
              <a:t>Flexible Benefit Allowance Appropriation Total for Fiscal Year 2015 = $407,283,633</a:t>
            </a:r>
          </a:p>
          <a:p>
            <a:pPr marL="0" indent="0">
              <a:buNone/>
            </a:pPr>
            <a:endParaRPr lang="en-US" dirty="0"/>
          </a:p>
          <a:p>
            <a:pPr marL="45720" indent="0">
              <a:buNone/>
            </a:pPr>
            <a:r>
              <a:rPr lang="en-US" dirty="0" smtClean="0"/>
              <a:t>Flexible </a:t>
            </a:r>
            <a:r>
              <a:rPr lang="en-US" dirty="0"/>
              <a:t>Benefit Allowance Appropriation </a:t>
            </a:r>
            <a:r>
              <a:rPr lang="en-US" dirty="0" smtClean="0"/>
              <a:t>Request </a:t>
            </a:r>
            <a:r>
              <a:rPr lang="en-US" dirty="0"/>
              <a:t>for Fiscal Year </a:t>
            </a:r>
            <a:r>
              <a:rPr lang="en-US" dirty="0" smtClean="0"/>
              <a:t>2016 = </a:t>
            </a:r>
            <a:r>
              <a:rPr lang="en-US" dirty="0"/>
              <a:t>$</a:t>
            </a:r>
            <a:r>
              <a:rPr lang="en-US" dirty="0" smtClean="0"/>
              <a:t>422,588,036</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72872603"/>
              </p:ext>
            </p:extLst>
          </p:nvPr>
        </p:nvGraphicFramePr>
        <p:xfrm>
          <a:off x="2997200" y="5536846"/>
          <a:ext cx="2870200" cy="558165"/>
        </p:xfrm>
        <a:graphic>
          <a:graphicData uri="http://schemas.openxmlformats.org/drawingml/2006/table">
            <a:tbl>
              <a:tblPr>
                <a:tableStyleId>{5C22544A-7EE6-4342-B048-85BDC9FD1C3A}</a:tableStyleId>
              </a:tblPr>
              <a:tblGrid>
                <a:gridCol w="2870200"/>
              </a:tblGrid>
              <a:tr h="508516">
                <a:tc>
                  <a:txBody>
                    <a:bodyPr/>
                    <a:lstStyle/>
                    <a:p>
                      <a:pPr algn="r" fontAlgn="b"/>
                      <a:r>
                        <a:rPr lang="en-US" sz="3600" b="1" u="none" strike="noStrike" dirty="0" smtClean="0">
                          <a:effectLst/>
                        </a:rPr>
                        <a:t>$15,304,403</a:t>
                      </a:r>
                      <a:endParaRPr lang="en-US" sz="3600" b="1" i="0" u="none" strike="noStrike" dirty="0">
                        <a:solidFill>
                          <a:srgbClr val="7030A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TextBox 5"/>
          <p:cNvSpPr txBox="1"/>
          <p:nvPr/>
        </p:nvSpPr>
        <p:spPr>
          <a:xfrm>
            <a:off x="3581400" y="5276005"/>
            <a:ext cx="1326004" cy="369332"/>
          </a:xfrm>
          <a:prstGeom prst="rect">
            <a:avLst/>
          </a:prstGeom>
          <a:noFill/>
        </p:spPr>
        <p:txBody>
          <a:bodyPr wrap="none" rtlCol="0">
            <a:spAutoFit/>
          </a:bodyPr>
          <a:lstStyle/>
          <a:p>
            <a:r>
              <a:rPr lang="en-US" dirty="0">
                <a:solidFill>
                  <a:prstClr val="black"/>
                </a:solidFill>
              </a:rPr>
              <a:t>Increase of</a:t>
            </a:r>
          </a:p>
        </p:txBody>
      </p:sp>
      <p:sp>
        <p:nvSpPr>
          <p:cNvPr id="10" name="Down Arrow 9"/>
          <p:cNvSpPr/>
          <p:nvPr/>
        </p:nvSpPr>
        <p:spPr>
          <a:xfrm rot="10800000">
            <a:off x="2895601" y="5256811"/>
            <a:ext cx="609600" cy="839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1"/>
          <p:cNvSpPr txBox="1">
            <a:spLocks/>
          </p:cNvSpPr>
          <p:nvPr/>
        </p:nvSpPr>
        <p:spPr>
          <a:xfrm>
            <a:off x="0" y="3048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6000" dirty="0" smtClean="0">
                <a:effectLst/>
              </a:rPr>
              <a:t>Flexible Benefit Allowance</a:t>
            </a:r>
          </a:p>
        </p:txBody>
      </p:sp>
      <p:sp>
        <p:nvSpPr>
          <p:cNvPr id="9"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50526907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27</a:t>
            </a:fld>
            <a:endParaRPr lang="en-US" dirty="0">
              <a:solidFill>
                <a:prstClr val="black">
                  <a:tint val="75000"/>
                </a:prstClr>
              </a:solidFill>
            </a:endParaRPr>
          </a:p>
        </p:txBody>
      </p:sp>
      <p:sp>
        <p:nvSpPr>
          <p:cNvPr id="5" name="TextBox 4"/>
          <p:cNvSpPr txBox="1"/>
          <p:nvPr/>
        </p:nvSpPr>
        <p:spPr>
          <a:xfrm>
            <a:off x="2590800" y="6581001"/>
            <a:ext cx="6248400" cy="276999"/>
          </a:xfrm>
          <a:prstGeom prst="rect">
            <a:avLst/>
          </a:prstGeom>
          <a:noFill/>
        </p:spPr>
        <p:txBody>
          <a:bodyPr wrap="square" rtlCol="0">
            <a:spAutoFit/>
          </a:bodyPr>
          <a:lstStyle/>
          <a:p>
            <a:pPr algn="r"/>
            <a:r>
              <a:rPr lang="en-US" sz="1200" dirty="0" smtClean="0"/>
              <a:t>Final count for FY 2015 will be available in mid February</a:t>
            </a:r>
            <a:endParaRPr lang="en-US" sz="1200" dirty="0"/>
          </a:p>
        </p:txBody>
      </p:sp>
      <p:sp>
        <p:nvSpPr>
          <p:cNvPr id="6" name="Title 6"/>
          <p:cNvSpPr txBox="1">
            <a:spLocks/>
          </p:cNvSpPr>
          <p:nvPr/>
        </p:nvSpPr>
        <p:spPr>
          <a:xfrm>
            <a:off x="533400" y="152400"/>
            <a:ext cx="8305799" cy="11430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smtClean="0">
                <a:effectLst/>
              </a:rPr>
              <a:t>Flexible Benefit Allowance Allocation </a:t>
            </a:r>
          </a:p>
          <a:p>
            <a:pPr algn="ctr"/>
            <a:r>
              <a:rPr lang="en-US" sz="2000" dirty="0" smtClean="0">
                <a:effectLst/>
              </a:rPr>
              <a:t>(Providing Health Insurance to over 83,000 Oklahoma Educators)</a:t>
            </a:r>
            <a:endParaRPr lang="en-US" sz="2000" dirty="0">
              <a:effectLst/>
            </a:endParaRPr>
          </a:p>
        </p:txBody>
      </p:sp>
      <p:graphicFrame>
        <p:nvGraphicFramePr>
          <p:cNvPr id="7" name="Chart 6"/>
          <p:cNvGraphicFramePr/>
          <p:nvPr>
            <p:extLst>
              <p:ext uri="{D42A27DB-BD31-4B8C-83A1-F6EECF244321}">
                <p14:modId xmlns:p14="http://schemas.microsoft.com/office/powerpoint/2010/main" val="2258860156"/>
              </p:ext>
            </p:extLst>
          </p:nvPr>
        </p:nvGraphicFramePr>
        <p:xfrm>
          <a:off x="304800" y="1600200"/>
          <a:ext cx="8458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04800" y="1295400"/>
            <a:ext cx="1389097" cy="369332"/>
          </a:xfrm>
          <a:prstGeom prst="rect">
            <a:avLst/>
          </a:prstGeom>
          <a:noFill/>
        </p:spPr>
        <p:txBody>
          <a:bodyPr wrap="none" rtlCol="0">
            <a:spAutoFit/>
          </a:bodyPr>
          <a:lstStyle/>
          <a:p>
            <a:r>
              <a:rPr lang="en-US" dirty="0" smtClean="0"/>
              <a:t>(In Millions)</a:t>
            </a:r>
            <a:endParaRPr lang="en-US" dirty="0"/>
          </a:p>
        </p:txBody>
      </p:sp>
    </p:spTree>
    <p:extLst>
      <p:ext uri="{BB962C8B-B14F-4D97-AF65-F5344CB8AC3E}">
        <p14:creationId xmlns:p14="http://schemas.microsoft.com/office/powerpoint/2010/main" val="4595551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676400"/>
            <a:ext cx="8305800" cy="4953000"/>
          </a:xfrm>
        </p:spPr>
        <p:txBody>
          <a:bodyPr>
            <a:normAutofit/>
          </a:bodyPr>
          <a:lstStyle/>
          <a:p>
            <a:pPr marL="388620" indent="-342900">
              <a:buFont typeface="Arial"/>
              <a:buChar char="•"/>
            </a:pPr>
            <a:r>
              <a:rPr lang="en-US" sz="2800" dirty="0"/>
              <a:t>Most line item requests for FY 16 </a:t>
            </a:r>
            <a:r>
              <a:rPr lang="en-US" sz="2800" dirty="0" smtClean="0"/>
              <a:t>will simply return funding to the FY </a:t>
            </a:r>
            <a:r>
              <a:rPr lang="en-US" sz="2800" dirty="0"/>
              <a:t>15 original </a:t>
            </a:r>
            <a:r>
              <a:rPr lang="en-US" sz="2800" dirty="0" smtClean="0"/>
              <a:t>appropriation.</a:t>
            </a:r>
            <a:endParaRPr lang="en-US" sz="2800" dirty="0"/>
          </a:p>
          <a:p>
            <a:pPr marL="388620" indent="-342900">
              <a:buFont typeface="Arial"/>
              <a:buChar char="•"/>
            </a:pPr>
            <a:r>
              <a:rPr lang="en-US" sz="2800" dirty="0" smtClean="0"/>
              <a:t>The $5.5 million previously budgeted for the NCLB transition is no longer needed. </a:t>
            </a:r>
          </a:p>
          <a:p>
            <a:pPr marL="388620" indent="-342900">
              <a:buFont typeface="Arial"/>
              <a:buChar char="•"/>
            </a:pPr>
            <a:r>
              <a:rPr lang="en-US" sz="2800" dirty="0" smtClean="0"/>
              <a:t>Other than teacher compensation, </a:t>
            </a:r>
            <a:r>
              <a:rPr lang="en-US" sz="2800" dirty="0"/>
              <a:t>s</a:t>
            </a:r>
            <a:r>
              <a:rPr lang="en-US" sz="2800" dirty="0" smtClean="0"/>
              <a:t>taff </a:t>
            </a:r>
            <a:r>
              <a:rPr lang="en-US" sz="2800" dirty="0"/>
              <a:t>d</a:t>
            </a:r>
            <a:r>
              <a:rPr lang="en-US" sz="2800" dirty="0" smtClean="0"/>
              <a:t>evelopment is one of the few areas where an increase is requested = $1.3 million.  </a:t>
            </a:r>
            <a:endParaRPr lang="en-US" sz="2800" dirty="0"/>
          </a:p>
          <a:p>
            <a:pPr marL="388620" indent="-342900">
              <a:buFont typeface="Arial"/>
              <a:buChar char="•"/>
            </a:pPr>
            <a:r>
              <a:rPr lang="en-US" sz="2800" dirty="0" smtClean="0"/>
              <a:t>Line items for RSA and Reading Readiness were combined for a total $9 million request.</a:t>
            </a:r>
          </a:p>
          <a:p>
            <a:pPr marL="388620" indent="-342900">
              <a:buFont typeface="Arial"/>
              <a:buChar char="•"/>
            </a:pPr>
            <a:endParaRPr lang="en-US" sz="2800" dirty="0"/>
          </a:p>
        </p:txBody>
      </p:sp>
      <p:sp>
        <p:nvSpPr>
          <p:cNvPr id="9" name="Title 1"/>
          <p:cNvSpPr txBox="1">
            <a:spLocks/>
          </p:cNvSpPr>
          <p:nvPr/>
        </p:nvSpPr>
        <p:spPr>
          <a:xfrm>
            <a:off x="11893" y="2286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5400" dirty="0" smtClean="0">
                <a:effectLst/>
              </a:rPr>
              <a:t>Reform Implementation</a:t>
            </a:r>
          </a:p>
          <a:p>
            <a:pPr algn="ctr">
              <a:lnSpc>
                <a:spcPct val="80000"/>
              </a:lnSpc>
            </a:pPr>
            <a:r>
              <a:rPr lang="en-US" sz="5400" dirty="0" smtClean="0">
                <a:effectLst/>
              </a:rPr>
              <a:t>Budget Highlights</a:t>
            </a:r>
          </a:p>
        </p:txBody>
      </p:sp>
      <p:sp>
        <p:nvSpPr>
          <p:cNvPr id="5"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6128533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56350"/>
            <a:ext cx="533400" cy="365125"/>
          </a:xfrm>
        </p:spPr>
        <p:txBody>
          <a:bodyPr/>
          <a:lstStyle/>
          <a:p>
            <a:fld id="{32702433-F38B-49EB-80E2-B2527A7E8472}" type="slidenum">
              <a:rPr lang="en-US" smtClean="0">
                <a:solidFill>
                  <a:prstClr val="black">
                    <a:tint val="75000"/>
                  </a:prstClr>
                </a:solidFill>
              </a:rPr>
              <a:pPr/>
              <a:t>29</a:t>
            </a:fld>
            <a:endParaRPr lang="en-US" dirty="0">
              <a:solidFill>
                <a:prstClr val="black">
                  <a:tint val="75000"/>
                </a:prstClr>
              </a:solidFill>
            </a:endParaRPr>
          </a:p>
        </p:txBody>
      </p:sp>
      <p:sp>
        <p:nvSpPr>
          <p:cNvPr id="5" name="Title 1"/>
          <p:cNvSpPr txBox="1">
            <a:spLocks/>
          </p:cNvSpPr>
          <p:nvPr/>
        </p:nvSpPr>
        <p:spPr>
          <a:xfrm>
            <a:off x="11893" y="20574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6600" dirty="0" smtClean="0">
                <a:effectLst/>
              </a:rPr>
              <a:t>Performance Update</a:t>
            </a:r>
          </a:p>
          <a:p>
            <a:pPr algn="ctr">
              <a:lnSpc>
                <a:spcPct val="80000"/>
              </a:lnSpc>
            </a:pPr>
            <a:endParaRPr lang="en-US" sz="6600" dirty="0" smtClean="0">
              <a:effectLst/>
            </a:endParaRPr>
          </a:p>
        </p:txBody>
      </p:sp>
      <p:sp>
        <p:nvSpPr>
          <p:cNvPr id="6" name="Content Placeholder 7"/>
          <p:cNvSpPr txBox="1">
            <a:spLocks/>
          </p:cNvSpPr>
          <p:nvPr/>
        </p:nvSpPr>
        <p:spPr>
          <a:xfrm>
            <a:off x="609600" y="3276600"/>
            <a:ext cx="8305800" cy="49530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
            <a:r>
              <a:rPr lang="en-US" sz="2800" dirty="0" smtClean="0">
                <a:solidFill>
                  <a:schemeClr val="tx1"/>
                </a:solidFill>
              </a:rPr>
              <a:t>Finding opportunities to increase time for instruction by decreasing testing, while continuing to strive for excellence and transparency through valid and reliable measures.</a:t>
            </a:r>
          </a:p>
          <a:p>
            <a:pPr marL="45720"/>
            <a:endParaRPr lang="en-US" sz="2800" dirty="0">
              <a:solidFill>
                <a:schemeClr val="tx1"/>
              </a:solidFill>
            </a:endParaRPr>
          </a:p>
        </p:txBody>
      </p:sp>
      <p:sp>
        <p:nvSpPr>
          <p:cNvPr id="7" name="Slide Number Placeholder 3"/>
          <p:cNvSpPr txBox="1">
            <a:spLocks/>
          </p:cNvSpPr>
          <p:nvPr/>
        </p:nvSpPr>
        <p:spPr>
          <a:xfrm>
            <a:off x="6553200" y="6248400"/>
            <a:ext cx="2133600" cy="4762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02433-F38B-49EB-80E2-B2527A7E8472}"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79227322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609600" y="2022835"/>
            <a:ext cx="8610600" cy="4682765"/>
          </a:xfrm>
          <a:ln>
            <a:noFill/>
          </a:ln>
        </p:spPr>
        <p:txBody>
          <a:bodyPr lIns="90487" tIns="44450" rIns="90487" bIns="44450">
            <a:noAutofit/>
          </a:bodyPr>
          <a:lstStyle/>
          <a:p>
            <a:pPr marL="514350" indent="-514350">
              <a:lnSpc>
                <a:spcPct val="90000"/>
              </a:lnSpc>
              <a:buNone/>
              <a:defRPr/>
            </a:pPr>
            <a:r>
              <a:rPr lang="en-US" sz="2400" i="1" dirty="0" smtClean="0"/>
              <a:t>LOCAL AND COUNTY REVENUES:</a:t>
            </a:r>
          </a:p>
          <a:p>
            <a:pPr marL="514350" indent="-514350">
              <a:lnSpc>
                <a:spcPct val="90000"/>
              </a:lnSpc>
              <a:buFont typeface="+mj-lt"/>
              <a:buAutoNum type="arabicPeriod"/>
              <a:defRPr/>
            </a:pPr>
            <a:r>
              <a:rPr lang="en-US" sz="2400" dirty="0" smtClean="0">
                <a:solidFill>
                  <a:srgbClr val="0000FF"/>
                </a:solidFill>
              </a:rPr>
              <a:t>AD VALOREM TAXES</a:t>
            </a:r>
          </a:p>
          <a:p>
            <a:pPr marL="514350" indent="-514350">
              <a:lnSpc>
                <a:spcPct val="90000"/>
              </a:lnSpc>
              <a:buFont typeface="+mj-lt"/>
              <a:buAutoNum type="arabicPeriod"/>
              <a:defRPr/>
            </a:pPr>
            <a:r>
              <a:rPr lang="en-US" sz="2400" dirty="0" smtClean="0">
                <a:solidFill>
                  <a:srgbClr val="0000FF"/>
                </a:solidFill>
              </a:rPr>
              <a:t>COUNTY 4-MILL</a:t>
            </a:r>
            <a:endParaRPr lang="en-US" sz="2400" i="1" dirty="0" smtClean="0">
              <a:solidFill>
                <a:srgbClr val="0000FF"/>
              </a:solidFill>
            </a:endParaRPr>
          </a:p>
          <a:p>
            <a:pPr marL="514350" indent="-514350">
              <a:lnSpc>
                <a:spcPct val="90000"/>
              </a:lnSpc>
              <a:buFont typeface="Wingdings" pitchFamily="2" charset="2"/>
              <a:buNone/>
              <a:defRPr/>
            </a:pPr>
            <a:r>
              <a:rPr lang="en-US" sz="2400" i="1" dirty="0" smtClean="0"/>
              <a:t>STATE – DEDICATED REVENUES:</a:t>
            </a:r>
            <a:endParaRPr lang="en-US" sz="2400" dirty="0" smtClean="0"/>
          </a:p>
          <a:p>
            <a:pPr marL="182880" indent="-514350">
              <a:lnSpc>
                <a:spcPct val="90000"/>
              </a:lnSpc>
              <a:spcBef>
                <a:spcPct val="70000"/>
              </a:spcBef>
              <a:buClr>
                <a:schemeClr val="hlink"/>
              </a:buClr>
              <a:buFont typeface="+mj-lt"/>
              <a:buAutoNum type="arabicPeriod" startAt="3"/>
              <a:defRPr/>
            </a:pPr>
            <a:r>
              <a:rPr lang="en-US" sz="2400" dirty="0" smtClean="0">
                <a:solidFill>
                  <a:srgbClr val="0000FF"/>
                </a:solidFill>
              </a:rPr>
              <a:t>STATE SCHOOL LAND EARNINGS</a:t>
            </a:r>
          </a:p>
          <a:p>
            <a:pPr marL="514350" indent="-514350">
              <a:lnSpc>
                <a:spcPct val="90000"/>
              </a:lnSpc>
              <a:buClr>
                <a:schemeClr val="hlink"/>
              </a:buClr>
              <a:buFont typeface="+mj-lt"/>
              <a:buAutoNum type="arabicPeriod" startAt="3"/>
              <a:defRPr/>
            </a:pPr>
            <a:r>
              <a:rPr lang="en-US" sz="2400" dirty="0" smtClean="0">
                <a:solidFill>
                  <a:srgbClr val="0000FF"/>
                </a:solidFill>
              </a:rPr>
              <a:t>GROSS PRODUCTION</a:t>
            </a:r>
          </a:p>
          <a:p>
            <a:pPr marL="514350" indent="-514350">
              <a:lnSpc>
                <a:spcPct val="90000"/>
              </a:lnSpc>
              <a:buClr>
                <a:schemeClr val="hlink"/>
              </a:buClr>
              <a:buFont typeface="+mj-lt"/>
              <a:buAutoNum type="arabicPeriod" startAt="3"/>
              <a:defRPr/>
            </a:pPr>
            <a:r>
              <a:rPr lang="en-US" sz="2400" dirty="0" smtClean="0">
                <a:solidFill>
                  <a:srgbClr val="0000FF"/>
                </a:solidFill>
              </a:rPr>
              <a:t>MOTOR VEHICLE COLLECTIONS</a:t>
            </a:r>
            <a:endParaRPr lang="en-US" sz="2400" dirty="0">
              <a:solidFill>
                <a:srgbClr val="0000FF"/>
              </a:solidFill>
            </a:endParaRPr>
          </a:p>
          <a:p>
            <a:pPr marL="514350" indent="-514350">
              <a:lnSpc>
                <a:spcPct val="90000"/>
              </a:lnSpc>
              <a:buClr>
                <a:schemeClr val="hlink"/>
              </a:buClr>
              <a:buFont typeface="+mj-lt"/>
              <a:buAutoNum type="arabicPeriod" startAt="3"/>
              <a:defRPr/>
            </a:pPr>
            <a:r>
              <a:rPr lang="en-US" sz="2400" dirty="0" smtClean="0">
                <a:solidFill>
                  <a:srgbClr val="0000FF"/>
                </a:solidFill>
              </a:rPr>
              <a:t>RURAL ELECTRIFICATION ASSOCIATION </a:t>
            </a:r>
            <a:r>
              <a:rPr lang="en-US" sz="2400" dirty="0">
                <a:solidFill>
                  <a:srgbClr val="0000FF"/>
                </a:solidFill>
              </a:rPr>
              <a:t>(REA) </a:t>
            </a:r>
            <a:r>
              <a:rPr lang="en-US" sz="2400" dirty="0" smtClean="0">
                <a:solidFill>
                  <a:srgbClr val="0000FF"/>
                </a:solidFill>
              </a:rPr>
              <a:t>TAX</a:t>
            </a:r>
          </a:p>
          <a:p>
            <a:pPr marL="0" indent="0">
              <a:lnSpc>
                <a:spcPct val="90000"/>
              </a:lnSpc>
              <a:buClr>
                <a:schemeClr val="hlink"/>
              </a:buClr>
              <a:buNone/>
              <a:defRPr/>
            </a:pPr>
            <a:r>
              <a:rPr lang="en-US" sz="2400" i="1" dirty="0" smtClean="0"/>
              <a:t>STATE APPROPRIATED:</a:t>
            </a:r>
          </a:p>
          <a:p>
            <a:pPr marL="514350" indent="-514350">
              <a:lnSpc>
                <a:spcPct val="90000"/>
              </a:lnSpc>
              <a:buClr>
                <a:schemeClr val="hlink"/>
              </a:buClr>
              <a:buFont typeface="+mj-lt"/>
              <a:buAutoNum type="arabicPeriod" startAt="7"/>
              <a:defRPr/>
            </a:pPr>
            <a:r>
              <a:rPr lang="en-US" sz="2400" dirty="0" smtClean="0">
                <a:solidFill>
                  <a:srgbClr val="0000FF"/>
                </a:solidFill>
              </a:rPr>
              <a:t>FINANCIAL SUPPORT OF SCHOOLS (FORMULA FUNDING)</a:t>
            </a:r>
          </a:p>
        </p:txBody>
      </p:sp>
      <p:sp>
        <p:nvSpPr>
          <p:cNvPr id="4" name="Title 1"/>
          <p:cNvSpPr txBox="1">
            <a:spLocks/>
          </p:cNvSpPr>
          <p:nvPr/>
        </p:nvSpPr>
        <p:spPr>
          <a:xfrm>
            <a:off x="457200" y="152718"/>
            <a:ext cx="84582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smtClean="0">
                <a:effectLst/>
              </a:rPr>
              <a:t>Seven Sources of</a:t>
            </a:r>
          </a:p>
          <a:p>
            <a:pPr algn="ctr">
              <a:lnSpc>
                <a:spcPct val="90000"/>
              </a:lnSpc>
            </a:pPr>
            <a:r>
              <a:rPr lang="en-US" sz="4800" dirty="0" smtClean="0">
                <a:effectLst/>
              </a:rPr>
              <a:t>Formula Revenue</a:t>
            </a:r>
            <a:endParaRPr lang="en-US" sz="4800" dirty="0">
              <a:effectLst/>
            </a:endParaRPr>
          </a:p>
        </p:txBody>
      </p:sp>
      <p:sp>
        <p:nvSpPr>
          <p:cNvPr id="5"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4112195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17" name="Group 97"/>
          <p:cNvGraphicFramePr>
            <a:graphicFrameLocks noGrp="1"/>
          </p:cNvGraphicFramePr>
          <p:nvPr>
            <p:ph type="tbl" idx="1"/>
            <p:extLst>
              <p:ext uri="{D42A27DB-BD31-4B8C-83A1-F6EECF244321}">
                <p14:modId xmlns:p14="http://schemas.microsoft.com/office/powerpoint/2010/main" val="2734962060"/>
              </p:ext>
            </p:extLst>
          </p:nvPr>
        </p:nvGraphicFramePr>
        <p:xfrm>
          <a:off x="460375" y="1066800"/>
          <a:ext cx="8247063" cy="5070475"/>
        </p:xfrm>
        <a:graphic>
          <a:graphicData uri="http://schemas.openxmlformats.org/drawingml/2006/table">
            <a:tbl>
              <a:tblPr/>
              <a:tblGrid>
                <a:gridCol w="1498600"/>
                <a:gridCol w="784225"/>
                <a:gridCol w="1098550"/>
                <a:gridCol w="1020763"/>
                <a:gridCol w="1331912"/>
                <a:gridCol w="1163638"/>
                <a:gridCol w="1349375"/>
              </a:tblGrid>
              <a:tr h="14198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Grade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Math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Reading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Science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Geography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Social Studies/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U.S. History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mn-lt"/>
                        <a:ea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bg1"/>
                          </a:solidFill>
                          <a:effectLst/>
                          <a:latin typeface="+mn-lt"/>
                          <a:ea typeface="ＭＳ Ｐゴシック" pitchFamily="-106" charset="-128"/>
                        </a:rPr>
                        <a:t>Writing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alpha val="70195"/>
                      </a:schemeClr>
                    </a:solidFill>
                  </a:tcPr>
                </a:tc>
              </a:tr>
              <a:tr h="609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5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79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5D030B"/>
                          </a:solidFill>
                          <a:effectLst/>
                          <a:latin typeface="+mn-lt"/>
                          <a:ea typeface="ＭＳ Ｐゴシック" pitchFamily="-106" charset="-128"/>
                        </a:rPr>
                        <a:t>Grade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215" name="Text Box 99"/>
          <p:cNvSpPr txBox="1">
            <a:spLocks noChangeArrowheads="1"/>
          </p:cNvSpPr>
          <p:nvPr/>
        </p:nvSpPr>
        <p:spPr bwMode="auto">
          <a:xfrm>
            <a:off x="1143000" y="6324600"/>
            <a:ext cx="3089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1400" b="1" dirty="0" smtClean="0">
                <a:solidFill>
                  <a:srgbClr val="000000"/>
                </a:solidFill>
                <a:cs typeface="Arial" pitchFamily="34" charset="0"/>
              </a:rPr>
              <a:t>Federal and State mandated tests</a:t>
            </a:r>
          </a:p>
        </p:txBody>
      </p:sp>
      <p:sp>
        <p:nvSpPr>
          <p:cNvPr id="6216" name="Text Box 101"/>
          <p:cNvSpPr txBox="1">
            <a:spLocks noChangeArrowheads="1"/>
          </p:cNvSpPr>
          <p:nvPr/>
        </p:nvSpPr>
        <p:spPr bwMode="auto">
          <a:xfrm>
            <a:off x="5715000" y="6324600"/>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1400" b="1" dirty="0" smtClean="0">
                <a:solidFill>
                  <a:srgbClr val="000000"/>
                </a:solidFill>
                <a:cs typeface="Arial" pitchFamily="34" charset="0"/>
              </a:rPr>
              <a:t>State mandated tests</a:t>
            </a:r>
          </a:p>
        </p:txBody>
      </p:sp>
      <p:sp>
        <p:nvSpPr>
          <p:cNvPr id="29" name="Title 1"/>
          <p:cNvSpPr txBox="1">
            <a:spLocks/>
          </p:cNvSpPr>
          <p:nvPr/>
        </p:nvSpPr>
        <p:spPr>
          <a:xfrm>
            <a:off x="11893" y="2286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3600" dirty="0" smtClean="0">
                <a:effectLst/>
              </a:rPr>
              <a:t>OCCT General Assessments for Grades 3-8</a:t>
            </a:r>
          </a:p>
        </p:txBody>
      </p:sp>
      <p:sp>
        <p:nvSpPr>
          <p:cNvPr id="30" name="Slide Number Placeholder 1"/>
          <p:cNvSpPr>
            <a:spLocks noGrp="1"/>
          </p:cNvSpPr>
          <p:nvPr>
            <p:ph type="sldNum" sz="quarter" idx="12"/>
          </p:nvPr>
        </p:nvSpPr>
        <p:spPr>
          <a:xfrm>
            <a:off x="6553200" y="6356350"/>
            <a:ext cx="2133600" cy="365125"/>
          </a:xfrm>
        </p:spPr>
        <p:txBody>
          <a:bodyPr/>
          <a:lstStyle/>
          <a:p>
            <a:fld id="{32702433-F38B-49EB-80E2-B2527A7E8472}" type="slidenum">
              <a:rPr lang="en-US" smtClean="0">
                <a:solidFill>
                  <a:prstClr val="black">
                    <a:tint val="75000"/>
                  </a:prstClr>
                </a:solidFill>
              </a:rPr>
              <a:pPr/>
              <a:t>30</a:t>
            </a:fld>
            <a:endParaRPr lang="en-US" dirty="0">
              <a:solidFill>
                <a:prstClr val="black">
                  <a:tint val="75000"/>
                </a:prstClr>
              </a:solidFill>
            </a:endParaRPr>
          </a:p>
        </p:txBody>
      </p:sp>
      <p:sp>
        <p:nvSpPr>
          <p:cNvPr id="2" name="5-Point Star 1"/>
          <p:cNvSpPr/>
          <p:nvPr/>
        </p:nvSpPr>
        <p:spPr>
          <a:xfrm>
            <a:off x="2057400" y="25146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2057400" y="31242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5-Point Star 37"/>
          <p:cNvSpPr/>
          <p:nvPr/>
        </p:nvSpPr>
        <p:spPr>
          <a:xfrm>
            <a:off x="2057400" y="37338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5-Point Star 38"/>
          <p:cNvSpPr/>
          <p:nvPr/>
        </p:nvSpPr>
        <p:spPr>
          <a:xfrm>
            <a:off x="2057400" y="43434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5-Point Star 39"/>
          <p:cNvSpPr/>
          <p:nvPr/>
        </p:nvSpPr>
        <p:spPr>
          <a:xfrm>
            <a:off x="2057400" y="49530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5-Point Star 40"/>
          <p:cNvSpPr/>
          <p:nvPr/>
        </p:nvSpPr>
        <p:spPr>
          <a:xfrm>
            <a:off x="2057400" y="55626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5-Point Star 41"/>
          <p:cNvSpPr/>
          <p:nvPr/>
        </p:nvSpPr>
        <p:spPr>
          <a:xfrm>
            <a:off x="3048000" y="25146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5-Point Star 42"/>
          <p:cNvSpPr/>
          <p:nvPr/>
        </p:nvSpPr>
        <p:spPr>
          <a:xfrm>
            <a:off x="3048000" y="31242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5-Point Star 43"/>
          <p:cNvSpPr/>
          <p:nvPr/>
        </p:nvSpPr>
        <p:spPr>
          <a:xfrm>
            <a:off x="3048000" y="37338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5-Point Star 44"/>
          <p:cNvSpPr/>
          <p:nvPr/>
        </p:nvSpPr>
        <p:spPr>
          <a:xfrm>
            <a:off x="3048000" y="43434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3048000" y="49530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3048000" y="55626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4114800" y="37338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4114800" y="55626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5-Point Star 49"/>
          <p:cNvSpPr/>
          <p:nvPr/>
        </p:nvSpPr>
        <p:spPr>
          <a:xfrm>
            <a:off x="609600" y="61722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5-Point Star 52"/>
          <p:cNvSpPr/>
          <p:nvPr/>
        </p:nvSpPr>
        <p:spPr>
          <a:xfrm>
            <a:off x="5257800" y="61722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5-Point Star 53"/>
          <p:cNvSpPr/>
          <p:nvPr/>
        </p:nvSpPr>
        <p:spPr>
          <a:xfrm>
            <a:off x="5181600" y="49530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5-Point Star 54"/>
          <p:cNvSpPr/>
          <p:nvPr/>
        </p:nvSpPr>
        <p:spPr>
          <a:xfrm>
            <a:off x="6553200" y="37338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5-Point Star 55"/>
          <p:cNvSpPr/>
          <p:nvPr/>
        </p:nvSpPr>
        <p:spPr>
          <a:xfrm>
            <a:off x="7772400" y="37338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5-Point Star 56"/>
          <p:cNvSpPr/>
          <p:nvPr/>
        </p:nvSpPr>
        <p:spPr>
          <a:xfrm>
            <a:off x="6553200" y="55626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5-Point Star 57"/>
          <p:cNvSpPr/>
          <p:nvPr/>
        </p:nvSpPr>
        <p:spPr>
          <a:xfrm>
            <a:off x="7772400" y="5562600"/>
            <a:ext cx="533400" cy="533400"/>
          </a:xfrm>
          <a:prstGeom prst="star5">
            <a:avLst/>
          </a:prstGeom>
          <a:solidFill>
            <a:srgbClr val="FF0000"/>
          </a:solid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840055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17" name="Group 97"/>
          <p:cNvGraphicFramePr>
            <a:graphicFrameLocks noGrp="1"/>
          </p:cNvGraphicFramePr>
          <p:nvPr>
            <p:ph type="tbl" idx="1"/>
            <p:extLst>
              <p:ext uri="{D42A27DB-BD31-4B8C-83A1-F6EECF244321}">
                <p14:modId xmlns:p14="http://schemas.microsoft.com/office/powerpoint/2010/main" val="2064606913"/>
              </p:ext>
            </p:extLst>
          </p:nvPr>
        </p:nvGraphicFramePr>
        <p:xfrm>
          <a:off x="450849" y="1898650"/>
          <a:ext cx="8464551" cy="2411413"/>
        </p:xfrm>
        <a:graphic>
          <a:graphicData uri="http://schemas.openxmlformats.org/drawingml/2006/table">
            <a:tbl>
              <a:tblPr/>
              <a:tblGrid>
                <a:gridCol w="1135996"/>
                <a:gridCol w="1149849"/>
                <a:gridCol w="1149849"/>
                <a:gridCol w="1357653"/>
                <a:gridCol w="1177556"/>
                <a:gridCol w="1218884"/>
                <a:gridCol w="1274764"/>
              </a:tblGrid>
              <a:tr h="15638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 Algebra I</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English II</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Biology I</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U.S. History</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 Algebra II</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Geometry</a:t>
                      </a:r>
                    </a:p>
                  </a:txBody>
                  <a:tcPr marL="91434" marR="91434"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ACE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FFFF"/>
                          </a:solidFill>
                          <a:effectLst/>
                          <a:latin typeface="+mj-lt"/>
                          <a:ea typeface="ＭＳ Ｐゴシック" pitchFamily="-106" charset="-128"/>
                        </a:rPr>
                        <a:t>English III</a:t>
                      </a:r>
                    </a:p>
                  </a:txBody>
                  <a:tcPr marL="91434" marR="91434" marT="45734" marB="4573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58ED5">
                        <a:alpha val="70195"/>
                      </a:srgbClr>
                    </a:solidFill>
                  </a:tcPr>
                </a:tc>
              </a:tr>
              <a:tr h="8475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5D030B"/>
                        </a:solidFill>
                        <a:effectLst/>
                        <a:latin typeface="Arial" charset="0"/>
                        <a:ea typeface="ＭＳ Ｐゴシック" pitchFamily="-106" charset="-128"/>
                      </a:endParaRPr>
                    </a:p>
                  </a:txBody>
                  <a:tcPr marL="91434" marR="91434"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18" name="Text Box 99"/>
          <p:cNvSpPr txBox="1">
            <a:spLocks noChangeArrowheads="1"/>
          </p:cNvSpPr>
          <p:nvPr/>
        </p:nvSpPr>
        <p:spPr bwMode="auto">
          <a:xfrm>
            <a:off x="1081088" y="6334125"/>
            <a:ext cx="2805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altLang="en-US" sz="1400" b="1" dirty="0">
                <a:solidFill>
                  <a:srgbClr val="000000"/>
                </a:solidFill>
              </a:rPr>
              <a:t>Federal and State mandated tests</a:t>
            </a:r>
          </a:p>
        </p:txBody>
      </p:sp>
      <p:sp>
        <p:nvSpPr>
          <p:cNvPr id="16" name="Text Box 101"/>
          <p:cNvSpPr txBox="1">
            <a:spLocks noChangeArrowheads="1"/>
          </p:cNvSpPr>
          <p:nvPr/>
        </p:nvSpPr>
        <p:spPr bwMode="auto">
          <a:xfrm>
            <a:off x="5257800" y="6284912"/>
            <a:ext cx="1981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base">
              <a:spcBef>
                <a:spcPct val="50000"/>
              </a:spcBef>
              <a:spcAft>
                <a:spcPct val="0"/>
              </a:spcAft>
            </a:pPr>
            <a:r>
              <a:rPr lang="en-US" altLang="en-US" sz="1400" b="1" dirty="0" smtClean="0">
                <a:solidFill>
                  <a:srgbClr val="000000"/>
                </a:solidFill>
                <a:cs typeface="Arial" pitchFamily="34" charset="0"/>
              </a:rPr>
              <a:t>State mandated tests</a:t>
            </a:r>
          </a:p>
        </p:txBody>
      </p:sp>
      <p:sp>
        <p:nvSpPr>
          <p:cNvPr id="22" name="Title 1"/>
          <p:cNvSpPr txBox="1">
            <a:spLocks/>
          </p:cNvSpPr>
          <p:nvPr/>
        </p:nvSpPr>
        <p:spPr>
          <a:xfrm>
            <a:off x="11893" y="2286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4400" dirty="0" smtClean="0">
                <a:effectLst/>
              </a:rPr>
              <a:t>OCCT General Assessments</a:t>
            </a:r>
          </a:p>
          <a:p>
            <a:pPr algn="ctr">
              <a:lnSpc>
                <a:spcPct val="80000"/>
              </a:lnSpc>
            </a:pPr>
            <a:r>
              <a:rPr lang="en-US" sz="4400" dirty="0" smtClean="0">
                <a:effectLst/>
              </a:rPr>
              <a:t>End-of-Instruction</a:t>
            </a:r>
          </a:p>
        </p:txBody>
      </p:sp>
      <p:sp>
        <p:nvSpPr>
          <p:cNvPr id="17" name="Slide Number Placeholder 1"/>
          <p:cNvSpPr>
            <a:spLocks noGrp="1"/>
          </p:cNvSpPr>
          <p:nvPr>
            <p:ph type="sldNum" sz="quarter" idx="12"/>
          </p:nvPr>
        </p:nvSpPr>
        <p:spPr>
          <a:xfrm>
            <a:off x="6553200" y="6356350"/>
            <a:ext cx="2133600" cy="365125"/>
          </a:xfrm>
        </p:spPr>
        <p:txBody>
          <a:bodyPr/>
          <a:lstStyle/>
          <a:p>
            <a:fld id="{32702433-F38B-49EB-80E2-B2527A7E8472}" type="slidenum">
              <a:rPr lang="en-US" smtClean="0">
                <a:solidFill>
                  <a:prstClr val="black">
                    <a:tint val="75000"/>
                  </a:prstClr>
                </a:solidFill>
              </a:rPr>
              <a:pPr/>
              <a:t>31</a:t>
            </a:fld>
            <a:endParaRPr lang="en-US" dirty="0">
              <a:solidFill>
                <a:prstClr val="black">
                  <a:tint val="75000"/>
                </a:prstClr>
              </a:solidFill>
            </a:endParaRPr>
          </a:p>
        </p:txBody>
      </p:sp>
      <p:sp>
        <p:nvSpPr>
          <p:cNvPr id="23" name="5-Point Star 22"/>
          <p:cNvSpPr/>
          <p:nvPr/>
        </p:nvSpPr>
        <p:spPr>
          <a:xfrm>
            <a:off x="533400" y="61722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762000" y="35814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1905000" y="35814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3048000" y="3581400"/>
            <a:ext cx="533400" cy="533400"/>
          </a:xfrm>
          <a:prstGeom prst="star5">
            <a:avLst/>
          </a:prstGeom>
          <a:solidFill>
            <a:srgbClr val="0000FF"/>
          </a:soli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4800600" y="6172200"/>
            <a:ext cx="533400" cy="533400"/>
          </a:xfrm>
          <a:prstGeom prst="star5">
            <a:avLst/>
          </a:prstGeom>
          <a:solidFill>
            <a:srgbClr val="FF0000"/>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4267200" y="3581400"/>
            <a:ext cx="533400" cy="533400"/>
          </a:xfrm>
          <a:prstGeom prst="star5">
            <a:avLst/>
          </a:prstGeom>
          <a:solidFill>
            <a:srgbClr val="FF0000"/>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5562600" y="3581400"/>
            <a:ext cx="533400" cy="533400"/>
          </a:xfrm>
          <a:prstGeom prst="star5">
            <a:avLst/>
          </a:prstGeom>
          <a:solidFill>
            <a:srgbClr val="FF0000"/>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781800" y="3581400"/>
            <a:ext cx="533400" cy="533400"/>
          </a:xfrm>
          <a:prstGeom prst="star5">
            <a:avLst/>
          </a:prstGeom>
          <a:solidFill>
            <a:srgbClr val="FF0000"/>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8001000" y="3581400"/>
            <a:ext cx="533400" cy="533400"/>
          </a:xfrm>
          <a:prstGeom prst="star5">
            <a:avLst/>
          </a:prstGeom>
          <a:solidFill>
            <a:srgbClr val="FF0000"/>
          </a:solidFill>
          <a:ln w="63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20246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pPr/>
              <a:t>32</a:t>
            </a:fld>
            <a:endParaRPr lang="en-US" dirty="0"/>
          </a:p>
        </p:txBody>
      </p:sp>
      <p:sp>
        <p:nvSpPr>
          <p:cNvPr id="5" name="Rectangle 2"/>
          <p:cNvSpPr txBox="1">
            <a:spLocks noChangeArrowheads="1"/>
          </p:cNvSpPr>
          <p:nvPr/>
        </p:nvSpPr>
        <p:spPr>
          <a:xfrm>
            <a:off x="0" y="3810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FY 2015 Testing Costs</a:t>
            </a:r>
          </a:p>
        </p:txBody>
      </p:sp>
      <p:graphicFrame>
        <p:nvGraphicFramePr>
          <p:cNvPr id="3" name="Table 2"/>
          <p:cNvGraphicFramePr>
            <a:graphicFrameLocks noGrp="1"/>
          </p:cNvGraphicFramePr>
          <p:nvPr>
            <p:extLst>
              <p:ext uri="{D42A27DB-BD31-4B8C-83A1-F6EECF244321}">
                <p14:modId xmlns:p14="http://schemas.microsoft.com/office/powerpoint/2010/main" val="1141375904"/>
              </p:ext>
            </p:extLst>
          </p:nvPr>
        </p:nvGraphicFramePr>
        <p:xfrm>
          <a:off x="1524000" y="1584961"/>
          <a:ext cx="6096000" cy="2072639"/>
        </p:xfrm>
        <a:graphic>
          <a:graphicData uri="http://schemas.openxmlformats.org/drawingml/2006/table">
            <a:tbl>
              <a:tblPr firstCol="1" bandRow="1">
                <a:tableStyleId>{5C22544A-7EE6-4342-B048-85BDC9FD1C3A}</a:tableStyleId>
              </a:tblPr>
              <a:tblGrid>
                <a:gridCol w="3048000"/>
                <a:gridCol w="3048000"/>
              </a:tblGrid>
              <a:tr h="370840">
                <a:tc>
                  <a:txBody>
                    <a:bodyPr/>
                    <a:lstStyle/>
                    <a:p>
                      <a:r>
                        <a:rPr lang="en-US" sz="2400" dirty="0" smtClean="0"/>
                        <a:t>Grades</a:t>
                      </a:r>
                      <a:r>
                        <a:rPr lang="en-US" sz="2400" baseline="0" dirty="0" smtClean="0"/>
                        <a:t> 3-8</a:t>
                      </a:r>
                      <a:endParaRPr lang="en-US" sz="2400" dirty="0"/>
                    </a:p>
                  </a:txBody>
                  <a:tcPr/>
                </a:tc>
                <a:tc>
                  <a:txBody>
                    <a:bodyPr/>
                    <a:lstStyle/>
                    <a:p>
                      <a:pPr algn="r"/>
                      <a:r>
                        <a:rPr lang="en-US" sz="2800" dirty="0" smtClean="0"/>
                        <a:t>$6,882,608</a:t>
                      </a:r>
                      <a:endParaRPr lang="en-US" sz="2800" dirty="0"/>
                    </a:p>
                  </a:txBody>
                  <a:tcPr/>
                </a:tc>
              </a:tr>
              <a:tr h="370840">
                <a:tc>
                  <a:txBody>
                    <a:bodyPr/>
                    <a:lstStyle/>
                    <a:p>
                      <a:r>
                        <a:rPr lang="en-US" sz="2400" dirty="0" smtClean="0"/>
                        <a:t>Grades</a:t>
                      </a:r>
                      <a:r>
                        <a:rPr lang="en-US" sz="2400" baseline="0" dirty="0" smtClean="0"/>
                        <a:t> 5 &amp; 8 Science</a:t>
                      </a:r>
                      <a:endParaRPr lang="en-US" sz="2400" dirty="0"/>
                    </a:p>
                  </a:txBody>
                  <a:tcPr/>
                </a:tc>
                <a:tc>
                  <a:txBody>
                    <a:bodyPr/>
                    <a:lstStyle/>
                    <a:p>
                      <a:pPr algn="r"/>
                      <a:r>
                        <a:rPr lang="en-US" sz="2800" dirty="0" smtClean="0"/>
                        <a:t>$2,915,154</a:t>
                      </a:r>
                      <a:endParaRPr lang="en-US" sz="2800" dirty="0"/>
                    </a:p>
                  </a:txBody>
                  <a:tcPr/>
                </a:tc>
              </a:tr>
              <a:tr h="370840">
                <a:tc>
                  <a:txBody>
                    <a:bodyPr/>
                    <a:lstStyle/>
                    <a:p>
                      <a:r>
                        <a:rPr lang="en-US" sz="2400" dirty="0" smtClean="0"/>
                        <a:t>EOIs</a:t>
                      </a:r>
                      <a:endParaRPr lang="en-US" sz="2400" dirty="0"/>
                    </a:p>
                  </a:txBody>
                  <a:tcPr/>
                </a:tc>
                <a:tc>
                  <a:txBody>
                    <a:bodyPr/>
                    <a:lstStyle/>
                    <a:p>
                      <a:pPr algn="r"/>
                      <a:r>
                        <a:rPr lang="en-US" sz="2800" dirty="0" smtClean="0"/>
                        <a:t>$7,976,850</a:t>
                      </a:r>
                      <a:endParaRPr lang="en-US" sz="2800" dirty="0"/>
                    </a:p>
                  </a:txBody>
                  <a:tcPr/>
                </a:tc>
              </a:tr>
              <a:tr h="370840">
                <a:tc>
                  <a:txBody>
                    <a:bodyPr/>
                    <a:lstStyle/>
                    <a:p>
                      <a:r>
                        <a:rPr lang="en-US" sz="2400" dirty="0" smtClean="0"/>
                        <a:t>Total</a:t>
                      </a:r>
                      <a:endParaRPr lang="en-US" sz="2400" dirty="0"/>
                    </a:p>
                  </a:txBody>
                  <a:tcPr/>
                </a:tc>
                <a:tc>
                  <a:txBody>
                    <a:bodyPr/>
                    <a:lstStyle/>
                    <a:p>
                      <a:pPr algn="r"/>
                      <a:r>
                        <a:rPr lang="en-US" sz="2800" dirty="0" smtClean="0"/>
                        <a:t>$17,774,612</a:t>
                      </a:r>
                      <a:endParaRPr lang="en-US" sz="28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88703945"/>
              </p:ext>
            </p:extLst>
          </p:nvPr>
        </p:nvGraphicFramePr>
        <p:xfrm>
          <a:off x="1524000" y="4389121"/>
          <a:ext cx="6096000" cy="1554479"/>
        </p:xfrm>
        <a:graphic>
          <a:graphicData uri="http://schemas.openxmlformats.org/drawingml/2006/table">
            <a:tbl>
              <a:tblPr firstCol="1" bandRow="1">
                <a:tableStyleId>{5C22544A-7EE6-4342-B048-85BDC9FD1C3A}</a:tableStyleId>
              </a:tblPr>
              <a:tblGrid>
                <a:gridCol w="3048000"/>
                <a:gridCol w="3048000"/>
              </a:tblGrid>
              <a:tr h="370840">
                <a:tc>
                  <a:txBody>
                    <a:bodyPr/>
                    <a:lstStyle/>
                    <a:p>
                      <a:r>
                        <a:rPr lang="en-US" sz="2400" dirty="0" smtClean="0"/>
                        <a:t>Federal Funds</a:t>
                      </a:r>
                      <a:endParaRPr lang="en-US" sz="2400" dirty="0"/>
                    </a:p>
                  </a:txBody>
                  <a:tcPr/>
                </a:tc>
                <a:tc>
                  <a:txBody>
                    <a:bodyPr/>
                    <a:lstStyle/>
                    <a:p>
                      <a:pPr algn="r"/>
                      <a:r>
                        <a:rPr lang="en-US" sz="2800" dirty="0" smtClean="0"/>
                        <a:t>$4,248,671</a:t>
                      </a:r>
                      <a:endParaRPr lang="en-US" sz="2800" dirty="0"/>
                    </a:p>
                  </a:txBody>
                  <a:tcPr/>
                </a:tc>
              </a:tr>
              <a:tr h="370840">
                <a:tc>
                  <a:txBody>
                    <a:bodyPr/>
                    <a:lstStyle/>
                    <a:p>
                      <a:r>
                        <a:rPr lang="en-US" sz="2400" dirty="0" smtClean="0"/>
                        <a:t>State Funds</a:t>
                      </a:r>
                      <a:endParaRPr lang="en-US" sz="2400" dirty="0"/>
                    </a:p>
                  </a:txBody>
                  <a:tcPr/>
                </a:tc>
                <a:tc>
                  <a:txBody>
                    <a:bodyPr/>
                    <a:lstStyle/>
                    <a:p>
                      <a:pPr algn="r"/>
                      <a:r>
                        <a:rPr lang="en-US" sz="2800" dirty="0" smtClean="0"/>
                        <a:t>$13,525,941</a:t>
                      </a:r>
                      <a:endParaRPr lang="en-US" sz="2800" dirty="0"/>
                    </a:p>
                  </a:txBody>
                  <a:tcPr/>
                </a:tc>
              </a:tr>
              <a:tr h="370840">
                <a:tc>
                  <a:txBody>
                    <a:bodyPr/>
                    <a:lstStyle/>
                    <a:p>
                      <a:r>
                        <a:rPr lang="en-US" sz="2400" dirty="0" smtClean="0"/>
                        <a:t>Total</a:t>
                      </a:r>
                      <a:endParaRPr lang="en-US" sz="2400" dirty="0"/>
                    </a:p>
                  </a:txBody>
                  <a:tcPr/>
                </a:tc>
                <a:tc>
                  <a:txBody>
                    <a:bodyPr/>
                    <a:lstStyle/>
                    <a:p>
                      <a:pPr algn="r"/>
                      <a:r>
                        <a:rPr lang="en-US" sz="2800" dirty="0" smtClean="0"/>
                        <a:t>$17,774,612</a:t>
                      </a:r>
                      <a:endParaRPr lang="en-US" sz="2800" dirty="0"/>
                    </a:p>
                  </a:txBody>
                  <a:tcPr/>
                </a:tc>
              </a:tr>
            </a:tbl>
          </a:graphicData>
        </a:graphic>
      </p:graphicFrame>
    </p:spTree>
    <p:extLst>
      <p:ext uri="{BB962C8B-B14F-4D97-AF65-F5344CB8AC3E}">
        <p14:creationId xmlns:p14="http://schemas.microsoft.com/office/powerpoint/2010/main" val="110472437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33</a:t>
            </a:fld>
            <a:endParaRPr lang="en-US" dirty="0">
              <a:solidFill>
                <a:prstClr val="black">
                  <a:tint val="75000"/>
                </a:prstClr>
              </a:solidFill>
            </a:endParaRPr>
          </a:p>
        </p:txBody>
      </p:sp>
      <p:sp>
        <p:nvSpPr>
          <p:cNvPr id="7"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4400" dirty="0" smtClean="0">
                <a:effectLst/>
              </a:rPr>
              <a:t>ACT Regional Comparison</a:t>
            </a:r>
          </a:p>
        </p:txBody>
      </p:sp>
      <p:pic>
        <p:nvPicPr>
          <p:cNvPr id="3" name="Picture 2" descr="ACT MAP.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066799"/>
            <a:ext cx="7086600" cy="5372551"/>
          </a:xfrm>
          <a:prstGeom prst="rect">
            <a:avLst/>
          </a:prstGeom>
        </p:spPr>
      </p:pic>
      <p:sp>
        <p:nvSpPr>
          <p:cNvPr id="4" name="TextBox 3"/>
          <p:cNvSpPr txBox="1"/>
          <p:nvPr/>
        </p:nvSpPr>
        <p:spPr>
          <a:xfrm>
            <a:off x="6096000" y="6096000"/>
            <a:ext cx="2057400" cy="276999"/>
          </a:xfrm>
          <a:prstGeom prst="rect">
            <a:avLst/>
          </a:prstGeom>
          <a:noFill/>
        </p:spPr>
        <p:txBody>
          <a:bodyPr wrap="square" rtlCol="0">
            <a:spAutoFit/>
          </a:bodyPr>
          <a:lstStyle/>
          <a:p>
            <a:r>
              <a:rPr lang="en-US" sz="1200" dirty="0" err="1" smtClean="0">
                <a:hlinkClick r:id="rId4"/>
              </a:rPr>
              <a:t>www.act.org</a:t>
            </a:r>
            <a:r>
              <a:rPr lang="en-US" sz="1200" dirty="0" smtClean="0">
                <a:hlinkClick r:id="rId4"/>
              </a:rPr>
              <a:t>/readiness/2014</a:t>
            </a:r>
            <a:endParaRPr lang="en-US" sz="1200" dirty="0"/>
          </a:p>
        </p:txBody>
      </p:sp>
    </p:spTree>
    <p:extLst>
      <p:ext uri="{BB962C8B-B14F-4D97-AF65-F5344CB8AC3E}">
        <p14:creationId xmlns:p14="http://schemas.microsoft.com/office/powerpoint/2010/main" val="311593388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34</a:t>
            </a:fld>
            <a:endParaRPr lang="en-US" dirty="0">
              <a:solidFill>
                <a:prstClr val="black">
                  <a:tint val="75000"/>
                </a:prstClr>
              </a:solidFill>
            </a:endParaRPr>
          </a:p>
        </p:txBody>
      </p:sp>
      <p:sp>
        <p:nvSpPr>
          <p:cNvPr id="5"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ACT Cost Savings over EOI</a:t>
            </a:r>
          </a:p>
        </p:txBody>
      </p:sp>
      <p:sp>
        <p:nvSpPr>
          <p:cNvPr id="6" name="TextBox 5"/>
          <p:cNvSpPr txBox="1"/>
          <p:nvPr/>
        </p:nvSpPr>
        <p:spPr>
          <a:xfrm>
            <a:off x="1752600" y="1600200"/>
            <a:ext cx="5170506" cy="3785652"/>
          </a:xfrm>
          <a:prstGeom prst="rect">
            <a:avLst/>
          </a:prstGeom>
          <a:noFill/>
        </p:spPr>
        <p:txBody>
          <a:bodyPr wrap="none" rtlCol="0">
            <a:spAutoFit/>
          </a:bodyPr>
          <a:lstStyle/>
          <a:p>
            <a:pPr algn="r"/>
            <a:r>
              <a:rPr lang="en-US" sz="8000" dirty="0" smtClean="0"/>
              <a:t>$6,949,129</a:t>
            </a:r>
          </a:p>
          <a:p>
            <a:pPr algn="r"/>
            <a:r>
              <a:rPr lang="en-US" sz="8000" u="sng" dirty="0" smtClean="0"/>
              <a:t>-$1,547,070</a:t>
            </a:r>
          </a:p>
          <a:p>
            <a:pPr algn="r"/>
            <a:r>
              <a:rPr lang="en-US" sz="8000" dirty="0" smtClean="0">
                <a:solidFill>
                  <a:srgbClr val="0000FF"/>
                </a:solidFill>
              </a:rPr>
              <a:t>$5,402,059</a:t>
            </a:r>
            <a:endParaRPr lang="en-US" sz="8000" dirty="0">
              <a:solidFill>
                <a:srgbClr val="0000FF"/>
              </a:solidFill>
            </a:endParaRPr>
          </a:p>
        </p:txBody>
      </p:sp>
      <p:sp>
        <p:nvSpPr>
          <p:cNvPr id="7" name="TextBox 6"/>
          <p:cNvSpPr txBox="1"/>
          <p:nvPr/>
        </p:nvSpPr>
        <p:spPr>
          <a:xfrm>
            <a:off x="6858000" y="2209800"/>
            <a:ext cx="1586091" cy="584776"/>
          </a:xfrm>
          <a:prstGeom prst="rect">
            <a:avLst/>
          </a:prstGeom>
          <a:noFill/>
        </p:spPr>
        <p:txBody>
          <a:bodyPr wrap="none" rtlCol="0">
            <a:spAutoFit/>
          </a:bodyPr>
          <a:lstStyle/>
          <a:p>
            <a:r>
              <a:rPr lang="en-US" sz="3200" dirty="0" smtClean="0"/>
              <a:t>EOI Cost</a:t>
            </a:r>
            <a:endParaRPr lang="en-US" sz="3200" dirty="0">
              <a:solidFill>
                <a:srgbClr val="0000FF"/>
              </a:solidFill>
            </a:endParaRPr>
          </a:p>
        </p:txBody>
      </p:sp>
      <p:sp>
        <p:nvSpPr>
          <p:cNvPr id="8" name="TextBox 7"/>
          <p:cNvSpPr txBox="1"/>
          <p:nvPr/>
        </p:nvSpPr>
        <p:spPr>
          <a:xfrm>
            <a:off x="6858000" y="3048000"/>
            <a:ext cx="1855796" cy="1077218"/>
          </a:xfrm>
          <a:prstGeom prst="rect">
            <a:avLst/>
          </a:prstGeom>
          <a:noFill/>
        </p:spPr>
        <p:txBody>
          <a:bodyPr wrap="none" rtlCol="0">
            <a:spAutoFit/>
          </a:bodyPr>
          <a:lstStyle/>
          <a:p>
            <a:r>
              <a:rPr lang="en-US" sz="3200" dirty="0" smtClean="0"/>
              <a:t>Estimated</a:t>
            </a:r>
          </a:p>
          <a:p>
            <a:r>
              <a:rPr lang="en-US" sz="3200" dirty="0" smtClean="0"/>
              <a:t>ACT Cost</a:t>
            </a:r>
            <a:endParaRPr lang="en-US" sz="3200" dirty="0">
              <a:solidFill>
                <a:srgbClr val="0000FF"/>
              </a:solidFill>
            </a:endParaRPr>
          </a:p>
        </p:txBody>
      </p:sp>
      <p:sp>
        <p:nvSpPr>
          <p:cNvPr id="9" name="TextBox 8"/>
          <p:cNvSpPr txBox="1"/>
          <p:nvPr/>
        </p:nvSpPr>
        <p:spPr>
          <a:xfrm>
            <a:off x="6858000" y="4648200"/>
            <a:ext cx="1418577" cy="584776"/>
          </a:xfrm>
          <a:prstGeom prst="rect">
            <a:avLst/>
          </a:prstGeom>
          <a:noFill/>
        </p:spPr>
        <p:txBody>
          <a:bodyPr wrap="none" rtlCol="0">
            <a:spAutoFit/>
          </a:bodyPr>
          <a:lstStyle/>
          <a:p>
            <a:r>
              <a:rPr lang="en-US" sz="3200" dirty="0" smtClean="0">
                <a:solidFill>
                  <a:srgbClr val="0000FF"/>
                </a:solidFill>
              </a:rPr>
              <a:t>Savings </a:t>
            </a:r>
            <a:endParaRPr lang="en-US" sz="3200" dirty="0">
              <a:solidFill>
                <a:srgbClr val="0000FF"/>
              </a:solidFill>
            </a:endParaRPr>
          </a:p>
        </p:txBody>
      </p:sp>
    </p:spTree>
    <p:extLst>
      <p:ext uri="{BB962C8B-B14F-4D97-AF65-F5344CB8AC3E}">
        <p14:creationId xmlns:p14="http://schemas.microsoft.com/office/powerpoint/2010/main" val="134599341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35</a:t>
            </a:fld>
            <a:endParaRPr lang="en-US" dirty="0">
              <a:solidFill>
                <a:prstClr val="black">
                  <a:tint val="75000"/>
                </a:prstClr>
              </a:solidFill>
            </a:endParaRPr>
          </a:p>
        </p:txBody>
      </p:sp>
      <p:sp>
        <p:nvSpPr>
          <p:cNvPr id="3" name="TextBox 2"/>
          <p:cNvSpPr txBox="1"/>
          <p:nvPr/>
        </p:nvSpPr>
        <p:spPr>
          <a:xfrm>
            <a:off x="838200" y="5638800"/>
            <a:ext cx="7544866" cy="523220"/>
          </a:xfrm>
          <a:prstGeom prst="rect">
            <a:avLst/>
          </a:prstGeom>
          <a:noFill/>
        </p:spPr>
        <p:txBody>
          <a:bodyPr wrap="none" rtlCol="0">
            <a:spAutoFit/>
          </a:bodyPr>
          <a:lstStyle/>
          <a:p>
            <a:r>
              <a:rPr lang="en-US" sz="1400" dirty="0" smtClean="0"/>
              <a:t>*2014 U.S. History test is aligned to new standards.</a:t>
            </a:r>
          </a:p>
          <a:p>
            <a:r>
              <a:rPr lang="en-US" sz="1400" dirty="0" smtClean="0"/>
              <a:t>2014 was the first year OMAAP was not offered as a first option as assessment for students on an IEP</a:t>
            </a:r>
            <a:endParaRPr lang="en-US" sz="1400" dirty="0"/>
          </a:p>
        </p:txBody>
      </p:sp>
      <p:graphicFrame>
        <p:nvGraphicFramePr>
          <p:cNvPr id="4" name="Table 3"/>
          <p:cNvGraphicFramePr>
            <a:graphicFrameLocks noGrp="1"/>
          </p:cNvGraphicFramePr>
          <p:nvPr>
            <p:extLst>
              <p:ext uri="{D42A27DB-BD31-4B8C-83A1-F6EECF244321}">
                <p14:modId xmlns:p14="http://schemas.microsoft.com/office/powerpoint/2010/main" val="498418125"/>
              </p:ext>
            </p:extLst>
          </p:nvPr>
        </p:nvGraphicFramePr>
        <p:xfrm>
          <a:off x="838200" y="1397000"/>
          <a:ext cx="7620000" cy="4218305"/>
        </p:xfrm>
        <a:graphic>
          <a:graphicData uri="http://schemas.openxmlformats.org/drawingml/2006/table">
            <a:tbl>
              <a:tblPr firstRow="1" bandRow="1">
                <a:tableStyleId>{5C22544A-7EE6-4342-B048-85BDC9FD1C3A}</a:tableStyleId>
              </a:tblPr>
              <a:tblGrid>
                <a:gridCol w="1524000"/>
                <a:gridCol w="1524000"/>
                <a:gridCol w="1524000"/>
                <a:gridCol w="1524000"/>
                <a:gridCol w="1524000"/>
              </a:tblGrid>
              <a:tr h="511175">
                <a:tc>
                  <a:txBody>
                    <a:bodyPr/>
                    <a:lstStyle/>
                    <a:p>
                      <a:pPr algn="ctr"/>
                      <a:r>
                        <a:rPr lang="en-US" dirty="0" smtClean="0"/>
                        <a:t>Subject</a:t>
                      </a:r>
                      <a:endParaRPr lang="en-US" dirty="0"/>
                    </a:p>
                  </a:txBody>
                  <a:tcPr/>
                </a:tc>
                <a:tc>
                  <a:txBody>
                    <a:bodyPr/>
                    <a:lstStyle/>
                    <a:p>
                      <a:pPr algn="ctr"/>
                      <a:r>
                        <a:rPr lang="en-US" dirty="0" smtClean="0"/>
                        <a:t>% Proficient 2014</a:t>
                      </a:r>
                      <a:endParaRPr lang="en-US" dirty="0"/>
                    </a:p>
                  </a:txBody>
                  <a:tcPr/>
                </a:tc>
                <a:tc>
                  <a:txBody>
                    <a:bodyPr/>
                    <a:lstStyle/>
                    <a:p>
                      <a:pPr algn="ctr"/>
                      <a:r>
                        <a:rPr lang="en-US" dirty="0" smtClean="0"/>
                        <a:t>Number Tested 2014</a:t>
                      </a:r>
                      <a:endParaRPr lang="en-US" dirty="0"/>
                    </a:p>
                  </a:txBody>
                  <a:tcPr/>
                </a:tc>
                <a:tc>
                  <a:txBody>
                    <a:bodyPr/>
                    <a:lstStyle/>
                    <a:p>
                      <a:pPr algn="ctr"/>
                      <a:r>
                        <a:rPr lang="en-US" dirty="0" smtClean="0"/>
                        <a:t>% Proficient 2013</a:t>
                      </a:r>
                      <a:endParaRPr lang="en-US" dirty="0"/>
                    </a:p>
                  </a:txBody>
                  <a:tcPr/>
                </a:tc>
                <a:tc>
                  <a:txBody>
                    <a:bodyPr/>
                    <a:lstStyle/>
                    <a:p>
                      <a:pPr algn="ctr"/>
                      <a:r>
                        <a:rPr lang="en-US" dirty="0" smtClean="0"/>
                        <a:t>Number Tested 2013</a:t>
                      </a:r>
                      <a:endParaRPr lang="en-US" dirty="0"/>
                    </a:p>
                  </a:txBody>
                  <a:tcPr/>
                </a:tc>
              </a:tr>
              <a:tr h="511175">
                <a:tc>
                  <a:txBody>
                    <a:bodyPr/>
                    <a:lstStyle/>
                    <a:p>
                      <a:r>
                        <a:rPr lang="en-US" dirty="0" smtClean="0"/>
                        <a:t>Algebra</a:t>
                      </a:r>
                      <a:r>
                        <a:rPr lang="en-US" baseline="0" dirty="0" smtClean="0"/>
                        <a:t> I</a:t>
                      </a:r>
                      <a:endParaRPr lang="en-US" dirty="0"/>
                    </a:p>
                  </a:txBody>
                  <a:tcPr/>
                </a:tc>
                <a:tc>
                  <a:txBody>
                    <a:bodyPr/>
                    <a:lstStyle/>
                    <a:p>
                      <a:r>
                        <a:rPr lang="en-US" dirty="0" smtClean="0"/>
                        <a:t>75%</a:t>
                      </a:r>
                      <a:endParaRPr lang="en-US" dirty="0"/>
                    </a:p>
                  </a:txBody>
                  <a:tcPr/>
                </a:tc>
                <a:tc>
                  <a:txBody>
                    <a:bodyPr/>
                    <a:lstStyle/>
                    <a:p>
                      <a:r>
                        <a:rPr lang="en-US" dirty="0" smtClean="0"/>
                        <a:t>46,141</a:t>
                      </a:r>
                      <a:endParaRPr lang="en-US" dirty="0"/>
                    </a:p>
                  </a:txBody>
                  <a:tcPr/>
                </a:tc>
                <a:tc>
                  <a:txBody>
                    <a:bodyPr/>
                    <a:lstStyle/>
                    <a:p>
                      <a:r>
                        <a:rPr lang="en-US" dirty="0" smtClean="0"/>
                        <a:t>84%</a:t>
                      </a:r>
                      <a:endParaRPr lang="en-US" dirty="0"/>
                    </a:p>
                  </a:txBody>
                  <a:tcPr/>
                </a:tc>
                <a:tc>
                  <a:txBody>
                    <a:bodyPr/>
                    <a:lstStyle/>
                    <a:p>
                      <a:r>
                        <a:rPr lang="en-US" dirty="0" smtClean="0"/>
                        <a:t>40,608</a:t>
                      </a:r>
                      <a:endParaRPr lang="en-US" dirty="0"/>
                    </a:p>
                  </a:txBody>
                  <a:tcPr/>
                </a:tc>
              </a:tr>
              <a:tr h="511175">
                <a:tc>
                  <a:txBody>
                    <a:bodyPr/>
                    <a:lstStyle/>
                    <a:p>
                      <a:r>
                        <a:rPr lang="en-US" dirty="0" smtClean="0"/>
                        <a:t>Algebra II</a:t>
                      </a:r>
                      <a:endParaRPr lang="en-US" dirty="0"/>
                    </a:p>
                  </a:txBody>
                  <a:tcPr/>
                </a:tc>
                <a:tc>
                  <a:txBody>
                    <a:bodyPr/>
                    <a:lstStyle/>
                    <a:p>
                      <a:r>
                        <a:rPr lang="en-US" dirty="0" smtClean="0"/>
                        <a:t>76%</a:t>
                      </a:r>
                      <a:endParaRPr lang="en-US" dirty="0"/>
                    </a:p>
                  </a:txBody>
                  <a:tcPr/>
                </a:tc>
                <a:tc>
                  <a:txBody>
                    <a:bodyPr/>
                    <a:lstStyle/>
                    <a:p>
                      <a:r>
                        <a:rPr lang="en-US" dirty="0" smtClean="0"/>
                        <a:t>30,592</a:t>
                      </a:r>
                      <a:endParaRPr lang="en-US" dirty="0"/>
                    </a:p>
                  </a:txBody>
                  <a:tcPr/>
                </a:tc>
                <a:tc>
                  <a:txBody>
                    <a:bodyPr/>
                    <a:lstStyle/>
                    <a:p>
                      <a:r>
                        <a:rPr lang="en-US" dirty="0" smtClean="0"/>
                        <a:t>77%</a:t>
                      </a:r>
                      <a:endParaRPr lang="en-US" dirty="0"/>
                    </a:p>
                  </a:txBody>
                  <a:tcPr/>
                </a:tc>
                <a:tc>
                  <a:txBody>
                    <a:bodyPr/>
                    <a:lstStyle/>
                    <a:p>
                      <a:r>
                        <a:rPr lang="en-US" dirty="0" smtClean="0"/>
                        <a:t>31,824</a:t>
                      </a:r>
                      <a:endParaRPr lang="en-US" dirty="0"/>
                    </a:p>
                  </a:txBody>
                  <a:tcPr/>
                </a:tc>
              </a:tr>
              <a:tr h="511175">
                <a:tc>
                  <a:txBody>
                    <a:bodyPr/>
                    <a:lstStyle/>
                    <a:p>
                      <a:r>
                        <a:rPr lang="en-US" dirty="0" smtClean="0"/>
                        <a:t>Biology I</a:t>
                      </a:r>
                      <a:endParaRPr lang="en-US" dirty="0"/>
                    </a:p>
                  </a:txBody>
                  <a:tcPr/>
                </a:tc>
                <a:tc>
                  <a:txBody>
                    <a:bodyPr/>
                    <a:lstStyle/>
                    <a:p>
                      <a:r>
                        <a:rPr lang="en-US" dirty="0" smtClean="0"/>
                        <a:t>50%</a:t>
                      </a:r>
                      <a:endParaRPr lang="en-US" dirty="0"/>
                    </a:p>
                  </a:txBody>
                  <a:tcPr/>
                </a:tc>
                <a:tc>
                  <a:txBody>
                    <a:bodyPr/>
                    <a:lstStyle/>
                    <a:p>
                      <a:r>
                        <a:rPr lang="en-US" dirty="0" smtClean="0"/>
                        <a:t>44,104</a:t>
                      </a:r>
                      <a:endParaRPr lang="en-US" dirty="0"/>
                    </a:p>
                  </a:txBody>
                  <a:tcPr/>
                </a:tc>
                <a:tc>
                  <a:txBody>
                    <a:bodyPr/>
                    <a:lstStyle/>
                    <a:p>
                      <a:r>
                        <a:rPr lang="en-US" dirty="0" smtClean="0"/>
                        <a:t>54%</a:t>
                      </a:r>
                      <a:endParaRPr lang="en-US" dirty="0"/>
                    </a:p>
                  </a:txBody>
                  <a:tcPr/>
                </a:tc>
                <a:tc>
                  <a:txBody>
                    <a:bodyPr/>
                    <a:lstStyle/>
                    <a:p>
                      <a:r>
                        <a:rPr lang="en-US" dirty="0" smtClean="0"/>
                        <a:t>37,496</a:t>
                      </a:r>
                      <a:endParaRPr lang="en-US" dirty="0"/>
                    </a:p>
                  </a:txBody>
                  <a:tcPr/>
                </a:tc>
              </a:tr>
              <a:tr h="511175">
                <a:tc>
                  <a:txBody>
                    <a:bodyPr/>
                    <a:lstStyle/>
                    <a:p>
                      <a:r>
                        <a:rPr lang="en-US" dirty="0" smtClean="0"/>
                        <a:t>English II</a:t>
                      </a:r>
                      <a:endParaRPr lang="en-US" dirty="0"/>
                    </a:p>
                  </a:txBody>
                  <a:tcPr/>
                </a:tc>
                <a:tc>
                  <a:txBody>
                    <a:bodyPr/>
                    <a:lstStyle/>
                    <a:p>
                      <a:r>
                        <a:rPr lang="en-US" dirty="0" smtClean="0"/>
                        <a:t>81%</a:t>
                      </a:r>
                      <a:endParaRPr lang="en-US" dirty="0"/>
                    </a:p>
                  </a:txBody>
                  <a:tcPr/>
                </a:tc>
                <a:tc>
                  <a:txBody>
                    <a:bodyPr/>
                    <a:lstStyle/>
                    <a:p>
                      <a:r>
                        <a:rPr lang="en-US" dirty="0" smtClean="0"/>
                        <a:t>43,643</a:t>
                      </a:r>
                      <a:endParaRPr lang="en-US" dirty="0"/>
                    </a:p>
                  </a:txBody>
                  <a:tcPr/>
                </a:tc>
                <a:tc>
                  <a:txBody>
                    <a:bodyPr/>
                    <a:lstStyle/>
                    <a:p>
                      <a:r>
                        <a:rPr lang="en-US" dirty="0" smtClean="0"/>
                        <a:t>88%</a:t>
                      </a:r>
                      <a:endParaRPr lang="en-US" dirty="0"/>
                    </a:p>
                  </a:txBody>
                  <a:tcPr/>
                </a:tc>
                <a:tc>
                  <a:txBody>
                    <a:bodyPr/>
                    <a:lstStyle/>
                    <a:p>
                      <a:r>
                        <a:rPr lang="en-US" dirty="0" smtClean="0"/>
                        <a:t>37,889</a:t>
                      </a:r>
                      <a:endParaRPr lang="en-US" dirty="0"/>
                    </a:p>
                  </a:txBody>
                  <a:tcPr/>
                </a:tc>
              </a:tr>
              <a:tr h="511175">
                <a:tc>
                  <a:txBody>
                    <a:bodyPr/>
                    <a:lstStyle/>
                    <a:p>
                      <a:r>
                        <a:rPr lang="en-US" dirty="0" smtClean="0"/>
                        <a:t>English III</a:t>
                      </a:r>
                      <a:endParaRPr lang="en-US" dirty="0"/>
                    </a:p>
                  </a:txBody>
                  <a:tcPr/>
                </a:tc>
                <a:tc>
                  <a:txBody>
                    <a:bodyPr/>
                    <a:lstStyle/>
                    <a:p>
                      <a:r>
                        <a:rPr lang="en-US" dirty="0" smtClean="0"/>
                        <a:t>87%</a:t>
                      </a:r>
                      <a:endParaRPr lang="en-US" dirty="0"/>
                    </a:p>
                  </a:txBody>
                  <a:tcPr/>
                </a:tc>
                <a:tc>
                  <a:txBody>
                    <a:bodyPr/>
                    <a:lstStyle/>
                    <a:p>
                      <a:r>
                        <a:rPr lang="en-US" dirty="0" smtClean="0"/>
                        <a:t>34,721</a:t>
                      </a:r>
                      <a:endParaRPr lang="en-US" dirty="0"/>
                    </a:p>
                  </a:txBody>
                  <a:tcPr/>
                </a:tc>
                <a:tc>
                  <a:txBody>
                    <a:bodyPr/>
                    <a:lstStyle/>
                    <a:p>
                      <a:r>
                        <a:rPr lang="en-US" dirty="0" smtClean="0"/>
                        <a:t>90%</a:t>
                      </a:r>
                      <a:endParaRPr lang="en-US" dirty="0"/>
                    </a:p>
                  </a:txBody>
                  <a:tcPr/>
                </a:tc>
                <a:tc>
                  <a:txBody>
                    <a:bodyPr/>
                    <a:lstStyle/>
                    <a:p>
                      <a:r>
                        <a:rPr lang="en-US" dirty="0" smtClean="0"/>
                        <a:t>38,091</a:t>
                      </a:r>
                      <a:endParaRPr lang="en-US" dirty="0"/>
                    </a:p>
                  </a:txBody>
                  <a:tcPr/>
                </a:tc>
              </a:tr>
              <a:tr h="511175">
                <a:tc>
                  <a:txBody>
                    <a:bodyPr/>
                    <a:lstStyle/>
                    <a:p>
                      <a:r>
                        <a:rPr lang="en-US" dirty="0" smtClean="0"/>
                        <a:t>Geometry</a:t>
                      </a:r>
                      <a:endParaRPr lang="en-US" dirty="0"/>
                    </a:p>
                  </a:txBody>
                  <a:tcPr/>
                </a:tc>
                <a:tc>
                  <a:txBody>
                    <a:bodyPr/>
                    <a:lstStyle/>
                    <a:p>
                      <a:r>
                        <a:rPr lang="en-US" dirty="0" smtClean="0"/>
                        <a:t>81%</a:t>
                      </a:r>
                      <a:endParaRPr lang="en-US" dirty="0"/>
                    </a:p>
                  </a:txBody>
                  <a:tcPr/>
                </a:tc>
                <a:tc>
                  <a:txBody>
                    <a:bodyPr/>
                    <a:lstStyle/>
                    <a:p>
                      <a:r>
                        <a:rPr lang="en-US" dirty="0" smtClean="0"/>
                        <a:t>40,595</a:t>
                      </a:r>
                      <a:endParaRPr lang="en-US" dirty="0"/>
                    </a:p>
                  </a:txBody>
                  <a:tcPr/>
                </a:tc>
                <a:tc>
                  <a:txBody>
                    <a:bodyPr/>
                    <a:lstStyle/>
                    <a:p>
                      <a:r>
                        <a:rPr lang="en-US" dirty="0" smtClean="0"/>
                        <a:t>83%</a:t>
                      </a:r>
                      <a:endParaRPr lang="en-US" dirty="0"/>
                    </a:p>
                  </a:txBody>
                  <a:tcPr/>
                </a:tc>
                <a:tc>
                  <a:txBody>
                    <a:bodyPr/>
                    <a:lstStyle/>
                    <a:p>
                      <a:r>
                        <a:rPr lang="en-US" dirty="0" smtClean="0"/>
                        <a:t>38,396</a:t>
                      </a:r>
                      <a:endParaRPr lang="en-US" dirty="0"/>
                    </a:p>
                  </a:txBody>
                  <a:tcPr/>
                </a:tc>
              </a:tr>
              <a:tr h="511175">
                <a:tc>
                  <a:txBody>
                    <a:bodyPr/>
                    <a:lstStyle/>
                    <a:p>
                      <a:r>
                        <a:rPr lang="en-US" dirty="0" smtClean="0"/>
                        <a:t>U.S. History</a:t>
                      </a:r>
                      <a:endParaRPr lang="en-US" dirty="0"/>
                    </a:p>
                  </a:txBody>
                  <a:tcPr/>
                </a:tc>
                <a:tc>
                  <a:txBody>
                    <a:bodyPr/>
                    <a:lstStyle/>
                    <a:p>
                      <a:r>
                        <a:rPr lang="en-US" dirty="0" smtClean="0"/>
                        <a:t>77%</a:t>
                      </a:r>
                      <a:endParaRPr lang="en-US" dirty="0"/>
                    </a:p>
                  </a:txBody>
                  <a:tcPr/>
                </a:tc>
                <a:tc>
                  <a:txBody>
                    <a:bodyPr/>
                    <a:lstStyle/>
                    <a:p>
                      <a:r>
                        <a:rPr lang="en-US" dirty="0" smtClean="0"/>
                        <a:t>39,057</a:t>
                      </a:r>
                      <a:endParaRPr lang="en-US" dirty="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6" name="Title 1"/>
          <p:cNvSpPr txBox="1">
            <a:spLocks/>
          </p:cNvSpPr>
          <p:nvPr/>
        </p:nvSpPr>
        <p:spPr>
          <a:xfrm>
            <a:off x="11893" y="38100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80000"/>
              </a:lnSpc>
            </a:pPr>
            <a:r>
              <a:rPr lang="en-US" sz="5400" dirty="0" smtClean="0">
                <a:effectLst/>
              </a:rPr>
              <a:t>2014 OCCT EOI Results</a:t>
            </a:r>
          </a:p>
        </p:txBody>
      </p:sp>
    </p:spTree>
    <p:extLst>
      <p:ext uri="{BB962C8B-B14F-4D97-AF65-F5344CB8AC3E}">
        <p14:creationId xmlns:p14="http://schemas.microsoft.com/office/powerpoint/2010/main" val="20937650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3452181414"/>
              </p:ext>
            </p:extLst>
          </p:nvPr>
        </p:nvGraphicFramePr>
        <p:xfrm>
          <a:off x="609600" y="1524000"/>
          <a:ext cx="8382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36</a:t>
            </a:fld>
            <a:endParaRPr lang="en-US" dirty="0">
              <a:solidFill>
                <a:prstClr val="black">
                  <a:tint val="75000"/>
                </a:prstClr>
              </a:solidFill>
            </a:endParaRPr>
          </a:p>
        </p:txBody>
      </p:sp>
      <p:sp>
        <p:nvSpPr>
          <p:cNvPr id="8"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RSA Performance</a:t>
            </a:r>
          </a:p>
        </p:txBody>
      </p:sp>
      <p:sp>
        <p:nvSpPr>
          <p:cNvPr id="10" name="TextBox 9"/>
          <p:cNvSpPr txBox="1"/>
          <p:nvPr/>
        </p:nvSpPr>
        <p:spPr>
          <a:xfrm>
            <a:off x="2819400" y="1143000"/>
            <a:ext cx="3468205" cy="369332"/>
          </a:xfrm>
          <a:prstGeom prst="rect">
            <a:avLst/>
          </a:prstGeom>
          <a:noFill/>
        </p:spPr>
        <p:txBody>
          <a:bodyPr wrap="none" rtlCol="0">
            <a:spAutoFit/>
          </a:bodyPr>
          <a:lstStyle/>
          <a:p>
            <a:r>
              <a:rPr lang="en-US" dirty="0" smtClean="0"/>
              <a:t>45,356 3</a:t>
            </a:r>
            <a:r>
              <a:rPr lang="en-US" baseline="30000" dirty="0" smtClean="0"/>
              <a:t>rd</a:t>
            </a:r>
            <a:r>
              <a:rPr lang="en-US" dirty="0" smtClean="0"/>
              <a:t> Grade Students Enrolled</a:t>
            </a:r>
            <a:endParaRPr lang="en-US" dirty="0"/>
          </a:p>
        </p:txBody>
      </p:sp>
      <p:graphicFrame>
        <p:nvGraphicFramePr>
          <p:cNvPr id="2" name="Chart 1"/>
          <p:cNvGraphicFramePr/>
          <p:nvPr>
            <p:extLst>
              <p:ext uri="{D42A27DB-BD31-4B8C-83A1-F6EECF244321}">
                <p14:modId xmlns:p14="http://schemas.microsoft.com/office/powerpoint/2010/main" val="2872037987"/>
              </p:ext>
            </p:extLst>
          </p:nvPr>
        </p:nvGraphicFramePr>
        <p:xfrm>
          <a:off x="3886200" y="1676400"/>
          <a:ext cx="6858000" cy="406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flipV="1">
            <a:off x="4572000" y="2209800"/>
            <a:ext cx="1524000" cy="5334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876800" y="4953000"/>
            <a:ext cx="1143000" cy="6096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6096000" y="4724400"/>
            <a:ext cx="583663" cy="369332"/>
          </a:xfrm>
          <a:prstGeom prst="rect">
            <a:avLst/>
          </a:prstGeom>
          <a:noFill/>
        </p:spPr>
        <p:txBody>
          <a:bodyPr wrap="none" rtlCol="0">
            <a:spAutoFit/>
          </a:bodyPr>
          <a:lstStyle/>
          <a:p>
            <a:r>
              <a:rPr lang="en-US" dirty="0" smtClean="0"/>
              <a:t>35%</a:t>
            </a:r>
            <a:endParaRPr lang="en-US" dirty="0"/>
          </a:p>
        </p:txBody>
      </p:sp>
      <p:sp>
        <p:nvSpPr>
          <p:cNvPr id="11" name="TextBox 10"/>
          <p:cNvSpPr txBox="1"/>
          <p:nvPr/>
        </p:nvSpPr>
        <p:spPr>
          <a:xfrm>
            <a:off x="6096000" y="3810000"/>
            <a:ext cx="583663" cy="369332"/>
          </a:xfrm>
          <a:prstGeom prst="rect">
            <a:avLst/>
          </a:prstGeom>
          <a:noFill/>
        </p:spPr>
        <p:txBody>
          <a:bodyPr wrap="none" rtlCol="0">
            <a:spAutoFit/>
          </a:bodyPr>
          <a:lstStyle/>
          <a:p>
            <a:r>
              <a:rPr lang="en-US" dirty="0" smtClean="0"/>
              <a:t>24%</a:t>
            </a:r>
            <a:endParaRPr lang="en-US" dirty="0"/>
          </a:p>
        </p:txBody>
      </p:sp>
      <p:sp>
        <p:nvSpPr>
          <p:cNvPr id="12" name="TextBox 11"/>
          <p:cNvSpPr txBox="1"/>
          <p:nvPr/>
        </p:nvSpPr>
        <p:spPr>
          <a:xfrm>
            <a:off x="6096000" y="2743200"/>
            <a:ext cx="583663" cy="369332"/>
          </a:xfrm>
          <a:prstGeom prst="rect">
            <a:avLst/>
          </a:prstGeom>
          <a:noFill/>
        </p:spPr>
        <p:txBody>
          <a:bodyPr wrap="none" rtlCol="0">
            <a:spAutoFit/>
          </a:bodyPr>
          <a:lstStyle/>
          <a:p>
            <a:r>
              <a:rPr lang="en-US" dirty="0" smtClean="0"/>
              <a:t>41%</a:t>
            </a:r>
            <a:endParaRPr lang="en-US" dirty="0"/>
          </a:p>
        </p:txBody>
      </p:sp>
    </p:spTree>
    <p:extLst>
      <p:ext uri="{BB962C8B-B14F-4D97-AF65-F5344CB8AC3E}">
        <p14:creationId xmlns:p14="http://schemas.microsoft.com/office/powerpoint/2010/main" val="211289592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37</a:t>
            </a:fld>
            <a:endParaRPr lang="en-US" dirty="0">
              <a:solidFill>
                <a:prstClr val="black">
                  <a:tint val="75000"/>
                </a:prstClr>
              </a:solidFill>
            </a:endParaRPr>
          </a:p>
        </p:txBody>
      </p:sp>
      <p:sp>
        <p:nvSpPr>
          <p:cNvPr id="8" name="Rectangle 2"/>
          <p:cNvSpPr txBox="1">
            <a:spLocks noChangeArrowheads="1"/>
          </p:cNvSpPr>
          <p:nvPr/>
        </p:nvSpPr>
        <p:spPr>
          <a:xfrm>
            <a:off x="0" y="762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RSA Performance</a:t>
            </a:r>
            <a:endParaRPr lang="en-US" altLang="en-US" sz="3200" dirty="0" smtClean="0">
              <a:effectLst/>
            </a:endParaRPr>
          </a:p>
          <a:p>
            <a:pPr algn="ctr"/>
            <a:r>
              <a:rPr lang="en-US" altLang="en-US" sz="3200" dirty="0" smtClean="0">
                <a:effectLst/>
              </a:rPr>
              <a:t>Percent of Students Scoring Below Grade Level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48608845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9443709"/>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56350"/>
            <a:ext cx="533400" cy="365125"/>
          </a:xfrm>
        </p:spPr>
        <p:txBody>
          <a:bodyPr/>
          <a:lstStyle/>
          <a:p>
            <a:fld id="{32702433-F38B-49EB-80E2-B2527A7E8472}" type="slidenum">
              <a:rPr lang="en-US" smtClean="0">
                <a:solidFill>
                  <a:prstClr val="black">
                    <a:tint val="75000"/>
                  </a:prstClr>
                </a:solidFill>
              </a:rPr>
              <a:pPr/>
              <a:t>38</a:t>
            </a:fld>
            <a:endParaRPr lang="en-US" dirty="0">
              <a:solidFill>
                <a:prstClr val="black">
                  <a:tint val="75000"/>
                </a:prstClr>
              </a:solidFill>
            </a:endParaRPr>
          </a:p>
        </p:txBody>
      </p:sp>
      <p:sp>
        <p:nvSpPr>
          <p:cNvPr id="6"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ACE Remediation</a:t>
            </a:r>
          </a:p>
        </p:txBody>
      </p:sp>
      <p:graphicFrame>
        <p:nvGraphicFramePr>
          <p:cNvPr id="7" name="Chart 6"/>
          <p:cNvGraphicFramePr/>
          <p:nvPr>
            <p:extLst>
              <p:ext uri="{D42A27DB-BD31-4B8C-83A1-F6EECF244321}">
                <p14:modId xmlns:p14="http://schemas.microsoft.com/office/powerpoint/2010/main" val="4012831271"/>
              </p:ext>
            </p:extLst>
          </p:nvPr>
        </p:nvGraphicFramePr>
        <p:xfrm>
          <a:off x="25246" y="1371600"/>
          <a:ext cx="8890153"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702433-F38B-49EB-80E2-B2527A7E8472}"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61053454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39</a:t>
            </a:fld>
            <a:endParaRPr lang="en-US" dirty="0">
              <a:solidFill>
                <a:prstClr val="black">
                  <a:tint val="75000"/>
                </a:prstClr>
              </a:solidFill>
            </a:endParaRPr>
          </a:p>
        </p:txBody>
      </p:sp>
      <p:sp>
        <p:nvSpPr>
          <p:cNvPr id="7" name="Rectangle 2"/>
          <p:cNvSpPr txBox="1">
            <a:spLocks noChangeArrowheads="1"/>
          </p:cNvSpPr>
          <p:nvPr/>
        </p:nvSpPr>
        <p:spPr>
          <a:xfrm>
            <a:off x="0" y="1524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Cost to Fully Fund</a:t>
            </a:r>
          </a:p>
          <a:p>
            <a:pPr algn="ctr"/>
            <a:r>
              <a:rPr lang="en-US" altLang="en-US" sz="5400" dirty="0" smtClean="0">
                <a:effectLst/>
              </a:rPr>
              <a:t>ACE Remediation &amp; RSA</a:t>
            </a:r>
          </a:p>
        </p:txBody>
      </p:sp>
      <p:sp>
        <p:nvSpPr>
          <p:cNvPr id="2" name="TextBox 1"/>
          <p:cNvSpPr txBox="1"/>
          <p:nvPr/>
        </p:nvSpPr>
        <p:spPr>
          <a:xfrm>
            <a:off x="4393396" y="2386537"/>
            <a:ext cx="3074204" cy="1451679"/>
          </a:xfrm>
          <a:prstGeom prst="rect">
            <a:avLst/>
          </a:prstGeom>
          <a:noFill/>
        </p:spPr>
        <p:txBody>
          <a:bodyPr wrap="none" rtlCol="0">
            <a:spAutoFit/>
          </a:bodyPr>
          <a:lstStyle/>
          <a:p>
            <a:pPr>
              <a:lnSpc>
                <a:spcPct val="150000"/>
              </a:lnSpc>
            </a:pPr>
            <a:r>
              <a:rPr lang="en-US" sz="2000" dirty="0" smtClean="0"/>
              <a:t>limited knowledge students </a:t>
            </a:r>
          </a:p>
          <a:p>
            <a:pPr>
              <a:lnSpc>
                <a:spcPct val="150000"/>
              </a:lnSpc>
            </a:pPr>
            <a:r>
              <a:rPr lang="en-US" sz="2000" dirty="0" smtClean="0"/>
              <a:t>unsatisfactory students</a:t>
            </a:r>
          </a:p>
          <a:p>
            <a:pPr>
              <a:lnSpc>
                <a:spcPct val="150000"/>
              </a:lnSpc>
            </a:pPr>
            <a:r>
              <a:rPr lang="en-US" sz="2000" dirty="0" smtClean="0"/>
              <a:t>Total if Fully Funded</a:t>
            </a:r>
            <a:endParaRPr lang="en-US" sz="2000" dirty="0"/>
          </a:p>
        </p:txBody>
      </p:sp>
      <p:sp>
        <p:nvSpPr>
          <p:cNvPr id="6" name="TextBox 5"/>
          <p:cNvSpPr txBox="1"/>
          <p:nvPr/>
        </p:nvSpPr>
        <p:spPr>
          <a:xfrm>
            <a:off x="762000" y="4443937"/>
            <a:ext cx="3656871" cy="1384995"/>
          </a:xfrm>
          <a:prstGeom prst="rect">
            <a:avLst/>
          </a:prstGeom>
          <a:noFill/>
        </p:spPr>
        <p:txBody>
          <a:bodyPr wrap="none" rtlCol="0">
            <a:spAutoFit/>
          </a:bodyPr>
          <a:lstStyle/>
          <a:p>
            <a:r>
              <a:rPr lang="en-US" sz="2800" dirty="0" smtClean="0"/>
              <a:t>Reading Sufficiency Act:</a:t>
            </a:r>
          </a:p>
          <a:p>
            <a:endParaRPr lang="en-US" sz="2800" u="sng" dirty="0" smtClean="0"/>
          </a:p>
          <a:p>
            <a:endParaRPr lang="en-US" sz="2800" dirty="0"/>
          </a:p>
        </p:txBody>
      </p:sp>
      <p:sp>
        <p:nvSpPr>
          <p:cNvPr id="8" name="TextBox 7"/>
          <p:cNvSpPr txBox="1"/>
          <p:nvPr/>
        </p:nvSpPr>
        <p:spPr>
          <a:xfrm>
            <a:off x="1676400" y="2386537"/>
            <a:ext cx="2825613" cy="1569660"/>
          </a:xfrm>
          <a:prstGeom prst="rect">
            <a:avLst/>
          </a:prstGeom>
          <a:noFill/>
        </p:spPr>
        <p:txBody>
          <a:bodyPr wrap="none" rtlCol="0">
            <a:spAutoFit/>
          </a:bodyPr>
          <a:lstStyle/>
          <a:p>
            <a:pPr algn="r"/>
            <a:r>
              <a:rPr lang="en-US" sz="3200" dirty="0"/>
              <a:t>$180 x 82,682 </a:t>
            </a:r>
            <a:endParaRPr lang="en-US" sz="3200" dirty="0" smtClean="0"/>
          </a:p>
          <a:p>
            <a:pPr algn="r"/>
            <a:r>
              <a:rPr lang="en-US" sz="3200" u="sng" dirty="0"/>
              <a:t>+ $240 x 79,856 </a:t>
            </a:r>
            <a:endParaRPr lang="en-US" sz="3200" u="sng" dirty="0" smtClean="0"/>
          </a:p>
          <a:p>
            <a:pPr algn="r"/>
            <a:r>
              <a:rPr lang="en-US" sz="3200" dirty="0"/>
              <a:t>$34,048,200</a:t>
            </a:r>
          </a:p>
        </p:txBody>
      </p:sp>
      <p:sp>
        <p:nvSpPr>
          <p:cNvPr id="9" name="TextBox 8"/>
          <p:cNvSpPr txBox="1"/>
          <p:nvPr/>
        </p:nvSpPr>
        <p:spPr>
          <a:xfrm>
            <a:off x="762000" y="1853137"/>
            <a:ext cx="2796709" cy="523220"/>
          </a:xfrm>
          <a:prstGeom prst="rect">
            <a:avLst/>
          </a:prstGeom>
          <a:noFill/>
        </p:spPr>
        <p:txBody>
          <a:bodyPr wrap="none" rtlCol="0">
            <a:spAutoFit/>
          </a:bodyPr>
          <a:lstStyle/>
          <a:p>
            <a:r>
              <a:rPr lang="en-US" sz="2800" dirty="0" smtClean="0"/>
              <a:t>ACE Remediation:</a:t>
            </a:r>
            <a:endParaRPr lang="en-US" sz="2800" dirty="0"/>
          </a:p>
        </p:txBody>
      </p:sp>
      <p:sp>
        <p:nvSpPr>
          <p:cNvPr id="10" name="TextBox 9"/>
          <p:cNvSpPr txBox="1"/>
          <p:nvPr/>
        </p:nvSpPr>
        <p:spPr>
          <a:xfrm>
            <a:off x="2514600" y="3910537"/>
            <a:ext cx="3015469" cy="400110"/>
          </a:xfrm>
          <a:prstGeom prst="rect">
            <a:avLst/>
          </a:prstGeom>
          <a:noFill/>
        </p:spPr>
        <p:txBody>
          <a:bodyPr wrap="none" rtlCol="0">
            <a:spAutoFit/>
          </a:bodyPr>
          <a:lstStyle/>
          <a:p>
            <a:r>
              <a:rPr lang="en-US" sz="2000" dirty="0" smtClean="0"/>
              <a:t>Currently Funding at 23.5%</a:t>
            </a:r>
            <a:endParaRPr lang="en-US" sz="2000" dirty="0"/>
          </a:p>
        </p:txBody>
      </p:sp>
      <p:sp>
        <p:nvSpPr>
          <p:cNvPr id="11" name="TextBox 10"/>
          <p:cNvSpPr txBox="1"/>
          <p:nvPr/>
        </p:nvSpPr>
        <p:spPr>
          <a:xfrm>
            <a:off x="-16013167" y="4800600"/>
            <a:ext cx="20521964" cy="1569660"/>
          </a:xfrm>
          <a:prstGeom prst="rect">
            <a:avLst/>
          </a:prstGeom>
          <a:noFill/>
        </p:spPr>
        <p:txBody>
          <a:bodyPr wrap="none" rtlCol="0">
            <a:spAutoFit/>
          </a:bodyPr>
          <a:lstStyle/>
          <a:p>
            <a:pPr algn="r"/>
            <a:r>
              <a:rPr lang="en-US" sz="3200" dirty="0"/>
              <a:t>$</a:t>
            </a:r>
            <a:r>
              <a:rPr lang="en-US" sz="3200" dirty="0" smtClean="0"/>
              <a:t>150</a:t>
            </a:r>
            <a:endParaRPr lang="en-US" sz="3200" dirty="0"/>
          </a:p>
          <a:p>
            <a:pPr algn="r"/>
            <a:r>
              <a:rPr lang="en-US" sz="3200" u="sng" dirty="0"/>
              <a:t>x </a:t>
            </a:r>
            <a:r>
              <a:rPr lang="en-US" sz="3200" u="sng" dirty="0" smtClean="0"/>
              <a:t>87,121</a:t>
            </a:r>
          </a:p>
          <a:p>
            <a:pPr algn="r"/>
            <a:r>
              <a:rPr lang="en-US" sz="3200" dirty="0" smtClean="0"/>
              <a:t>$13,068,150</a:t>
            </a:r>
            <a:endParaRPr lang="en-US" sz="3200" dirty="0"/>
          </a:p>
        </p:txBody>
      </p:sp>
      <p:sp>
        <p:nvSpPr>
          <p:cNvPr id="12" name="TextBox 11"/>
          <p:cNvSpPr txBox="1"/>
          <p:nvPr/>
        </p:nvSpPr>
        <p:spPr>
          <a:xfrm>
            <a:off x="4419600" y="4824937"/>
            <a:ext cx="2294493" cy="1451679"/>
          </a:xfrm>
          <a:prstGeom prst="rect">
            <a:avLst/>
          </a:prstGeom>
          <a:noFill/>
        </p:spPr>
        <p:txBody>
          <a:bodyPr wrap="none" rtlCol="0">
            <a:spAutoFit/>
          </a:bodyPr>
          <a:lstStyle/>
          <a:p>
            <a:pPr>
              <a:lnSpc>
                <a:spcPct val="150000"/>
              </a:lnSpc>
            </a:pPr>
            <a:r>
              <a:rPr lang="en-US" sz="2000" dirty="0" smtClean="0"/>
              <a:t>per student</a:t>
            </a:r>
          </a:p>
          <a:p>
            <a:pPr>
              <a:lnSpc>
                <a:spcPct val="150000"/>
              </a:lnSpc>
            </a:pPr>
            <a:r>
              <a:rPr lang="en-US" sz="2000" dirty="0" smtClean="0"/>
              <a:t>students</a:t>
            </a:r>
          </a:p>
          <a:p>
            <a:pPr>
              <a:lnSpc>
                <a:spcPct val="150000"/>
              </a:lnSpc>
            </a:pPr>
            <a:r>
              <a:rPr lang="en-US" sz="2000" dirty="0" smtClean="0"/>
              <a:t>Total if Fully Funded</a:t>
            </a:r>
            <a:endParaRPr lang="en-US" sz="2000" dirty="0"/>
          </a:p>
        </p:txBody>
      </p:sp>
      <p:sp>
        <p:nvSpPr>
          <p:cNvPr id="13" name="TextBox 12"/>
          <p:cNvSpPr txBox="1"/>
          <p:nvPr/>
        </p:nvSpPr>
        <p:spPr>
          <a:xfrm>
            <a:off x="2514600" y="6305490"/>
            <a:ext cx="2820729" cy="400110"/>
          </a:xfrm>
          <a:prstGeom prst="rect">
            <a:avLst/>
          </a:prstGeom>
          <a:noFill/>
        </p:spPr>
        <p:txBody>
          <a:bodyPr wrap="none" rtlCol="0">
            <a:spAutoFit/>
          </a:bodyPr>
          <a:lstStyle/>
          <a:p>
            <a:r>
              <a:rPr lang="en-US" sz="2000" dirty="0" smtClean="0"/>
              <a:t>Currently Funding at 50%</a:t>
            </a:r>
            <a:endParaRPr lang="en-US" sz="2000" dirty="0"/>
          </a:p>
        </p:txBody>
      </p:sp>
    </p:spTree>
    <p:extLst>
      <p:ext uri="{BB962C8B-B14F-4D97-AF65-F5344CB8AC3E}">
        <p14:creationId xmlns:p14="http://schemas.microsoft.com/office/powerpoint/2010/main" val="141421520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1143000"/>
          </a:xfrm>
        </p:spPr>
        <p:txBody>
          <a:bodyPr/>
          <a:lstStyle/>
          <a:p>
            <a:r>
              <a:rPr lang="en-US" dirty="0" smtClean="0"/>
              <a:t>Seven Formula Sources of Revenue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3822828"/>
              </p:ext>
            </p:extLst>
          </p:nvPr>
        </p:nvGraphicFramePr>
        <p:xfrm>
          <a:off x="381000" y="1295400"/>
          <a:ext cx="853440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0" y="0"/>
            <a:ext cx="9144000" cy="13716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smtClean="0">
                <a:effectLst/>
              </a:rPr>
              <a:t>Seven Sources of</a:t>
            </a:r>
          </a:p>
          <a:p>
            <a:pPr algn="ctr">
              <a:lnSpc>
                <a:spcPct val="90000"/>
              </a:lnSpc>
            </a:pPr>
            <a:r>
              <a:rPr lang="en-US" sz="4800" dirty="0" smtClean="0">
                <a:effectLst/>
              </a:rPr>
              <a:t>State Formula Revenue</a:t>
            </a:r>
            <a:endParaRPr lang="en-US" sz="4800" dirty="0">
              <a:effectLst/>
            </a:endParaRPr>
          </a:p>
        </p:txBody>
      </p:sp>
      <p:sp>
        <p:nvSpPr>
          <p:cNvPr id="8" name="TextBox 7"/>
          <p:cNvSpPr txBox="1"/>
          <p:nvPr/>
        </p:nvSpPr>
        <p:spPr>
          <a:xfrm>
            <a:off x="3886200" y="4724400"/>
            <a:ext cx="476926" cy="369332"/>
          </a:xfrm>
          <a:prstGeom prst="rect">
            <a:avLst/>
          </a:prstGeom>
          <a:noFill/>
        </p:spPr>
        <p:txBody>
          <a:bodyPr wrap="none" rtlCol="0">
            <a:spAutoFit/>
          </a:bodyPr>
          <a:lstStyle/>
          <a:p>
            <a:r>
              <a:rPr lang="en-US" dirty="0" smtClean="0"/>
              <a:t>1.5</a:t>
            </a:r>
            <a:endParaRPr lang="en-US" dirty="0"/>
          </a:p>
        </p:txBody>
      </p:sp>
      <p:sp>
        <p:nvSpPr>
          <p:cNvPr id="10" name="TextBox 9"/>
          <p:cNvSpPr txBox="1"/>
          <p:nvPr/>
        </p:nvSpPr>
        <p:spPr>
          <a:xfrm>
            <a:off x="4876800" y="4724400"/>
            <a:ext cx="476926" cy="369332"/>
          </a:xfrm>
          <a:prstGeom prst="rect">
            <a:avLst/>
          </a:prstGeom>
          <a:noFill/>
        </p:spPr>
        <p:txBody>
          <a:bodyPr wrap="none" rtlCol="0">
            <a:spAutoFit/>
          </a:bodyPr>
          <a:lstStyle/>
          <a:p>
            <a:r>
              <a:rPr lang="en-US" dirty="0" smtClean="0"/>
              <a:t>2.0</a:t>
            </a:r>
            <a:endParaRPr lang="en-US" dirty="0"/>
          </a:p>
        </p:txBody>
      </p:sp>
      <p:sp>
        <p:nvSpPr>
          <p:cNvPr id="11" name="TextBox 10"/>
          <p:cNvSpPr txBox="1"/>
          <p:nvPr/>
        </p:nvSpPr>
        <p:spPr>
          <a:xfrm>
            <a:off x="5791200" y="4724400"/>
            <a:ext cx="476926" cy="369332"/>
          </a:xfrm>
          <a:prstGeom prst="rect">
            <a:avLst/>
          </a:prstGeom>
          <a:noFill/>
        </p:spPr>
        <p:txBody>
          <a:bodyPr wrap="none" rtlCol="0">
            <a:spAutoFit/>
          </a:bodyPr>
          <a:lstStyle/>
          <a:p>
            <a:r>
              <a:rPr lang="en-US" dirty="0" smtClean="0"/>
              <a:t>2.5</a:t>
            </a:r>
            <a:endParaRPr lang="en-US" dirty="0"/>
          </a:p>
        </p:txBody>
      </p:sp>
      <p:sp>
        <p:nvSpPr>
          <p:cNvPr id="12" name="TextBox 11"/>
          <p:cNvSpPr txBox="1"/>
          <p:nvPr/>
        </p:nvSpPr>
        <p:spPr>
          <a:xfrm>
            <a:off x="6705600" y="4724400"/>
            <a:ext cx="476926" cy="369332"/>
          </a:xfrm>
          <a:prstGeom prst="rect">
            <a:avLst/>
          </a:prstGeom>
          <a:noFill/>
        </p:spPr>
        <p:txBody>
          <a:bodyPr wrap="none" rtlCol="0">
            <a:spAutoFit/>
          </a:bodyPr>
          <a:lstStyle/>
          <a:p>
            <a:r>
              <a:rPr lang="en-US" dirty="0" smtClean="0"/>
              <a:t>3.0</a:t>
            </a:r>
            <a:endParaRPr lang="en-US" dirty="0"/>
          </a:p>
        </p:txBody>
      </p:sp>
      <p:sp>
        <p:nvSpPr>
          <p:cNvPr id="13" name="TextBox 12"/>
          <p:cNvSpPr txBox="1"/>
          <p:nvPr/>
        </p:nvSpPr>
        <p:spPr>
          <a:xfrm>
            <a:off x="7620000" y="4724400"/>
            <a:ext cx="476926" cy="369332"/>
          </a:xfrm>
          <a:prstGeom prst="rect">
            <a:avLst/>
          </a:prstGeom>
          <a:noFill/>
        </p:spPr>
        <p:txBody>
          <a:bodyPr wrap="none" rtlCol="0">
            <a:spAutoFit/>
          </a:bodyPr>
          <a:lstStyle/>
          <a:p>
            <a:r>
              <a:rPr lang="en-US" dirty="0" smtClean="0"/>
              <a:t>3.5</a:t>
            </a:r>
            <a:endParaRPr lang="en-US" dirty="0"/>
          </a:p>
        </p:txBody>
      </p:sp>
      <p:sp>
        <p:nvSpPr>
          <p:cNvPr id="14" name="TextBox 13"/>
          <p:cNvSpPr txBox="1"/>
          <p:nvPr/>
        </p:nvSpPr>
        <p:spPr>
          <a:xfrm>
            <a:off x="8534400" y="4724400"/>
            <a:ext cx="476926" cy="369332"/>
          </a:xfrm>
          <a:prstGeom prst="rect">
            <a:avLst/>
          </a:prstGeom>
          <a:noFill/>
        </p:spPr>
        <p:txBody>
          <a:bodyPr wrap="none" rtlCol="0">
            <a:spAutoFit/>
          </a:bodyPr>
          <a:lstStyle/>
          <a:p>
            <a:r>
              <a:rPr lang="en-US" dirty="0" smtClean="0"/>
              <a:t>4.0</a:t>
            </a:r>
            <a:endParaRPr lang="en-US" dirty="0"/>
          </a:p>
        </p:txBody>
      </p:sp>
      <p:sp>
        <p:nvSpPr>
          <p:cNvPr id="17" name="TextBox 16"/>
          <p:cNvSpPr txBox="1"/>
          <p:nvPr/>
        </p:nvSpPr>
        <p:spPr>
          <a:xfrm>
            <a:off x="2971800" y="4724400"/>
            <a:ext cx="476926" cy="369332"/>
          </a:xfrm>
          <a:prstGeom prst="rect">
            <a:avLst/>
          </a:prstGeom>
          <a:noFill/>
        </p:spPr>
        <p:txBody>
          <a:bodyPr wrap="none" rtlCol="0">
            <a:spAutoFit/>
          </a:bodyPr>
          <a:lstStyle/>
          <a:p>
            <a:r>
              <a:rPr lang="en-US" dirty="0" smtClean="0"/>
              <a:t>1.0</a:t>
            </a:r>
            <a:endParaRPr lang="en-US" dirty="0"/>
          </a:p>
        </p:txBody>
      </p:sp>
      <p:sp>
        <p:nvSpPr>
          <p:cNvPr id="19" name="TextBox 18"/>
          <p:cNvSpPr txBox="1"/>
          <p:nvPr/>
        </p:nvSpPr>
        <p:spPr>
          <a:xfrm>
            <a:off x="2133600" y="4736068"/>
            <a:ext cx="359932" cy="369332"/>
          </a:xfrm>
          <a:prstGeom prst="rect">
            <a:avLst/>
          </a:prstGeom>
          <a:noFill/>
        </p:spPr>
        <p:txBody>
          <a:bodyPr wrap="none" rtlCol="0">
            <a:spAutoFit/>
          </a:bodyPr>
          <a:lstStyle/>
          <a:p>
            <a:r>
              <a:rPr lang="en-US" dirty="0" smtClean="0"/>
              <a:t>.5</a:t>
            </a:r>
            <a:endParaRPr lang="en-US" dirty="0"/>
          </a:p>
        </p:txBody>
      </p:sp>
      <p:sp>
        <p:nvSpPr>
          <p:cNvPr id="6" name="TextBox 5"/>
          <p:cNvSpPr txBox="1"/>
          <p:nvPr/>
        </p:nvSpPr>
        <p:spPr>
          <a:xfrm>
            <a:off x="7772400" y="5105400"/>
            <a:ext cx="1120820" cy="369332"/>
          </a:xfrm>
          <a:prstGeom prst="rect">
            <a:avLst/>
          </a:prstGeom>
          <a:noFill/>
        </p:spPr>
        <p:txBody>
          <a:bodyPr wrap="none" rtlCol="0">
            <a:spAutoFit/>
          </a:bodyPr>
          <a:lstStyle/>
          <a:p>
            <a:r>
              <a:rPr lang="en-US" b="1" dirty="0" smtClean="0"/>
              <a:t>In Billions</a:t>
            </a:r>
            <a:endParaRPr lang="en-US" b="1" dirty="0"/>
          </a:p>
        </p:txBody>
      </p:sp>
      <p:sp>
        <p:nvSpPr>
          <p:cNvPr id="15"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86130227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81000" y="1219200"/>
            <a:ext cx="1981200" cy="4038600"/>
          </a:xfrm>
        </p:spPr>
        <p:txBody>
          <a:bodyPr>
            <a:normAutofit fontScale="92500" lnSpcReduction="10000"/>
          </a:bodyPr>
          <a:lstStyle/>
          <a:p>
            <a:pPr marL="0" indent="0">
              <a:buNone/>
            </a:pPr>
            <a:r>
              <a:rPr lang="en-US" sz="4300" dirty="0" smtClean="0">
                <a:solidFill>
                  <a:srgbClr val="0D79CA"/>
                </a:solidFill>
              </a:rPr>
              <a:t>40</a:t>
            </a:r>
            <a:r>
              <a:rPr lang="en-US" b="0" dirty="0" smtClean="0"/>
              <a:t> AP trainings were held in </a:t>
            </a:r>
            <a:r>
              <a:rPr lang="en-US" sz="4300" dirty="0" smtClean="0">
                <a:solidFill>
                  <a:schemeClr val="tx2">
                    <a:lumMod val="60000"/>
                    <a:lumOff val="40000"/>
                  </a:schemeClr>
                </a:solidFill>
              </a:rPr>
              <a:t>8</a:t>
            </a:r>
            <a:r>
              <a:rPr lang="en-US" dirty="0" smtClean="0"/>
              <a:t> </a:t>
            </a:r>
            <a:r>
              <a:rPr lang="en-US" b="0" dirty="0" smtClean="0"/>
              <a:t>regions across the state this fall with </a:t>
            </a:r>
            <a:r>
              <a:rPr lang="en-US" sz="4400" dirty="0" smtClean="0">
                <a:solidFill>
                  <a:srgbClr val="0D79CA"/>
                </a:solidFill>
              </a:rPr>
              <a:t>750</a:t>
            </a:r>
            <a:r>
              <a:rPr lang="en-US" b="0" dirty="0" smtClean="0"/>
              <a:t> teachers in attendance. </a:t>
            </a:r>
            <a:endParaRPr lang="en-US" dirty="0" smtClean="0"/>
          </a:p>
        </p:txBody>
      </p:sp>
      <p:sp>
        <p:nvSpPr>
          <p:cNvPr id="2" name="Slide Number Placeholder 1"/>
          <p:cNvSpPr>
            <a:spLocks noGrp="1"/>
          </p:cNvSpPr>
          <p:nvPr>
            <p:ph type="sldNum" sz="quarter" idx="12"/>
          </p:nvPr>
        </p:nvSpPr>
        <p:spPr/>
        <p:txBody>
          <a:bodyPr/>
          <a:lstStyle/>
          <a:p>
            <a:fld id="{FD4C3ED2-5E3A-47C7-8FAB-09F0886D1254}" type="slidenum">
              <a:rPr lang="en-US" smtClean="0">
                <a:solidFill>
                  <a:srgbClr val="1F497D"/>
                </a:solidFill>
              </a:rPr>
              <a:pPr/>
              <a:t>40</a:t>
            </a:fld>
            <a:endParaRPr lang="en-US" dirty="0">
              <a:solidFill>
                <a:srgbClr val="1F497D"/>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673" r="707"/>
          <a:stretch/>
        </p:blipFill>
        <p:spPr>
          <a:xfrm>
            <a:off x="2185060" y="1447799"/>
            <a:ext cx="4108862" cy="2856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477000" y="1143000"/>
            <a:ext cx="2547257" cy="1938992"/>
          </a:xfrm>
          <a:prstGeom prst="rect">
            <a:avLst/>
          </a:prstGeom>
          <a:noFill/>
        </p:spPr>
        <p:txBody>
          <a:bodyPr wrap="square" rtlCol="0">
            <a:spAutoFit/>
          </a:bodyPr>
          <a:lstStyle/>
          <a:p>
            <a:r>
              <a:rPr lang="en-US" sz="2000" dirty="0">
                <a:solidFill>
                  <a:prstClr val="black"/>
                </a:solidFill>
              </a:rPr>
              <a:t>Advanced Placement Summer Institutes will be held in </a:t>
            </a:r>
            <a:r>
              <a:rPr lang="en-US" sz="2000" b="1" dirty="0">
                <a:solidFill>
                  <a:srgbClr val="558ED5"/>
                </a:solidFill>
              </a:rPr>
              <a:t>multiple locations</a:t>
            </a:r>
            <a:r>
              <a:rPr lang="en-US" sz="2000" b="1" dirty="0">
                <a:solidFill>
                  <a:srgbClr val="1F497D">
                    <a:lumMod val="40000"/>
                    <a:lumOff val="60000"/>
                  </a:srgbClr>
                </a:solidFill>
              </a:rPr>
              <a:t> </a:t>
            </a:r>
            <a:r>
              <a:rPr lang="en-US" sz="2000" dirty="0">
                <a:solidFill>
                  <a:prstClr val="black"/>
                </a:solidFill>
              </a:rPr>
              <a:t>this summer for all Oklahoma educators</a:t>
            </a:r>
          </a:p>
        </p:txBody>
      </p:sp>
      <p:sp>
        <p:nvSpPr>
          <p:cNvPr id="8" name="TextBox 7"/>
          <p:cNvSpPr txBox="1"/>
          <p:nvPr/>
        </p:nvSpPr>
        <p:spPr>
          <a:xfrm>
            <a:off x="609600" y="5181600"/>
            <a:ext cx="83820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b="1" dirty="0" smtClean="0">
                <a:solidFill>
                  <a:prstClr val="white"/>
                </a:solidFill>
                <a:cs typeface="Arabic Typesetting" panose="03020402040406030203" pitchFamily="66" charset="-78"/>
              </a:rPr>
              <a:t>15,001 </a:t>
            </a:r>
            <a:r>
              <a:rPr lang="en-US" sz="2800" i="1" dirty="0" smtClean="0">
                <a:solidFill>
                  <a:prstClr val="white"/>
                </a:solidFill>
                <a:cs typeface="Arabic Typesetting" panose="03020402040406030203" pitchFamily="66" charset="-78"/>
              </a:rPr>
              <a:t>students </a:t>
            </a:r>
            <a:r>
              <a:rPr lang="en-US" sz="2800" i="1" dirty="0">
                <a:solidFill>
                  <a:prstClr val="white"/>
                </a:solidFill>
                <a:cs typeface="Arabic Typesetting" panose="03020402040406030203" pitchFamily="66" charset="-78"/>
              </a:rPr>
              <a:t>are taking AP exams </a:t>
            </a:r>
          </a:p>
          <a:p>
            <a:r>
              <a:rPr lang="en-US" sz="3200" b="1" dirty="0" smtClean="0">
                <a:solidFill>
                  <a:prstClr val="white"/>
                </a:solidFill>
                <a:cs typeface="Arabic Typesetting" panose="03020402040406030203" pitchFamily="66" charset="-78"/>
              </a:rPr>
              <a:t>11,933 or 80% </a:t>
            </a:r>
            <a:r>
              <a:rPr lang="en-US" sz="2800" i="1" dirty="0" smtClean="0">
                <a:solidFill>
                  <a:prstClr val="white"/>
                </a:solidFill>
                <a:cs typeface="Arabic Typesetting" panose="03020402040406030203" pitchFamily="66" charset="-78"/>
              </a:rPr>
              <a:t>of </a:t>
            </a:r>
            <a:r>
              <a:rPr lang="en-US" sz="2800" i="1" dirty="0">
                <a:solidFill>
                  <a:prstClr val="white"/>
                </a:solidFill>
                <a:cs typeface="Arabic Typesetting" panose="03020402040406030203" pitchFamily="66" charset="-78"/>
              </a:rPr>
              <a:t>these students are passing exams with a college-ready score of </a:t>
            </a:r>
            <a:r>
              <a:rPr lang="en-US" sz="3200" b="1" i="1" dirty="0">
                <a:solidFill>
                  <a:prstClr val="white"/>
                </a:solidFill>
                <a:cs typeface="Arabic Typesetting" panose="03020402040406030203" pitchFamily="66" charset="-78"/>
              </a:rPr>
              <a:t>3, 4, or 5</a:t>
            </a:r>
          </a:p>
        </p:txBody>
      </p:sp>
      <p:sp>
        <p:nvSpPr>
          <p:cNvPr id="7" name="TextBox 6"/>
          <p:cNvSpPr txBox="1"/>
          <p:nvPr/>
        </p:nvSpPr>
        <p:spPr>
          <a:xfrm>
            <a:off x="6477000" y="3429000"/>
            <a:ext cx="2286000" cy="1600438"/>
          </a:xfrm>
          <a:prstGeom prst="rect">
            <a:avLst/>
          </a:prstGeom>
          <a:noFill/>
        </p:spPr>
        <p:txBody>
          <a:bodyPr wrap="square" rtlCol="0">
            <a:spAutoFit/>
          </a:bodyPr>
          <a:lstStyle/>
          <a:p>
            <a:r>
              <a:rPr lang="en-US" sz="1400" dirty="0" smtClean="0"/>
              <a:t>49 schools in the state now offer AVID – Advancement Via Individual Determination, a proven program for increasing College and Career Readiness</a:t>
            </a:r>
            <a:endParaRPr lang="en-US" sz="1400" dirty="0"/>
          </a:p>
        </p:txBody>
      </p:sp>
      <p:sp>
        <p:nvSpPr>
          <p:cNvPr id="10"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Advanced Placement</a:t>
            </a:r>
          </a:p>
        </p:txBody>
      </p:sp>
    </p:spTree>
    <p:extLst>
      <p:ext uri="{BB962C8B-B14F-4D97-AF65-F5344CB8AC3E}">
        <p14:creationId xmlns:p14="http://schemas.microsoft.com/office/powerpoint/2010/main" val="17117694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9144000" cy="685800"/>
          </a:xfrm>
        </p:spPr>
        <p:txBody>
          <a:bodyPr>
            <a:normAutofit fontScale="90000"/>
          </a:bodyPr>
          <a:lstStyle/>
          <a:p>
            <a:r>
              <a:rPr lang="en-US" dirty="0" smtClean="0"/>
              <a:t>Teacher and Leader Effectiveness</a:t>
            </a:r>
            <a:endParaRPr lang="en-US" dirty="0"/>
          </a:p>
        </p:txBody>
      </p:sp>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41</a:t>
            </a:fld>
            <a:endParaRPr lang="en-US" dirty="0">
              <a:solidFill>
                <a:prstClr val="black">
                  <a:tint val="75000"/>
                </a:prstClr>
              </a:solidFill>
            </a:endParaRPr>
          </a:p>
        </p:txBody>
      </p:sp>
      <p:sp>
        <p:nvSpPr>
          <p:cNvPr id="5" name="Content Placeholder 2"/>
          <p:cNvSpPr txBox="1">
            <a:spLocks/>
          </p:cNvSpPr>
          <p:nvPr/>
        </p:nvSpPr>
        <p:spPr>
          <a:xfrm>
            <a:off x="533400" y="1295400"/>
            <a:ext cx="8229600" cy="20574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fontAlgn="t">
              <a:buFont typeface="Wingdings" charset="2"/>
              <a:buChar char="ü"/>
            </a:pPr>
            <a:r>
              <a:rPr lang="en-US" sz="2400" b="0" dirty="0" smtClean="0">
                <a:solidFill>
                  <a:prstClr val="black"/>
                </a:solidFill>
              </a:rPr>
              <a:t>100% of districts are using the qualitative component of TLE with a high level of fidelity to improve educator effectiveness and student learning outcomes.</a:t>
            </a:r>
          </a:p>
          <a:p>
            <a:pPr marL="342900" indent="-342900" fontAlgn="t">
              <a:buFont typeface="Wingdings" charset="2"/>
              <a:buChar char="ü"/>
            </a:pPr>
            <a:r>
              <a:rPr lang="en-US" sz="2400" b="0" dirty="0"/>
              <a:t>‪More than 615 district leaders representing 523 districts attended the VAM trainings, and more than 815 district leaders representing 434 districts attended the SLO/SOO trainings held this fall.‬</a:t>
            </a:r>
            <a:endParaRPr lang="en-US" sz="2400" b="0" dirty="0" smtClean="0">
              <a:solidFill>
                <a:prstClr val="black"/>
              </a:solidFill>
            </a:endParaRPr>
          </a:p>
        </p:txBody>
      </p:sp>
      <p:sp>
        <p:nvSpPr>
          <p:cNvPr id="7" name="Rectangle 6"/>
          <p:cNvSpPr/>
          <p:nvPr/>
        </p:nvSpPr>
        <p:spPr>
          <a:xfrm>
            <a:off x="838200" y="4200942"/>
            <a:ext cx="7772400" cy="212365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2200" b="1" dirty="0" smtClean="0">
                <a:solidFill>
                  <a:prstClr val="white"/>
                </a:solidFill>
              </a:rPr>
              <a:t>Future Vision for TLE Implementation:</a:t>
            </a:r>
            <a:endParaRPr lang="en-US" sz="2200" b="1" dirty="0">
              <a:solidFill>
                <a:prstClr val="white"/>
              </a:solidFill>
            </a:endParaRPr>
          </a:p>
          <a:p>
            <a:pPr marL="285750" indent="-285750">
              <a:buFont typeface="Arial" panose="020B0604020202020204" pitchFamily="34" charset="0"/>
              <a:buChar char="•"/>
            </a:pPr>
            <a:r>
              <a:rPr lang="en-US" sz="2200" dirty="0" smtClean="0">
                <a:solidFill>
                  <a:prstClr val="white"/>
                </a:solidFill>
                <a:sym typeface="Symbol"/>
              </a:rPr>
              <a:t>Collaborate with external stakeholders to continue training on both the qualitative and quantitative portions of TLE.</a:t>
            </a:r>
            <a:endParaRPr lang="en-US" sz="2200" dirty="0">
              <a:solidFill>
                <a:prstClr val="white"/>
              </a:solidFill>
              <a:sym typeface="Symbol"/>
            </a:endParaRPr>
          </a:p>
          <a:p>
            <a:pPr marL="285750" indent="-285750">
              <a:buFont typeface="Arial" panose="020B0604020202020204" pitchFamily="34" charset="0"/>
              <a:buChar char="•"/>
            </a:pPr>
            <a:r>
              <a:rPr lang="en-US" sz="2200" dirty="0" smtClean="0">
                <a:solidFill>
                  <a:prstClr val="white"/>
                </a:solidFill>
                <a:sym typeface="Symbol"/>
              </a:rPr>
              <a:t>Further study is needed to ensure that the quantitative portion is valid, reliable and useful to teachers in order to improve instruction.</a:t>
            </a:r>
            <a:endParaRPr lang="en-US" sz="2200" dirty="0">
              <a:solidFill>
                <a:prstClr val="white"/>
              </a:solidFill>
              <a:sym typeface="Symbol"/>
            </a:endParaRPr>
          </a:p>
        </p:txBody>
      </p:sp>
    </p:spTree>
    <p:extLst>
      <p:ext uri="{BB962C8B-B14F-4D97-AF65-F5344CB8AC3E}">
        <p14:creationId xmlns:p14="http://schemas.microsoft.com/office/powerpoint/2010/main" val="411533807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42</a:t>
            </a:fld>
            <a:endParaRPr lang="en-US" dirty="0">
              <a:solidFill>
                <a:prstClr val="black">
                  <a:tint val="75000"/>
                </a:prstClr>
              </a:solidFill>
            </a:endParaRPr>
          </a:p>
        </p:txBody>
      </p:sp>
      <p:sp>
        <p:nvSpPr>
          <p:cNvPr id="6" name="Rectangle 2"/>
          <p:cNvSpPr txBox="1">
            <a:spLocks noChangeArrowheads="1"/>
          </p:cNvSpPr>
          <p:nvPr/>
        </p:nvSpPr>
        <p:spPr>
          <a:xfrm>
            <a:off x="0" y="2286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4800" dirty="0" smtClean="0">
                <a:effectLst/>
              </a:rPr>
              <a:t>FY 16 Budget Increase Request</a:t>
            </a:r>
          </a:p>
        </p:txBody>
      </p:sp>
      <p:graphicFrame>
        <p:nvGraphicFramePr>
          <p:cNvPr id="3" name="Table 2"/>
          <p:cNvGraphicFramePr>
            <a:graphicFrameLocks noGrp="1"/>
          </p:cNvGraphicFramePr>
          <p:nvPr>
            <p:extLst>
              <p:ext uri="{D42A27DB-BD31-4B8C-83A1-F6EECF244321}">
                <p14:modId xmlns:p14="http://schemas.microsoft.com/office/powerpoint/2010/main" val="3005374503"/>
              </p:ext>
            </p:extLst>
          </p:nvPr>
        </p:nvGraphicFramePr>
        <p:xfrm>
          <a:off x="838200" y="1325880"/>
          <a:ext cx="7620000" cy="5151120"/>
        </p:xfrm>
        <a:graphic>
          <a:graphicData uri="http://schemas.openxmlformats.org/drawingml/2006/table">
            <a:tbl>
              <a:tblPr firstCol="1" bandRow="1">
                <a:tableStyleId>{5C22544A-7EE6-4342-B048-85BDC9FD1C3A}</a:tableStyleId>
              </a:tblPr>
              <a:tblGrid>
                <a:gridCol w="3810000"/>
                <a:gridCol w="3810000"/>
              </a:tblGrid>
              <a:tr h="793800">
                <a:tc>
                  <a:txBody>
                    <a:bodyPr/>
                    <a:lstStyle/>
                    <a:p>
                      <a:r>
                        <a:rPr lang="en-US" sz="2400" dirty="0" smtClean="0"/>
                        <a:t>Teacher Compensation &amp; Extended School Year</a:t>
                      </a:r>
                      <a:endParaRPr lang="en-US" sz="2400" dirty="0"/>
                    </a:p>
                  </a:txBody>
                  <a:tcPr/>
                </a:tc>
                <a:tc>
                  <a:txBody>
                    <a:bodyPr/>
                    <a:lstStyle/>
                    <a:p>
                      <a:pPr algn="r"/>
                      <a:r>
                        <a:rPr lang="en-US" sz="4000" dirty="0" smtClean="0"/>
                        <a:t>$150,000,000</a:t>
                      </a:r>
                      <a:endParaRPr lang="en-US" sz="4000" dirty="0"/>
                    </a:p>
                  </a:txBody>
                  <a:tcPr/>
                </a:tc>
              </a:tr>
              <a:tr h="642600">
                <a:tc>
                  <a:txBody>
                    <a:bodyPr/>
                    <a:lstStyle/>
                    <a:p>
                      <a:r>
                        <a:rPr lang="en-US" sz="2400" dirty="0" smtClean="0"/>
                        <a:t>Financial Support of Schools</a:t>
                      </a:r>
                    </a:p>
                  </a:txBody>
                  <a:tcPr/>
                </a:tc>
                <a:tc>
                  <a:txBody>
                    <a:bodyPr/>
                    <a:lstStyle/>
                    <a:p>
                      <a:pPr algn="r"/>
                      <a:r>
                        <a:rPr lang="en-US" sz="4000" dirty="0" smtClean="0"/>
                        <a:t>$55,000,000</a:t>
                      </a:r>
                      <a:endParaRPr lang="en-US" sz="4000" dirty="0"/>
                    </a:p>
                  </a:txBody>
                  <a:tcPr/>
                </a:tc>
              </a:tr>
              <a:tr h="642600">
                <a:tc>
                  <a:txBody>
                    <a:bodyPr/>
                    <a:lstStyle/>
                    <a:p>
                      <a:r>
                        <a:rPr lang="en-US" sz="2400" dirty="0" smtClean="0"/>
                        <a:t>Flexible Benefit Allowance</a:t>
                      </a:r>
                    </a:p>
                  </a:txBody>
                  <a:tcPr/>
                </a:tc>
                <a:tc>
                  <a:txBody>
                    <a:bodyPr/>
                    <a:lstStyle/>
                    <a:p>
                      <a:pPr algn="r"/>
                      <a:r>
                        <a:rPr lang="en-US" sz="4000" dirty="0" smtClean="0"/>
                        <a:t>$15,304,403</a:t>
                      </a:r>
                      <a:endParaRPr lang="en-US" sz="4000" dirty="0"/>
                    </a:p>
                  </a:txBody>
                  <a:tcPr/>
                </a:tc>
              </a:tr>
              <a:tr h="793800">
                <a:tc>
                  <a:txBody>
                    <a:bodyPr/>
                    <a:lstStyle/>
                    <a:p>
                      <a:r>
                        <a:rPr lang="en-US" sz="2400" dirty="0" smtClean="0"/>
                        <a:t>Staff Development for Schools</a:t>
                      </a:r>
                      <a:endParaRPr lang="en-US" sz="2400" dirty="0"/>
                    </a:p>
                  </a:txBody>
                  <a:tcPr/>
                </a:tc>
                <a:tc>
                  <a:txBody>
                    <a:bodyPr/>
                    <a:lstStyle/>
                    <a:p>
                      <a:pPr algn="r"/>
                      <a:r>
                        <a:rPr lang="en-US" sz="4000" dirty="0" smtClean="0"/>
                        <a:t>$1,320,961</a:t>
                      </a:r>
                      <a:endParaRPr lang="en-US" sz="4000" dirty="0"/>
                    </a:p>
                  </a:txBody>
                  <a:tcPr/>
                </a:tc>
              </a:tr>
              <a:tr h="642600">
                <a:tc>
                  <a:txBody>
                    <a:bodyPr/>
                    <a:lstStyle/>
                    <a:p>
                      <a:r>
                        <a:rPr lang="en-US" sz="2400" dirty="0" smtClean="0"/>
                        <a:t>Other School Activities</a:t>
                      </a:r>
                      <a:endParaRPr lang="en-US" sz="2400" dirty="0"/>
                    </a:p>
                  </a:txBody>
                  <a:tcPr/>
                </a:tc>
                <a:tc>
                  <a:txBody>
                    <a:bodyPr/>
                    <a:lstStyle/>
                    <a:p>
                      <a:pPr algn="r"/>
                      <a:r>
                        <a:rPr lang="en-US" sz="4000" dirty="0" smtClean="0"/>
                        <a:t>$350,921</a:t>
                      </a:r>
                      <a:endParaRPr lang="en-US" sz="4000" dirty="0"/>
                    </a:p>
                  </a:txBody>
                  <a:tcPr/>
                </a:tc>
              </a:tr>
              <a:tr h="642600">
                <a:tc>
                  <a:txBody>
                    <a:bodyPr/>
                    <a:lstStyle/>
                    <a:p>
                      <a:r>
                        <a:rPr lang="en-US" sz="2400" dirty="0" smtClean="0"/>
                        <a:t>Administration</a:t>
                      </a:r>
                      <a:r>
                        <a:rPr lang="en-US" sz="2400" baseline="0" dirty="0" smtClean="0"/>
                        <a:t> &amp; Support</a:t>
                      </a:r>
                      <a:endParaRPr lang="en-US" sz="2400" dirty="0"/>
                    </a:p>
                  </a:txBody>
                  <a:tcPr/>
                </a:tc>
                <a:tc>
                  <a:txBody>
                    <a:bodyPr/>
                    <a:lstStyle/>
                    <a:p>
                      <a:pPr algn="r"/>
                      <a:r>
                        <a:rPr lang="en-US" sz="4000" dirty="0" smtClean="0"/>
                        <a:t>$4,363</a:t>
                      </a:r>
                      <a:endParaRPr lang="en-US" sz="4000" dirty="0"/>
                    </a:p>
                  </a:txBody>
                  <a:tcPr/>
                </a:tc>
              </a:tr>
              <a:tr h="642600">
                <a:tc>
                  <a:txBody>
                    <a:bodyPr/>
                    <a:lstStyle/>
                    <a:p>
                      <a:r>
                        <a:rPr lang="en-US" sz="2400" dirty="0" smtClean="0"/>
                        <a:t>TOTAL</a:t>
                      </a:r>
                      <a:endParaRPr lang="en-US" sz="2400" dirty="0"/>
                    </a:p>
                  </a:txBody>
                  <a:tcPr/>
                </a:tc>
                <a:tc>
                  <a:txBody>
                    <a:bodyPr/>
                    <a:lstStyle/>
                    <a:p>
                      <a:pPr algn="r"/>
                      <a:r>
                        <a:rPr lang="en-US" sz="4000" dirty="0" smtClean="0"/>
                        <a:t>$221,980,648</a:t>
                      </a:r>
                      <a:endParaRPr lang="en-US" sz="4000" dirty="0"/>
                    </a:p>
                  </a:txBody>
                  <a:tcPr/>
                </a:tc>
              </a:tr>
            </a:tbl>
          </a:graphicData>
        </a:graphic>
      </p:graphicFrame>
    </p:spTree>
    <p:extLst>
      <p:ext uri="{BB962C8B-B14F-4D97-AF65-F5344CB8AC3E}">
        <p14:creationId xmlns:p14="http://schemas.microsoft.com/office/powerpoint/2010/main" val="378821058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702433-F38B-49EB-80E2-B2527A7E8472}" type="slidenum">
              <a:rPr lang="en-US" smtClean="0">
                <a:solidFill>
                  <a:prstClr val="black">
                    <a:tint val="75000"/>
                  </a:prstClr>
                </a:solidFill>
              </a:rPr>
              <a:pPr/>
              <a:t>5</a:t>
            </a:fld>
            <a:endParaRPr lang="en-US" dirty="0">
              <a:solidFill>
                <a:prstClr val="black">
                  <a:tint val="75000"/>
                </a:prstClr>
              </a:solidFill>
            </a:endParaRPr>
          </a:p>
        </p:txBody>
      </p:sp>
      <p:sp>
        <p:nvSpPr>
          <p:cNvPr id="7" name="Title 1"/>
          <p:cNvSpPr txBox="1">
            <a:spLocks/>
          </p:cNvSpPr>
          <p:nvPr/>
        </p:nvSpPr>
        <p:spPr>
          <a:xfrm>
            <a:off x="0" y="152400"/>
            <a:ext cx="9144000" cy="9144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90000"/>
              </a:lnSpc>
            </a:pPr>
            <a:r>
              <a:rPr lang="en-US" sz="4800" dirty="0" smtClean="0">
                <a:effectLst/>
              </a:rPr>
              <a:t>Formula Revenue</a:t>
            </a:r>
            <a:endParaRPr lang="en-US" sz="4800" dirty="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207948566"/>
              </p:ext>
            </p:extLst>
          </p:nvPr>
        </p:nvGraphicFramePr>
        <p:xfrm>
          <a:off x="381003" y="1148016"/>
          <a:ext cx="8686797" cy="4888310"/>
        </p:xfrm>
        <a:graphic>
          <a:graphicData uri="http://schemas.openxmlformats.org/drawingml/2006/table">
            <a:tbl>
              <a:tblPr firstRow="1" bandRow="1">
                <a:tableStyleId>{5C22544A-7EE6-4342-B048-85BDC9FD1C3A}</a:tableStyleId>
              </a:tblPr>
              <a:tblGrid>
                <a:gridCol w="1240971"/>
                <a:gridCol w="1240971"/>
                <a:gridCol w="1240971"/>
                <a:gridCol w="1240971"/>
                <a:gridCol w="1240971"/>
                <a:gridCol w="1240971"/>
                <a:gridCol w="1240971"/>
              </a:tblGrid>
              <a:tr h="370840">
                <a:tc>
                  <a:txBody>
                    <a:bodyPr/>
                    <a:lstStyle/>
                    <a:p>
                      <a:pPr algn="ctr" fontAlgn="b"/>
                      <a:r>
                        <a:rPr lang="en-US" sz="1200" b="0" i="0" u="none" strike="noStrike" dirty="0">
                          <a:solidFill>
                            <a:srgbClr val="FFFFFF"/>
                          </a:solidFill>
                          <a:effectLst/>
                          <a:latin typeface="Calibri"/>
                        </a:rPr>
                        <a:t>Seven Rev. Sources</a:t>
                      </a:r>
                    </a:p>
                  </a:txBody>
                  <a:tcPr marL="11446" marR="11446" marT="11446" marB="0" anchor="b"/>
                </a:tc>
                <a:tc>
                  <a:txBody>
                    <a:bodyPr/>
                    <a:lstStyle/>
                    <a:p>
                      <a:pPr algn="ctr" fontAlgn="b"/>
                      <a:r>
                        <a:rPr lang="en-US" sz="1200" b="0" i="0" u="none" strike="noStrike" dirty="0">
                          <a:solidFill>
                            <a:srgbClr val="FFFFFF"/>
                          </a:solidFill>
                          <a:effectLst/>
                          <a:latin typeface="Calibri"/>
                        </a:rPr>
                        <a:t>FY2015</a:t>
                      </a:r>
                    </a:p>
                  </a:txBody>
                  <a:tcPr marL="11446" marR="11446" marT="11446" marB="0" anchor="b"/>
                </a:tc>
                <a:tc>
                  <a:txBody>
                    <a:bodyPr/>
                    <a:lstStyle/>
                    <a:p>
                      <a:pPr algn="ctr" fontAlgn="b"/>
                      <a:r>
                        <a:rPr lang="en-US" sz="1200" b="0" i="0" u="none" strike="noStrike" dirty="0">
                          <a:solidFill>
                            <a:srgbClr val="FFFFFF"/>
                          </a:solidFill>
                          <a:effectLst/>
                          <a:latin typeface="Calibri"/>
                        </a:rPr>
                        <a:t>FY2014</a:t>
                      </a:r>
                    </a:p>
                  </a:txBody>
                  <a:tcPr marL="11446" marR="11446" marT="11446" marB="0" anchor="b"/>
                </a:tc>
                <a:tc>
                  <a:txBody>
                    <a:bodyPr/>
                    <a:lstStyle/>
                    <a:p>
                      <a:pPr algn="ctr" fontAlgn="b"/>
                      <a:r>
                        <a:rPr lang="en-US" sz="1200" b="0" i="0" u="none" strike="noStrike">
                          <a:solidFill>
                            <a:srgbClr val="FFFFFF"/>
                          </a:solidFill>
                          <a:effectLst/>
                          <a:latin typeface="Calibri"/>
                        </a:rPr>
                        <a:t>FY2013</a:t>
                      </a:r>
                    </a:p>
                  </a:txBody>
                  <a:tcPr marL="11446" marR="11446" marT="11446" marB="0" anchor="b"/>
                </a:tc>
                <a:tc>
                  <a:txBody>
                    <a:bodyPr/>
                    <a:lstStyle/>
                    <a:p>
                      <a:pPr algn="ctr" fontAlgn="b"/>
                      <a:r>
                        <a:rPr lang="en-US" sz="1200" b="0" i="0" u="none" strike="noStrike" dirty="0">
                          <a:solidFill>
                            <a:srgbClr val="FFFFFF"/>
                          </a:solidFill>
                          <a:effectLst/>
                          <a:latin typeface="Calibri"/>
                        </a:rPr>
                        <a:t>FY2012</a:t>
                      </a:r>
                    </a:p>
                  </a:txBody>
                  <a:tcPr marL="11446" marR="11446" marT="11446" marB="0" anchor="b"/>
                </a:tc>
                <a:tc>
                  <a:txBody>
                    <a:bodyPr/>
                    <a:lstStyle/>
                    <a:p>
                      <a:pPr algn="ctr" fontAlgn="b"/>
                      <a:r>
                        <a:rPr lang="en-US" sz="1200" b="0" i="0" u="none" strike="noStrike" dirty="0">
                          <a:solidFill>
                            <a:srgbClr val="FFFFFF"/>
                          </a:solidFill>
                          <a:effectLst/>
                          <a:latin typeface="Calibri"/>
                        </a:rPr>
                        <a:t>FY2011</a:t>
                      </a:r>
                    </a:p>
                  </a:txBody>
                  <a:tcPr marL="11446" marR="11446" marT="11446" marB="0" anchor="b"/>
                </a:tc>
                <a:tc>
                  <a:txBody>
                    <a:bodyPr/>
                    <a:lstStyle/>
                    <a:p>
                      <a:pPr algn="ctr" fontAlgn="b"/>
                      <a:r>
                        <a:rPr lang="en-US" sz="1200" b="0" i="0" u="none" strike="noStrike" dirty="0">
                          <a:solidFill>
                            <a:srgbClr val="FFFFFF"/>
                          </a:solidFill>
                          <a:effectLst/>
                          <a:latin typeface="Calibri"/>
                        </a:rPr>
                        <a:t>FY2010</a:t>
                      </a:r>
                    </a:p>
                  </a:txBody>
                  <a:tcPr marL="11446" marR="11446" marT="11446" marB="0" anchor="b"/>
                </a:tc>
              </a:tr>
              <a:tr h="370840">
                <a:tc>
                  <a:txBody>
                    <a:bodyPr/>
                    <a:lstStyle/>
                    <a:p>
                      <a:pPr algn="l" fontAlgn="b"/>
                      <a:r>
                        <a:rPr lang="en-US" sz="1200" b="0" i="0" u="none" strike="noStrike" dirty="0">
                          <a:solidFill>
                            <a:srgbClr val="000000"/>
                          </a:solidFill>
                          <a:effectLst/>
                          <a:latin typeface="Calibri"/>
                        </a:rPr>
                        <a:t>Ad Valorem (35 Mills)</a:t>
                      </a:r>
                    </a:p>
                  </a:txBody>
                  <a:tcPr marL="11446" marR="11446" marT="11446" marB="0" anchor="b"/>
                </a:tc>
                <a:tc>
                  <a:txBody>
                    <a:bodyPr/>
                    <a:lstStyle/>
                    <a:p>
                      <a:pPr algn="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$1,058,635,853 </a:t>
                      </a:r>
                      <a:endParaRPr lang="en-US" sz="1400" b="0" i="0" u="none" strike="noStrike" dirty="0">
                        <a:solidFill>
                          <a:srgbClr val="000000"/>
                        </a:solidFill>
                        <a:effectLst/>
                        <a:latin typeface="Calibri"/>
                      </a:endParaRP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1,013,534,728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975,794,215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943,606,637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905,082,205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878,567,004 </a:t>
                      </a:r>
                    </a:p>
                  </a:txBody>
                  <a:tcPr marL="11446" marR="11446" marT="11446" marB="0" anchor="b"/>
                </a:tc>
              </a:tr>
              <a:tr h="370840">
                <a:tc>
                  <a:txBody>
                    <a:bodyPr/>
                    <a:lstStyle/>
                    <a:p>
                      <a:pPr algn="l" fontAlgn="b"/>
                      <a:r>
                        <a:rPr lang="en-US" sz="1200" b="0" i="0" u="none" strike="noStrike" dirty="0">
                          <a:solidFill>
                            <a:srgbClr val="000000"/>
                          </a:solidFill>
                          <a:effectLst/>
                          <a:latin typeface="Calibri"/>
                        </a:rPr>
                        <a:t>County 4-Mill</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116,348,712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112,653,312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109,665,459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104,564,406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100,620,495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93,896,685 </a:t>
                      </a:r>
                    </a:p>
                  </a:txBody>
                  <a:tcPr marL="11446" marR="11446" marT="11446" marB="0" anchor="b"/>
                </a:tc>
              </a:tr>
              <a:tr h="370840">
                <a:tc>
                  <a:txBody>
                    <a:bodyPr/>
                    <a:lstStyle/>
                    <a:p>
                      <a:pPr algn="l" fontAlgn="b"/>
                      <a:r>
                        <a:rPr lang="en-US" sz="1200" b="0" i="0" u="none" strike="noStrike" dirty="0">
                          <a:solidFill>
                            <a:srgbClr val="000000"/>
                          </a:solidFill>
                          <a:effectLst/>
                          <a:latin typeface="Calibri"/>
                        </a:rPr>
                        <a:t>School Land</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93,626,801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93,000,002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102,144,987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93,160,723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83,212,992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60,341,458 </a:t>
                      </a:r>
                    </a:p>
                  </a:txBody>
                  <a:tcPr marL="11446" marR="11446" marT="11446" marB="0" anchor="b"/>
                </a:tc>
              </a:tr>
              <a:tr h="370840">
                <a:tc>
                  <a:txBody>
                    <a:bodyPr/>
                    <a:lstStyle/>
                    <a:p>
                      <a:pPr algn="l" fontAlgn="b"/>
                      <a:r>
                        <a:rPr lang="en-US" sz="1200" b="0" i="0" u="none" strike="noStrike" dirty="0">
                          <a:solidFill>
                            <a:srgbClr val="000000"/>
                          </a:solidFill>
                          <a:effectLst/>
                          <a:latin typeface="Calibri"/>
                        </a:rPr>
                        <a:t>Gross Production</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79,370,145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60,196,841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72,199,149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66,528,645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57,919,963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86,216,531 </a:t>
                      </a:r>
                    </a:p>
                  </a:txBody>
                  <a:tcPr marL="11446" marR="11446" marT="11446" marB="0" anchor="b"/>
                </a:tc>
              </a:tr>
              <a:tr h="370840">
                <a:tc>
                  <a:txBody>
                    <a:bodyPr/>
                    <a:lstStyle/>
                    <a:p>
                      <a:pPr algn="l" fontAlgn="b"/>
                      <a:r>
                        <a:rPr lang="en-US" sz="1200" b="0" i="0" u="none" strike="noStrike" dirty="0">
                          <a:solidFill>
                            <a:srgbClr val="000000"/>
                          </a:solidFill>
                          <a:effectLst/>
                          <a:latin typeface="Calibri"/>
                        </a:rPr>
                        <a:t>Motor Vehicle</a:t>
                      </a:r>
                    </a:p>
                  </a:txBody>
                  <a:tcPr marL="11446" marR="11446" marT="11446" marB="0" anchor="b"/>
                </a:tc>
                <a:tc>
                  <a:txBody>
                    <a:bodyPr/>
                    <a:lstStyle/>
                    <a:p>
                      <a:pPr algn="r"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$261,396,364 </a:t>
                      </a:r>
                      <a:endParaRPr lang="en-US" sz="1400" b="0" i="0" u="none" strike="noStrike" dirty="0">
                        <a:solidFill>
                          <a:srgbClr val="000000"/>
                        </a:solidFill>
                        <a:effectLst/>
                        <a:latin typeface="Calibri"/>
                      </a:endParaRP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238,717,326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229,663,512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219,919,668 </a:t>
                      </a:r>
                    </a:p>
                  </a:txBody>
                  <a:tcPr marL="11446" marR="11446" marT="11446" marB="0" anchor="b"/>
                </a:tc>
                <a:tc>
                  <a:txBody>
                    <a:bodyPr/>
                    <a:lstStyle/>
                    <a:p>
                      <a:pPr algn="r" fontAlgn="b"/>
                      <a:r>
                        <a:rPr lang="en-US" sz="1400" b="0" i="0" u="none" strike="noStrike" dirty="0" smtClean="0">
                          <a:solidFill>
                            <a:srgbClr val="000000"/>
                          </a:solidFill>
                          <a:effectLst/>
                          <a:latin typeface="Calibri"/>
                        </a:rPr>
                        <a:t>$ 219,312,126 </a:t>
                      </a:r>
                      <a:endParaRPr lang="en-US" sz="1400" b="0" i="0" u="none" strike="noStrike" dirty="0">
                        <a:solidFill>
                          <a:srgbClr val="000000"/>
                        </a:solidFill>
                        <a:effectLst/>
                        <a:latin typeface="Calibri"/>
                      </a:endParaRP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219,313,333 </a:t>
                      </a:r>
                    </a:p>
                  </a:txBody>
                  <a:tcPr marL="11446" marR="11446" marT="11446" marB="0" anchor="b"/>
                </a:tc>
              </a:tr>
              <a:tr h="370840">
                <a:tc>
                  <a:txBody>
                    <a:bodyPr/>
                    <a:lstStyle/>
                    <a:p>
                      <a:pPr algn="l" fontAlgn="b"/>
                      <a:r>
                        <a:rPr lang="en-US" sz="1200" b="0" i="0" u="none" strike="noStrike">
                          <a:solidFill>
                            <a:srgbClr val="000000"/>
                          </a:solidFill>
                          <a:effectLst/>
                          <a:latin typeface="Calibri"/>
                        </a:rPr>
                        <a:t>REA Tax</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39,049,624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35,001,277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33,642,861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31,213,972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28,930,479 </a:t>
                      </a:r>
                    </a:p>
                  </a:txBody>
                  <a:tcPr marL="11446" marR="11446" marT="11446" marB="0" anchor="b"/>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30,453,465 </a:t>
                      </a:r>
                    </a:p>
                  </a:txBody>
                  <a:tcPr marL="11446" marR="11446" marT="11446" marB="0" anchor="b"/>
                </a:tc>
              </a:tr>
              <a:tr h="669338">
                <a:tc>
                  <a:txBody>
                    <a:bodyPr/>
                    <a:lstStyle/>
                    <a:p>
                      <a:pPr algn="l" fontAlgn="b"/>
                      <a:r>
                        <a:rPr lang="en-US" sz="1150" b="0" i="0" u="none" strike="noStrike" dirty="0">
                          <a:solidFill>
                            <a:srgbClr val="000000"/>
                          </a:solidFill>
                          <a:effectLst/>
                          <a:latin typeface="Calibri"/>
                        </a:rPr>
                        <a:t>Fin. Support of Sch. (Formula) - State </a:t>
                      </a:r>
                      <a:r>
                        <a:rPr lang="en-US" sz="1150" b="0" i="0" u="none" strike="noStrike" dirty="0" err="1">
                          <a:solidFill>
                            <a:srgbClr val="000000"/>
                          </a:solidFill>
                          <a:effectLst/>
                          <a:latin typeface="Calibri"/>
                        </a:rPr>
                        <a:t>Approp</a:t>
                      </a:r>
                      <a:r>
                        <a:rPr lang="en-US" sz="1150" b="0" i="0" u="none" strike="noStrike" dirty="0">
                          <a:solidFill>
                            <a:srgbClr val="000000"/>
                          </a:solidFill>
                          <a:effectLst/>
                          <a:latin typeface="Calibri"/>
                        </a:rPr>
                        <a:t>. Funds</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1,852,438,034 </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1,835,981,870 </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1,814,199,862 </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1,815,185,159 </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1,755,855,588 </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1,758,161,965 </a:t>
                      </a:r>
                    </a:p>
                  </a:txBody>
                  <a:tcPr marL="11446" marR="11446" marT="11446" marB="0" anchor="b">
                    <a:lnB w="76200" cap="flat" cmpd="sng" algn="ctr">
                      <a:solidFill>
                        <a:prstClr val="white"/>
                      </a:solidFill>
                      <a:prstDash val="solid"/>
                      <a:round/>
                      <a:headEnd type="none" w="med" len="med"/>
                      <a:tailEnd type="none" w="med" len="med"/>
                    </a:lnB>
                  </a:tcPr>
                </a:tc>
              </a:tr>
              <a:tr h="685800">
                <a:tc>
                  <a:txBody>
                    <a:bodyPr/>
                    <a:lstStyle/>
                    <a:p>
                      <a:pPr algn="l" fontAlgn="b"/>
                      <a:r>
                        <a:rPr lang="en-US" sz="1150" b="0" i="0" u="none" strike="noStrike" dirty="0">
                          <a:solidFill>
                            <a:srgbClr val="000000"/>
                          </a:solidFill>
                          <a:effectLst/>
                          <a:latin typeface="Calibri"/>
                        </a:rPr>
                        <a:t>American Recovery and Reinvestment Act (ARRA)</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Calibri"/>
                      </a:endParaRP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Calibri"/>
                      </a:endParaRP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Calibri"/>
                      </a:endParaRP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l" fontAlgn="b"/>
                      <a:endParaRPr lang="en-US" sz="1400" b="0" i="0" u="none" strike="noStrike" dirty="0">
                        <a:solidFill>
                          <a:srgbClr val="000000"/>
                        </a:solidFill>
                        <a:effectLst/>
                        <a:latin typeface="Calibri"/>
                      </a:endParaRP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139,772,164 </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204,671,526 </a:t>
                      </a:r>
                    </a:p>
                  </a:txBody>
                  <a:tcPr marL="11446" marR="11446" marT="11446" marB="0" anchor="b">
                    <a:lnT w="76200" cap="flat" cmpd="sng" algn="ctr">
                      <a:solidFill>
                        <a:prstClr val="white"/>
                      </a:solidFill>
                      <a:prstDash val="solid"/>
                      <a:round/>
                      <a:headEnd type="none" w="med" len="med"/>
                      <a:tailEnd type="none" w="med" len="med"/>
                    </a:lnT>
                  </a:tcPr>
                </a:tc>
              </a:tr>
              <a:tr h="370840">
                <a:tc>
                  <a:txBody>
                    <a:bodyPr/>
                    <a:lstStyle/>
                    <a:p>
                      <a:pPr algn="l" fontAlgn="b"/>
                      <a:r>
                        <a:rPr lang="en-US" sz="1200" b="0" i="0" u="none" strike="noStrike" dirty="0">
                          <a:solidFill>
                            <a:srgbClr val="000000"/>
                          </a:solidFill>
                          <a:effectLst/>
                          <a:latin typeface="Calibri"/>
                        </a:rPr>
                        <a:t>Government Services Fund (GSF) of the ARRA</a:t>
                      </a: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l" fontAlgn="b"/>
                      <a:endParaRPr lang="en-US" sz="1400" b="0" i="0" u="none" strike="noStrike" dirty="0">
                        <a:solidFill>
                          <a:srgbClr val="000000"/>
                        </a:solidFill>
                        <a:effectLst/>
                        <a:latin typeface="Calibri"/>
                      </a:endParaRPr>
                    </a:p>
                  </a:txBody>
                  <a:tcPr marL="11446" marR="11446" marT="11446" marB="0" anchor="b">
                    <a:lnB w="76200" cap="flat" cmpd="sng" algn="ctr">
                      <a:solidFill>
                        <a:prstClr val="white"/>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 </a:t>
                      </a:r>
                      <a:r>
                        <a:rPr lang="en-US" sz="1400" b="0" i="0" u="none" strike="noStrike" dirty="0">
                          <a:solidFill>
                            <a:srgbClr val="000000"/>
                          </a:solidFill>
                          <a:effectLst/>
                          <a:latin typeface="Calibri"/>
                        </a:rPr>
                        <a:t>14,990,952 </a:t>
                      </a:r>
                    </a:p>
                  </a:txBody>
                  <a:tcPr marL="11446" marR="11446" marT="11446" marB="0" anchor="b">
                    <a:lnB w="76200" cap="flat" cmpd="sng" algn="ctr">
                      <a:solidFill>
                        <a:prstClr val="white"/>
                      </a:solidFill>
                      <a:prstDash val="solid"/>
                      <a:round/>
                      <a:headEnd type="none" w="med" len="med"/>
                      <a:tailEnd type="none" w="med" len="med"/>
                    </a:lnB>
                  </a:tcPr>
                </a:tc>
              </a:tr>
              <a:tr h="370840">
                <a:tc>
                  <a:txBody>
                    <a:bodyPr/>
                    <a:lstStyle/>
                    <a:p>
                      <a:pPr algn="l" fontAlgn="b"/>
                      <a:r>
                        <a:rPr lang="en-US" sz="1200" b="1" i="0" u="none" strike="noStrike" dirty="0">
                          <a:solidFill>
                            <a:srgbClr val="000000"/>
                          </a:solidFill>
                          <a:effectLst/>
                          <a:latin typeface="Calibri"/>
                        </a:rPr>
                        <a:t>TOTAL</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a:solidFill>
                            <a:srgbClr val="000000"/>
                          </a:solidFill>
                          <a:effectLst/>
                          <a:latin typeface="Calibri"/>
                        </a:rPr>
                        <a:t> </a:t>
                      </a:r>
                      <a:r>
                        <a:rPr lang="en-US" sz="1400" b="1" i="0" u="none" strike="noStrike" dirty="0" smtClean="0">
                          <a:solidFill>
                            <a:srgbClr val="000000"/>
                          </a:solidFill>
                          <a:effectLst/>
                          <a:latin typeface="Calibri"/>
                        </a:rPr>
                        <a:t>$3,500,865,533 </a:t>
                      </a:r>
                      <a:endParaRPr lang="en-US" sz="1400" b="1" i="0" u="none" strike="noStrike" dirty="0">
                        <a:solidFill>
                          <a:srgbClr val="000000"/>
                        </a:solidFill>
                        <a:effectLst/>
                        <a:latin typeface="Calibri"/>
                      </a:endParaRP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3,389,085,356 </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3,337,310,045 </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3,274,179,210 </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3,290,706,012 </a:t>
                      </a:r>
                    </a:p>
                  </a:txBody>
                  <a:tcPr marL="11446" marR="11446" marT="11446" marB="0" anchor="b">
                    <a:lnT w="76200" cap="flat" cmpd="sng" algn="ctr">
                      <a:solidFill>
                        <a:prstClr val="white"/>
                      </a:solidFill>
                      <a:prstDash val="solid"/>
                      <a:round/>
                      <a:headEnd type="none" w="med" len="med"/>
                      <a:tailEnd type="none" w="med" len="med"/>
                    </a:lnT>
                  </a:tcPr>
                </a:tc>
                <a:tc>
                  <a:txBody>
                    <a:bodyPr/>
                    <a:lstStyle/>
                    <a:p>
                      <a:pPr algn="r" fontAlgn="b"/>
                      <a:r>
                        <a:rPr lang="en-US" sz="1400" b="1" i="0" u="none" strike="noStrike" dirty="0" smtClean="0">
                          <a:solidFill>
                            <a:srgbClr val="000000"/>
                          </a:solidFill>
                          <a:effectLst/>
                          <a:latin typeface="Calibri"/>
                        </a:rPr>
                        <a:t>$ </a:t>
                      </a:r>
                      <a:r>
                        <a:rPr lang="en-US" sz="1400" b="1" i="0" u="none" strike="noStrike" dirty="0">
                          <a:solidFill>
                            <a:srgbClr val="000000"/>
                          </a:solidFill>
                          <a:effectLst/>
                          <a:latin typeface="Calibri"/>
                        </a:rPr>
                        <a:t>3,346,612,919 </a:t>
                      </a:r>
                    </a:p>
                  </a:txBody>
                  <a:tcPr marL="11446" marR="11446" marT="11446" marB="0" anchor="b">
                    <a:lnT w="76200" cap="flat" cmpd="sng" algn="ctr">
                      <a:solidFill>
                        <a:prstClr val="white"/>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2703987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0" y="762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3600" dirty="0" smtClean="0">
                <a:effectLst/>
              </a:rPr>
              <a:t>Percent Breakdown of Common Education Funding FY 2008 – FY 2014</a:t>
            </a:r>
          </a:p>
        </p:txBody>
      </p:sp>
      <p:graphicFrame>
        <p:nvGraphicFramePr>
          <p:cNvPr id="4" name="Chart 3"/>
          <p:cNvGraphicFramePr/>
          <p:nvPr>
            <p:extLst>
              <p:ext uri="{D42A27DB-BD31-4B8C-83A1-F6EECF244321}">
                <p14:modId xmlns:p14="http://schemas.microsoft.com/office/powerpoint/2010/main" val="2995212833"/>
              </p:ext>
            </p:extLst>
          </p:nvPr>
        </p:nvGraphicFramePr>
        <p:xfrm>
          <a:off x="609600" y="1447800"/>
          <a:ext cx="8229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6463188"/>
            <a:ext cx="4822654" cy="338554"/>
          </a:xfrm>
          <a:prstGeom prst="rect">
            <a:avLst/>
          </a:prstGeom>
          <a:noFill/>
        </p:spPr>
        <p:txBody>
          <a:bodyPr wrap="none" rtlCol="0">
            <a:spAutoFit/>
          </a:bodyPr>
          <a:lstStyle/>
          <a:p>
            <a:r>
              <a:rPr lang="en-US" sz="1600" dirty="0" smtClean="0"/>
              <a:t>Source: Office of Management and Enterprise Services</a:t>
            </a:r>
            <a:endParaRPr lang="en-US" sz="1600" dirty="0"/>
          </a:p>
        </p:txBody>
      </p:sp>
      <p:sp>
        <p:nvSpPr>
          <p:cNvPr id="5" name="Slide Number Placeholder 3"/>
          <p:cNvSpPr>
            <a:spLocks noGrp="1"/>
          </p:cNvSpPr>
          <p:nvPr>
            <p:ph type="sldNum" sz="quarter" idx="12"/>
          </p:nvPr>
        </p:nvSpPr>
        <p:spPr>
          <a:xfrm>
            <a:off x="6553200" y="6248400"/>
            <a:ext cx="2133600" cy="476250"/>
          </a:xfrm>
        </p:spPr>
        <p:txBody>
          <a:bodyPr/>
          <a:lstStyle/>
          <a:p>
            <a:fld id="{32702433-F38B-49EB-80E2-B2527A7E847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2671017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5944901"/>
              </p:ext>
            </p:extLst>
          </p:nvPr>
        </p:nvGraphicFramePr>
        <p:xfrm>
          <a:off x="762000" y="1371600"/>
          <a:ext cx="7772400" cy="4824414"/>
        </p:xfrm>
        <a:graphic>
          <a:graphicData uri="http://schemas.openxmlformats.org/drawingml/2006/table">
            <a:tbl>
              <a:tblPr firstRow="1" bandRow="1">
                <a:tableStyleId>{5C22544A-7EE6-4342-B048-85BDC9FD1C3A}</a:tableStyleId>
              </a:tblPr>
              <a:tblGrid>
                <a:gridCol w="1943100"/>
                <a:gridCol w="1943100"/>
                <a:gridCol w="1943100"/>
                <a:gridCol w="1943100"/>
              </a:tblGrid>
              <a:tr h="1089384">
                <a:tc>
                  <a:txBody>
                    <a:bodyPr/>
                    <a:lstStyle/>
                    <a:p>
                      <a:r>
                        <a:rPr lang="en-US" sz="1800" dirty="0" smtClean="0"/>
                        <a:t>Tax Year</a:t>
                      </a:r>
                      <a:endParaRPr lang="en-US" sz="1800" dirty="0"/>
                    </a:p>
                  </a:txBody>
                  <a:tcPr marT="45719" marB="45719"/>
                </a:tc>
                <a:tc>
                  <a:txBody>
                    <a:bodyPr/>
                    <a:lstStyle/>
                    <a:p>
                      <a:r>
                        <a:rPr lang="en-US" sz="1800" dirty="0" smtClean="0"/>
                        <a:t>5 yr. Exemption</a:t>
                      </a:r>
                    </a:p>
                    <a:p>
                      <a:r>
                        <a:rPr lang="en-US" sz="1800" dirty="0" smtClean="0"/>
                        <a:t>Wind Energy</a:t>
                      </a:r>
                      <a:endParaRPr lang="en-US" sz="1800" dirty="0"/>
                    </a:p>
                  </a:txBody>
                  <a:tcPr marT="45719" marB="45719"/>
                </a:tc>
                <a:tc>
                  <a:txBody>
                    <a:bodyPr/>
                    <a:lstStyle/>
                    <a:p>
                      <a:r>
                        <a:rPr lang="en-US" sz="1800" dirty="0" smtClean="0"/>
                        <a:t>5</a:t>
                      </a:r>
                      <a:r>
                        <a:rPr lang="en-US" sz="1800" baseline="0" dirty="0" smtClean="0"/>
                        <a:t> yr. Exemption</a:t>
                      </a:r>
                    </a:p>
                    <a:p>
                      <a:r>
                        <a:rPr lang="en-US" sz="1800" baseline="0" dirty="0" smtClean="0"/>
                        <a:t>Non-Wind</a:t>
                      </a:r>
                      <a:endParaRPr lang="en-US" sz="1800" dirty="0"/>
                    </a:p>
                  </a:txBody>
                  <a:tcPr marT="45719" marB="45719"/>
                </a:tc>
                <a:tc>
                  <a:txBody>
                    <a:bodyPr/>
                    <a:lstStyle/>
                    <a:p>
                      <a:r>
                        <a:rPr lang="en-US" sz="1800" dirty="0" smtClean="0"/>
                        <a:t>Total 5 yr.</a:t>
                      </a:r>
                    </a:p>
                    <a:p>
                      <a:r>
                        <a:rPr lang="en-US" sz="1800" dirty="0" smtClean="0"/>
                        <a:t>Exemptions</a:t>
                      </a:r>
                      <a:endParaRPr lang="en-US" sz="1800" dirty="0"/>
                    </a:p>
                  </a:txBody>
                  <a:tcPr marT="45719" marB="45719"/>
                </a:tc>
              </a:tr>
              <a:tr h="622505">
                <a:tc>
                  <a:txBody>
                    <a:bodyPr/>
                    <a:lstStyle/>
                    <a:p>
                      <a:r>
                        <a:rPr lang="en-US" sz="1800" dirty="0" smtClean="0"/>
                        <a:t>2013</a:t>
                      </a:r>
                      <a:endParaRPr lang="en-US" sz="1800" dirty="0"/>
                    </a:p>
                  </a:txBody>
                  <a:tcPr marT="45719" marB="45719"/>
                </a:tc>
                <a:tc>
                  <a:txBody>
                    <a:bodyPr/>
                    <a:lstStyle/>
                    <a:p>
                      <a:r>
                        <a:rPr lang="en-US" sz="1800" dirty="0" smtClean="0"/>
                        <a:t>$32,270,226</a:t>
                      </a:r>
                      <a:endParaRPr lang="en-US" sz="1800" dirty="0"/>
                    </a:p>
                  </a:txBody>
                  <a:tcPr marT="45719" marB="45719"/>
                </a:tc>
                <a:tc>
                  <a:txBody>
                    <a:bodyPr/>
                    <a:lstStyle/>
                    <a:p>
                      <a:r>
                        <a:rPr lang="en-US" sz="1800" dirty="0" smtClean="0"/>
                        <a:t>$32,086,050</a:t>
                      </a:r>
                      <a:endParaRPr lang="en-US" sz="1800" dirty="0"/>
                    </a:p>
                  </a:txBody>
                  <a:tcPr marT="45719" marB="45719"/>
                </a:tc>
                <a:tc>
                  <a:txBody>
                    <a:bodyPr/>
                    <a:lstStyle/>
                    <a:p>
                      <a:r>
                        <a:rPr lang="en-US" sz="1800" dirty="0" smtClean="0"/>
                        <a:t>$64,356,276</a:t>
                      </a:r>
                      <a:endParaRPr lang="en-US" sz="1800" dirty="0"/>
                    </a:p>
                  </a:txBody>
                  <a:tcPr marT="45719" marB="45719"/>
                </a:tc>
              </a:tr>
              <a:tr h="622505">
                <a:tc>
                  <a:txBody>
                    <a:bodyPr/>
                    <a:lstStyle/>
                    <a:p>
                      <a:r>
                        <a:rPr lang="en-US" sz="1800" dirty="0" smtClean="0"/>
                        <a:t>2014</a:t>
                      </a:r>
                      <a:endParaRPr lang="en-US" sz="1800" dirty="0"/>
                    </a:p>
                  </a:txBody>
                  <a:tcPr marT="45719" marB="45719"/>
                </a:tc>
                <a:tc>
                  <a:txBody>
                    <a:bodyPr/>
                    <a:lstStyle/>
                    <a:p>
                      <a:r>
                        <a:rPr lang="en-US" sz="1800" dirty="0" smtClean="0"/>
                        <a:t>$28,854,496</a:t>
                      </a:r>
                      <a:endParaRPr lang="en-US" sz="1800" dirty="0"/>
                    </a:p>
                  </a:txBody>
                  <a:tcPr marT="45719" marB="45719"/>
                </a:tc>
                <a:tc>
                  <a:txBody>
                    <a:bodyPr/>
                    <a:lstStyle/>
                    <a:p>
                      <a:r>
                        <a:rPr lang="en-US" sz="1800" dirty="0" smtClean="0"/>
                        <a:t>$37,602,306</a:t>
                      </a:r>
                      <a:endParaRPr lang="en-US" sz="1800" dirty="0"/>
                    </a:p>
                  </a:txBody>
                  <a:tcPr marT="45719" marB="45719"/>
                </a:tc>
                <a:tc>
                  <a:txBody>
                    <a:bodyPr/>
                    <a:lstStyle/>
                    <a:p>
                      <a:r>
                        <a:rPr lang="en-US" sz="1800" dirty="0" smtClean="0"/>
                        <a:t>$66,456,802</a:t>
                      </a:r>
                      <a:endParaRPr lang="en-US" sz="1800" dirty="0"/>
                    </a:p>
                  </a:txBody>
                  <a:tcPr marT="45719" marB="45719"/>
                </a:tc>
              </a:tr>
              <a:tr h="622505">
                <a:tc>
                  <a:txBody>
                    <a:bodyPr/>
                    <a:lstStyle/>
                    <a:p>
                      <a:r>
                        <a:rPr lang="en-US" sz="1800" dirty="0" smtClean="0"/>
                        <a:t>2015</a:t>
                      </a:r>
                      <a:endParaRPr lang="en-US" sz="1800" dirty="0"/>
                    </a:p>
                  </a:txBody>
                  <a:tcPr marT="45719" marB="45719"/>
                </a:tc>
                <a:tc>
                  <a:txBody>
                    <a:bodyPr/>
                    <a:lstStyle/>
                    <a:p>
                      <a:r>
                        <a:rPr lang="en-US" sz="1800" dirty="0" smtClean="0"/>
                        <a:t>$38,207,891</a:t>
                      </a:r>
                      <a:endParaRPr lang="en-US" sz="1800" dirty="0"/>
                    </a:p>
                  </a:txBody>
                  <a:tcPr marT="45719" marB="45719"/>
                </a:tc>
                <a:tc>
                  <a:txBody>
                    <a:bodyPr/>
                    <a:lstStyle/>
                    <a:p>
                      <a:r>
                        <a:rPr lang="en-US" sz="1800" dirty="0" smtClean="0"/>
                        <a:t>$43,009,873</a:t>
                      </a:r>
                      <a:endParaRPr lang="en-US" sz="1800" dirty="0"/>
                    </a:p>
                  </a:txBody>
                  <a:tcPr marT="45719" marB="45719"/>
                </a:tc>
                <a:tc>
                  <a:txBody>
                    <a:bodyPr/>
                    <a:lstStyle/>
                    <a:p>
                      <a:r>
                        <a:rPr lang="en-US" sz="1800" dirty="0" smtClean="0"/>
                        <a:t>$81,217,764</a:t>
                      </a:r>
                      <a:endParaRPr lang="en-US" sz="1800" dirty="0"/>
                    </a:p>
                  </a:txBody>
                  <a:tcPr marT="45719" marB="45719"/>
                </a:tc>
              </a:tr>
              <a:tr h="622505">
                <a:tc>
                  <a:txBody>
                    <a:bodyPr/>
                    <a:lstStyle/>
                    <a:p>
                      <a:r>
                        <a:rPr lang="en-US" sz="1800" dirty="0" smtClean="0"/>
                        <a:t>2016</a:t>
                      </a:r>
                      <a:endParaRPr lang="en-US" sz="1800" dirty="0"/>
                    </a:p>
                  </a:txBody>
                  <a:tcPr marT="45719" marB="45719"/>
                </a:tc>
                <a:tc>
                  <a:txBody>
                    <a:bodyPr/>
                    <a:lstStyle/>
                    <a:p>
                      <a:r>
                        <a:rPr lang="en-US" sz="1800" dirty="0" smtClean="0"/>
                        <a:t>$44,976,588</a:t>
                      </a:r>
                      <a:endParaRPr lang="en-US" sz="1800" dirty="0"/>
                    </a:p>
                  </a:txBody>
                  <a:tcPr marT="45719" marB="45719"/>
                </a:tc>
                <a:tc>
                  <a:txBody>
                    <a:bodyPr/>
                    <a:lstStyle/>
                    <a:p>
                      <a:r>
                        <a:rPr lang="en-US" sz="1800" dirty="0" smtClean="0"/>
                        <a:t>$44,230,619</a:t>
                      </a:r>
                      <a:endParaRPr lang="en-US" sz="1800" dirty="0"/>
                    </a:p>
                  </a:txBody>
                  <a:tcPr marT="45719" marB="45719"/>
                </a:tc>
                <a:tc>
                  <a:txBody>
                    <a:bodyPr/>
                    <a:lstStyle/>
                    <a:p>
                      <a:r>
                        <a:rPr lang="en-US" sz="1800" dirty="0" smtClean="0"/>
                        <a:t>$89,207,207</a:t>
                      </a:r>
                      <a:endParaRPr lang="en-US" sz="1800" dirty="0"/>
                    </a:p>
                  </a:txBody>
                  <a:tcPr marT="45719" marB="45719"/>
                </a:tc>
              </a:tr>
              <a:tr h="622505">
                <a:tc>
                  <a:txBody>
                    <a:bodyPr/>
                    <a:lstStyle/>
                    <a:p>
                      <a:r>
                        <a:rPr lang="en-US" sz="1800" dirty="0" smtClean="0"/>
                        <a:t>2017</a:t>
                      </a:r>
                      <a:endParaRPr lang="en-US" sz="1800" dirty="0"/>
                    </a:p>
                  </a:txBody>
                  <a:tcPr marT="45719" marB="45719"/>
                </a:tc>
                <a:tc>
                  <a:txBody>
                    <a:bodyPr/>
                    <a:lstStyle/>
                    <a:p>
                      <a:r>
                        <a:rPr lang="en-US" sz="1800" dirty="0" smtClean="0"/>
                        <a:t>$50,440,944</a:t>
                      </a:r>
                      <a:endParaRPr lang="en-US" sz="1800" dirty="0"/>
                    </a:p>
                  </a:txBody>
                  <a:tcPr marT="45719" marB="45719"/>
                </a:tc>
                <a:tc>
                  <a:txBody>
                    <a:bodyPr/>
                    <a:lstStyle/>
                    <a:p>
                      <a:r>
                        <a:rPr lang="en-US" sz="1800" dirty="0" smtClean="0"/>
                        <a:t>$43,191,938</a:t>
                      </a:r>
                      <a:endParaRPr lang="en-US" sz="1800" dirty="0"/>
                    </a:p>
                  </a:txBody>
                  <a:tcPr marT="45719" marB="45719"/>
                </a:tc>
                <a:tc>
                  <a:txBody>
                    <a:bodyPr/>
                    <a:lstStyle/>
                    <a:p>
                      <a:r>
                        <a:rPr lang="en-US" sz="1800" dirty="0" smtClean="0"/>
                        <a:t>$93,632,882</a:t>
                      </a:r>
                      <a:endParaRPr lang="en-US" sz="1800" dirty="0"/>
                    </a:p>
                  </a:txBody>
                  <a:tcPr marT="45719" marB="45719"/>
                </a:tc>
              </a:tr>
              <a:tr h="622505">
                <a:tc>
                  <a:txBody>
                    <a:bodyPr/>
                    <a:lstStyle/>
                    <a:p>
                      <a:r>
                        <a:rPr lang="en-US" sz="1800" dirty="0" smtClean="0"/>
                        <a:t>2018</a:t>
                      </a:r>
                      <a:endParaRPr lang="en-US" sz="1800" dirty="0"/>
                    </a:p>
                  </a:txBody>
                  <a:tcPr marT="45719" marB="45719"/>
                </a:tc>
                <a:tc>
                  <a:txBody>
                    <a:bodyPr/>
                    <a:lstStyle/>
                    <a:p>
                      <a:r>
                        <a:rPr lang="en-US" sz="1800" dirty="0" smtClean="0"/>
                        <a:t>$47,794,663</a:t>
                      </a:r>
                      <a:endParaRPr lang="en-US" sz="1800" dirty="0"/>
                    </a:p>
                  </a:txBody>
                  <a:tcPr marT="45719" marB="45719"/>
                </a:tc>
                <a:tc>
                  <a:txBody>
                    <a:bodyPr/>
                    <a:lstStyle/>
                    <a:p>
                      <a:r>
                        <a:rPr lang="en-US" sz="1800" dirty="0" smtClean="0"/>
                        <a:t>$42,808,325</a:t>
                      </a:r>
                      <a:endParaRPr lang="en-US" sz="1800" dirty="0"/>
                    </a:p>
                  </a:txBody>
                  <a:tcPr marT="45719" marB="45719"/>
                </a:tc>
                <a:tc>
                  <a:txBody>
                    <a:bodyPr/>
                    <a:lstStyle/>
                    <a:p>
                      <a:r>
                        <a:rPr lang="en-US" sz="1800" dirty="0" smtClean="0"/>
                        <a:t>$90,602,988</a:t>
                      </a:r>
                      <a:endParaRPr lang="en-US" sz="1800" dirty="0"/>
                    </a:p>
                  </a:txBody>
                  <a:tcPr marT="45719" marB="45719"/>
                </a:tc>
              </a:tr>
            </a:tbl>
          </a:graphicData>
        </a:graphic>
      </p:graphicFrame>
      <p:sp>
        <p:nvSpPr>
          <p:cNvPr id="29741" name="TextBox 3"/>
          <p:cNvSpPr txBox="1">
            <a:spLocks noChangeArrowheads="1"/>
          </p:cNvSpPr>
          <p:nvPr/>
        </p:nvSpPr>
        <p:spPr bwMode="auto">
          <a:xfrm>
            <a:off x="5791200" y="6248400"/>
            <a:ext cx="3200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0000"/>
                </a:solidFill>
                <a:effectLst>
                  <a:outerShdw blurRad="38100" dist="38100" dir="2700000" algn="tl">
                    <a:srgbClr val="000000">
                      <a:alpha val="43137"/>
                    </a:srgbClr>
                  </a:outerShdw>
                </a:effectLst>
              </a:rPr>
              <a:t>Oklahoma Tax Commission</a:t>
            </a:r>
          </a:p>
        </p:txBody>
      </p:sp>
      <p:sp>
        <p:nvSpPr>
          <p:cNvPr id="5" name="Rectangle 2"/>
          <p:cNvSpPr txBox="1">
            <a:spLocks noChangeArrowheads="1"/>
          </p:cNvSpPr>
          <p:nvPr/>
        </p:nvSpPr>
        <p:spPr>
          <a:xfrm>
            <a:off x="0" y="762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Ad Valorem Exemption</a:t>
            </a:r>
          </a:p>
        </p:txBody>
      </p:sp>
      <p:sp>
        <p:nvSpPr>
          <p:cNvPr id="6"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35419626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04800" y="1295400"/>
            <a:ext cx="8991600" cy="4953000"/>
          </a:xfrm>
          <a:prstGeom prst="rect">
            <a:avLst/>
          </a:prstGeom>
        </p:spPr>
        <p:txBody>
          <a:bodyPr>
            <a:normAutofit fontScale="92500" lnSpcReduction="10000"/>
          </a:bodyPr>
          <a:lstStyle/>
          <a:p>
            <a:r>
              <a:rPr lang="en-US" altLang="en-US" dirty="0" smtClean="0"/>
              <a:t>For 2014 tax year the Manufacturing Exemption will cost the state $66,456,802.</a:t>
            </a:r>
          </a:p>
          <a:p>
            <a:pPr lvl="1"/>
            <a:r>
              <a:rPr lang="en-US" altLang="en-US" dirty="0" smtClean="0"/>
              <a:t>Of that amount, the amount due to common schools is $44.3 million.  </a:t>
            </a:r>
          </a:p>
          <a:p>
            <a:endParaRPr lang="en-US" altLang="en-US" sz="1800" dirty="0" smtClean="0"/>
          </a:p>
          <a:p>
            <a:r>
              <a:rPr lang="en-US" altLang="en-US" dirty="0" smtClean="0"/>
              <a:t>Estimated revenues available to fund this obligation range between $7.5 to $12.5 million.</a:t>
            </a:r>
          </a:p>
          <a:p>
            <a:endParaRPr lang="en-US" altLang="en-US" sz="1800" dirty="0" smtClean="0"/>
          </a:p>
          <a:p>
            <a:r>
              <a:rPr lang="en-US" altLang="en-US" dirty="0" smtClean="0"/>
              <a:t>Projected Additional Appropriation to Oklahoma Tax Commission to make common schools whole by </a:t>
            </a:r>
            <a:br>
              <a:rPr lang="en-US" altLang="en-US" dirty="0" smtClean="0"/>
            </a:br>
            <a:r>
              <a:rPr lang="en-US" altLang="en-US" dirty="0" smtClean="0"/>
              <a:t>June 30, 2015 is </a:t>
            </a:r>
            <a:r>
              <a:rPr lang="en-US" altLang="en-US" b="1" u="sng" dirty="0" smtClean="0"/>
              <a:t>$35 - $40 million!</a:t>
            </a:r>
          </a:p>
        </p:txBody>
      </p:sp>
      <p:sp>
        <p:nvSpPr>
          <p:cNvPr id="5" name="Rectangle 2"/>
          <p:cNvSpPr txBox="1">
            <a:spLocks noChangeArrowheads="1"/>
          </p:cNvSpPr>
          <p:nvPr/>
        </p:nvSpPr>
        <p:spPr>
          <a:xfrm>
            <a:off x="0" y="76200"/>
            <a:ext cx="9144000" cy="1066800"/>
          </a:xfrm>
          <a:prstGeom prst="rect">
            <a:avLst/>
          </a:prstGeom>
        </p:spPr>
        <p:txBody>
          <a:bodyPr>
            <a:noAutofit/>
          </a:bodyPr>
          <a:lstStyle>
            <a:lvl1pPr marL="0" indent="0" algn="r" defTabSz="914400" rtl="0" eaLnBrk="1" latinLnBrk="0" hangingPunct="1">
              <a:spcBef>
                <a:spcPct val="0"/>
              </a:spcBef>
              <a:buClr>
                <a:schemeClr val="accent6">
                  <a:lumMod val="75000"/>
                </a:schemeClr>
              </a:buClr>
              <a:buSzPct val="128000"/>
              <a:buFont typeface="Georgia" pitchFamily="18" charset="0"/>
              <a:buNone/>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ltLang="en-US" sz="5400" dirty="0" smtClean="0">
                <a:effectLst/>
              </a:rPr>
              <a:t>Ad Valorem Reimbursement</a:t>
            </a:r>
          </a:p>
        </p:txBody>
      </p:sp>
      <p:sp>
        <p:nvSpPr>
          <p:cNvPr id="4" name="Slide Number Placeholder 3"/>
          <p:cNvSpPr>
            <a:spLocks noGrp="1"/>
          </p:cNvSpPr>
          <p:nvPr>
            <p:ph type="sldNum" sz="quarter" idx="12"/>
          </p:nvPr>
        </p:nvSpPr>
        <p:spPr>
          <a:xfrm>
            <a:off x="6553200" y="6245225"/>
            <a:ext cx="2133600" cy="476250"/>
          </a:xfrm>
        </p:spPr>
        <p:txBody>
          <a:bodyPr/>
          <a:lstStyle/>
          <a:p>
            <a:fld id="{32702433-F38B-49EB-80E2-B2527A7E8472}"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42847900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14840231"/>
              </p:ext>
            </p:extLst>
          </p:nvPr>
        </p:nvGraphicFramePr>
        <p:xfrm>
          <a:off x="304800" y="1219200"/>
          <a:ext cx="8686800" cy="523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extLst>
              <p:ext uri="{D42A27DB-BD31-4B8C-83A1-F6EECF244321}">
                <p14:modId xmlns:p14="http://schemas.microsoft.com/office/powerpoint/2010/main" val="2235294121"/>
              </p:ext>
            </p:extLst>
          </p:nvPr>
        </p:nvGraphicFramePr>
        <p:xfrm>
          <a:off x="304800" y="1295400"/>
          <a:ext cx="8686800" cy="4902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3485928879"/>
              </p:ext>
            </p:extLst>
          </p:nvPr>
        </p:nvGraphicFramePr>
        <p:xfrm>
          <a:off x="419100" y="0"/>
          <a:ext cx="8305800" cy="220980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2"/>
          </p:nvPr>
        </p:nvSpPr>
        <p:spPr/>
        <p:txBody>
          <a:bodyPr/>
          <a:lstStyle/>
          <a:p>
            <a:fld id="{32702433-F38B-49EB-80E2-B2527A7E8472}"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838693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3" grpId="1">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5123</TotalTime>
  <Words>4843</Words>
  <Application>Microsoft Office PowerPoint</Application>
  <PresentationFormat>On-screen Show (4:3)</PresentationFormat>
  <Paragraphs>849</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PowerPoint Presentation</vt:lpstr>
      <vt:lpstr>Seven Formula Sources of Revenue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and Leader Effectiveness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book cover sheet</dc:title>
  <dc:creator>Colleen Flory</dc:creator>
  <cp:lastModifiedBy>Peter Wright</cp:lastModifiedBy>
  <cp:revision>270</cp:revision>
  <cp:lastPrinted>2015-03-02T20:12:46Z</cp:lastPrinted>
  <dcterms:created xsi:type="dcterms:W3CDTF">2015-03-01T21:07:19Z</dcterms:created>
  <dcterms:modified xsi:type="dcterms:W3CDTF">2015-03-03T16:22:09Z</dcterms:modified>
</cp:coreProperties>
</file>