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5" r:id="rId5"/>
    <p:sldId id="262" r:id="rId6"/>
    <p:sldId id="263" r:id="rId7"/>
    <p:sldId id="261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600" y="1371601"/>
            <a:ext cx="10464800" cy="1927225"/>
          </a:xfrm>
        </p:spPr>
        <p:txBody>
          <a:bodyPr anchor="b">
            <a:noAutofit/>
          </a:bodyPr>
          <a:lstStyle>
            <a:lvl1pPr algn="ctr"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05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6C8B-A814-4FC4-AC52-50E300A8D879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OSDE-SES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12800" y="3398520"/>
            <a:ext cx="105664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556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DDFB-4748-4DDE-86A7-59582B61C956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OSDE-SES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8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14C2-63FC-433F-9FC5-AFD658C91014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OSDE-SES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8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/>
          <a:p>
            <a:fld id="{E004AA4E-3270-492C-8ADF-E0D3DBB425C8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r>
              <a:rPr lang="en-US" dirty="0" smtClean="0"/>
              <a:t>OSDE-SES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 algn="r">
              <a:defRPr sz="1200" b="0"/>
            </a:lvl1pPr>
          </a:lstStyle>
          <a:p>
            <a:fld id="{634E6EAE-5B21-495E-9130-3C5F9A81E2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77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7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75DA-2026-4761-9B87-6D009A4CCE29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OSDE-SES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2D6C-FAD0-421C-B33D-43EDE2EF91AA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OSDE-SES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58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DC35-DC2E-4D94-8460-9A855892C094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OSDE-SES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9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191C-7AEF-47EB-A414-362787D727D8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OSDE-SES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6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C392-70FF-4C4D-8FB8-3F566311DEFC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OSDE-SES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53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5A08-2339-43AF-BCDB-4D4A0F77CE98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OSDE-SES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9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5000"/>
                <a:satMod val="180000"/>
              </a:schemeClr>
            </a:gs>
            <a:gs pos="40000">
              <a:srgbClr val="EDEDED"/>
            </a:gs>
            <a:gs pos="100000">
              <a:schemeClr val="bg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DB0A654-E1BF-46FF-8DC9-DED0C7E56F37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OSDE-SES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4E6EAE-5B21-495E-9130-3C5F9A81E2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0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inger.elliott-teague@sde.ok.gov" TargetMode="External"/><Relationship Id="rId2" Type="http://schemas.openxmlformats.org/officeDocument/2006/relationships/hyperlink" Target="mailto:erik.friend@sde.ok.gov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shawna.keene@sde.ok.gov" TargetMode="External"/><Relationship Id="rId4" Type="http://schemas.openxmlformats.org/officeDocument/2006/relationships/hyperlink" Target="mailto:angela.kwok@sde.ok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de.ok.gov/sde/special-educa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1700" y="685800"/>
            <a:ext cx="7848600" cy="2590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special education child count</a:t>
            </a:r>
            <a:br>
              <a:rPr lang="en-US" sz="4800" dirty="0" smtClean="0"/>
            </a:br>
            <a:r>
              <a:rPr lang="en-US" sz="4000" dirty="0"/>
              <a:t>October 2016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1700" y="3657600"/>
            <a:ext cx="7848600" cy="2667000"/>
          </a:xfrm>
        </p:spPr>
        <p:txBody>
          <a:bodyPr>
            <a:normAutofit/>
          </a:bodyPr>
          <a:lstStyle/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Erik Friend</a:t>
            </a:r>
            <a:endParaRPr lang="en-US" sz="2000" dirty="0"/>
          </a:p>
          <a:p>
            <a:pPr algn="ctr"/>
            <a:r>
              <a:rPr lang="en-US" sz="2000" dirty="0"/>
              <a:t>Director of Data Analysis</a:t>
            </a:r>
          </a:p>
          <a:p>
            <a:pPr algn="ctr"/>
            <a:r>
              <a:rPr lang="en-US" sz="2000" dirty="0"/>
              <a:t>OSDE-Special Education Services</a:t>
            </a:r>
          </a:p>
          <a:p>
            <a:endParaRPr lang="en-US" sz="1600" dirty="0"/>
          </a:p>
          <a:p>
            <a:pPr algn="r">
              <a:spcBef>
                <a:spcPts val="1200"/>
              </a:spcBef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750" y="5538128"/>
            <a:ext cx="2959100" cy="78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01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How-to: Check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that the </a:t>
            </a:r>
            <a:r>
              <a:rPr lang="en-US" dirty="0" smtClean="0"/>
              <a:t>Child Count report </a:t>
            </a:r>
            <a:r>
              <a:rPr lang="en-US" dirty="0" smtClean="0"/>
              <a:t>reflects the students’ identified secondary or suspected disability, if applicable.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report does not reflect a </a:t>
            </a:r>
            <a:r>
              <a:rPr lang="en-US" u="sng" dirty="0"/>
              <a:t>suspected</a:t>
            </a:r>
            <a:r>
              <a:rPr lang="en-US" dirty="0"/>
              <a:t> </a:t>
            </a:r>
            <a:r>
              <a:rPr lang="en-US" dirty="0" smtClean="0"/>
              <a:t>disability for students who have a primary disability of DD…</a:t>
            </a:r>
          </a:p>
          <a:p>
            <a:pPr lvl="1"/>
            <a:r>
              <a:rPr lang="en-US" dirty="0" smtClean="0"/>
              <a:t>OR if </a:t>
            </a:r>
            <a:r>
              <a:rPr lang="en-US" dirty="0"/>
              <a:t>the report does not reflect a </a:t>
            </a:r>
            <a:r>
              <a:rPr lang="en-US" u="sng" dirty="0" smtClean="0"/>
              <a:t>secondary</a:t>
            </a:r>
            <a:r>
              <a:rPr lang="en-US" dirty="0" smtClean="0"/>
              <a:t> </a:t>
            </a:r>
            <a:r>
              <a:rPr lang="en-US" dirty="0"/>
              <a:t>disability for students</a:t>
            </a:r>
            <a:r>
              <a:rPr lang="en-US" dirty="0" smtClean="0"/>
              <a:t> who have one…</a:t>
            </a:r>
          </a:p>
          <a:p>
            <a:pPr marL="1143000" lvl="3" indent="-320675">
              <a:buFont typeface="Wingdings" panose="05000000000000000000" pitchFamily="2" charset="2"/>
              <a:buChar char="Ø"/>
            </a:pPr>
            <a:r>
              <a:rPr lang="en-US" sz="2400" dirty="0" smtClean="0"/>
              <a:t>a </a:t>
            </a:r>
            <a:r>
              <a:rPr lang="en-US" sz="2400" dirty="0"/>
              <a:t>MEEGS document must be entered into the system. </a:t>
            </a:r>
            <a:endParaRPr lang="en-US" sz="2400" dirty="0" smtClean="0"/>
          </a:p>
          <a:p>
            <a:pPr marL="1143000" lvl="3" indent="-320675">
              <a:buFont typeface="Wingdings" panose="05000000000000000000" pitchFamily="2" charset="2"/>
              <a:buChar char="Ø"/>
            </a:pPr>
            <a:r>
              <a:rPr lang="en-US" sz="2400" dirty="0" smtClean="0"/>
              <a:t>If </a:t>
            </a:r>
            <a:r>
              <a:rPr lang="en-US" sz="2400" dirty="0"/>
              <a:t>you currently have </a:t>
            </a:r>
            <a:r>
              <a:rPr lang="en-US" sz="2400" dirty="0" smtClean="0"/>
              <a:t>an </a:t>
            </a:r>
            <a:r>
              <a:rPr lang="en-US" sz="2400" dirty="0"/>
              <a:t>active MEEGS document on file that identifies a suspected </a:t>
            </a:r>
            <a:r>
              <a:rPr lang="en-US" sz="2400" dirty="0" smtClean="0"/>
              <a:t>or secondary disability</a:t>
            </a:r>
            <a:r>
              <a:rPr lang="en-US" sz="2400" dirty="0"/>
              <a:t>, you may enter that into OK EdPlan and finalize. </a:t>
            </a:r>
            <a:r>
              <a:rPr lang="en-US" sz="2400" i="1" dirty="0"/>
              <a:t>If not, you must conduct an eligibility event.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AA4E-3270-492C-8ADF-E0D3DBB425C8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OSDE-SES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023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How-to: Check LRE &amp; 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Child Count Report: LRE or ECE?</a:t>
            </a:r>
          </a:p>
          <a:p>
            <a:pPr lvl="1"/>
            <a:r>
              <a:rPr lang="en-US" dirty="0" smtClean="0"/>
              <a:t>If six years or older, a student will have a “Yes” in one of the LRE columns.</a:t>
            </a:r>
          </a:p>
          <a:p>
            <a:pPr lvl="1"/>
            <a:r>
              <a:rPr lang="en-US" dirty="0" smtClean="0"/>
              <a:t>If five years or younger, a student will have a “Yes” in one of the ECE columns. </a:t>
            </a:r>
          </a:p>
          <a:p>
            <a:pPr lvl="1"/>
            <a:r>
              <a:rPr lang="en-US" i="1" dirty="0" smtClean="0"/>
              <a:t>A student will not have a “Yes” for both LRE and ECE.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a student receives services in </a:t>
            </a:r>
            <a:r>
              <a:rPr lang="en-US" sz="2400" dirty="0" smtClean="0"/>
              <a:t>a </a:t>
            </a:r>
            <a:r>
              <a:rPr lang="en-US" sz="2400" u="sng" dirty="0" smtClean="0"/>
              <a:t>home/hospital</a:t>
            </a:r>
            <a:r>
              <a:rPr lang="en-US" sz="2400" u="sng" dirty="0"/>
              <a:t>, residential facility, correctional facility, or </a:t>
            </a:r>
            <a:r>
              <a:rPr lang="en-US" sz="2400" u="sng" dirty="0" smtClean="0"/>
              <a:t>private school setting,</a:t>
            </a:r>
            <a:r>
              <a:rPr lang="en-US" sz="2400" dirty="0" smtClean="0"/>
              <a:t> </a:t>
            </a:r>
            <a:r>
              <a:rPr lang="en-US" sz="2400" dirty="0"/>
              <a:t>OK EdPlan Administrators must change the “Enrollment Status” on the </a:t>
            </a:r>
            <a:r>
              <a:rPr lang="en-US" sz="2400" dirty="0" smtClean="0"/>
              <a:t>student’s personal </a:t>
            </a:r>
            <a:r>
              <a:rPr lang="en-US" sz="2400" dirty="0"/>
              <a:t>page for LRE to </a:t>
            </a:r>
            <a:r>
              <a:rPr lang="en-US" sz="2400" dirty="0" smtClean="0"/>
              <a:t>appear correctly </a:t>
            </a:r>
            <a:r>
              <a:rPr lang="en-US" sz="2400" dirty="0"/>
              <a:t>on the report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AA4E-3270-492C-8ADF-E0D3DBB425C8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OSDE-SES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58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 in OSDE-SES: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935132" cy="471830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Erik </a:t>
            </a:r>
            <a:r>
              <a:rPr lang="en-US" b="1" dirty="0"/>
              <a:t>Friend</a:t>
            </a:r>
          </a:p>
          <a:p>
            <a:pPr lvl="1">
              <a:buClr>
                <a:srgbClr val="353535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405-521-2198</a:t>
            </a:r>
          </a:p>
          <a:p>
            <a:pPr lvl="1">
              <a:buClr>
                <a:srgbClr val="353535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hlinkClick r:id="rId2"/>
              </a:rPr>
              <a:t>erik.friend@sde.ok.gov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Ginger </a:t>
            </a:r>
            <a:r>
              <a:rPr lang="en-US" b="1" dirty="0"/>
              <a:t>Elliott-Teague</a:t>
            </a:r>
          </a:p>
          <a:p>
            <a:pPr lvl="1"/>
            <a:r>
              <a:rPr lang="en-US" dirty="0"/>
              <a:t>405-521-4871</a:t>
            </a:r>
          </a:p>
          <a:p>
            <a:pPr lvl="1"/>
            <a:r>
              <a:rPr lang="en-US" dirty="0">
                <a:hlinkClick r:id="rId3"/>
              </a:rPr>
              <a:t>ginger.elliott-teague@sde.ok.gov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544732" y="1673352"/>
            <a:ext cx="5037667" cy="471830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Angela Kwok</a:t>
            </a:r>
            <a:endParaRPr lang="en-US" b="1" dirty="0"/>
          </a:p>
          <a:p>
            <a:pPr lvl="1">
              <a:buClr>
                <a:srgbClr val="353535"/>
              </a:buClr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405-522-5036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353535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a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ngela.kwok@sde.ok.gov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Shawna Keene</a:t>
            </a:r>
            <a:endParaRPr lang="en-US" b="1" dirty="0"/>
          </a:p>
          <a:p>
            <a:pPr lvl="1"/>
            <a:r>
              <a:rPr lang="en-US" dirty="0" smtClean="0"/>
              <a:t>405-522-3255</a:t>
            </a:r>
            <a:endParaRPr lang="en-US" dirty="0"/>
          </a:p>
          <a:p>
            <a:pPr lvl="1"/>
            <a:r>
              <a:rPr lang="en-US" dirty="0" smtClean="0">
                <a:hlinkClick r:id="rId5"/>
              </a:rPr>
              <a:t>shawna.keene@sde.ok.gov</a:t>
            </a: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AA4E-3270-492C-8ADF-E0D3DBB425C8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OSDE-SES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2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to Special Education Child Count</a:t>
            </a:r>
          </a:p>
          <a:p>
            <a:pPr lvl="1"/>
            <a:r>
              <a:rPr lang="en-US" dirty="0" smtClean="0"/>
              <a:t>Why it matters!</a:t>
            </a:r>
          </a:p>
          <a:p>
            <a:r>
              <a:rPr lang="en-US" dirty="0" smtClean="0"/>
              <a:t>Quality Data Review</a:t>
            </a:r>
          </a:p>
          <a:p>
            <a:r>
              <a:rPr lang="en-US" dirty="0" smtClean="0"/>
              <a:t>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AA4E-3270-492C-8ADF-E0D3DBB425C8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OSDE-SES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0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</a:t>
            </a:r>
            <a:r>
              <a:rPr lang="en-US" dirty="0"/>
              <a:t>SPED Child </a:t>
            </a:r>
            <a:r>
              <a:rPr lang="en-US" dirty="0" smtClean="0"/>
              <a:t>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1 annually</a:t>
            </a:r>
          </a:p>
          <a:p>
            <a:r>
              <a:rPr lang="en-US" dirty="0" smtClean="0"/>
              <a:t>Collects the following for State and Federal reporting:</a:t>
            </a:r>
          </a:p>
          <a:p>
            <a:pPr lvl="1"/>
            <a:r>
              <a:rPr lang="en-US" dirty="0" smtClean="0"/>
              <a:t>Count of children currently served (snapshot)</a:t>
            </a:r>
          </a:p>
          <a:p>
            <a:pPr lvl="1"/>
            <a:r>
              <a:rPr lang="en-US" dirty="0" smtClean="0"/>
              <a:t>Primary, secondary and suspected disabilities, as appropriate</a:t>
            </a:r>
          </a:p>
          <a:p>
            <a:pPr lvl="1"/>
            <a:r>
              <a:rPr lang="en-US" dirty="0" smtClean="0"/>
              <a:t>Child-level LRE (least restrictive environments)</a:t>
            </a:r>
          </a:p>
          <a:p>
            <a:pPr lvl="1"/>
            <a:r>
              <a:rPr lang="en-US" dirty="0" smtClean="0"/>
              <a:t>Child-level ECE (early childhood environments)</a:t>
            </a:r>
          </a:p>
          <a:p>
            <a:pPr lvl="1"/>
            <a:r>
              <a:rPr lang="en-US" dirty="0" smtClean="0"/>
              <a:t>Demographics, including race and ethnicity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Funding! Both State and Federal aid are determined by the child count.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AA4E-3270-492C-8ADF-E0D3DBB425C8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OSDE-SES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9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Quality Data: Report Checks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/>
              <a:t>Child Count Report</a:t>
            </a:r>
          </a:p>
          <a:p>
            <a:pPr lvl="1"/>
            <a:r>
              <a:rPr lang="en-US" sz="2000" dirty="0"/>
              <a:t>Error list (~line 350)</a:t>
            </a:r>
          </a:p>
          <a:p>
            <a:pPr lvl="3"/>
            <a:r>
              <a:rPr lang="en-US" dirty="0"/>
              <a:t>Childhood Placement Invalid (ECE issue)</a:t>
            </a:r>
          </a:p>
          <a:p>
            <a:pPr lvl="3"/>
            <a:r>
              <a:rPr lang="en-US" dirty="0"/>
              <a:t>IEP but no Eligibility</a:t>
            </a:r>
          </a:p>
          <a:p>
            <a:pPr lvl="3"/>
            <a:r>
              <a:rPr lang="en-US" dirty="0"/>
              <a:t>Eligibility but no IEP</a:t>
            </a:r>
          </a:p>
          <a:p>
            <a:pPr lvl="3"/>
            <a:r>
              <a:rPr lang="en-US" dirty="0"/>
              <a:t>No services during the report</a:t>
            </a:r>
          </a:p>
          <a:p>
            <a:pPr lvl="3"/>
            <a:r>
              <a:rPr lang="en-US" dirty="0"/>
              <a:t>Student aged 10+ with primary disability “DD”</a:t>
            </a:r>
          </a:p>
          <a:p>
            <a:pPr lvl="3"/>
            <a:r>
              <a:rPr lang="en-US" dirty="0"/>
              <a:t>Others…</a:t>
            </a:r>
          </a:p>
          <a:p>
            <a:pPr lvl="1"/>
            <a:r>
              <a:rPr lang="en-US" sz="2000" dirty="0"/>
              <a:t>LRE code</a:t>
            </a:r>
          </a:p>
          <a:p>
            <a:pPr lvl="1"/>
            <a:r>
              <a:rPr lang="en-US" sz="2000" dirty="0"/>
              <a:t>ECE code</a:t>
            </a:r>
          </a:p>
          <a:p>
            <a:pPr lvl="1"/>
            <a:r>
              <a:rPr lang="en-US" sz="2000" dirty="0"/>
              <a:t>Other enrollment </a:t>
            </a:r>
            <a:r>
              <a:rPr lang="en-US" sz="2000" dirty="0" smtClean="0"/>
              <a:t>status</a:t>
            </a:r>
          </a:p>
          <a:p>
            <a:pPr lvl="1"/>
            <a:r>
              <a:rPr lang="en-US" sz="2000" dirty="0"/>
              <a:t>STN</a:t>
            </a:r>
          </a:p>
          <a:p>
            <a:pPr lvl="1"/>
            <a:r>
              <a:rPr lang="en-US" sz="2000" dirty="0"/>
              <a:t>Disability (primary, secondary, suspected)</a:t>
            </a:r>
            <a:endParaRPr lang="en-US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/>
              <a:t>All Student Export – SPED Only</a:t>
            </a:r>
          </a:p>
          <a:p>
            <a:pPr lvl="1"/>
            <a:r>
              <a:rPr lang="en-US" sz="2600" dirty="0" smtClean="0"/>
              <a:t>Looking forward</a:t>
            </a:r>
          </a:p>
          <a:p>
            <a:pPr lvl="2"/>
            <a:r>
              <a:rPr lang="en-US" sz="1900" dirty="0" smtClean="0"/>
              <a:t>Eligibility </a:t>
            </a:r>
            <a:r>
              <a:rPr lang="en-US" sz="1900" dirty="0"/>
              <a:t>date</a:t>
            </a:r>
          </a:p>
          <a:p>
            <a:pPr lvl="2"/>
            <a:r>
              <a:rPr lang="en-US" sz="1900" dirty="0"/>
              <a:t>IEP date</a:t>
            </a:r>
          </a:p>
          <a:p>
            <a:pPr lvl="2"/>
            <a:r>
              <a:rPr lang="en-US" sz="1900" dirty="0"/>
              <a:t>Exit date and </a:t>
            </a:r>
            <a:r>
              <a:rPr lang="en-US" sz="1900" dirty="0" smtClean="0"/>
              <a:t>reason</a:t>
            </a:r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AA4E-3270-492C-8ADF-E0D3DBB425C8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OSDE-SES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3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Getting Quality Data: The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 must have…</a:t>
            </a:r>
          </a:p>
          <a:p>
            <a:pPr lvl="1"/>
            <a:r>
              <a:rPr lang="en-US" dirty="0" smtClean="0"/>
              <a:t>an STN.</a:t>
            </a:r>
          </a:p>
          <a:p>
            <a:pPr lvl="1"/>
            <a:r>
              <a:rPr lang="en-US" dirty="0" smtClean="0"/>
              <a:t>a current IEP finalized in OK EdPlan (new prior to Oct 1).</a:t>
            </a:r>
          </a:p>
          <a:p>
            <a:pPr lvl="2"/>
            <a:r>
              <a:rPr lang="en-US" sz="2000" dirty="0" smtClean="0"/>
              <a:t>Recent move-ins</a:t>
            </a:r>
          </a:p>
          <a:p>
            <a:pPr lvl="2"/>
            <a:r>
              <a:rPr lang="en-US" sz="2000" dirty="0" smtClean="0"/>
              <a:t>Recently eligible</a:t>
            </a:r>
          </a:p>
          <a:p>
            <a:pPr lvl="1"/>
            <a:r>
              <a:rPr lang="en-US" dirty="0" smtClean="0"/>
              <a:t>an LRE or ECE placement </a:t>
            </a:r>
            <a:r>
              <a:rPr lang="en-US" dirty="0" smtClean="0"/>
              <a:t>code</a:t>
            </a:r>
            <a:endParaRPr lang="en-US" dirty="0"/>
          </a:p>
          <a:p>
            <a:pPr lvl="1"/>
            <a:r>
              <a:rPr lang="en-US" dirty="0" smtClean="0"/>
              <a:t>an accredited site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AA4E-3270-492C-8ADF-E0D3DBB425C8}" type="datetime1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OSDE-SES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6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Quality Data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Students in DD districts (who are categorized as DD) must have…</a:t>
            </a:r>
          </a:p>
          <a:p>
            <a:pPr lvl="1"/>
            <a:r>
              <a:rPr lang="en-US" dirty="0" smtClean="0"/>
              <a:t>a finalized eligibility document in OK EdPlan.</a:t>
            </a:r>
          </a:p>
          <a:p>
            <a:pPr lvl="1"/>
            <a:r>
              <a:rPr lang="en-US" dirty="0" smtClean="0"/>
              <a:t>a suspected disability listed on their personal page.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Students who have a secondary disability should have two disabilities listed on an “all students” search. If not there…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Students no longer present must be exited in OK EdPlan with an appropriate exit reason.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Students who are enrolled in other locations must have the correct Enrollment Status selected on their personal page.</a:t>
            </a:r>
          </a:p>
          <a:p>
            <a:pPr lvl="1"/>
            <a:r>
              <a:rPr lang="en-US" dirty="0" smtClean="0"/>
              <a:t>Residential </a:t>
            </a:r>
            <a:r>
              <a:rPr lang="en-US" dirty="0"/>
              <a:t>Facility, Correctional Facility, Home/Hospital, or Private School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AA4E-3270-492C-8ADF-E0D3DBB425C8}" type="datetime1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OSDE-SES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29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Website: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sde.ok.gov/sde/special-education</a:t>
            </a:r>
            <a:endParaRPr lang="en-US" dirty="0" smtClean="0"/>
          </a:p>
          <a:p>
            <a:pPr lvl="1"/>
            <a:r>
              <a:rPr lang="en-US" dirty="0" smtClean="0"/>
              <a:t>Part B &gt; Compliance, Data &amp; Finance &gt; Data page</a:t>
            </a:r>
          </a:p>
          <a:p>
            <a:r>
              <a:rPr lang="en-US" dirty="0" smtClean="0"/>
              <a:t>Email listserv for SPED Directors</a:t>
            </a:r>
          </a:p>
          <a:p>
            <a:r>
              <a:rPr lang="en-US" dirty="0" smtClean="0"/>
              <a:t>How-to slides (coming up next!)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AA4E-3270-492C-8ADF-E0D3DBB425C8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OSDE-SES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98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How-to: Produce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 EdPlan</a:t>
            </a:r>
          </a:p>
          <a:p>
            <a:pPr lvl="1"/>
            <a:r>
              <a:rPr lang="en-US" dirty="0" smtClean="0"/>
              <a:t>Administrator menu &gt; School System</a:t>
            </a:r>
          </a:p>
          <a:p>
            <a:pPr lvl="1"/>
            <a:r>
              <a:rPr lang="en-US" dirty="0" smtClean="0"/>
              <a:t>Reports tab</a:t>
            </a:r>
          </a:p>
          <a:p>
            <a:pPr lvl="2"/>
            <a:r>
              <a:rPr lang="en-US" dirty="0" smtClean="0"/>
              <a:t>Scheduled Reports &gt; End of Year tab </a:t>
            </a:r>
            <a:r>
              <a:rPr lang="en-US" dirty="0"/>
              <a:t>&gt; </a:t>
            </a:r>
            <a:r>
              <a:rPr lang="en-US" u="sng" dirty="0"/>
              <a:t>All Student Export - SPED Only (XLS) </a:t>
            </a:r>
            <a:endParaRPr lang="en-US" u="sng" dirty="0" smtClean="0"/>
          </a:p>
          <a:p>
            <a:pPr lvl="2"/>
            <a:r>
              <a:rPr lang="en-US" dirty="0"/>
              <a:t>Scheduled Reports </a:t>
            </a:r>
            <a:r>
              <a:rPr lang="en-US" dirty="0" smtClean="0"/>
              <a:t>&gt; Child Count tab &gt; </a:t>
            </a:r>
            <a:r>
              <a:rPr lang="en-US" u="sng" dirty="0" smtClean="0"/>
              <a:t>Child Count Report</a:t>
            </a:r>
            <a:endParaRPr lang="en-US" dirty="0" smtClean="0"/>
          </a:p>
          <a:p>
            <a:pPr lvl="1"/>
            <a:r>
              <a:rPr lang="en-US" dirty="0" smtClean="0"/>
              <a:t>Return to Main Menu and refresh by clicking “Main Menu” until reports are listed in “My Reports” dashboard window</a:t>
            </a:r>
          </a:p>
          <a:p>
            <a:r>
              <a:rPr lang="en-US" dirty="0" smtClean="0"/>
              <a:t>Excel</a:t>
            </a:r>
          </a:p>
          <a:p>
            <a:pPr lvl="1"/>
            <a:r>
              <a:rPr lang="en-US" dirty="0" smtClean="0"/>
              <a:t>Open report(s)</a:t>
            </a:r>
          </a:p>
          <a:p>
            <a:pPr lvl="1"/>
            <a:r>
              <a:rPr lang="en-US" dirty="0" smtClean="0"/>
              <a:t>Add filters to more easily sort and/or select sets of students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AA4E-3270-492C-8ADF-E0D3DBB425C8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OSDE-SES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37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How-to: Filters!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</a:t>
            </a:r>
            <a:r>
              <a:rPr lang="en-US" dirty="0" smtClean="0"/>
              <a:t>filters </a:t>
            </a:r>
            <a:r>
              <a:rPr lang="en-US" dirty="0"/>
              <a:t>to </a:t>
            </a:r>
            <a:r>
              <a:rPr lang="en-US" dirty="0" smtClean="0"/>
              <a:t>a table*</a:t>
            </a:r>
            <a:endParaRPr lang="en-US" dirty="0"/>
          </a:p>
          <a:p>
            <a:pPr lvl="1"/>
            <a:r>
              <a:rPr lang="en-US" dirty="0"/>
              <a:t>First: Click on the row number just to the left of the headers of the list of included students. This will highlight the entire row.</a:t>
            </a:r>
          </a:p>
          <a:p>
            <a:pPr lvl="1"/>
            <a:r>
              <a:rPr lang="en-US" dirty="0"/>
              <a:t>Next: </a:t>
            </a:r>
            <a:r>
              <a:rPr lang="en-US" dirty="0" smtClean="0"/>
              <a:t>Select </a:t>
            </a:r>
            <a:r>
              <a:rPr lang="en-US" dirty="0"/>
              <a:t>Data tab and click Filter</a:t>
            </a:r>
            <a:r>
              <a:rPr lang="en-US" dirty="0" smtClean="0"/>
              <a:t>.</a:t>
            </a:r>
          </a:p>
          <a:p>
            <a:pPr marL="274320" lvl="1" indent="0">
              <a:buNone/>
            </a:pPr>
            <a:endParaRPr lang="en-US" dirty="0"/>
          </a:p>
          <a:p>
            <a:pPr marL="58738" lvl="1" indent="0">
              <a:buNone/>
            </a:pPr>
            <a:r>
              <a:rPr lang="en-US" sz="2000" dirty="0" smtClean="0"/>
              <a:t>*Row 1 in SPED Only report</a:t>
            </a:r>
          </a:p>
          <a:p>
            <a:pPr marL="169863" lvl="1" indent="0">
              <a:spcBef>
                <a:spcPts val="0"/>
              </a:spcBef>
              <a:buNone/>
            </a:pPr>
            <a:r>
              <a:rPr lang="en-US" sz="2000" dirty="0"/>
              <a:t>or </a:t>
            </a:r>
            <a:r>
              <a:rPr lang="en-US" sz="2000" dirty="0" smtClean="0"/>
              <a:t>appropriate </a:t>
            </a:r>
            <a:r>
              <a:rPr lang="en-US" sz="2000" dirty="0"/>
              <a:t>row in </a:t>
            </a:r>
            <a:endParaRPr lang="en-US" sz="2000" dirty="0" smtClean="0"/>
          </a:p>
          <a:p>
            <a:pPr marL="173736" lvl="1" indent="0">
              <a:spcBef>
                <a:spcPts val="0"/>
              </a:spcBef>
              <a:buNone/>
            </a:pPr>
            <a:r>
              <a:rPr lang="en-US" sz="2000" dirty="0" smtClean="0"/>
              <a:t>Child Count report.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AA4E-3270-492C-8ADF-E0D3DBB425C8}" type="datetime1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OSDE-SES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6EAE-5B21-495E-9130-3C5F9A81E2D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 descr="Child Count Training Spreadsheet FY2017.xlsx - Exce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" t="46938" r="75864" b="31812"/>
          <a:stretch/>
        </p:blipFill>
        <p:spPr>
          <a:xfrm>
            <a:off x="5899392" y="3580059"/>
            <a:ext cx="5998374" cy="2896941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623733" y="4207932"/>
            <a:ext cx="2275659" cy="342112"/>
          </a:xfrm>
          <a:prstGeom prst="rightArrow">
            <a:avLst>
              <a:gd name="adj1" fmla="val 4505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32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306</TotalTime>
  <Words>766</Words>
  <Application>Microsoft Office PowerPoint</Application>
  <PresentationFormat>Widescreen</PresentationFormat>
  <Paragraphs>141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Lucida Sans Unicode</vt:lpstr>
      <vt:lpstr>Wingdings</vt:lpstr>
      <vt:lpstr>Clarity</vt:lpstr>
      <vt:lpstr>special education child count October 2016</vt:lpstr>
      <vt:lpstr>Agenda</vt:lpstr>
      <vt:lpstr>Introduction: SPED Child Count</vt:lpstr>
      <vt:lpstr>Getting Quality Data: Report Checks</vt:lpstr>
      <vt:lpstr>Getting Quality Data: The Essentials</vt:lpstr>
      <vt:lpstr>Additional Quality Data Checks</vt:lpstr>
      <vt:lpstr>Resources</vt:lpstr>
      <vt:lpstr>How-to: Produce Reports</vt:lpstr>
      <vt:lpstr>How-to: Filters!</vt:lpstr>
      <vt:lpstr>How-to: Check Disability</vt:lpstr>
      <vt:lpstr>How-to: Check LRE &amp; ECE</vt:lpstr>
      <vt:lpstr>Contacts in OSDE-SES: </vt:lpstr>
    </vt:vector>
  </TitlesOfParts>
  <Company>State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education child count October 2016</dc:title>
  <dc:creator>Ginger Elliott-Teague</dc:creator>
  <cp:lastModifiedBy>Erik Friend</cp:lastModifiedBy>
  <cp:revision>13</cp:revision>
  <dcterms:created xsi:type="dcterms:W3CDTF">2016-09-07T14:07:51Z</dcterms:created>
  <dcterms:modified xsi:type="dcterms:W3CDTF">2016-09-07T21:12:26Z</dcterms:modified>
</cp:coreProperties>
</file>