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62"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0920" autoAdjust="0"/>
  </p:normalViewPr>
  <p:slideViewPr>
    <p:cSldViewPr snapToGrid="0">
      <p:cViewPr varScale="1">
        <p:scale>
          <a:sx n="50" d="100"/>
          <a:sy n="50" d="100"/>
        </p:scale>
        <p:origin x="156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5E0698-BA4B-48B2-8BA3-4BF29C841F5A}" type="datetimeFigureOut">
              <a:rPr lang="en-US" smtClean="0"/>
              <a:t>5/2/2016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C966C5-C6F9-4879-AD16-D68C77B79384}" type="slidenum">
              <a:rPr lang="en-US" smtClean="0"/>
              <a:t>‹#›</a:t>
            </a:fld>
            <a:endParaRPr lang="en-US"/>
          </a:p>
        </p:txBody>
      </p:sp>
    </p:spTree>
    <p:extLst>
      <p:ext uri="{BB962C8B-B14F-4D97-AF65-F5344CB8AC3E}">
        <p14:creationId xmlns:p14="http://schemas.microsoft.com/office/powerpoint/2010/main" val="3611982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brief presentation discusses Indicator 13, which reflects the quality of transition services provided to secondary school students.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2D9A40-9EE1-4921-B5A4-5B96CACB73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132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32003C-63D8-46A6-B3A5-A68475C24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1506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Previously, there was a section within Single</a:t>
            </a:r>
            <a:r>
              <a:rPr lang="en-US" baseline="0" dirty="0" smtClean="0"/>
              <a:t> Sign-On</a:t>
            </a:r>
            <a:r>
              <a:rPr lang="en-US" dirty="0" smtClean="0"/>
              <a:t> to validate</a:t>
            </a:r>
            <a:r>
              <a:rPr lang="en-US" baseline="0" dirty="0" smtClean="0"/>
              <a:t> the eight secondary transition requirements for each student. </a:t>
            </a:r>
            <a:r>
              <a:rPr lang="en-US" dirty="0" smtClean="0"/>
              <a:t>In</a:t>
            </a:r>
            <a:r>
              <a:rPr lang="en-US" baseline="0" dirty="0" smtClean="0"/>
              <a:t> OK </a:t>
            </a:r>
            <a:r>
              <a:rPr lang="en-US" baseline="0" dirty="0" err="1" smtClean="0"/>
              <a:t>EdPlan</a:t>
            </a:r>
            <a:r>
              <a:rPr lang="en-US" baseline="0" dirty="0" smtClean="0"/>
              <a:t>, for students age 16 and above, the first six requirements are met due to rules of completion (cells required before an IEP is finalized), but the last two questions are of concern </a:t>
            </a:r>
            <a:r>
              <a:rPr lang="en-US" i="1" baseline="0" dirty="0" smtClean="0"/>
              <a:t>this year only</a:t>
            </a:r>
            <a:r>
              <a:rPr lang="en-US" baseline="0" dirty="0" smtClean="0"/>
              <a: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1. Was the student invited to the meeting? Students </a:t>
            </a:r>
            <a:r>
              <a:rPr lang="en-US" i="0" baseline="0" dirty="0" smtClean="0"/>
              <a:t>must be </a:t>
            </a:r>
            <a:r>
              <a:rPr lang="en-US" baseline="0" dirty="0" smtClean="0"/>
              <a:t>invited to the meeting when transition services are discussed.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2. Was an authorized representative invited to the meeting, if appropriate?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Right now you can uncheck these areas and create a final IEP. Next year for 16 year olds and above, the checkmarks will be automatic. You must invite those individuals.</a:t>
            </a:r>
            <a:endParaRPr lang="en-US" dirty="0" smtClean="0"/>
          </a:p>
          <a:p>
            <a:endParaRPr lang="en-US" dirty="0" smtClean="0"/>
          </a:p>
          <a:p>
            <a:r>
              <a:rPr lang="en-US" baseline="0" dirty="0" smtClean="0"/>
              <a:t>If it is determined that a student or an authorized representative was not invited to the meeting, then the calculation for Indicator 13 will not be 100 percent. Also, through monitoring, if transition plans are found to be incomplete, haphazard, or not of sufficient quality, the data for this indicator may reflect those problems.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2D9A40-9EE1-4921-B5A4-5B96CACB73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2003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71399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04770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55343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56409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54880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48777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54295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31151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589212" y="1904999"/>
            <a:ext cx="8915400" cy="4136571"/>
          </a:xfrm>
        </p:spPr>
        <p:txBody>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B61BEF0D-F0BB-DE4B-95CE-6DB70DBA9567}" type="datetimeFigureOut">
              <a:rPr lang="en-US" dirty="0"/>
              <a:pPr/>
              <a:t>5/2/2016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02044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86704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1905001"/>
            <a:ext cx="4313864" cy="4225436"/>
          </a:xfrm>
        </p:spPr>
        <p:txBody>
          <a:bodyPr>
            <a:normAutofit/>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190747" y="1905000"/>
            <a:ext cx="4313864" cy="4225436"/>
          </a:xfrm>
        </p:spPr>
        <p:txBody>
          <a:bodyPr>
            <a:normAutofit/>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41727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6793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23519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64406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32400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2046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1904999"/>
            <a:ext cx="8915400" cy="4225437"/>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98735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2.png@01D164A4.6C6E09E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hyperlink" Target="mailto:ginger.elliott-teague@sde.ok.gov" TargetMode="External"/><Relationship Id="rId2" Type="http://schemas.openxmlformats.org/officeDocument/2006/relationships/hyperlink" Target="mailto:erik.friend@sde.ok.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085975"/>
          </a:xfrm>
        </p:spPr>
        <p:txBody>
          <a:bodyPr/>
          <a:lstStyle/>
          <a:p>
            <a:r>
              <a:rPr lang="en-US" dirty="0" smtClean="0"/>
              <a:t>Data Reporting:</a:t>
            </a:r>
            <a:br>
              <a:rPr lang="en-US" dirty="0" smtClean="0"/>
            </a:br>
            <a:r>
              <a:rPr lang="en-US" dirty="0" smtClean="0">
                <a:solidFill>
                  <a:schemeClr val="accent2">
                    <a:lumMod val="50000"/>
                  </a:schemeClr>
                </a:solidFill>
              </a:rPr>
              <a:t>APR/DDP Indicator 13</a:t>
            </a:r>
            <a:endParaRPr lang="en-US" dirty="0">
              <a:solidFill>
                <a:schemeClr val="accent2">
                  <a:lumMod val="50000"/>
                </a:schemeClr>
              </a:solidFill>
            </a:endParaRPr>
          </a:p>
        </p:txBody>
      </p:sp>
      <p:sp>
        <p:nvSpPr>
          <p:cNvPr id="3" name="Subtitle 2"/>
          <p:cNvSpPr>
            <a:spLocks noGrp="1"/>
          </p:cNvSpPr>
          <p:nvPr>
            <p:ph type="subTitle" idx="1"/>
          </p:nvPr>
        </p:nvSpPr>
        <p:spPr>
          <a:xfrm>
            <a:off x="2589213" y="4814888"/>
            <a:ext cx="8915399" cy="1088774"/>
          </a:xfrm>
        </p:spPr>
        <p:txBody>
          <a:bodyPr>
            <a:normAutofit fontScale="85000" lnSpcReduction="20000"/>
          </a:bodyPr>
          <a:lstStyle/>
          <a:p>
            <a:r>
              <a:rPr lang="en-US" dirty="0" smtClean="0"/>
              <a:t>Erik Friend &amp; Ginger Elliott-Teague</a:t>
            </a:r>
          </a:p>
          <a:p>
            <a:r>
              <a:rPr lang="en-US" dirty="0" smtClean="0"/>
              <a:t>Directors of Data Analysis</a:t>
            </a:r>
          </a:p>
          <a:p>
            <a:r>
              <a:rPr lang="en-US" dirty="0" smtClean="0"/>
              <a:t>April/May 2016</a:t>
            </a:r>
          </a:p>
        </p:txBody>
      </p:sp>
      <p:pic>
        <p:nvPicPr>
          <p:cNvPr id="1026" name="Picture 2" descr="cid:image001.png@01D12378.8AFC8E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764732" y="5419046"/>
            <a:ext cx="3970992" cy="105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4093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Data Collection Notes</a:t>
            </a:r>
            <a:endParaRPr lang="en-US" dirty="0"/>
          </a:p>
        </p:txBody>
      </p:sp>
      <p:sp>
        <p:nvSpPr>
          <p:cNvPr id="4" name="Content Placeholder 3"/>
          <p:cNvSpPr>
            <a:spLocks noGrp="1"/>
          </p:cNvSpPr>
          <p:nvPr>
            <p:ph sz="half" idx="2"/>
          </p:nvPr>
        </p:nvSpPr>
        <p:spPr>
          <a:xfrm>
            <a:off x="2592924" y="1905000"/>
            <a:ext cx="8911687" cy="4225436"/>
          </a:xfrm>
        </p:spPr>
        <p:txBody>
          <a:bodyPr>
            <a:normAutofit/>
          </a:bodyPr>
          <a:lstStyle/>
          <a:p>
            <a:r>
              <a:rPr lang="en-US" dirty="0" smtClean="0"/>
              <a:t>Source: June 30 EOY collection through </a:t>
            </a:r>
            <a:r>
              <a:rPr lang="en-US" dirty="0"/>
              <a:t>OK </a:t>
            </a:r>
            <a:r>
              <a:rPr lang="en-US" dirty="0" err="1"/>
              <a:t>EdPlan</a:t>
            </a:r>
            <a:endParaRPr lang="en-US" dirty="0"/>
          </a:p>
          <a:p>
            <a:pPr marL="0" indent="0">
              <a:buNone/>
            </a:pPr>
            <a:endParaRPr lang="en-US" dirty="0" smtClean="0"/>
          </a:p>
          <a:p>
            <a:pPr marL="0" indent="0">
              <a:buNone/>
            </a:pPr>
            <a:r>
              <a:rPr lang="en-US" i="1" dirty="0" smtClean="0"/>
              <a:t>Question addressed:</a:t>
            </a:r>
            <a:r>
              <a:rPr lang="en-US" dirty="0" smtClean="0"/>
              <a:t>	</a:t>
            </a:r>
          </a:p>
          <a:p>
            <a:r>
              <a:rPr lang="en-US" dirty="0" smtClean="0"/>
              <a:t>Are students in secondary school properly transitioning to life after graduation?</a:t>
            </a:r>
          </a:p>
        </p:txBody>
      </p:sp>
    </p:spTree>
    <p:extLst>
      <p:ext uri="{BB962C8B-B14F-4D97-AF65-F5344CB8AC3E}">
        <p14:creationId xmlns:p14="http://schemas.microsoft.com/office/powerpoint/2010/main" val="1818994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Indicator 13:</a:t>
            </a:r>
            <a:br>
              <a:rPr lang="en-US" smtClean="0"/>
            </a:br>
            <a:r>
              <a:rPr lang="en-US" smtClean="0"/>
              <a:t>Secondary Transition	</a:t>
            </a:r>
            <a:endParaRPr lang="en-US" dirty="0"/>
          </a:p>
        </p:txBody>
      </p:sp>
      <p:sp>
        <p:nvSpPr>
          <p:cNvPr id="3" name="Content Placeholder 2"/>
          <p:cNvSpPr>
            <a:spLocks noGrp="1"/>
          </p:cNvSpPr>
          <p:nvPr>
            <p:ph idx="1"/>
          </p:nvPr>
        </p:nvSpPr>
        <p:spPr/>
        <p:txBody>
          <a:bodyPr/>
          <a:lstStyle/>
          <a:p>
            <a:r>
              <a:rPr lang="en-US" dirty="0" smtClean="0"/>
              <a:t>All students with completed IEPs in OK </a:t>
            </a:r>
            <a:r>
              <a:rPr lang="en-US" dirty="0" err="1" smtClean="0"/>
              <a:t>EdPlan</a:t>
            </a:r>
            <a:r>
              <a:rPr lang="en-US" dirty="0" smtClean="0"/>
              <a:t> are in compliance.</a:t>
            </a:r>
          </a:p>
          <a:p>
            <a:r>
              <a:rPr lang="en-US" dirty="0" smtClean="0"/>
              <a:t>Source:</a:t>
            </a:r>
          </a:p>
        </p:txBody>
      </p:sp>
      <p:pic>
        <p:nvPicPr>
          <p:cNvPr id="5" name="Picture 4"/>
          <p:cNvPicPr>
            <a:picLocks noChangeAspect="1"/>
          </p:cNvPicPr>
          <p:nvPr/>
        </p:nvPicPr>
        <p:blipFill>
          <a:blip r:embed="rId3"/>
          <a:stretch>
            <a:fillRect/>
          </a:stretch>
        </p:blipFill>
        <p:spPr>
          <a:xfrm>
            <a:off x="4380596" y="2911019"/>
            <a:ext cx="7741067" cy="3718384"/>
          </a:xfrm>
          <a:prstGeom prst="rect">
            <a:avLst/>
          </a:prstGeom>
        </p:spPr>
      </p:pic>
      <p:sp>
        <p:nvSpPr>
          <p:cNvPr id="6" name="Left Arrow 5"/>
          <p:cNvSpPr/>
          <p:nvPr/>
        </p:nvSpPr>
        <p:spPr>
          <a:xfrm rot="20433598">
            <a:off x="10320353" y="3990399"/>
            <a:ext cx="1741686" cy="656641"/>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65" y="736759"/>
            <a:ext cx="2460545" cy="731158"/>
          </a:xfrm>
          <a:prstGeom prst="rect">
            <a:avLst/>
          </a:prstGeom>
        </p:spPr>
      </p:pic>
    </p:spTree>
    <p:extLst>
      <p:ext uri="{BB962C8B-B14F-4D97-AF65-F5344CB8AC3E}">
        <p14:creationId xmlns:p14="http://schemas.microsoft.com/office/powerpoint/2010/main" val="2073867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OSDE Contact</a:t>
            </a:r>
            <a:endParaRPr lang="en-US" dirty="0"/>
          </a:p>
        </p:txBody>
      </p:sp>
      <p:sp>
        <p:nvSpPr>
          <p:cNvPr id="3" name="Content Placeholder 2"/>
          <p:cNvSpPr>
            <a:spLocks noGrp="1"/>
          </p:cNvSpPr>
          <p:nvPr>
            <p:ph idx="1"/>
          </p:nvPr>
        </p:nvSpPr>
        <p:spPr>
          <a:xfrm>
            <a:off x="2589212" y="1904999"/>
            <a:ext cx="8915400" cy="4184302"/>
          </a:xfrm>
        </p:spPr>
        <p:txBody>
          <a:bodyPr>
            <a:normAutofit fontScale="92500" lnSpcReduction="10000"/>
          </a:bodyPr>
          <a:lstStyle/>
          <a:p>
            <a:r>
              <a:rPr lang="en-US" i="1" dirty="0"/>
              <a:t>Need </a:t>
            </a:r>
            <a:r>
              <a:rPr lang="en-US" i="1" dirty="0" smtClean="0"/>
              <a:t>more detail?</a:t>
            </a:r>
          </a:p>
          <a:p>
            <a:endParaRPr lang="en-US" dirty="0"/>
          </a:p>
          <a:p>
            <a:pPr marL="0" indent="0">
              <a:buNone/>
            </a:pPr>
            <a:r>
              <a:rPr lang="en-US" dirty="0" smtClean="0"/>
              <a:t>Contact:</a:t>
            </a:r>
            <a:endParaRPr lang="en-US" dirty="0"/>
          </a:p>
          <a:p>
            <a:pPr marL="0" indent="0">
              <a:buNone/>
            </a:pPr>
            <a:r>
              <a:rPr lang="en-US" dirty="0" smtClean="0"/>
              <a:t>	</a:t>
            </a:r>
            <a:r>
              <a:rPr lang="en-US" b="1" dirty="0" smtClean="0"/>
              <a:t>Erik Friend</a:t>
            </a:r>
          </a:p>
          <a:p>
            <a:pPr lvl="1">
              <a:buClr>
                <a:srgbClr val="353535"/>
              </a:buClr>
            </a:pPr>
            <a:r>
              <a:rPr lang="en-US" dirty="0" smtClean="0">
                <a:solidFill>
                  <a:prstClr val="black">
                    <a:lumMod val="75000"/>
                    <a:lumOff val="25000"/>
                  </a:prstClr>
                </a:solidFill>
              </a:rPr>
              <a:t>405-521-2198</a:t>
            </a:r>
          </a:p>
          <a:p>
            <a:pPr lvl="1">
              <a:buClr>
                <a:srgbClr val="353535"/>
              </a:buClr>
            </a:pPr>
            <a:r>
              <a:rPr lang="en-US" dirty="0" smtClean="0">
                <a:solidFill>
                  <a:prstClr val="black">
                    <a:lumMod val="75000"/>
                    <a:lumOff val="25000"/>
                  </a:prstClr>
                </a:solidFill>
                <a:hlinkClick r:id="rId2"/>
              </a:rPr>
              <a:t>erik.friend@sde.ok.gov</a:t>
            </a:r>
            <a:endParaRPr lang="en-US" dirty="0" smtClean="0">
              <a:solidFill>
                <a:prstClr val="black">
                  <a:lumMod val="75000"/>
                  <a:lumOff val="25000"/>
                </a:prstClr>
              </a:solidFill>
            </a:endParaRPr>
          </a:p>
          <a:p>
            <a:pPr marL="0" indent="0">
              <a:buNone/>
            </a:pPr>
            <a:endParaRPr lang="en-US" dirty="0" smtClean="0"/>
          </a:p>
          <a:p>
            <a:pPr marL="0" indent="0">
              <a:buNone/>
            </a:pPr>
            <a:r>
              <a:rPr lang="en-US" dirty="0" smtClean="0"/>
              <a:t>	</a:t>
            </a:r>
            <a:r>
              <a:rPr lang="en-US" b="1" dirty="0" smtClean="0"/>
              <a:t>Ginger Elliott-Teague</a:t>
            </a:r>
          </a:p>
          <a:p>
            <a:pPr lvl="1"/>
            <a:r>
              <a:rPr lang="en-US" dirty="0" smtClean="0"/>
              <a:t>405-521-4871</a:t>
            </a:r>
          </a:p>
          <a:p>
            <a:pPr lvl="1"/>
            <a:r>
              <a:rPr lang="en-US" dirty="0" smtClean="0">
                <a:hlinkClick r:id="rId3"/>
              </a:rPr>
              <a:t>ginger.elliott-teague@sde.ok.gov</a:t>
            </a:r>
            <a:r>
              <a:rPr lang="en-US" dirty="0" smtClean="0"/>
              <a:t> </a:t>
            </a:r>
            <a:endParaRPr lang="en-US" dirty="0"/>
          </a:p>
          <a:p>
            <a:pPr lvl="1"/>
            <a:endParaRPr lang="en-US" dirty="0" smtClean="0"/>
          </a:p>
        </p:txBody>
      </p:sp>
    </p:spTree>
    <p:extLst>
      <p:ext uri="{BB962C8B-B14F-4D97-AF65-F5344CB8AC3E}">
        <p14:creationId xmlns:p14="http://schemas.microsoft.com/office/powerpoint/2010/main" val="3592815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273</Words>
  <Application>Microsoft Office PowerPoint</Application>
  <PresentationFormat>Widescreen</PresentationFormat>
  <Paragraphs>36</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Wingdings 3</vt:lpstr>
      <vt:lpstr>Wisp</vt:lpstr>
      <vt:lpstr>Data Reporting: APR/DDP Indicator 13</vt:lpstr>
      <vt:lpstr>Data Collection Notes</vt:lpstr>
      <vt:lpstr>Indicator 13: Secondary Transition </vt:lpstr>
      <vt:lpstr>OSDE Contact</vt:lpstr>
    </vt:vector>
  </TitlesOfParts>
  <Company>State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Reporting: APR/DDP Indicator 13</dc:title>
  <dc:creator>Ginger Elliott-Teague</dc:creator>
  <cp:lastModifiedBy>Ginger Elliott-Teague</cp:lastModifiedBy>
  <cp:revision>2</cp:revision>
  <dcterms:created xsi:type="dcterms:W3CDTF">2016-05-02T18:40:59Z</dcterms:created>
  <dcterms:modified xsi:type="dcterms:W3CDTF">2016-05-02T19:38:44Z</dcterms:modified>
</cp:coreProperties>
</file>