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handoutMasterIdLst>
    <p:handoutMasterId r:id="rId9"/>
  </p:handoutMasterIdLst>
  <p:sldIdLst>
    <p:sldId id="256" r:id="rId2"/>
    <p:sldId id="315" r:id="rId3"/>
    <p:sldId id="316" r:id="rId4"/>
    <p:sldId id="322" r:id="rId5"/>
    <p:sldId id="312" r:id="rId6"/>
    <p:sldId id="323" r:id="rId7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EFBA5B5E-338D-42A1-A12D-3BE69F3C6817}">
  <a:tblStyle styleId="{EFBA5B5E-338D-42A1-A12D-3BE69F3C6817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943" autoAdjust="0"/>
    <p:restoredTop sz="92061" autoAdjust="0"/>
  </p:normalViewPr>
  <p:slideViewPr>
    <p:cSldViewPr>
      <p:cViewPr>
        <p:scale>
          <a:sx n="88" d="100"/>
          <a:sy n="88" d="100"/>
        </p:scale>
        <p:origin x="-63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7EA43-6DBF-465E-9A39-B51833005CC2}" type="datetimeFigureOut">
              <a:rPr lang="en-US" smtClean="0"/>
              <a:t>12/15/2016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B30300-266D-4026-BD81-BDF94B083A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784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  <a:noFill/>
          <a:ln>
            <a:noFill/>
          </a:ln>
        </p:spPr>
        <p:txBody>
          <a:bodyPr lIns="93162" tIns="93162" rIns="93162" bIns="93162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6335372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  <a:noFill/>
          <a:ln>
            <a:noFill/>
          </a:ln>
        </p:spPr>
        <p:txBody>
          <a:bodyPr lIns="93162" tIns="93162" rIns="93162" bIns="93162" anchor="ctr" anchorCtr="0">
            <a:noAutofit/>
          </a:bodyPr>
          <a:lstStyle/>
          <a:p>
            <a:endParaRPr dirty="0"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1950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724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063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chemeClr val="lt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88448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D9D9D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 dirty="0"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1341690" y="6356350"/>
            <a:ext cx="481128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D9D9D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 dirty="0"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0" y="6356350"/>
            <a:ext cx="273465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D8D8D8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 dirty="0">
              <a:solidFill>
                <a:srgbClr val="D8D8D8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072B62"/>
              </a:buClr>
              <a:buFont typeface="Questrial"/>
              <a:buNone/>
              <a:defRPr sz="44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rgbClr val="072B62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rgbClr val="072B62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72B62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rgbClr val="072B62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rgbClr val="072B62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88448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D9D9D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 dirty="0"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1341690" y="6356350"/>
            <a:ext cx="481128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D9D9D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 dirty="0"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0" y="6356350"/>
            <a:ext cx="273465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D8D8D8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 dirty="0">
              <a:solidFill>
                <a:srgbClr val="D8D8D8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28" name="Shape 28"/>
          <p:cNvCxnSpPr/>
          <p:nvPr/>
        </p:nvCxnSpPr>
        <p:spPr>
          <a:xfrm>
            <a:off x="1535545" y="1270000"/>
            <a:ext cx="6072908" cy="0"/>
          </a:xfrm>
          <a:prstGeom prst="straightConnector1">
            <a:avLst/>
          </a:prstGeom>
          <a:noFill/>
          <a:ln w="25400" cap="flat" cmpd="sng">
            <a:solidFill>
              <a:srgbClr val="E7B617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47"/>
              </a:srgbClr>
            </a:outerShdw>
          </a:effectLst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72B62"/>
              </a:buClr>
              <a:buFont typeface="Questrial"/>
              <a:buNone/>
              <a:defRPr sz="4000" b="1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7F7F7F"/>
              </a:buClr>
              <a:buFont typeface="Arial"/>
              <a:buNone/>
              <a:defRPr sz="20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88448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D9D9D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 dirty="0"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1341690" y="6356350"/>
            <a:ext cx="481128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D9D9D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0" y="6356350"/>
            <a:ext cx="273465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D8D8D8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 dirty="0">
              <a:solidFill>
                <a:srgbClr val="D8D8D8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072B62"/>
              </a:buClr>
              <a:buFont typeface="Questrial"/>
              <a:buNone/>
              <a:defRPr sz="44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rgbClr val="072B62"/>
              </a:buClr>
              <a:buFont typeface="Arial"/>
              <a:buNone/>
              <a:defRPr sz="2400" b="1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400"/>
              </a:spcBef>
              <a:buClr>
                <a:srgbClr val="072B62"/>
              </a:buClr>
              <a:buFont typeface="Arial"/>
              <a:buNone/>
              <a:defRPr sz="2000" b="1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360"/>
              </a:spcBef>
              <a:buClr>
                <a:srgbClr val="072B62"/>
              </a:buClr>
              <a:buFont typeface="Arial"/>
              <a:buNone/>
              <a:defRPr sz="1800" b="1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320"/>
              </a:spcBef>
              <a:buClr>
                <a:srgbClr val="072B62"/>
              </a:buClr>
              <a:buFont typeface="Arial"/>
              <a:buNone/>
              <a:defRPr sz="1600" b="1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320"/>
              </a:spcBef>
              <a:buClr>
                <a:srgbClr val="072B62"/>
              </a:buClr>
              <a:buFont typeface="Arial"/>
              <a:buNone/>
              <a:defRPr sz="1600" b="1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rgbClr val="072B62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742950" marR="0" lvl="1" indent="-158750" algn="l" rtl="0">
              <a:spcBef>
                <a:spcPts val="400"/>
              </a:spcBef>
              <a:buClr>
                <a:srgbClr val="072B62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143000" marR="0" lvl="2" indent="-114300" algn="l" rtl="0">
              <a:spcBef>
                <a:spcPts val="360"/>
              </a:spcBef>
              <a:buClr>
                <a:srgbClr val="072B62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600200" marR="0" lvl="3" indent="-127000" algn="l" rtl="0">
              <a:spcBef>
                <a:spcPts val="320"/>
              </a:spcBef>
              <a:buClr>
                <a:srgbClr val="072B62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057400" marR="0" lvl="4" indent="-127000" algn="l" rtl="0">
              <a:spcBef>
                <a:spcPts val="320"/>
              </a:spcBef>
              <a:buClr>
                <a:srgbClr val="072B62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rgbClr val="072B62"/>
              </a:buClr>
              <a:buFont typeface="Arial"/>
              <a:buNone/>
              <a:defRPr sz="2400" b="1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400"/>
              </a:spcBef>
              <a:buClr>
                <a:srgbClr val="072B62"/>
              </a:buClr>
              <a:buFont typeface="Arial"/>
              <a:buNone/>
              <a:defRPr sz="2000" b="1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360"/>
              </a:spcBef>
              <a:buClr>
                <a:srgbClr val="072B62"/>
              </a:buClr>
              <a:buFont typeface="Arial"/>
              <a:buNone/>
              <a:defRPr sz="1800" b="1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320"/>
              </a:spcBef>
              <a:buClr>
                <a:srgbClr val="072B62"/>
              </a:buClr>
              <a:buFont typeface="Arial"/>
              <a:buNone/>
              <a:defRPr sz="1600" b="1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320"/>
              </a:spcBef>
              <a:buClr>
                <a:srgbClr val="072B62"/>
              </a:buClr>
              <a:buFont typeface="Arial"/>
              <a:buNone/>
              <a:defRPr sz="1600" b="1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rgbClr val="072B62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742950" marR="0" lvl="1" indent="-158750" algn="l" rtl="0">
              <a:spcBef>
                <a:spcPts val="400"/>
              </a:spcBef>
              <a:buClr>
                <a:srgbClr val="072B62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143000" marR="0" lvl="2" indent="-114300" algn="l" rtl="0">
              <a:spcBef>
                <a:spcPts val="360"/>
              </a:spcBef>
              <a:buClr>
                <a:srgbClr val="072B62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600200" marR="0" lvl="3" indent="-127000" algn="l" rtl="0">
              <a:spcBef>
                <a:spcPts val="320"/>
              </a:spcBef>
              <a:buClr>
                <a:srgbClr val="072B62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057400" marR="0" lvl="4" indent="-127000" algn="l" rtl="0">
              <a:spcBef>
                <a:spcPts val="320"/>
              </a:spcBef>
              <a:buClr>
                <a:srgbClr val="072B62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88448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D9D9D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 dirty="0"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1341690" y="6356350"/>
            <a:ext cx="481128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D9D9D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 dirty="0"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0" y="6356350"/>
            <a:ext cx="273465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D8D8D8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 dirty="0">
              <a:solidFill>
                <a:srgbClr val="D8D8D8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52" name="Shape 52"/>
          <p:cNvCxnSpPr/>
          <p:nvPr/>
        </p:nvCxnSpPr>
        <p:spPr>
          <a:xfrm>
            <a:off x="1535545" y="1270000"/>
            <a:ext cx="6072908" cy="0"/>
          </a:xfrm>
          <a:prstGeom prst="straightConnector1">
            <a:avLst/>
          </a:prstGeom>
          <a:noFill/>
          <a:ln w="25400" cap="flat" cmpd="sng">
            <a:solidFill>
              <a:srgbClr val="E7B617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47"/>
              </a:srgbClr>
            </a:outerShdw>
          </a:effectLst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072B62"/>
              </a:buClr>
              <a:buFont typeface="Questrial"/>
              <a:buNone/>
              <a:defRPr sz="2000" b="1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rgbClr val="072B62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rgbClr val="072B62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72B62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rgbClr val="072B62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rgbClr val="072B62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rgbClr val="072B62"/>
              </a:buClr>
              <a:buFont typeface="Arial"/>
              <a:buNone/>
              <a:defRPr sz="14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240"/>
              </a:spcBef>
              <a:buClr>
                <a:srgbClr val="072B62"/>
              </a:buClr>
              <a:buFont typeface="Arial"/>
              <a:buNone/>
              <a:defRPr sz="12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200"/>
              </a:spcBef>
              <a:buClr>
                <a:srgbClr val="072B62"/>
              </a:buClr>
              <a:buFont typeface="Arial"/>
              <a:buNone/>
              <a:defRPr sz="10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180"/>
              </a:spcBef>
              <a:buClr>
                <a:srgbClr val="072B62"/>
              </a:buClr>
              <a:buFont typeface="Arial"/>
              <a:buNone/>
              <a:defRPr sz="9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180"/>
              </a:spcBef>
              <a:buClr>
                <a:srgbClr val="072B62"/>
              </a:buClr>
              <a:buFont typeface="Arial"/>
              <a:buNone/>
              <a:defRPr sz="9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88448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D9D9D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 dirty="0"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1341690" y="6356350"/>
            <a:ext cx="481128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D9D9D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 dirty="0"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0" y="6356350"/>
            <a:ext cx="273465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D8D8D8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 dirty="0">
              <a:solidFill>
                <a:srgbClr val="D8D8D8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072B62"/>
              </a:buClr>
              <a:buFont typeface="Questrial"/>
              <a:buNone/>
              <a:defRPr sz="44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rgbClr val="072B62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rgbClr val="072B62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72B62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rgbClr val="072B62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rgbClr val="072B62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88448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D9D9D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 dirty="0"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1341690" y="6356350"/>
            <a:ext cx="481128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D9D9D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 dirty="0"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0" y="6356350"/>
            <a:ext cx="273465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D8D8D8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 dirty="0">
              <a:solidFill>
                <a:srgbClr val="D8D8D8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072B62"/>
              </a:buClr>
              <a:buFont typeface="Questrial"/>
              <a:buNone/>
              <a:defRPr sz="44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rgbClr val="072B62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rgbClr val="072B62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72B62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rgbClr val="072B62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rgbClr val="072B62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88448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D9D9D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 dirty="0"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1341690" y="6356350"/>
            <a:ext cx="481128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D9D9D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 dirty="0"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0" y="6356350"/>
            <a:ext cx="273465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D8D8D8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 dirty="0">
              <a:solidFill>
                <a:srgbClr val="D8D8D8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>
            <a:alphaModFix/>
          </a:blip>
          <a:stretch>
            <a:fillRect t="-1998" b="-1999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072B62"/>
              </a:buClr>
              <a:buFont typeface="Questrial"/>
              <a:buNone/>
              <a:defRPr sz="44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rgbClr val="072B62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rgbClr val="072B62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72B62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rgbClr val="072B62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rgbClr val="072B62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88448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D9D9D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 dirty="0"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1341690" y="6356350"/>
            <a:ext cx="481128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D9D9D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 dirty="0"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0" y="6356350"/>
            <a:ext cx="273465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D8D8D8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 dirty="0">
              <a:solidFill>
                <a:srgbClr val="D8D8D8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3" r:id="rId4"/>
    <p:sldLayoutId id="2147483655" r:id="rId5"/>
    <p:sldLayoutId id="2147483657" r:id="rId6"/>
    <p:sldLayoutId id="2147483658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Shape 8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8872145" cy="685574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hape 106"/>
          <p:cNvSpPr txBox="1"/>
          <p:nvPr/>
        </p:nvSpPr>
        <p:spPr>
          <a:xfrm>
            <a:off x="2819400" y="4038600"/>
            <a:ext cx="5671745" cy="264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640"/>
              </a:spcBef>
              <a:buNone/>
            </a:pPr>
            <a:r>
              <a:rPr lang="en-US" sz="2400" b="1" dirty="0" smtClean="0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rPr>
              <a:t>HB 3218 Recommendations for Graduation and Remediation</a:t>
            </a:r>
          </a:p>
          <a:p>
            <a:pPr lvl="0" algn="ctr" rtl="0">
              <a:spcBef>
                <a:spcPts val="640"/>
              </a:spcBef>
              <a:buNone/>
            </a:pPr>
            <a:r>
              <a:rPr lang="en-US" sz="1800" b="1" dirty="0" smtClean="0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rPr>
              <a:t>Dr. Cindy Koss</a:t>
            </a:r>
            <a:endParaRPr lang="en-US" sz="1800" b="1" dirty="0">
              <a:solidFill>
                <a:srgbClr val="072B6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algn="ctr" rtl="0">
              <a:spcBef>
                <a:spcPts val="640"/>
              </a:spcBef>
              <a:buNone/>
            </a:pPr>
            <a:r>
              <a:rPr lang="en-US" sz="1800" dirty="0" smtClean="0">
                <a:solidFill>
                  <a:srgbClr val="072B62"/>
                </a:solidFill>
                <a:latin typeface="Questrial"/>
                <a:ea typeface="Questrial"/>
                <a:cs typeface="Questrial"/>
                <a:sym typeface="Questrial"/>
              </a:rPr>
              <a:t>Deputy Superintendent for Academic Affairs and Planning</a:t>
            </a:r>
            <a:endParaRPr lang="en-US" sz="1800" dirty="0">
              <a:solidFill>
                <a:srgbClr val="072B6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43" y="76200"/>
            <a:ext cx="8991600" cy="1143000"/>
          </a:xfrm>
        </p:spPr>
        <p:txBody>
          <a:bodyPr/>
          <a:lstStyle/>
          <a:p>
            <a:r>
              <a:rPr lang="en-US" sz="4000" b="1" dirty="0" smtClean="0"/>
              <a:t>College &amp; Career Ready Definition</a:t>
            </a:r>
            <a:endParaRPr lang="en-US" sz="4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752601"/>
            <a:ext cx="8305800" cy="4038600"/>
          </a:xfrm>
        </p:spPr>
        <p:txBody>
          <a:bodyPr/>
          <a:lstStyle/>
          <a:p>
            <a:pPr marL="203200" indent="0">
              <a:buNone/>
            </a:pPr>
            <a:r>
              <a:rPr lang="en-US" sz="2400" i="1" dirty="0" smtClean="0"/>
              <a:t>College </a:t>
            </a:r>
            <a:r>
              <a:rPr lang="en-US" sz="2400" i="1" dirty="0"/>
              <a:t>and career ready means that students graduate from high school prepared to enter and succeed in postsecondary opportunities whether college or career</a:t>
            </a:r>
            <a:r>
              <a:rPr lang="en-US" sz="2400" i="1" dirty="0" smtClean="0"/>
              <a:t>.</a:t>
            </a:r>
          </a:p>
          <a:p>
            <a:pPr marL="203200" indent="0">
              <a:buNone/>
            </a:pPr>
            <a:endParaRPr lang="en-US" sz="2400" dirty="0"/>
          </a:p>
          <a:p>
            <a:pPr marL="203200" indent="0">
              <a:buNone/>
            </a:pPr>
            <a:r>
              <a:rPr lang="en-US" sz="2400" dirty="0"/>
              <a:t>Therefore… </a:t>
            </a:r>
          </a:p>
          <a:p>
            <a:pPr marL="203200" indent="0">
              <a:buNone/>
            </a:pPr>
            <a:r>
              <a:rPr lang="en-US" sz="2400" dirty="0"/>
              <a:t>Graduation requirements should support this vision and identify students’ demonstration of the preparedness and skills defined in our college and career ready definition. </a:t>
            </a:r>
          </a:p>
          <a:p>
            <a:pPr marL="20320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4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 b="1" dirty="0" smtClean="0"/>
              <a:t>Goals for New Graduation Requirements</a:t>
            </a:r>
            <a:endParaRPr lang="en-US" sz="4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0"/>
            <a:ext cx="8763000" cy="4525963"/>
          </a:xfrm>
        </p:spPr>
        <p:txBody>
          <a:bodyPr/>
          <a:lstStyle/>
          <a:p>
            <a:pPr marL="203200" indent="0">
              <a:spcBef>
                <a:spcPts val="0"/>
              </a:spcBef>
              <a:buNone/>
            </a:pPr>
            <a:r>
              <a:rPr lang="en-US" sz="2400" b="1" dirty="0" smtClean="0"/>
              <a:t>Value</a:t>
            </a:r>
            <a:r>
              <a:rPr lang="en-US" sz="2400" dirty="0" smtClean="0"/>
              <a:t> </a:t>
            </a:r>
          </a:p>
          <a:p>
            <a:pPr lvl="1">
              <a:spcBef>
                <a:spcPts val="0"/>
              </a:spcBef>
              <a:buFont typeface="Courier New" charset="0"/>
              <a:buChar char="o"/>
            </a:pPr>
            <a:r>
              <a:rPr lang="en-US" sz="2400" dirty="0" smtClean="0"/>
              <a:t>  Student is engaged and finds relevance in learning. </a:t>
            </a:r>
          </a:p>
          <a:p>
            <a:pPr lvl="1">
              <a:spcBef>
                <a:spcPts val="0"/>
              </a:spcBef>
              <a:buFont typeface="Courier New" charset="0"/>
              <a:buChar char="o"/>
            </a:pPr>
            <a:r>
              <a:rPr lang="en-US" sz="2400" dirty="0" smtClean="0"/>
              <a:t>  Student learning is validated and valued. </a:t>
            </a:r>
          </a:p>
          <a:p>
            <a:pPr marL="203200" indent="0">
              <a:spcBef>
                <a:spcPts val="0"/>
              </a:spcBef>
              <a:buNone/>
            </a:pPr>
            <a:r>
              <a:rPr lang="en-US" sz="2400" b="1" dirty="0" smtClean="0"/>
              <a:t>Access</a:t>
            </a:r>
            <a:r>
              <a:rPr lang="en-US" sz="2400" dirty="0" smtClean="0"/>
              <a:t> </a:t>
            </a:r>
          </a:p>
          <a:p>
            <a:pPr lvl="1">
              <a:spcBef>
                <a:spcPts val="0"/>
              </a:spcBef>
              <a:buFont typeface="Courier New" charset="0"/>
              <a:buChar char="o"/>
            </a:pPr>
            <a:r>
              <a:rPr lang="en-US" sz="2400" dirty="0" smtClean="0"/>
              <a:t>  Each student’s learning is personalized to his or her 			needs and interests. </a:t>
            </a:r>
          </a:p>
          <a:p>
            <a:pPr lvl="1">
              <a:spcBef>
                <a:spcPts val="0"/>
              </a:spcBef>
              <a:buFont typeface="Courier New" charset="0"/>
              <a:buChar char="o"/>
            </a:pPr>
            <a:r>
              <a:rPr lang="en-US" sz="2400" dirty="0" smtClean="0"/>
              <a:t>  Each student is supported by a caring, responsible 			adult. </a:t>
            </a:r>
          </a:p>
          <a:p>
            <a:pPr lvl="1">
              <a:spcBef>
                <a:spcPts val="0"/>
              </a:spcBef>
              <a:buFont typeface="Courier New" charset="0"/>
              <a:buChar char="o"/>
            </a:pPr>
            <a:r>
              <a:rPr lang="en-US" sz="2400" dirty="0" smtClean="0"/>
              <a:t>  Students have access to high-quality course content. </a:t>
            </a:r>
          </a:p>
          <a:p>
            <a:pPr marL="203200" indent="0">
              <a:spcBef>
                <a:spcPts val="0"/>
              </a:spcBef>
              <a:buNone/>
            </a:pPr>
            <a:r>
              <a:rPr lang="en-US" sz="2400" b="1" dirty="0" smtClean="0"/>
              <a:t>Equity </a:t>
            </a:r>
          </a:p>
          <a:p>
            <a:pPr lvl="1">
              <a:spcBef>
                <a:spcPts val="0"/>
              </a:spcBef>
              <a:buFont typeface="Courier New" charset="0"/>
              <a:buChar char="o"/>
            </a:pPr>
            <a:r>
              <a:rPr lang="en-US" sz="2400" dirty="0" smtClean="0"/>
              <a:t>  Students’ opportunity to learn is equitable. </a:t>
            </a:r>
          </a:p>
          <a:p>
            <a:pPr lvl="1">
              <a:spcBef>
                <a:spcPts val="0"/>
              </a:spcBef>
              <a:buFont typeface="Courier New" charset="0"/>
              <a:buChar char="o"/>
            </a:pPr>
            <a:r>
              <a:rPr lang="en-US" sz="2400" dirty="0" smtClean="0"/>
              <a:t>  Student learning is relevant and rigorous to prepare 			him/her for college and career. </a:t>
            </a:r>
          </a:p>
          <a:p>
            <a:endParaRPr lang="en-US" dirty="0"/>
          </a:p>
          <a:p>
            <a:pPr marL="2032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65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91600" cy="1143000"/>
          </a:xfrm>
        </p:spPr>
        <p:txBody>
          <a:bodyPr/>
          <a:lstStyle/>
          <a:p>
            <a:r>
              <a:rPr lang="en-US" sz="3600" b="1" dirty="0" smtClean="0"/>
              <a:t>Recommendations for </a:t>
            </a:r>
            <a:r>
              <a:rPr lang="en-US" sz="3600" b="1" dirty="0" err="1" smtClean="0"/>
              <a:t>Multimeasures</a:t>
            </a:r>
            <a:r>
              <a:rPr lang="en-US" sz="3600" b="1" dirty="0" smtClean="0"/>
              <a:t> Approach to Graduation</a:t>
            </a:r>
            <a:endParaRPr lang="en-US" sz="36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600200"/>
            <a:ext cx="9111343" cy="4669407"/>
          </a:xfrm>
        </p:spPr>
        <p:txBody>
          <a:bodyPr/>
          <a:lstStyle/>
          <a:p>
            <a:pPr marL="717550" indent="-514350">
              <a:buFont typeface="+mj-lt"/>
              <a:buAutoNum type="arabicParenR"/>
            </a:pPr>
            <a:r>
              <a:rPr lang="en-US" sz="2400" dirty="0" smtClean="0"/>
              <a:t>Ensure </a:t>
            </a:r>
            <a:r>
              <a:rPr lang="en-US" sz="2400" dirty="0"/>
              <a:t>continued alignment of Oklahoma’s graduation course requirements with Oklahoma college admission course requirements </a:t>
            </a:r>
          </a:p>
          <a:p>
            <a:pPr marL="717550" indent="-514350">
              <a:buFont typeface="+mj-lt"/>
              <a:buAutoNum type="arabicParenR"/>
            </a:pPr>
            <a:r>
              <a:rPr lang="en-US" sz="2400" dirty="0" smtClean="0"/>
              <a:t>Administer </a:t>
            </a:r>
            <a:r>
              <a:rPr lang="en-US" sz="2400" dirty="0"/>
              <a:t>college and career ready assessment (CCRA) to all </a:t>
            </a:r>
            <a:r>
              <a:rPr lang="en-US" sz="2400" dirty="0" smtClean="0"/>
              <a:t>students </a:t>
            </a:r>
            <a:r>
              <a:rPr lang="en-US" sz="2400" dirty="0"/>
              <a:t>in their junior year </a:t>
            </a:r>
          </a:p>
          <a:p>
            <a:pPr marL="717550" indent="-514350">
              <a:buFont typeface="+mj-lt"/>
              <a:buAutoNum type="arabicParenR"/>
            </a:pPr>
            <a:r>
              <a:rPr lang="en-US" sz="2400" dirty="0" smtClean="0"/>
              <a:t>Require students </a:t>
            </a:r>
            <a:r>
              <a:rPr lang="en-US" sz="2400" dirty="0"/>
              <a:t>to take all required state and federal assessments </a:t>
            </a:r>
            <a:endParaRPr lang="en-US" sz="2400" dirty="0" smtClean="0"/>
          </a:p>
          <a:p>
            <a:pPr marL="717550" indent="-514350">
              <a:buFont typeface="+mj-lt"/>
              <a:buAutoNum type="arabicParenR"/>
            </a:pPr>
            <a:r>
              <a:rPr lang="en-US" sz="2400" dirty="0" smtClean="0"/>
              <a:t>Phase in Individual Career Academic Plans (ICAP) beginning in 2017-2018 school year </a:t>
            </a:r>
          </a:p>
          <a:p>
            <a:pPr marL="717550" indent="-514350">
              <a:buFont typeface="+mj-lt"/>
              <a:buAutoNum type="arabicParenR"/>
            </a:pPr>
            <a:r>
              <a:rPr lang="en-US" sz="2400" dirty="0" smtClean="0"/>
              <a:t>Explore </a:t>
            </a:r>
            <a:r>
              <a:rPr lang="en-US" sz="2400" dirty="0"/>
              <a:t>a system of advanced </a:t>
            </a:r>
            <a:r>
              <a:rPr lang="en-US" sz="2400" dirty="0" smtClean="0"/>
              <a:t>diplomas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3866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91600" cy="1143000"/>
          </a:xfrm>
        </p:spPr>
        <p:txBody>
          <a:bodyPr/>
          <a:lstStyle/>
          <a:p>
            <a:r>
              <a:rPr lang="en-US" sz="4000" b="1" dirty="0" smtClean="0"/>
              <a:t>Individual Career </a:t>
            </a:r>
            <a:br>
              <a:rPr lang="en-US" sz="4000" b="1" dirty="0" smtClean="0"/>
            </a:br>
            <a:r>
              <a:rPr lang="en-US" sz="4000" b="1" dirty="0" smtClean="0"/>
              <a:t>Academic Plan (ICAP) Phase In</a:t>
            </a:r>
            <a:endParaRPr lang="en-US" sz="4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447800"/>
            <a:ext cx="8763000" cy="4449763"/>
          </a:xfrm>
        </p:spPr>
        <p:txBody>
          <a:bodyPr/>
          <a:lstStyle/>
          <a:p>
            <a:pPr marL="203200" indent="0">
              <a:spcBef>
                <a:spcPts val="0"/>
              </a:spcBef>
              <a:buNone/>
            </a:pPr>
            <a:r>
              <a:rPr lang="en-US" sz="2800" dirty="0" smtClean="0"/>
              <a:t>2017-2018 	</a:t>
            </a:r>
            <a:r>
              <a:rPr lang="en-US" sz="2800" dirty="0"/>
              <a:t>Pilot </a:t>
            </a:r>
            <a:r>
              <a:rPr lang="en-US" sz="2800" dirty="0" smtClean="0"/>
              <a:t>ICAP for </a:t>
            </a:r>
            <a:r>
              <a:rPr lang="en-US" sz="2800" dirty="0"/>
              <a:t>grades </a:t>
            </a:r>
            <a:r>
              <a:rPr lang="en-US" sz="2800" dirty="0" smtClean="0"/>
              <a:t>6-12 with</a:t>
            </a:r>
          </a:p>
          <a:p>
            <a:pPr marL="203200" indent="0">
              <a:spcBef>
                <a:spcPts val="0"/>
              </a:spcBef>
              <a:buNone/>
            </a:pPr>
            <a:r>
              <a:rPr lang="en-US" sz="2800" dirty="0"/>
              <a:t>	</a:t>
            </a:r>
            <a:r>
              <a:rPr lang="en-US" sz="2800" dirty="0" smtClean="0"/>
              <a:t>			volunteer districts</a:t>
            </a:r>
          </a:p>
          <a:p>
            <a:pPr marL="203200" indent="0">
              <a:spcBef>
                <a:spcPts val="0"/>
              </a:spcBef>
              <a:buNone/>
            </a:pPr>
            <a:r>
              <a:rPr lang="en-US" sz="2800" dirty="0" smtClean="0"/>
              <a:t>			Study Lessons Learned</a:t>
            </a:r>
            <a:br>
              <a:rPr lang="en-US" sz="2800" dirty="0" smtClean="0"/>
            </a:br>
            <a:r>
              <a:rPr lang="en-US" sz="2800" dirty="0" smtClean="0"/>
              <a:t>			Establish ICAP Advisory</a:t>
            </a: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  <a:p>
            <a:pPr marL="203200" indent="0">
              <a:spcBef>
                <a:spcPts val="0"/>
              </a:spcBef>
              <a:buNone/>
            </a:pPr>
            <a:r>
              <a:rPr lang="en-US" sz="2800" dirty="0" smtClean="0"/>
              <a:t>2018-2019 	</a:t>
            </a:r>
            <a:r>
              <a:rPr lang="en-US" sz="2800" dirty="0"/>
              <a:t>Continue ICAP </a:t>
            </a:r>
            <a:r>
              <a:rPr lang="en-US" sz="2800" dirty="0" smtClean="0"/>
              <a:t>Pilot</a:t>
            </a:r>
          </a:p>
          <a:p>
            <a:pPr marL="203200" indent="0">
              <a:spcBef>
                <a:spcPts val="0"/>
              </a:spcBef>
              <a:buNone/>
            </a:pPr>
            <a:r>
              <a:rPr lang="en-US" sz="2800" dirty="0"/>
              <a:t>	</a:t>
            </a:r>
            <a:r>
              <a:rPr lang="en-US" sz="2800" dirty="0" smtClean="0"/>
              <a:t>		Study </a:t>
            </a:r>
            <a:r>
              <a:rPr lang="en-US" sz="2800" dirty="0"/>
              <a:t>Lessons </a:t>
            </a:r>
            <a:r>
              <a:rPr lang="en-US" sz="2800" dirty="0" smtClean="0"/>
              <a:t>Learned</a:t>
            </a:r>
            <a:endParaRPr lang="en-US" sz="2800" dirty="0"/>
          </a:p>
          <a:p>
            <a:pPr marL="203200" indent="0">
              <a:spcBef>
                <a:spcPts val="0"/>
              </a:spcBef>
              <a:buNone/>
            </a:pPr>
            <a:r>
              <a:rPr lang="en-US" sz="2800" dirty="0" smtClean="0"/>
              <a:t>			Quarterly </a:t>
            </a:r>
            <a:r>
              <a:rPr lang="en-US" sz="2800" dirty="0"/>
              <a:t>ICAP Advisory </a:t>
            </a:r>
            <a:r>
              <a:rPr lang="en-US" sz="2800" dirty="0" smtClean="0"/>
              <a:t>Meetings</a:t>
            </a:r>
            <a:endParaRPr lang="en-US" sz="2800" dirty="0"/>
          </a:p>
          <a:p>
            <a:pPr marL="203200" indent="0">
              <a:spcBef>
                <a:spcPts val="0"/>
              </a:spcBef>
              <a:buNone/>
            </a:pPr>
            <a:endParaRPr lang="en-US" sz="1600" dirty="0" smtClean="0"/>
          </a:p>
          <a:p>
            <a:pPr marL="203200" indent="0">
              <a:spcBef>
                <a:spcPts val="0"/>
              </a:spcBef>
              <a:buNone/>
            </a:pPr>
            <a:r>
              <a:rPr lang="en-US" sz="2800" dirty="0" smtClean="0"/>
              <a:t>2019-2020 	</a:t>
            </a:r>
            <a:r>
              <a:rPr lang="en-US" sz="2800" dirty="0"/>
              <a:t>A</a:t>
            </a:r>
            <a:r>
              <a:rPr lang="en-US" sz="2800" dirty="0" smtClean="0"/>
              <a:t>ll </a:t>
            </a:r>
            <a:r>
              <a:rPr lang="en-US" sz="2800" dirty="0"/>
              <a:t>high schools to implement </a:t>
            </a:r>
            <a:r>
              <a:rPr lang="en-US" sz="2800" dirty="0" smtClean="0"/>
              <a:t>ICAP 			beginning </a:t>
            </a:r>
            <a:r>
              <a:rPr lang="en-US" sz="2800" dirty="0"/>
              <a:t>with 9th-grade </a:t>
            </a:r>
            <a:r>
              <a:rPr lang="en-US" sz="2800" dirty="0" smtClean="0"/>
              <a:t>cohort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0878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14"/>
            <a:ext cx="8229600" cy="1143000"/>
          </a:xfrm>
        </p:spPr>
        <p:txBody>
          <a:bodyPr/>
          <a:lstStyle/>
          <a:p>
            <a:r>
              <a:rPr lang="en-US" b="1" dirty="0" smtClean="0"/>
              <a:t>Recommendations for </a:t>
            </a:r>
            <a:br>
              <a:rPr lang="en-US" b="1" dirty="0" smtClean="0"/>
            </a:br>
            <a:r>
              <a:rPr lang="en-US" b="1" dirty="0" smtClean="0"/>
              <a:t>Remediation &amp; Intervention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86" y="1219200"/>
            <a:ext cx="9144000" cy="4754563"/>
          </a:xfrm>
        </p:spPr>
        <p:txBody>
          <a:bodyPr/>
          <a:lstStyle/>
          <a:p>
            <a:pPr marL="660400" indent="-457200">
              <a:buFont typeface="+mj-lt"/>
              <a:buAutoNum type="arabicParenR"/>
            </a:pPr>
            <a:r>
              <a:rPr lang="en-US" sz="2400" dirty="0"/>
              <a:t>P</a:t>
            </a:r>
            <a:r>
              <a:rPr lang="en-US" sz="2400" dirty="0" smtClean="0"/>
              <a:t>rovide opportunities </a:t>
            </a:r>
            <a:r>
              <a:rPr lang="en-US" sz="2400" dirty="0"/>
              <a:t>and resources to students and school districts for students needing interventions and </a:t>
            </a:r>
            <a:r>
              <a:rPr lang="en-US" sz="2400" dirty="0" smtClean="0"/>
              <a:t>remediation</a:t>
            </a:r>
            <a:r>
              <a:rPr lang="en-US" sz="2400" dirty="0"/>
              <a:t> </a:t>
            </a:r>
            <a:r>
              <a:rPr lang="en-US" sz="2400" dirty="0" smtClean="0"/>
              <a:t>after performance </a:t>
            </a:r>
            <a:r>
              <a:rPr lang="en-US" sz="2400" dirty="0"/>
              <a:t>levels for the assessments </a:t>
            </a:r>
            <a:r>
              <a:rPr lang="en-US" sz="2400" dirty="0" smtClean="0"/>
              <a:t>are defined by Office of Educational Quality </a:t>
            </a:r>
            <a:r>
              <a:rPr lang="en-US" sz="2400" smtClean="0"/>
              <a:t>and Accountability (OEQA). </a:t>
            </a:r>
            <a:endParaRPr lang="en-US" sz="2400" dirty="0" smtClean="0"/>
          </a:p>
          <a:p>
            <a:pPr marL="660400" indent="-457200">
              <a:buFont typeface="+mj-lt"/>
              <a:buAutoNum type="arabicParenR"/>
            </a:pPr>
            <a:r>
              <a:rPr lang="en-US" sz="2400" dirty="0" smtClean="0"/>
              <a:t>Pilot </a:t>
            </a:r>
            <a:r>
              <a:rPr lang="en-US" sz="2400" dirty="0"/>
              <a:t>the </a:t>
            </a:r>
            <a:r>
              <a:rPr lang="en-US" sz="2400" dirty="0" smtClean="0"/>
              <a:t>Southern Regional Education Board (SREB) </a:t>
            </a:r>
            <a:r>
              <a:rPr lang="en-US" sz="2400" dirty="0"/>
              <a:t>Math Ready Senior Transition </a:t>
            </a:r>
            <a:r>
              <a:rPr lang="en-US" sz="2400" dirty="0" smtClean="0"/>
              <a:t>Course</a:t>
            </a:r>
            <a:r>
              <a:rPr lang="en-US" sz="2400" dirty="0"/>
              <a:t> </a:t>
            </a:r>
            <a:r>
              <a:rPr lang="en-US" sz="2400" dirty="0" smtClean="0"/>
              <a:t>in 2017-2018.</a:t>
            </a:r>
            <a:endParaRPr lang="en-US" sz="2400" dirty="0"/>
          </a:p>
          <a:p>
            <a:pPr marL="660400" indent="-457200">
              <a:buFont typeface="+mj-lt"/>
              <a:buAutoNum type="arabicParenR"/>
            </a:pPr>
            <a:r>
              <a:rPr lang="en-US" sz="2400" dirty="0"/>
              <a:t>S</a:t>
            </a:r>
            <a:r>
              <a:rPr lang="en-US" sz="2400" dirty="0" smtClean="0"/>
              <a:t>hare evidence-based </a:t>
            </a:r>
            <a:r>
              <a:rPr lang="en-US" sz="2400" dirty="0"/>
              <a:t>practices for interventions and remediation for schools to use – particularly for the lowest-performing schools – in </a:t>
            </a:r>
            <a:r>
              <a:rPr lang="en-US" sz="2400" dirty="0" smtClean="0"/>
              <a:t>creating </a:t>
            </a:r>
            <a:r>
              <a:rPr lang="en-US" sz="2400" dirty="0"/>
              <a:t>school improvement plans. </a:t>
            </a:r>
          </a:p>
          <a:p>
            <a:pPr marL="660400" indent="-457200">
              <a:buFont typeface="+mj-lt"/>
              <a:buAutoNum type="arabicParenR"/>
            </a:pPr>
            <a:r>
              <a:rPr lang="en-US" sz="2400" dirty="0"/>
              <a:t>C</a:t>
            </a:r>
            <a:r>
              <a:rPr lang="en-US" sz="2400" dirty="0" smtClean="0"/>
              <a:t>ontinue to implement </a:t>
            </a:r>
            <a:r>
              <a:rPr lang="en-US" sz="2400" dirty="0"/>
              <a:t>the Reading Sufficiency Act and provide schools with training and resources for early literacy intervention and remediation.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99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2465</TotalTime>
  <Words>275</Words>
  <Application>Microsoft Office PowerPoint</Application>
  <PresentationFormat>On-screen Show (4:3)</PresentationFormat>
  <Paragraphs>39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College &amp; Career Ready Definition</vt:lpstr>
      <vt:lpstr>Goals for New Graduation Requirements</vt:lpstr>
      <vt:lpstr>Recommendations for Multimeasures Approach to Graduation</vt:lpstr>
      <vt:lpstr>Individual Career  Academic Plan (ICAP) Phase In</vt:lpstr>
      <vt:lpstr>Recommendations for  Remediation &amp; Intervention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 Koss</dc:creator>
  <cp:lastModifiedBy>Cynthia Koss</cp:lastModifiedBy>
  <cp:revision>315</cp:revision>
  <cp:lastPrinted>2016-11-21T17:15:55Z</cp:lastPrinted>
  <dcterms:modified xsi:type="dcterms:W3CDTF">2016-12-15T14:52:48Z</dcterms:modified>
</cp:coreProperties>
</file>