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59" r:id="rId5"/>
    <p:sldId id="256" r:id="rId6"/>
    <p:sldId id="267" r:id="rId7"/>
    <p:sldId id="260" r:id="rId8"/>
    <p:sldId id="263" r:id="rId9"/>
    <p:sldId id="262" r:id="rId10"/>
    <p:sldId id="261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716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1FAAF-64BA-4200-BADB-E7A277C5611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8386-0B10-4A85-977C-34FB56A1C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4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8386-0B10-4A85-977C-34FB56A1CF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3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8386-0B10-4A85-977C-34FB56A1C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0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to thank the governors’ office, legislators </a:t>
            </a:r>
          </a:p>
          <a:p>
            <a:r>
              <a:rPr lang="en-US" dirty="0" smtClean="0"/>
              <a:t>And all groups listed for their feedback and engagement in this process.  We have a MUCH stronger plan due to the thoughtful feedback and multiple perspectives of such a wide variety of groups.</a:t>
            </a:r>
          </a:p>
          <a:p>
            <a:endParaRPr lang="en-US" dirty="0" smtClean="0"/>
          </a:p>
          <a:p>
            <a:r>
              <a:rPr lang="en-US" dirty="0" smtClean="0"/>
              <a:t>We also want to thank Dr. Marianne Perie </a:t>
            </a:r>
          </a:p>
          <a:p>
            <a:r>
              <a:rPr lang="en-US" dirty="0" smtClean="0"/>
              <a:t>Director, Center for Assessment and Accountability Research and Design</a:t>
            </a:r>
          </a:p>
          <a:p>
            <a:r>
              <a:rPr lang="en-US" dirty="0" smtClean="0"/>
              <a:t>Dr. Juan </a:t>
            </a:r>
            <a:r>
              <a:rPr lang="en-US" dirty="0" err="1" smtClean="0"/>
              <a:t>D’Brot</a:t>
            </a:r>
            <a:r>
              <a:rPr lang="en-US" dirty="0" smtClean="0"/>
              <a:t> from the Center for Assessment and Accountability Research and Design</a:t>
            </a:r>
          </a:p>
          <a:p>
            <a:r>
              <a:rPr lang="en-US" dirty="0" smtClean="0"/>
              <a:t>Dr. Gary Cook, English Language Proficiency under ESSA expert</a:t>
            </a:r>
          </a:p>
          <a:p>
            <a:r>
              <a:rPr lang="en-US" dirty="0" smtClean="0"/>
              <a:t>Dr. David Steiner, Johns Hopkins School of Education</a:t>
            </a:r>
          </a:p>
          <a:p>
            <a:endParaRPr lang="en-US" dirty="0" smtClean="0"/>
          </a:p>
          <a:p>
            <a:r>
              <a:rPr lang="en-US" dirty="0" smtClean="0"/>
              <a:t>-This process was led by National Experts used in other states for the peer review process.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We were able to partner WITH them and secure their help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We hope, therefore, to pass peer review without delay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8386-0B10-4A85-977C-34FB56A1CF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 journey began</a:t>
            </a:r>
            <a:r>
              <a:rPr lang="en-US" baseline="0" dirty="0" smtClean="0"/>
              <a:t> with the repeal of NCLB last December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Then Governor </a:t>
            </a:r>
            <a:r>
              <a:rPr lang="en-US" baseline="0" dirty="0" err="1" smtClean="0"/>
              <a:t>Fallin</a:t>
            </a:r>
            <a:r>
              <a:rPr lang="en-US" baseline="0" dirty="0" smtClean="0"/>
              <a:t> signed HB 3218 into law in June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department’s work began in June, with a 6 city tour gathering input from across the state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ESSA requires that we focus on three areas of accountability, and the accountability reporting system is the focus of this task 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8386-0B10-4A85-977C-34FB56A1CF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5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met monthly.  </a:t>
            </a:r>
          </a:p>
          <a:p>
            <a:r>
              <a:rPr lang="en-US" dirty="0" smtClean="0"/>
              <a:t>November</a:t>
            </a:r>
            <a:r>
              <a:rPr lang="en-US" baseline="0" dirty="0" smtClean="0"/>
              <a:t> December will meet with governors’ office, then  each board member individually and with each accountability group in 3218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8386-0B10-4A85-977C-34FB56A1CF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4652840"/>
          </a:xfrm>
        </p:spPr>
        <p:txBody>
          <a:bodyPr/>
          <a:lstStyle/>
          <a:p>
            <a:r>
              <a:rPr lang="en-US" dirty="0" smtClean="0"/>
              <a:t>After meeting monthly and receiving input and feedback from across the state, the task force has determined recommendations for accountability and assessment.</a:t>
            </a:r>
          </a:p>
          <a:p>
            <a:endParaRPr lang="en-US" dirty="0"/>
          </a:p>
          <a:p>
            <a:r>
              <a:rPr lang="en-US" dirty="0" smtClean="0"/>
              <a:t>Reminder that this plan is carefully crafted to meet ESSA federal requirements and state law </a:t>
            </a:r>
          </a:p>
          <a:p>
            <a:endParaRPr lang="en-US" dirty="0" smtClean="0"/>
          </a:p>
          <a:p>
            <a:r>
              <a:rPr lang="en-US" dirty="0" smtClean="0"/>
              <a:t>Board will receive the report with all details December 15</a:t>
            </a:r>
            <a:r>
              <a:rPr lang="en-US" baseline="30000" dirty="0" smtClean="0"/>
              <a:t>th</a:t>
            </a:r>
            <a:r>
              <a:rPr lang="en-US" dirty="0" smtClean="0"/>
              <a:t> – these are areas discussed in last meeting</a:t>
            </a:r>
          </a:p>
          <a:p>
            <a:endParaRPr lang="en-US" dirty="0"/>
          </a:p>
          <a:p>
            <a:r>
              <a:rPr lang="en-US" dirty="0" smtClean="0"/>
              <a:t>Assessment proficiency – ELA, Math grades 3-8 and one CCR in HS</a:t>
            </a:r>
          </a:p>
          <a:p>
            <a:r>
              <a:rPr lang="en-US" dirty="0"/>
              <a:t>	</a:t>
            </a:r>
            <a:r>
              <a:rPr lang="en-US" dirty="0" smtClean="0"/>
              <a:t>	also science in 3,8,HS and US History</a:t>
            </a:r>
          </a:p>
          <a:p>
            <a:endParaRPr lang="en-US" dirty="0"/>
          </a:p>
          <a:p>
            <a:r>
              <a:rPr lang="en-US" dirty="0" smtClean="0"/>
              <a:t>The five areas listed must be in the plan</a:t>
            </a:r>
          </a:p>
          <a:p>
            <a:endParaRPr lang="en-US" dirty="0"/>
          </a:p>
          <a:p>
            <a:r>
              <a:rPr lang="en-US" dirty="0" smtClean="0"/>
              <a:t>Growth rec is a growth value table  (explain how it helps both low and high at INDIVIDUAL level growth)</a:t>
            </a:r>
          </a:p>
          <a:p>
            <a:endParaRPr lang="en-US" dirty="0"/>
          </a:p>
          <a:p>
            <a:r>
              <a:rPr lang="en-US" dirty="0" smtClean="0"/>
              <a:t>Grad rate is 4 cohort, 5 and 6 year with partial credit to be determined</a:t>
            </a:r>
          </a:p>
          <a:p>
            <a:endParaRPr lang="en-US" dirty="0"/>
          </a:p>
          <a:p>
            <a:r>
              <a:rPr lang="en-US" dirty="0" smtClean="0"/>
              <a:t>•Make long-term goal that all students should achieve English proficiency within 5 years of entering school. For students currently in system: •Level 1 student has 5 years to exit. •Level 2 student has 4 years to exit •Level 3 student has 3 years to exit •Level 4 student has 2 years to exit •Determine current proficiency levels and set goals for each student to be proficient in five years •Use interim benchmarks to measure progress</a:t>
            </a:r>
          </a:p>
          <a:p>
            <a:r>
              <a:rPr lang="en-US" dirty="0" smtClean="0"/>
              <a:t>Non-academic is chronic absenteeism and College and Career ready indicator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8386-0B10-4A85-977C-34FB56A1CF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1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33667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8386-0B10-4A85-977C-34FB56A1CF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5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3284682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690" y="6356350"/>
            <a:ext cx="48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36" cy="70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918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Accountability and Assessment Task Force Update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0154"/>
            <a:ext cx="6400800" cy="2138646"/>
          </a:xfrm>
        </p:spPr>
        <p:txBody>
          <a:bodyPr/>
          <a:lstStyle/>
          <a:p>
            <a:r>
              <a:rPr lang="en-US" dirty="0" smtClean="0"/>
              <a:t>Oklahoma State Board of Education</a:t>
            </a:r>
          </a:p>
          <a:p>
            <a:r>
              <a:rPr lang="en-US" dirty="0" smtClean="0"/>
              <a:t>November 15,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6839"/>
            <a:ext cx="4040188" cy="3951288"/>
          </a:xfrm>
        </p:spPr>
        <p:txBody>
          <a:bodyPr/>
          <a:lstStyle/>
          <a:p>
            <a:r>
              <a:rPr lang="en-US" dirty="0" smtClean="0"/>
              <a:t>Governor’s office</a:t>
            </a:r>
          </a:p>
          <a:p>
            <a:r>
              <a:rPr lang="en-US" dirty="0" smtClean="0"/>
              <a:t>Legislators</a:t>
            </a:r>
          </a:p>
          <a:p>
            <a:r>
              <a:rPr lang="en-US" dirty="0" smtClean="0"/>
              <a:t>Students</a:t>
            </a:r>
          </a:p>
          <a:p>
            <a:r>
              <a:rPr lang="en-US" dirty="0" smtClean="0"/>
              <a:t>Parents</a:t>
            </a:r>
          </a:p>
          <a:p>
            <a:r>
              <a:rPr lang="en-US" dirty="0" smtClean="0"/>
              <a:t>Educators</a:t>
            </a:r>
          </a:p>
          <a:p>
            <a:r>
              <a:rPr lang="en-US" dirty="0" smtClean="0"/>
              <a:t>Higher Education</a:t>
            </a:r>
          </a:p>
          <a:p>
            <a:r>
              <a:rPr lang="en-US" dirty="0" smtClean="0"/>
              <a:t>Career Technology Education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7388" y="1606839"/>
            <a:ext cx="4041775" cy="425363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Students with Disabilities Groups</a:t>
            </a:r>
          </a:p>
          <a:p>
            <a:r>
              <a:rPr lang="en-US" dirty="0">
                <a:solidFill>
                  <a:schemeClr val="bg1"/>
                </a:solidFill>
              </a:rPr>
              <a:t>English Language Learner Groups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Assessment </a:t>
            </a:r>
            <a:r>
              <a:rPr lang="en-US" dirty="0">
                <a:solidFill>
                  <a:schemeClr val="bg1"/>
                </a:solidFill>
              </a:rPr>
              <a:t>and Accountability experts</a:t>
            </a:r>
          </a:p>
          <a:p>
            <a:r>
              <a:rPr lang="en-US" dirty="0">
                <a:solidFill>
                  <a:schemeClr val="bg1"/>
                </a:solidFill>
              </a:rPr>
              <a:t>Community-based organizations</a:t>
            </a:r>
          </a:p>
          <a:p>
            <a:r>
              <a:rPr lang="en-US" dirty="0">
                <a:solidFill>
                  <a:schemeClr val="bg1"/>
                </a:solidFill>
              </a:rPr>
              <a:t>Indian tribal representatives</a:t>
            </a:r>
          </a:p>
          <a:p>
            <a:r>
              <a:rPr lang="en-US" dirty="0">
                <a:solidFill>
                  <a:schemeClr val="bg1"/>
                </a:solidFill>
              </a:rPr>
              <a:t>Business Community representatives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7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8655"/>
            <a:ext cx="780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Task Force Process and Timeline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52925"/>
              </p:ext>
            </p:extLst>
          </p:nvPr>
        </p:nvGraphicFramePr>
        <p:xfrm>
          <a:off x="138544" y="964986"/>
          <a:ext cx="8894620" cy="577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655">
                  <a:extLst>
                    <a:ext uri="{9D8B030D-6E8A-4147-A177-3AD203B41FA5}">
                      <a16:colId xmlns:a16="http://schemas.microsoft.com/office/drawing/2014/main" val="1270808794"/>
                    </a:ext>
                  </a:extLst>
                </a:gridCol>
                <a:gridCol w="2223655">
                  <a:extLst>
                    <a:ext uri="{9D8B030D-6E8A-4147-A177-3AD203B41FA5}">
                      <a16:colId xmlns:a16="http://schemas.microsoft.com/office/drawing/2014/main" val="3808948289"/>
                    </a:ext>
                  </a:extLst>
                </a:gridCol>
                <a:gridCol w="2223655">
                  <a:extLst>
                    <a:ext uri="{9D8B030D-6E8A-4147-A177-3AD203B41FA5}">
                      <a16:colId xmlns:a16="http://schemas.microsoft.com/office/drawing/2014/main" val="1177752529"/>
                    </a:ext>
                  </a:extLst>
                </a:gridCol>
                <a:gridCol w="2223655">
                  <a:extLst>
                    <a:ext uri="{9D8B030D-6E8A-4147-A177-3AD203B41FA5}">
                      <a16:colId xmlns:a16="http://schemas.microsoft.com/office/drawing/2014/main" val="3266358493"/>
                    </a:ext>
                  </a:extLst>
                </a:gridCol>
              </a:tblGrid>
              <a:tr h="608601">
                <a:tc>
                  <a:txBody>
                    <a:bodyPr/>
                    <a:lstStyle/>
                    <a:p>
                      <a:r>
                        <a:rPr lang="en-US" dirty="0" smtClean="0"/>
                        <a:t>Date/Event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Supporting</a:t>
                      </a:r>
                      <a:r>
                        <a:rPr lang="en-US" baseline="0" dirty="0" smtClean="0"/>
                        <a:t> legislation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992892"/>
                  </a:ext>
                </a:extLst>
              </a:tr>
              <a:tr h="869430">
                <a:tc>
                  <a:txBody>
                    <a:bodyPr/>
                    <a:lstStyle/>
                    <a:p>
                      <a:r>
                        <a:rPr lang="en-US" dirty="0" smtClean="0"/>
                        <a:t>July/August</a:t>
                      </a:r>
                    </a:p>
                    <a:p>
                      <a:r>
                        <a:rPr lang="en-US" dirty="0" smtClean="0"/>
                        <a:t>OSDE Engage</a:t>
                      </a:r>
                      <a:r>
                        <a:rPr lang="en-US" baseline="0" dirty="0" smtClean="0"/>
                        <a:t> Tour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Stakeholder feedback/listening in 6 city tour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 early feedback</a:t>
                      </a:r>
                      <a:r>
                        <a:rPr lang="en-US" baseline="0" dirty="0" smtClean="0"/>
                        <a:t> for drafting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ESSA &amp; HB 3218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13407"/>
                  </a:ext>
                </a:extLst>
              </a:tr>
              <a:tr h="1201559">
                <a:tc>
                  <a:txBody>
                    <a:bodyPr/>
                    <a:lstStyle/>
                    <a:p>
                      <a:r>
                        <a:rPr lang="en-US" dirty="0" smtClean="0"/>
                        <a:t>August 4-5</a:t>
                      </a:r>
                    </a:p>
                    <a:p>
                      <a:r>
                        <a:rPr lang="en-US" dirty="0" smtClean="0"/>
                        <a:t>Accountability Task 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Discussion of requirements and collect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 for HB 3218 and collect feedback from task force for continued</a:t>
                      </a:r>
                      <a:r>
                        <a:rPr lang="en-US" baseline="0" dirty="0" smtClean="0"/>
                        <a:t> drafting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ESSA &amp; HB 3218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533097"/>
                  </a:ext>
                </a:extLst>
              </a:tr>
              <a:tr h="86943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19</a:t>
                      </a:r>
                    </a:p>
                    <a:p>
                      <a:r>
                        <a:rPr lang="en-US" baseline="0" dirty="0" smtClean="0"/>
                        <a:t>Accountability Task 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Discuss best</a:t>
                      </a:r>
                      <a:r>
                        <a:rPr lang="en-US" baseline="0" dirty="0" smtClean="0"/>
                        <a:t> practices </a:t>
                      </a:r>
                      <a:r>
                        <a:rPr lang="en-US" dirty="0" smtClean="0"/>
                        <a:t>research, systems and scenarios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 feedback for continued drafting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ESSA &amp; HB 3218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32722"/>
                  </a:ext>
                </a:extLst>
              </a:tr>
              <a:tr h="16519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October 18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Accountability Task Force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Review current draft and discuss ESSA indicators and weights, design</a:t>
                      </a:r>
                      <a:r>
                        <a:rPr lang="en-US" baseline="0" dirty="0" smtClean="0"/>
                        <a:t> for ratings and report card.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 feedback on assessments, growth grad</a:t>
                      </a:r>
                      <a:r>
                        <a:rPr lang="en-US" baseline="0" dirty="0" smtClean="0"/>
                        <a:t> rates, ELP and other indicator.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ESSA &amp; HB</a:t>
                      </a:r>
                      <a:r>
                        <a:rPr lang="en-US" baseline="0" dirty="0" smtClean="0"/>
                        <a:t> 3218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19901"/>
                  </a:ext>
                </a:extLst>
              </a:tr>
              <a:tr h="347772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08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3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96336"/>
              </p:ext>
            </p:extLst>
          </p:nvPr>
        </p:nvGraphicFramePr>
        <p:xfrm>
          <a:off x="180109" y="1131239"/>
          <a:ext cx="8797636" cy="54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409">
                  <a:extLst>
                    <a:ext uri="{9D8B030D-6E8A-4147-A177-3AD203B41FA5}">
                      <a16:colId xmlns:a16="http://schemas.microsoft.com/office/drawing/2014/main" val="1270808794"/>
                    </a:ext>
                  </a:extLst>
                </a:gridCol>
                <a:gridCol w="2199409">
                  <a:extLst>
                    <a:ext uri="{9D8B030D-6E8A-4147-A177-3AD203B41FA5}">
                      <a16:colId xmlns:a16="http://schemas.microsoft.com/office/drawing/2014/main" val="3808948289"/>
                    </a:ext>
                  </a:extLst>
                </a:gridCol>
                <a:gridCol w="2199409">
                  <a:extLst>
                    <a:ext uri="{9D8B030D-6E8A-4147-A177-3AD203B41FA5}">
                      <a16:colId xmlns:a16="http://schemas.microsoft.com/office/drawing/2014/main" val="1177752529"/>
                    </a:ext>
                  </a:extLst>
                </a:gridCol>
                <a:gridCol w="2199409">
                  <a:extLst>
                    <a:ext uri="{9D8B030D-6E8A-4147-A177-3AD203B41FA5}">
                      <a16:colId xmlns:a16="http://schemas.microsoft.com/office/drawing/2014/main" val="3266358493"/>
                    </a:ext>
                  </a:extLst>
                </a:gridCol>
              </a:tblGrid>
              <a:tr h="593654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Supporting</a:t>
                      </a:r>
                      <a:r>
                        <a:rPr lang="en-US" baseline="0" dirty="0" smtClean="0"/>
                        <a:t> legislation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992892"/>
                  </a:ext>
                </a:extLst>
              </a:tr>
              <a:tr h="958026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9</a:t>
                      </a:r>
                    </a:p>
                    <a:p>
                      <a:r>
                        <a:rPr lang="en-US" dirty="0" smtClean="0"/>
                        <a:t>Accountability</a:t>
                      </a:r>
                      <a:r>
                        <a:rPr lang="en-US" baseline="0" dirty="0" smtClean="0"/>
                        <a:t> Task 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Task Force draft for feedback.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 plan for Oklahoma</a:t>
                      </a:r>
                      <a:r>
                        <a:rPr lang="en-US" baseline="0" dirty="0" smtClean="0"/>
                        <a:t> State Board of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ESSA &amp; HB3218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13407"/>
                  </a:ext>
                </a:extLst>
              </a:tr>
              <a:tr h="1102501">
                <a:tc>
                  <a:txBody>
                    <a:bodyPr/>
                    <a:lstStyle/>
                    <a:p>
                      <a:r>
                        <a:rPr lang="en-US" dirty="0" smtClean="0"/>
                        <a:t>Nov/Dec</a:t>
                      </a:r>
                    </a:p>
                    <a:p>
                      <a:r>
                        <a:rPr lang="en-US" dirty="0" smtClean="0"/>
                        <a:t>Stakeholder group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 feedback regarding drafted plan with groups outlined</a:t>
                      </a:r>
                      <a:r>
                        <a:rPr lang="en-US" baseline="0" dirty="0" smtClean="0"/>
                        <a:t> in HB 3218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 for presentation of plan to Oklahoma</a:t>
                      </a:r>
                      <a:r>
                        <a:rPr lang="en-US" baseline="0" dirty="0" smtClean="0"/>
                        <a:t> State Board of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ESSA &amp; HB 3218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533097"/>
                  </a:ext>
                </a:extLst>
              </a:tr>
              <a:tr h="1356924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15</a:t>
                      </a:r>
                    </a:p>
                    <a:p>
                      <a:r>
                        <a:rPr lang="en-US" baseline="0" dirty="0" smtClean="0"/>
                        <a:t>Oklahoma State Board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Marianne</a:t>
                      </a:r>
                      <a:r>
                        <a:rPr lang="en-US" baseline="0" dirty="0" smtClean="0"/>
                        <a:t> Perie presents draft of new A-F Accountability system to State Board for 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 feedback and request SBOE approval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ESSA &amp; HB 3218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32722"/>
                  </a:ext>
                </a:extLst>
              </a:tr>
              <a:tr h="5936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February 3, 2017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Deliver report</a:t>
                      </a:r>
                      <a:r>
                        <a:rPr lang="en-US" baseline="0" dirty="0" smtClean="0"/>
                        <a:t> to legislature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 feedback and receive 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ESSA &amp; HB</a:t>
                      </a:r>
                      <a:r>
                        <a:rPr lang="en-US" baseline="0" dirty="0" smtClean="0"/>
                        <a:t> 3218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19901"/>
                  </a:ext>
                </a:extLst>
              </a:tr>
              <a:tr h="598414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0898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8980" y="484909"/>
            <a:ext cx="780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Task Force Process and Timeline cont.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8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945" y="831273"/>
            <a:ext cx="74260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Summary of November 9, 2016 Accountability and Assessment Task Force Meeting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Reviewed overall report card design options and indicators in the following: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	1. Assessment proficiency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	2. Measuring growth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	3. Graduation rate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	4. English Language Proficiency </a:t>
            </a: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		5. Non-academic indicators 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52945" y="2687782"/>
            <a:ext cx="742603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63730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Next steps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655" y="1565564"/>
            <a:ext cx="731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Meet with Governor’s office, individual state board members and groups stated in HB3218</a:t>
            </a:r>
          </a:p>
          <a:p>
            <a:pPr marL="285750" indent="-285750"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Presentation and recommendations by Dr. Marianne Perie to the board, </a:t>
            </a:r>
            <a:r>
              <a:rPr lang="en-US" sz="2400" b="1" dirty="0" smtClean="0">
                <a:solidFill>
                  <a:schemeClr val="bg1"/>
                </a:solidFill>
              </a:rPr>
              <a:t>December 15, 2016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Dec. 5-12 ESSA Town meetings in Enid, Yukon and Muskogee.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February 3, 2017 Deliver Assessment and Accountability Report to Legislature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F2FE"/>
      </a:hlink>
      <a:folHlink>
        <a:srgbClr val="D2DBE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</TotalTime>
  <Words>662</Words>
  <Application>Microsoft Office PowerPoint</Application>
  <PresentationFormat>On-screen Show (4:3)</PresentationFormat>
  <Paragraphs>124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Office Theme</vt:lpstr>
      <vt:lpstr>PowerPoint Presentation</vt:lpstr>
      <vt:lpstr>Accountability and Assessment Task Force Update</vt:lpstr>
      <vt:lpstr>Stakeholders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Janet Dunlop</cp:lastModifiedBy>
  <cp:revision>77</cp:revision>
  <cp:lastPrinted>2016-11-14T22:08:35Z</cp:lastPrinted>
  <dcterms:created xsi:type="dcterms:W3CDTF">2010-04-12T23:12:02Z</dcterms:created>
  <dcterms:modified xsi:type="dcterms:W3CDTF">2016-11-15T17:09:37Z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