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6"/>
  </p:notesMasterIdLst>
  <p:sldIdLst>
    <p:sldId id="257" r:id="rId2"/>
    <p:sldId id="263" r:id="rId3"/>
    <p:sldId id="260" r:id="rId4"/>
    <p:sldId id="26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AD4459-205C-4BCE-91D4-0A225939502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78E560-1212-4C03-8120-21CBDC1C4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7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9C829-7C6C-7948-B01F-A91E6297A2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1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2057494-6A37-4A2D-A5D8-875B3B87AB1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F17F75F-8C21-4E2D-B522-B2746FB9A7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  <a:cs typeface="TradeGothic BoldTwo"/>
              </a:rPr>
              <a:t>Teacher Leader Effectiveness</a:t>
            </a:r>
            <a:br>
              <a:rPr lang="en-US" dirty="0" smtClean="0">
                <a:latin typeface="+mn-lt"/>
                <a:cs typeface="TradeGothic BoldTwo"/>
              </a:rPr>
            </a:br>
            <a:r>
              <a:rPr lang="en-US" dirty="0" smtClean="0">
                <a:latin typeface="+mn-lt"/>
                <a:cs typeface="TradeGothic BoldTwo"/>
              </a:rPr>
              <a:t>Evaluation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41079496"/>
              </p:ext>
            </p:extLst>
          </p:nvPr>
        </p:nvGraphicFramePr>
        <p:xfrm>
          <a:off x="-894521" y="2635711"/>
          <a:ext cx="5113132" cy="451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43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1143000"/>
            <a:ext cx="7696200" cy="32004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hree measures are being recommended to the State Board of Education for inclusion on a </a:t>
            </a:r>
            <a:r>
              <a:rPr lang="en-US" sz="4000" b="1" u="sng" dirty="0" smtClean="0">
                <a:solidFill>
                  <a:schemeClr val="tx2"/>
                </a:solidFill>
                <a:latin typeface="+mn-lt"/>
              </a:rPr>
              <a:t>list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 for districts to select and have flexibility of use for their specific contexts</a:t>
            </a:r>
            <a:r>
              <a:rPr lang="en-US" sz="4000" dirty="0" smtClean="0">
                <a:latin typeface="+mn-lt"/>
              </a:rPr>
              <a:t>.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79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990601"/>
            <a:ext cx="8308975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+mn-lt"/>
              </a:rPr>
              <a:t>TLE Commission Work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828800"/>
            <a:ext cx="8308975" cy="4572000"/>
          </a:xfrm>
        </p:spPr>
        <p:txBody>
          <a:bodyPr>
            <a:noAutofit/>
          </a:bodyPr>
          <a:lstStyle/>
          <a:p>
            <a:r>
              <a:rPr lang="en-US" dirty="0" smtClean="0"/>
              <a:t>Information gathered from 40 states for quantitative tools that will inform educators and benefit student learning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Six measurement tools were identified</a:t>
            </a:r>
          </a:p>
          <a:p>
            <a:pPr lvl="1"/>
            <a:r>
              <a:rPr lang="en-US" sz="2000" dirty="0" smtClean="0"/>
              <a:t>SLOs (Student Learning Objectives)</a:t>
            </a:r>
          </a:p>
          <a:p>
            <a:pPr lvl="1"/>
            <a:r>
              <a:rPr lang="en-US" sz="2000" dirty="0" smtClean="0"/>
              <a:t>Student Surveys</a:t>
            </a:r>
          </a:p>
          <a:p>
            <a:pPr lvl="1"/>
            <a:r>
              <a:rPr lang="en-US" sz="2000" dirty="0" smtClean="0"/>
              <a:t>Collective Performance Measures</a:t>
            </a:r>
          </a:p>
          <a:p>
            <a:pPr lvl="1"/>
            <a:r>
              <a:rPr lang="en-US" sz="2000" dirty="0" smtClean="0"/>
              <a:t>District-approved </a:t>
            </a:r>
            <a:r>
              <a:rPr lang="en-US" sz="2000" dirty="0" smtClean="0"/>
              <a:t>benchmark assessments</a:t>
            </a:r>
          </a:p>
          <a:p>
            <a:pPr lvl="1"/>
            <a:r>
              <a:rPr lang="en-US" sz="2000" dirty="0" smtClean="0"/>
              <a:t>OSDE-approved diagnostic assessments</a:t>
            </a:r>
          </a:p>
          <a:p>
            <a:pPr lvl="1"/>
            <a:r>
              <a:rPr lang="en-US" sz="2000" dirty="0" smtClean="0"/>
              <a:t>Teacher Portfolios</a:t>
            </a:r>
          </a:p>
        </p:txBody>
      </p:sp>
    </p:spTree>
    <p:extLst>
      <p:ext uri="{BB962C8B-B14F-4D97-AF65-F5344CB8AC3E}">
        <p14:creationId xmlns:p14="http://schemas.microsoft.com/office/powerpoint/2010/main" val="36020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+mn-lt"/>
              </a:rPr>
              <a:t>TLE Commission Recommendations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tools for measuring student academic growth: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en-US" b="1" dirty="0" smtClean="0"/>
              <a:t>District-approved </a:t>
            </a:r>
            <a:r>
              <a:rPr lang="en-US" b="1" dirty="0"/>
              <a:t>benchmark </a:t>
            </a:r>
            <a:r>
              <a:rPr lang="en-US" b="1" dirty="0" smtClean="0"/>
              <a:t>assessments</a:t>
            </a:r>
          </a:p>
          <a:p>
            <a:pPr lvl="2"/>
            <a:r>
              <a:rPr lang="en-US" dirty="0" smtClean="0"/>
              <a:t>Allows educators to conduct pre-and post test analysis of student growth at the local level.</a:t>
            </a:r>
          </a:p>
          <a:p>
            <a:pPr lvl="1"/>
            <a:r>
              <a:rPr lang="en-US" dirty="0" smtClean="0"/>
              <a:t>2.  </a:t>
            </a:r>
            <a:r>
              <a:rPr lang="en-US" b="1" dirty="0" smtClean="0"/>
              <a:t>OSDE-approved </a:t>
            </a:r>
            <a:r>
              <a:rPr lang="en-US" b="1" dirty="0"/>
              <a:t>diagnostic </a:t>
            </a:r>
            <a:r>
              <a:rPr lang="en-US" b="1" dirty="0" smtClean="0"/>
              <a:t>assessments</a:t>
            </a:r>
          </a:p>
          <a:p>
            <a:pPr lvl="2"/>
            <a:r>
              <a:rPr lang="en-US" dirty="0" smtClean="0"/>
              <a:t>Increases capacity for educators by allowing them to measure student growth with approved assessments they are already using at the school level (ex. STAR or DIBELS from RSA)</a:t>
            </a:r>
          </a:p>
          <a:p>
            <a:pPr lvl="1"/>
            <a:r>
              <a:rPr lang="en-US" dirty="0" smtClean="0"/>
              <a:t>3.  </a:t>
            </a:r>
            <a:r>
              <a:rPr lang="en-US" b="1" dirty="0" smtClean="0"/>
              <a:t>Teacher Portfolios</a:t>
            </a:r>
          </a:p>
          <a:p>
            <a:pPr lvl="2"/>
            <a:r>
              <a:rPr lang="en-US" dirty="0" smtClean="0"/>
              <a:t>Focuses specifically on student academic growth while allowing flexibility for teachers in non-traditional subject areas to still quantitatively measure their teaching effectiveness.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5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98</TotalTime>
  <Words>172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Teacher Leader Effectiveness Evaluation</vt:lpstr>
      <vt:lpstr>Three measures are being recommended to the State Board of Education for inclusion on a list for districts to select and have flexibility of use for their specific contexts.</vt:lpstr>
      <vt:lpstr>TLE Commission Work</vt:lpstr>
      <vt:lpstr>TLE Commission Recommendations</vt:lpstr>
    </vt:vector>
  </TitlesOfParts>
  <Company>State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Leader Effectiveness Evaluation Composition</dc:title>
  <dc:creator>Robyn Miller</dc:creator>
  <cp:lastModifiedBy>Robyn Miller</cp:lastModifiedBy>
  <cp:revision>12</cp:revision>
  <cp:lastPrinted>2015-12-14T23:50:18Z</cp:lastPrinted>
  <dcterms:created xsi:type="dcterms:W3CDTF">2015-11-24T19:04:06Z</dcterms:created>
  <dcterms:modified xsi:type="dcterms:W3CDTF">2015-12-15T15:25:52Z</dcterms:modified>
</cp:coreProperties>
</file>