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8" r:id="rId3"/>
    <p:sldId id="259" r:id="rId4"/>
    <p:sldId id="268" r:id="rId5"/>
    <p:sldId id="260" r:id="rId6"/>
    <p:sldId id="261" r:id="rId7"/>
    <p:sldId id="271" r:id="rId8"/>
    <p:sldId id="262" r:id="rId9"/>
    <p:sldId id="263" r:id="rId10"/>
    <p:sldId id="264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5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F04C-8C25-47CE-862B-B74F6C4509A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793D9-763A-4D01-995F-063628751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9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5CC10-62F5-46B6-AF64-1A87FF20AC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0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A6FC302-5CF3-4882-A3F1-7DF1E0C510EE}" type="datetime1">
              <a:rPr lang="en-US" smtClean="0"/>
              <a:t>4/21/2015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DACB-DEC9-4889-A239-94DAD83EE64D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A8C9-6841-44B4-8EB1-97D7FA891B9E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004-B846-4D0F-B6E4-DDE88A71ABC7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872E91-0940-400B-8065-B5D502B0BF75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1B6-CE31-47B8-8285-2EAA80F8E4F9}" type="datetime1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B16-29CA-424C-82AD-4D033A1CFF38}" type="datetime1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9BC4-BA0A-4A51-8FAC-898BE7659693}" type="datetime1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5534-F884-4574-8513-9DE4A457E10B}" type="datetime1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C3D-1CAF-4651-A6DE-C1AD80DA820A}" type="datetime1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F7B4-A87E-4F4F-B146-1BCFA10A1505}" type="datetime1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FC3EBE-6F96-4F91-A3F4-5AD963C90D10}" type="datetime1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5355D1-17B0-4EC5-883A-CE32B680DC1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ssessments@sde.ok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Board Update April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Sonya Fitzgerald, Executive Director of State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+mj-lt"/>
              </a:rPr>
              <a:t>Students receive a raw score upon submission of all online multiple choice assessments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Student level results for Grade 3 Reading will be expedited and posted the week of May 15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Student Roster Reports with scores and performance levels for all online multiple choice tests will be posted May 20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Complete Student Roster Reports and Preliminary Summary Reports for all tests (including paper/pencil tests) will be posted June </a:t>
            </a:r>
            <a:r>
              <a:rPr lang="en-US" dirty="0" smtClean="0">
                <a:latin typeface="+mj-lt"/>
              </a:rPr>
              <a:t>1</a:t>
            </a:r>
          </a:p>
          <a:p>
            <a:r>
              <a:rPr lang="en-US" dirty="0" smtClean="0">
                <a:latin typeface="+mj-lt"/>
              </a:rPr>
              <a:t>Printed reports for parents will arrive in districts early August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>
                <a:latin typeface="+mj-lt"/>
              </a:rPr>
              <a:t>The Office of Assessments staff of 8 has taken over 2100 phone calls in the first two weeks of the testing window.</a:t>
            </a:r>
            <a:endParaRPr lang="en-US" dirty="0" smtClean="0">
              <a:latin typeface="+mj-lt"/>
            </a:endParaRPr>
          </a:p>
          <a:p>
            <a:pPr marL="109728" indent="0">
              <a:buNone/>
            </a:pPr>
            <a:endParaRPr lang="en-US" dirty="0">
              <a:latin typeface="+mj-lt"/>
            </a:endParaRPr>
          </a:p>
          <a:p>
            <a:pPr marL="109728" indent="0">
              <a:buNone/>
            </a:pPr>
            <a:r>
              <a:rPr lang="en-US" dirty="0" smtClean="0">
                <a:latin typeface="+mj-lt"/>
              </a:rPr>
              <a:t>Contact </a:t>
            </a:r>
            <a:r>
              <a:rPr lang="en-US" dirty="0" smtClean="0">
                <a:latin typeface="+mj-lt"/>
              </a:rPr>
              <a:t>Information: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Phone: (405) 521-3341</a:t>
            </a:r>
          </a:p>
          <a:p>
            <a:r>
              <a:rPr lang="en-US" dirty="0" smtClean="0">
                <a:latin typeface="+mj-lt"/>
              </a:rPr>
              <a:t>Email: </a:t>
            </a:r>
            <a:r>
              <a:rPr lang="en-US" dirty="0" smtClean="0">
                <a:latin typeface="+mj-lt"/>
                <a:hlinkClick r:id="rId2"/>
              </a:rPr>
              <a:t>Assessments@sde.ok.gov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Fax: (405) 522-6272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OCCT General Assessments for Grades 3-8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908566"/>
              </p:ext>
            </p:extLst>
          </p:nvPr>
        </p:nvGraphicFramePr>
        <p:xfrm>
          <a:off x="457200" y="2249488"/>
          <a:ext cx="82295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Grade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Math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Reading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Science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Geography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Social Studies/U.S.</a:t>
                      </a:r>
                      <a:r>
                        <a:rPr lang="en-US" sz="1200" baseline="0" dirty="0" smtClean="0">
                          <a:latin typeface="+mj-lt"/>
                        </a:rPr>
                        <a:t> History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Writing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Grade 3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Grade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Grade 5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Grade 6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Grade 7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Grade 8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1981200" y="2895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981200" y="3317133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981200" y="3691647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981200" y="4038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981200" y="4419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1981200" y="4800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124200" y="2895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124200" y="3317133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132306" y="3662464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132306" y="4009417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140412" y="4419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140412" y="4800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533400" y="54102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4419600" y="3691647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4418789" y="4800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562600" y="44196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6705600" y="3662464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6705600" y="4773039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924800" y="3662464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7924800" y="4773039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5562600" y="54102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93860" y="53779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State Mandated tests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66800" y="5410201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Federal and State Mandated 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OCCT General Assessments for </a:t>
            </a:r>
            <a:br>
              <a:rPr lang="en-US" dirty="0" smtClean="0"/>
            </a:br>
            <a:r>
              <a:rPr lang="en-US" dirty="0" smtClean="0"/>
              <a:t>End-of-Instruction (EOI)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068983"/>
              </p:ext>
            </p:extLst>
          </p:nvPr>
        </p:nvGraphicFramePr>
        <p:xfrm>
          <a:off x="457200" y="2743200"/>
          <a:ext cx="8229599" cy="156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802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Algebra I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Algebra</a:t>
                      </a:r>
                      <a:r>
                        <a:rPr lang="en-US" sz="1400" baseline="0" dirty="0" smtClean="0">
                          <a:latin typeface="+mj-lt"/>
                        </a:rPr>
                        <a:t> II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Biology</a:t>
                      </a:r>
                      <a:r>
                        <a:rPr lang="en-US" sz="1400" baseline="0" dirty="0" smtClean="0">
                          <a:latin typeface="+mj-lt"/>
                        </a:rPr>
                        <a:t> I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English II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English III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Geometry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U.S.</a:t>
                      </a:r>
                      <a:r>
                        <a:rPr lang="en-US" sz="1400" baseline="0" dirty="0" smtClean="0">
                          <a:latin typeface="+mj-lt"/>
                        </a:rPr>
                        <a:t> History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780256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4724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Federal and State Mandated tests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4724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State Mandated tests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533400" y="4756666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38200" y="3733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200400" y="3733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4419600" y="3733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181600" y="4758128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038755" y="3733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562600" y="3733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6667500" y="3733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7848600" y="3733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Contractors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Measured Progress</a:t>
            </a:r>
          </a:p>
          <a:p>
            <a:pPr lvl="1"/>
            <a:r>
              <a:rPr lang="en-US" dirty="0" smtClean="0">
                <a:latin typeface="+mj-lt"/>
              </a:rPr>
              <a:t>OCCT Grades 3-8</a:t>
            </a:r>
          </a:p>
          <a:p>
            <a:pPr lvl="1"/>
            <a:r>
              <a:rPr lang="en-US" dirty="0" smtClean="0">
                <a:latin typeface="+mj-lt"/>
              </a:rPr>
              <a:t>OCCT EOI</a:t>
            </a:r>
          </a:p>
          <a:p>
            <a:pPr lvl="1"/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Dynamic Learning Maps (DLM) Alternate Assessment System</a:t>
            </a:r>
          </a:p>
          <a:p>
            <a:pPr lvl="1"/>
            <a:r>
              <a:rPr lang="en-US" dirty="0" smtClean="0">
                <a:latin typeface="+mj-lt"/>
              </a:rPr>
              <a:t>OAAP Math and English/language arts 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PearsonAccess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OAAP Science and social studies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50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Window for Grades 3-8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196732"/>
              </p:ext>
            </p:extLst>
          </p:nvPr>
        </p:nvGraphicFramePr>
        <p:xfrm>
          <a:off x="457200" y="1828803"/>
          <a:ext cx="8229600" cy="4566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2654"/>
                <a:gridCol w="2041819"/>
                <a:gridCol w="2291111"/>
                <a:gridCol w="2484016"/>
              </a:tblGrid>
              <a:tr h="275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solidFill>
                            <a:srgbClr val="292934"/>
                          </a:solidFill>
                          <a:effectLst/>
                          <a:latin typeface="+mj-lt"/>
                        </a:rPr>
                        <a:t>Grade</a:t>
                      </a:r>
                      <a:endParaRPr lang="en-US" sz="1200" b="1" i="0" u="none" strike="noStrike" baseline="0" dirty="0">
                        <a:solidFill>
                          <a:srgbClr val="292934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 anchor="ctr">
                    <a:solidFill>
                      <a:srgbClr val="A3A3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solidFill>
                            <a:srgbClr val="292934"/>
                          </a:solidFill>
                          <a:effectLst/>
                          <a:latin typeface="+mj-lt"/>
                        </a:rPr>
                        <a:t>Paper/Pencil Testing Window</a:t>
                      </a:r>
                      <a:endParaRPr lang="en-US" sz="1200" b="1" i="0" u="none" strike="noStrike" baseline="0" dirty="0">
                        <a:solidFill>
                          <a:srgbClr val="292934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 anchor="ctr">
                    <a:solidFill>
                      <a:srgbClr val="A3A3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baseline="0" dirty="0">
                          <a:solidFill>
                            <a:srgbClr val="292934"/>
                          </a:solidFill>
                          <a:effectLst/>
                          <a:latin typeface="+mj-lt"/>
                        </a:rPr>
                        <a:t>Online Testing Window</a:t>
                      </a:r>
                      <a:endParaRPr lang="en-US" sz="1200" b="1" i="0" u="none" strike="noStrike" baseline="0" dirty="0">
                        <a:solidFill>
                          <a:srgbClr val="292934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 anchor="ctr">
                    <a:solidFill>
                      <a:srgbClr val="A3A3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baseline="0" dirty="0">
                          <a:solidFill>
                            <a:srgbClr val="292934"/>
                          </a:solidFill>
                          <a:effectLst/>
                          <a:latin typeface="+mj-lt"/>
                        </a:rPr>
                        <a:t>Assessments</a:t>
                      </a:r>
                      <a:endParaRPr lang="en-US" sz="1200" b="1" i="0" u="none" strike="noStrike" baseline="0" dirty="0">
                        <a:solidFill>
                          <a:srgbClr val="292934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 anchor="ctr">
                    <a:solidFill>
                      <a:srgbClr val="A3A3B7"/>
                    </a:solidFill>
                  </a:tcPr>
                </a:tc>
              </a:tr>
              <a:tr h="275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Grade 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10 - 24,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>
                    <a:solidFill>
                      <a:srgbClr val="8FC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• Reading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>
                    <a:solidFill>
                      <a:srgbClr val="8FCFFF"/>
                    </a:solidFill>
                  </a:tcPr>
                </a:tc>
              </a:tr>
              <a:tr h="275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10 - May 8,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• Mathematics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1737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275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Grade 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10 - May 8,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• Mathematics / Reading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1737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275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Grade 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February 24 - 26,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• Writing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3250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10 - May 8,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• Mathematics / Reading / Science / Social Studies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1737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275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Grade 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April 10 - May 8, 2015 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10 - May 15,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• Mathematics / Reading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1737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275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Grade 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10 - May 8, 2015 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10 - May 15,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• Mathematics / Reading / Geography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1737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275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Grade 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February 24 - 26, 2015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• Writing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275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April 10 - May 8, 2015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• Science / U.S. History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275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April 10 - May 8, 2015 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10 - May 15,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• Mathematics / Reading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  <a:tr h="275981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* Under special circumstances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only                                            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906" marR="8906" marT="8906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C0E7-EAEC-4C71-ABA2-21BBC2592F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Windows for EOI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502666"/>
              </p:ext>
            </p:extLst>
          </p:nvPr>
        </p:nvGraphicFramePr>
        <p:xfrm>
          <a:off x="457200" y="1752602"/>
          <a:ext cx="8229600" cy="3126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6353"/>
                <a:gridCol w="1857275"/>
                <a:gridCol w="2153863"/>
                <a:gridCol w="3032109"/>
              </a:tblGrid>
              <a:tr h="494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End-of-Instruction (EOI)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 anchor="ctr">
                    <a:solidFill>
                      <a:srgbClr val="A3A3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Paper/Pencil and</a:t>
                      </a:r>
                      <a:r>
                        <a:rPr lang="en-US" sz="1200" u="none" strike="noStrike" baseline="0" dirty="0" smtClean="0">
                          <a:effectLst/>
                          <a:latin typeface="+mj-lt"/>
                        </a:rPr>
                        <a:t> Writing</a:t>
                      </a:r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Testing Window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 anchor="ctr">
                    <a:solidFill>
                      <a:srgbClr val="A3A3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Online Testing Window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 anchor="ctr">
                    <a:solidFill>
                      <a:srgbClr val="A3A3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Assessments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 anchor="ctr">
                    <a:solidFill>
                      <a:srgbClr val="A3A3B7"/>
                    </a:solidFill>
                  </a:tcPr>
                </a:tc>
              </a:tr>
              <a:tr h="3019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Optional Retest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March 30 - April 10,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Algebra I / Algebra II / Geometry / English II / </a:t>
                      </a:r>
                      <a:br>
                        <a:rPr lang="en-US" sz="1400" u="none" strike="noStrike" dirty="0">
                          <a:effectLst/>
                          <a:latin typeface="+mj-lt"/>
                        </a:rPr>
                      </a:br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English III / Biology I / U.S. History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Oklahoma Modified Alternate Assessment Program (OMAAP) </a:t>
                      </a:r>
                      <a:br>
                        <a:rPr lang="en-US" sz="1400" u="none" strike="noStrike" dirty="0">
                          <a:effectLst/>
                          <a:latin typeface="+mj-lt"/>
                        </a:rPr>
                      </a:br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(only for repeat testers with previous OMAAP scores in the same subject)</a:t>
                      </a:r>
                      <a:br>
                        <a:rPr lang="en-US" sz="1400" u="none" strike="noStrike" dirty="0">
                          <a:effectLst/>
                          <a:latin typeface="+mj-lt"/>
                        </a:rPr>
                      </a:br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Algebra I / English II / Biology I / U.S. History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 anchor="ctr"/>
                </a:tc>
              </a:tr>
              <a:tr h="3019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Spring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13 - May 8,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April 13 - May 15,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6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9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Summer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June 1 - July 31,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June 1 - July 31,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314058"/>
              </p:ext>
            </p:extLst>
          </p:nvPr>
        </p:nvGraphicFramePr>
        <p:xfrm>
          <a:off x="457200" y="5257800"/>
          <a:ext cx="8229600" cy="742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j-lt"/>
                        </a:rPr>
                        <a:t>Spring </a:t>
                      </a: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EOI English II and III writing will be Section </a:t>
                      </a:r>
                      <a:r>
                        <a:rPr lang="en-US" sz="1100" u="none" strike="noStrike" dirty="0" smtClean="0">
                          <a:effectLst/>
                          <a:latin typeface="+mj-lt"/>
                        </a:rPr>
                        <a:t>1 online </a:t>
                      </a: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and may be completed any day during the online window.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 anchor="b">
                    <a:solidFill>
                      <a:srgbClr val="8FC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It is highly encouraged that English II and III testing be completed within the paper/pencil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testing time frame.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45" marR="8645" marT="8645" marB="0" anchor="b">
                    <a:solidFill>
                      <a:srgbClr val="8FC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j-lt"/>
                        </a:rPr>
                        <a:t>Spring </a:t>
                      </a: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EOI OMAAP English II and III writing may be completed any day during the paper/pencil window.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45" marR="8645" marT="8645" marB="0" anchor="b">
                    <a:solidFill>
                      <a:srgbClr val="8FCF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C0E7-EAEC-4C71-ABA2-21BBC2592F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Accommodations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Accommodated tests: </a:t>
            </a:r>
          </a:p>
          <a:p>
            <a:pPr lvl="1"/>
            <a:r>
              <a:rPr lang="en-US" dirty="0" smtClean="0">
                <a:latin typeface="+mj-lt"/>
              </a:rPr>
              <a:t>Alteration of environment, format, or equipment that allows access </a:t>
            </a:r>
          </a:p>
          <a:p>
            <a:pPr lvl="1"/>
            <a:r>
              <a:rPr lang="en-US" dirty="0">
                <a:latin typeface="+mj-lt"/>
              </a:rPr>
              <a:t>do not fundamentally alter or lower the standard or expectation of the test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Modified tests: </a:t>
            </a:r>
          </a:p>
          <a:p>
            <a:pPr lvl="1"/>
            <a:r>
              <a:rPr lang="en-US" dirty="0" smtClean="0">
                <a:latin typeface="+mj-lt"/>
              </a:rPr>
              <a:t>Change the curriculum</a:t>
            </a:r>
          </a:p>
          <a:p>
            <a:pPr lvl="1"/>
            <a:r>
              <a:rPr lang="en-US" dirty="0" smtClean="0">
                <a:latin typeface="+mj-lt"/>
              </a:rPr>
              <a:t>Involve deliberate intellectual lowering in the level of materials presented</a:t>
            </a:r>
          </a:p>
          <a:p>
            <a:pPr lvl="1"/>
            <a:r>
              <a:rPr lang="en-US" dirty="0" smtClean="0">
                <a:latin typeface="+mj-lt"/>
              </a:rPr>
              <a:t>No longer allowed by US Department of Education requirements</a:t>
            </a: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New guidelines for both standard and NEW non-standard accommodations.</a:t>
            </a:r>
          </a:p>
        </p:txBody>
      </p:sp>
    </p:spTree>
    <p:extLst>
      <p:ext uri="{BB962C8B-B14F-4D97-AF65-F5344CB8AC3E}">
        <p14:creationId xmlns:p14="http://schemas.microsoft.com/office/powerpoint/2010/main" val="2846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Standings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As of Monday, April 20:</a:t>
            </a:r>
          </a:p>
          <a:p>
            <a:pPr lvl="1"/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105,000 Grade </a:t>
            </a:r>
            <a:r>
              <a:rPr lang="en-US" dirty="0" smtClean="0">
                <a:latin typeface="+mj-lt"/>
              </a:rPr>
              <a:t>6-8 online tests completed</a:t>
            </a:r>
          </a:p>
          <a:p>
            <a:pPr lvl="1"/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77,000 EOI </a:t>
            </a:r>
            <a:r>
              <a:rPr lang="en-US" dirty="0" smtClean="0">
                <a:latin typeface="+mj-lt"/>
              </a:rPr>
              <a:t>online tests </a:t>
            </a:r>
            <a:r>
              <a:rPr lang="en-US" dirty="0" smtClean="0">
                <a:latin typeface="+mj-lt"/>
              </a:rPr>
              <a:t>completed</a:t>
            </a: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School Math Waiver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For the 2</a:t>
            </a:r>
            <a:r>
              <a:rPr lang="en-US" baseline="30000" dirty="0" smtClean="0">
                <a:latin typeface="+mj-lt"/>
              </a:rPr>
              <a:t>nd</a:t>
            </a:r>
            <a:r>
              <a:rPr lang="en-US" dirty="0" smtClean="0">
                <a:latin typeface="+mj-lt"/>
              </a:rPr>
              <a:t> year a waiver from double testing middle school students in math</a:t>
            </a:r>
          </a:p>
          <a:p>
            <a:pPr lvl="1"/>
            <a:r>
              <a:rPr lang="en-US" dirty="0" smtClean="0">
                <a:latin typeface="+mj-lt"/>
              </a:rPr>
              <a:t>If student is taking an End-of-Instruction assessment in Math, he/she is not required to also take the grade level math test</a:t>
            </a:r>
          </a:p>
          <a:p>
            <a:pPr lvl="1"/>
            <a:r>
              <a:rPr lang="en-US" dirty="0" smtClean="0">
                <a:latin typeface="+mj-lt"/>
              </a:rPr>
              <a:t>The student’s score only counts </a:t>
            </a:r>
            <a:r>
              <a:rPr lang="en-US" dirty="0" smtClean="0">
                <a:latin typeface="+mj-lt"/>
              </a:rPr>
              <a:t>toward </a:t>
            </a:r>
            <a:r>
              <a:rPr lang="en-US" dirty="0" smtClean="0">
                <a:latin typeface="+mj-lt"/>
              </a:rPr>
              <a:t>the school’s A-F Report Card this year, where the student is enrolled, as required by the waiver</a:t>
            </a:r>
          </a:p>
          <a:p>
            <a:pPr lvl="1"/>
            <a:r>
              <a:rPr lang="en-US" dirty="0" smtClean="0">
                <a:latin typeface="+mj-lt"/>
              </a:rPr>
              <a:t>This was also effective last year and was included in A-F Report Card training and guide appendix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55D1-17B0-4EC5-883A-CE32B680DC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</TotalTime>
  <Words>697</Words>
  <Application>Microsoft Office PowerPoint</Application>
  <PresentationFormat>On-screen Show (4:3)</PresentationFormat>
  <Paragraphs>167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Board Update April 2015</vt:lpstr>
      <vt:lpstr>OCCT General Assessments for Grades 3-8</vt:lpstr>
      <vt:lpstr>OCCT General Assessments for  End-of-Instruction (EOI)  </vt:lpstr>
      <vt:lpstr>Testing Contractors</vt:lpstr>
      <vt:lpstr>Testing Window for Grades 3-8</vt:lpstr>
      <vt:lpstr>Testing Windows for EOI</vt:lpstr>
      <vt:lpstr>Testing Accommodations</vt:lpstr>
      <vt:lpstr>Current Standings </vt:lpstr>
      <vt:lpstr>Middle School Math Waiver </vt:lpstr>
      <vt:lpstr>Test Results</vt:lpstr>
      <vt:lpstr>Office of Assessments</vt:lpstr>
    </vt:vector>
  </TitlesOfParts>
  <Company>Oklahoma State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Update April 2015</dc:title>
  <dc:creator>Sonya Fitzgerald</dc:creator>
  <cp:lastModifiedBy>Sonya Fitzgerald</cp:lastModifiedBy>
  <cp:revision>13</cp:revision>
  <dcterms:created xsi:type="dcterms:W3CDTF">2015-04-18T20:21:48Z</dcterms:created>
  <dcterms:modified xsi:type="dcterms:W3CDTF">2015-04-21T23:32:29Z</dcterms:modified>
</cp:coreProperties>
</file>