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1" r:id="rId1"/>
  </p:sldMasterIdLst>
  <p:notesMasterIdLst>
    <p:notesMasterId r:id="rId5"/>
  </p:notesMasterIdLst>
  <p:handoutMasterIdLst>
    <p:handoutMasterId r:id="rId6"/>
  </p:handoutMasterIdLst>
  <p:sldIdLst>
    <p:sldId id="481" r:id="rId2"/>
    <p:sldId id="492" r:id="rId3"/>
    <p:sldId id="495" r:id="rId4"/>
  </p:sldIdLst>
  <p:sldSz cx="9144000" cy="6858000" type="screen4x3"/>
  <p:notesSz cx="7010400" cy="92964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C9B"/>
    <a:srgbClr val="C6AEEB"/>
    <a:srgbClr val="7C5CA5"/>
    <a:srgbClr val="A1CA4B"/>
    <a:srgbClr val="98C0FE"/>
    <a:srgbClr val="3F80CE"/>
    <a:srgbClr val="93ECFF"/>
    <a:srgbClr val="3CB9D9"/>
    <a:srgbClr val="0000FF"/>
    <a:srgbClr val="97B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9" autoAdjust="0"/>
    <p:restoredTop sz="89015" autoAdjust="0"/>
  </p:normalViewPr>
  <p:slideViewPr>
    <p:cSldViewPr>
      <p:cViewPr varScale="1">
        <p:scale>
          <a:sx n="41" d="100"/>
          <a:sy n="41" d="100"/>
        </p:scale>
        <p:origin x="13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Funding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275271760951E-2"/>
                  <c:y val="4.0413877306072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3A-174F-8D8D-6B9A5CED9B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3A-174F-8D8D-6B9A5CED9B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3A-174F-8D8D-6B9A5CED9B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3A-174F-8D8D-6B9A5CED9B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3A-174F-8D8D-6B9A5CED9B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3A-174F-8D8D-6B9A5CED9B73}"/>
                </c:ext>
              </c:extLst>
            </c:dLbl>
            <c:dLbl>
              <c:idx val="7"/>
              <c:layout>
                <c:manualLayout>
                  <c:x val="-7.6636370370508702E-2"/>
                  <c:y val="5.3554481773878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C3A-174F-8D8D-6B9A5CED9B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3A-174F-8D8D-6B9A5CED9B73}"/>
                </c:ext>
              </c:extLst>
            </c:dLbl>
            <c:dLbl>
              <c:idx val="9"/>
              <c:layout>
                <c:manualLayout>
                  <c:x val="-8.6123026492296501E-2"/>
                  <c:y val="-5.1570353968565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3A-174F-8D8D-6B9A5CED9B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3A-174F-8D8D-6B9A5CED9B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3A-174F-8D8D-6B9A5CED9B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3A-174F-8D8D-6B9A5CED9B73}"/>
                </c:ext>
              </c:extLst>
            </c:dLbl>
            <c:dLbl>
              <c:idx val="13"/>
              <c:layout>
                <c:manualLayout>
                  <c:x val="-6.0825276834195897E-2"/>
                  <c:y val="-6.7339079329932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3A-174F-8D8D-6B9A5CED9B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3A-174F-8D8D-6B9A5CED9B73}"/>
                </c:ext>
              </c:extLst>
            </c:dLbl>
            <c:dLbl>
              <c:idx val="15"/>
              <c:layout>
                <c:manualLayout>
                  <c:x val="-3.2365308468832503E-2"/>
                  <c:y val="-4.6314112181443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3A-174F-8D8D-6B9A5CED9B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C3A-174F-8D8D-6B9A5CED9B73}"/>
                </c:ext>
              </c:extLst>
            </c:dLbl>
            <c:dLbl>
              <c:idx val="17"/>
              <c:layout>
                <c:manualLayout>
                  <c:x val="-8.6123026492296598E-2"/>
                  <c:y val="4.0413877306072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C3A-174F-8D8D-6B9A5CED9B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C3A-174F-8D8D-6B9A5CED9B73}"/>
                </c:ext>
              </c:extLst>
            </c:dLbl>
            <c:dLbl>
              <c:idx val="19"/>
              <c:layout>
                <c:manualLayout>
                  <c:x val="-3.7108636529726499E-2"/>
                  <c:y val="-3.8429749500760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C3A-174F-8D8D-6B9A5CED9B73}"/>
                </c:ext>
              </c:extLst>
            </c:dLbl>
            <c:dLbl>
              <c:idx val="20"/>
              <c:layout>
                <c:manualLayout>
                  <c:x val="-6.06408970741385E-2"/>
                  <c:y val="4.8298239986755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C3A-174F-8D8D-6B9A5CED9B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C3A-174F-8D8D-6B9A5CED9B73}"/>
                </c:ext>
              </c:extLst>
            </c:dLbl>
            <c:dLbl>
              <c:idx val="22"/>
              <c:layout>
                <c:manualLayout>
                  <c:x val="-1.1594667984035501E-16"/>
                  <c:y val="-6.7339079329932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C3A-174F-8D8D-6B9A5CED9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General</c:formatCode>
                <c:ptCount val="23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</c:numCache>
            </c:numRef>
          </c:cat>
          <c:val>
            <c:numRef>
              <c:f>Sheet1!$B$2:$B$24</c:f>
              <c:numCache>
                <c:formatCode>#,##0</c:formatCode>
                <c:ptCount val="23"/>
                <c:pt idx="0">
                  <c:v>10392000</c:v>
                </c:pt>
                <c:pt idx="1">
                  <c:v>17576270</c:v>
                </c:pt>
                <c:pt idx="2">
                  <c:v>17861235</c:v>
                </c:pt>
                <c:pt idx="3">
                  <c:v>17861235</c:v>
                </c:pt>
                <c:pt idx="4">
                  <c:v>17861235</c:v>
                </c:pt>
                <c:pt idx="5">
                  <c:v>17868727</c:v>
                </c:pt>
                <c:pt idx="6">
                  <c:v>16690292</c:v>
                </c:pt>
                <c:pt idx="7">
                  <c:v>15380104</c:v>
                </c:pt>
                <c:pt idx="8">
                  <c:v>15444100</c:v>
                </c:pt>
                <c:pt idx="9">
                  <c:v>16844100</c:v>
                </c:pt>
                <c:pt idx="10">
                  <c:v>16961771</c:v>
                </c:pt>
                <c:pt idx="11">
                  <c:v>16844100</c:v>
                </c:pt>
                <c:pt idx="12">
                  <c:v>16844100</c:v>
                </c:pt>
                <c:pt idx="13">
                  <c:v>16844100</c:v>
                </c:pt>
                <c:pt idx="14">
                  <c:v>15612886</c:v>
                </c:pt>
                <c:pt idx="15">
                  <c:v>14877366</c:v>
                </c:pt>
                <c:pt idx="16">
                  <c:v>13727366</c:v>
                </c:pt>
                <c:pt idx="17">
                  <c:v>12708383</c:v>
                </c:pt>
                <c:pt idx="18">
                  <c:v>13710627</c:v>
                </c:pt>
                <c:pt idx="19">
                  <c:v>13710627</c:v>
                </c:pt>
                <c:pt idx="20">
                  <c:v>9472400</c:v>
                </c:pt>
                <c:pt idx="21">
                  <c:v>10060988</c:v>
                </c:pt>
                <c:pt idx="22">
                  <c:v>10060988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7C3A-174F-8D8D-6B9A5CED9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76163376"/>
        <c:axId val="-1376158640"/>
      </c:lineChart>
      <c:catAx>
        <c:axId val="-137616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6158640"/>
        <c:crosses val="autoZero"/>
        <c:auto val="1"/>
        <c:lblAlgn val="ctr"/>
        <c:lblOffset val="100"/>
        <c:noMultiLvlLbl val="0"/>
      </c:catAx>
      <c:valAx>
        <c:axId val="-1376158640"/>
        <c:scaling>
          <c:orientation val="minMax"/>
          <c:max val="20000000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7616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3D5E1E-943A-C245-80D0-A8C58C351CE0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FEE7F4-24FA-A94A-91BB-7E303D2FF5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52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D0714C-8F7F-416D-930C-6C5321DA6D75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626677-2B06-4E49-97A7-0BCE3AA24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7AC9E-71C3-47D1-B35C-072D8389D67E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46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A9D3-8792-4005-ADD1-F39CE255C029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1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2721-2C94-45B5-9D41-40A0E630391B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4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39624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600199" y="1038226"/>
            <a:ext cx="942975" cy="365125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>
              <a:defRPr/>
            </a:pPr>
            <a:fld id="{6F982CBD-C544-4F97-AA8A-7B1FCBB0D07F}" type="datetime1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10/10/2018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2590800" y="1038226"/>
            <a:ext cx="514350" cy="365125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r">
              <a:defRPr/>
            </a:pPr>
            <a:fld id="{B41C3E66-45B4-48EC-A7DF-C5CE3D9AE6B2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362200" y="6613526"/>
            <a:ext cx="4419600" cy="244475"/>
          </a:xfrm>
          <a:prstGeom prst="rect">
            <a:avLst/>
          </a:prstGeom>
        </p:spPr>
        <p:txBody>
          <a:bodyPr lIns="91432" tIns="45716" rIns="91432" bIns="45716" anchor="ctr"/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Oklahoma Office of Management and Enterprise Services</a:t>
            </a:r>
          </a:p>
        </p:txBody>
      </p:sp>
    </p:spTree>
    <p:extLst>
      <p:ext uri="{BB962C8B-B14F-4D97-AF65-F5344CB8AC3E}">
        <p14:creationId xmlns:p14="http://schemas.microsoft.com/office/powerpoint/2010/main" val="16318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D80-E0D7-4F43-AAC8-2F40BCF291D2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03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82C1-A851-4BF9-9BE7-853715150138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7EDE9-0ED0-417E-8963-6F563CA3B61C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0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B768-94D2-40D8-98F2-BD8CB7370EFA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4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CA68-C3E1-4499-A3D9-26C1F2CF3A32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2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4A77-D557-44BA-8B11-2446EFBAD1CF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7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6FA4-E62E-4FDA-A055-853AE5AE5FCA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5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7658-A222-4BA9-A56D-3D1B50009474}" type="datetime1">
              <a:rPr lang="en-US" smtClean="0"/>
              <a:pPr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pPr defTabSz="457200"/>
            <a:fld id="{BA449735-7AD3-4A0A-8B45-E46ED52B0533}" type="datetime1">
              <a:rPr lang="en-US" smtClean="0"/>
              <a:pPr defTabSz="45720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/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3673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732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Alternative </a:t>
            </a:r>
            <a:r>
              <a:rPr lang="en-US"/>
              <a:t>Education State Funding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1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16364" y="1289050"/>
          <a:ext cx="8032335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10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A8D7-7334-864B-AD19-85DE2ACA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Funding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B7AC-C885-F948-8652-71D73781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FY 19 Budget - $10,060,988</a:t>
            </a:r>
          </a:p>
          <a:p>
            <a:r>
              <a:rPr lang="en-US" dirty="0"/>
              <a:t>Based on an outdated formula using data from 1994.</a:t>
            </a:r>
          </a:p>
          <a:p>
            <a:r>
              <a:rPr lang="en-US" dirty="0"/>
              <a:t>Currently 93 districts do not receive any funding for Alternative Education.  </a:t>
            </a:r>
          </a:p>
          <a:p>
            <a:r>
              <a:rPr lang="en-US" dirty="0"/>
              <a:t>301 of those districts receive LESS than $10,000. </a:t>
            </a:r>
          </a:p>
          <a:p>
            <a:r>
              <a:rPr lang="en-US" dirty="0"/>
              <a:t>There are current 64 cooperatives across Oklahoma.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596BC-8DD3-5444-82C2-7C0E4168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8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D1D3-B15F-8949-A4CF-47A0DFD6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Allocation and Expenditures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AB79E5C-A194-0946-A802-123A198F0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001528"/>
              </p:ext>
            </p:extLst>
          </p:nvPr>
        </p:nvGraphicFramePr>
        <p:xfrm>
          <a:off x="457200" y="1600200"/>
          <a:ext cx="8458200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85878539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588557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284805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15103702"/>
                    </a:ext>
                  </a:extLst>
                </a:gridCol>
              </a:tblGrid>
              <a:tr h="1029694">
                <a:tc>
                  <a:txBody>
                    <a:bodyPr/>
                    <a:lstStyle/>
                    <a:p>
                      <a:r>
                        <a:rPr lang="en-US" dirty="0"/>
                        <a:t>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Alt Ed Allocation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Alt Ed Expenditures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Expenditures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681688"/>
                  </a:ext>
                </a:extLst>
              </a:tr>
              <a:tr h="596569">
                <a:tc>
                  <a:txBody>
                    <a:bodyPr/>
                    <a:lstStyle/>
                    <a:p>
                      <a:r>
                        <a:rPr lang="en-US" sz="24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$12,151,992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$28,074,990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$41,018,657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914500"/>
                  </a:ext>
                </a:extLst>
              </a:tr>
              <a:tr h="596569">
                <a:tc>
                  <a:txBody>
                    <a:bodyPr/>
                    <a:lstStyle/>
                    <a:p>
                      <a:r>
                        <a:rPr lang="en-US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$10,048,454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$27,924,081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$38,411,797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82453"/>
                  </a:ext>
                </a:extLst>
              </a:tr>
              <a:tr h="596569">
                <a:tc>
                  <a:txBody>
                    <a:bodyPr/>
                    <a:lstStyle/>
                    <a:p>
                      <a:r>
                        <a:rPr lang="en-US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$10,605,211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$28,940,699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$39,949,742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2310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7E63B-78DA-4949-A1F0-468F30CE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rgbClr val="FFFFFF">
                    <a:lumMod val="85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F2FE"/>
      </a:hlink>
      <a:folHlink>
        <a:srgbClr val="D2DBE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OSDE</Template>
  <TotalTime>31359</TotalTime>
  <Words>103</Words>
  <Application>Microsoft Office PowerPoint</Application>
  <PresentationFormat>On-screen Show (4:3)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Tw Cen MT</vt:lpstr>
      <vt:lpstr>Office Theme</vt:lpstr>
      <vt:lpstr>Alternative Education State Funding Over Time</vt:lpstr>
      <vt:lpstr>Current Funding Allocation</vt:lpstr>
      <vt:lpstr>Districts Allocation and Expenditures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book cover sheet</dc:title>
  <dc:creator>Colleen Flory</dc:creator>
  <cp:lastModifiedBy>Missy Corn</cp:lastModifiedBy>
  <cp:revision>517</cp:revision>
  <cp:lastPrinted>2017-02-09T15:47:00Z</cp:lastPrinted>
  <dcterms:created xsi:type="dcterms:W3CDTF">2015-01-20T14:35:49Z</dcterms:created>
  <dcterms:modified xsi:type="dcterms:W3CDTF">2018-10-10T20:31:06Z</dcterms:modified>
</cp:coreProperties>
</file>