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D3F3"/>
    <a:srgbClr val="BFE0F7"/>
    <a:srgbClr val="DAE3F3"/>
    <a:srgbClr val="F5CDBD"/>
    <a:srgbClr val="8FC16D"/>
    <a:srgbClr val="B5D69E"/>
    <a:srgbClr val="EB9F81"/>
    <a:srgbClr val="6EB9EC"/>
    <a:srgbClr val="0096F2"/>
    <a:srgbClr val="006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A96B03-EEDF-4C55-892A-2E25B0104BF5}" v="54" dt="2023-03-21T20:28:10.674"/>
    <p1510:client id="{92B5367A-E7BF-4CC2-8D80-C4CC30840829}" v="6" dt="2023-03-21T23:19:48.8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29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C384-BBAD-42A6-BAF7-4805A4665F00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5DE1-C3E9-45E9-832A-391911D71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C384-BBAD-42A6-BAF7-4805A4665F00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5DE1-C3E9-45E9-832A-391911D71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8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C384-BBAD-42A6-BAF7-4805A4665F00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5DE1-C3E9-45E9-832A-391911D71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93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C384-BBAD-42A6-BAF7-4805A4665F00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5DE1-C3E9-45E9-832A-391911D71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6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C384-BBAD-42A6-BAF7-4805A4665F00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5DE1-C3E9-45E9-832A-391911D71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1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C384-BBAD-42A6-BAF7-4805A4665F00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5DE1-C3E9-45E9-832A-391911D71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8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C384-BBAD-42A6-BAF7-4805A4665F00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5DE1-C3E9-45E9-832A-391911D71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5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C384-BBAD-42A6-BAF7-4805A4665F00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5DE1-C3E9-45E9-832A-391911D71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7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C384-BBAD-42A6-BAF7-4805A4665F00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5DE1-C3E9-45E9-832A-391911D71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2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C384-BBAD-42A6-BAF7-4805A4665F00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5DE1-C3E9-45E9-832A-391911D71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52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C384-BBAD-42A6-BAF7-4805A4665F00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5DE1-C3E9-45E9-832A-391911D71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413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7C384-BBAD-42A6-BAF7-4805A4665F00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45DE1-C3E9-45E9-832A-391911D71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7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 descr="Alternate Diploma Exit and Entry Codes">
            <a:extLst>
              <a:ext uri="{FF2B5EF4-FFF2-40B4-BE49-F238E27FC236}">
                <a16:creationId xmlns:a16="http://schemas.microsoft.com/office/drawing/2014/main" id="{FBAB28A5-3614-4945-BA56-385EDD9C34AB}"/>
              </a:ext>
            </a:extLst>
          </p:cNvPr>
          <p:cNvSpPr txBox="1"/>
          <p:nvPr/>
        </p:nvSpPr>
        <p:spPr>
          <a:xfrm>
            <a:off x="2312748" y="41522"/>
            <a:ext cx="314690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  <a:t>Alternate Diploma Exit and Entry Codes</a:t>
            </a:r>
          </a:p>
        </p:txBody>
      </p:sp>
      <p:pic>
        <p:nvPicPr>
          <p:cNvPr id="126" name="Picture 125" descr="Oklahoma Department of Education Logo">
            <a:extLst>
              <a:ext uri="{FF2B5EF4-FFF2-40B4-BE49-F238E27FC236}">
                <a16:creationId xmlns:a16="http://schemas.microsoft.com/office/drawing/2014/main" id="{2CA5D66C-993F-464A-AE34-89203F5E812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837" y="15687"/>
            <a:ext cx="612303" cy="217805"/>
          </a:xfrm>
          <a:prstGeom prst="rect">
            <a:avLst/>
          </a:prstGeom>
        </p:spPr>
      </p:pic>
      <p:sp>
        <p:nvSpPr>
          <p:cNvPr id="4" name="TextBox 3" descr="Exit Codes">
            <a:extLst>
              <a:ext uri="{FF2B5EF4-FFF2-40B4-BE49-F238E27FC236}">
                <a16:creationId xmlns:a16="http://schemas.microsoft.com/office/drawing/2014/main" id="{DF3F9FA3-B0CB-43B1-A13F-F87E53ADEBAC}"/>
              </a:ext>
            </a:extLst>
          </p:cNvPr>
          <p:cNvSpPr txBox="1"/>
          <p:nvPr/>
        </p:nvSpPr>
        <p:spPr>
          <a:xfrm>
            <a:off x="-5395" y="264993"/>
            <a:ext cx="7771704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Exit Codes</a:t>
            </a:r>
          </a:p>
        </p:txBody>
      </p:sp>
      <p:sp>
        <p:nvSpPr>
          <p:cNvPr id="7" name="TextBox 6" descr="2022-2023">
            <a:extLst>
              <a:ext uri="{FF2B5EF4-FFF2-40B4-BE49-F238E27FC236}">
                <a16:creationId xmlns:a16="http://schemas.microsoft.com/office/drawing/2014/main" id="{C4FC5768-A8EE-4CC5-A539-2DB824ED19D3}"/>
              </a:ext>
            </a:extLst>
          </p:cNvPr>
          <p:cNvSpPr txBox="1"/>
          <p:nvPr/>
        </p:nvSpPr>
        <p:spPr>
          <a:xfrm>
            <a:off x="-5566" y="474710"/>
            <a:ext cx="7780080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2022-2023</a:t>
            </a:r>
          </a:p>
        </p:txBody>
      </p:sp>
      <p:sp>
        <p:nvSpPr>
          <p:cNvPr id="13" name="TextBox 12" descr="2022-2023&#10;Student is completing a 5th+ year of high school&#10;">
            <a:extLst>
              <a:ext uri="{FF2B5EF4-FFF2-40B4-BE49-F238E27FC236}">
                <a16:creationId xmlns:a16="http://schemas.microsoft.com/office/drawing/2014/main" id="{B90FD3A0-D429-4DD1-8F25-C11B5FD9A12E}"/>
              </a:ext>
            </a:extLst>
          </p:cNvPr>
          <p:cNvSpPr txBox="1"/>
          <p:nvPr/>
        </p:nvSpPr>
        <p:spPr>
          <a:xfrm>
            <a:off x="2820702" y="746166"/>
            <a:ext cx="2176421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Student is completing a 5th+ year of high school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B656E71-4425-4E29-B6CA-33142CD48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3" idx="2"/>
            <a:endCxn id="59" idx="0"/>
          </p:cNvCxnSpPr>
          <p:nvPr/>
        </p:nvCxnSpPr>
        <p:spPr>
          <a:xfrm flipH="1">
            <a:off x="3903889" y="1207831"/>
            <a:ext cx="5024" cy="15173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 descr="Exited End of School Year&#10;">
            <a:extLst>
              <a:ext uri="{FF2B5EF4-FFF2-40B4-BE49-F238E27FC236}">
                <a16:creationId xmlns:a16="http://schemas.microsoft.com/office/drawing/2014/main" id="{1D393CE9-0BAD-44F1-ADA1-10107429CBD2}"/>
              </a:ext>
            </a:extLst>
          </p:cNvPr>
          <p:cNvSpPr txBox="1"/>
          <p:nvPr/>
        </p:nvSpPr>
        <p:spPr>
          <a:xfrm>
            <a:off x="2815679" y="1359564"/>
            <a:ext cx="217642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Exited End of School Year; will or will not return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1920FFA-614D-452F-B032-446A6C855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59" idx="2"/>
            <a:endCxn id="164" idx="0"/>
          </p:cNvCxnSpPr>
          <p:nvPr/>
        </p:nvCxnSpPr>
        <p:spPr>
          <a:xfrm>
            <a:off x="3903889" y="1821229"/>
            <a:ext cx="0" cy="1121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Oval 163" descr="Exit Code 3505">
            <a:extLst>
              <a:ext uri="{FF2B5EF4-FFF2-40B4-BE49-F238E27FC236}">
                <a16:creationId xmlns:a16="http://schemas.microsoft.com/office/drawing/2014/main" id="{1E434D73-0344-4643-9CED-7AA7216553FE}"/>
              </a:ext>
            </a:extLst>
          </p:cNvPr>
          <p:cNvSpPr/>
          <p:nvPr/>
        </p:nvSpPr>
        <p:spPr>
          <a:xfrm>
            <a:off x="3482750" y="1933424"/>
            <a:ext cx="842278" cy="271960"/>
          </a:xfrm>
          <a:prstGeom prst="ellipse">
            <a:avLst/>
          </a:prstGeom>
          <a:solidFill>
            <a:srgbClr val="9241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3505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AA82590-BA29-4D23-9203-E80A37B89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64" idx="4"/>
            <a:endCxn id="16" idx="0"/>
          </p:cNvCxnSpPr>
          <p:nvPr/>
        </p:nvCxnSpPr>
        <p:spPr>
          <a:xfrm>
            <a:off x="3903889" y="2205384"/>
            <a:ext cx="4159" cy="11260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 descr="Accountability: &#10;No further effect on graduation or dropout rates since the student did not graduate with their cohort at the end of 12th grade">
            <a:extLst>
              <a:ext uri="{FF2B5EF4-FFF2-40B4-BE49-F238E27FC236}">
                <a16:creationId xmlns:a16="http://schemas.microsoft.com/office/drawing/2014/main" id="{E58E338E-BF1C-49B6-9A0D-0E71DD2547C0}"/>
              </a:ext>
            </a:extLst>
          </p:cNvPr>
          <p:cNvSpPr txBox="1"/>
          <p:nvPr/>
        </p:nvSpPr>
        <p:spPr>
          <a:xfrm>
            <a:off x="2823996" y="2317988"/>
            <a:ext cx="2168104" cy="1200329"/>
          </a:xfrm>
          <a:prstGeom prst="rect">
            <a:avLst/>
          </a:prstGeom>
          <a:solidFill>
            <a:srgbClr val="F5CDBD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  <a:t>Accountability: </a:t>
            </a:r>
          </a:p>
          <a:p>
            <a:pPr algn="ctr"/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No further effect on graduation or dropout rates since the student did not graduate with their cohort at the end of 12th grade</a:t>
            </a:r>
          </a:p>
        </p:txBody>
      </p:sp>
      <p:sp>
        <p:nvSpPr>
          <p:cNvPr id="9" name="TextBox 8" descr="2022-2023&#10;Student completed 12th grade (with cohort) but did not meet all graduation requirements&#10;">
            <a:extLst>
              <a:ext uri="{FF2B5EF4-FFF2-40B4-BE49-F238E27FC236}">
                <a16:creationId xmlns:a16="http://schemas.microsoft.com/office/drawing/2014/main" id="{79D5315C-C314-44E4-9705-227E9A29A3AF}"/>
              </a:ext>
            </a:extLst>
          </p:cNvPr>
          <p:cNvSpPr txBox="1"/>
          <p:nvPr/>
        </p:nvSpPr>
        <p:spPr>
          <a:xfrm>
            <a:off x="123301" y="752437"/>
            <a:ext cx="2531917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Student completed 12th grade (with cohort) but did not meet all graduation requirements, including taught to alternate standards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8B8770C-B395-4780-936A-6B1C7EACC3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 flipH="1">
            <a:off x="1389259" y="1583434"/>
            <a:ext cx="1" cy="21070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 descr="Student is or is not conferred a regular diploma &amp; will or will not return for next school year">
            <a:extLst>
              <a:ext uri="{FF2B5EF4-FFF2-40B4-BE49-F238E27FC236}">
                <a16:creationId xmlns:a16="http://schemas.microsoft.com/office/drawing/2014/main" id="{28FE0B93-2EEC-4135-BF35-6D34F17357E4}"/>
              </a:ext>
            </a:extLst>
          </p:cNvPr>
          <p:cNvSpPr txBox="1"/>
          <p:nvPr/>
        </p:nvSpPr>
        <p:spPr>
          <a:xfrm>
            <a:off x="123301" y="1794141"/>
            <a:ext cx="253191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Student is or is not conferred a regular diploma &amp; will or will not return for next school year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090E388-85FE-48FB-AD2E-2C4C0B126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0" idx="2"/>
            <a:endCxn id="156" idx="0"/>
          </p:cNvCxnSpPr>
          <p:nvPr/>
        </p:nvCxnSpPr>
        <p:spPr>
          <a:xfrm>
            <a:off x="1389259" y="2440472"/>
            <a:ext cx="0" cy="1691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Oval 155" descr="Exit Code 1928">
            <a:extLst>
              <a:ext uri="{FF2B5EF4-FFF2-40B4-BE49-F238E27FC236}">
                <a16:creationId xmlns:a16="http://schemas.microsoft.com/office/drawing/2014/main" id="{9D7FFC46-A23E-41BE-9028-A539A150BFDA}"/>
              </a:ext>
            </a:extLst>
          </p:cNvPr>
          <p:cNvSpPr/>
          <p:nvPr/>
        </p:nvSpPr>
        <p:spPr>
          <a:xfrm>
            <a:off x="954066" y="2609606"/>
            <a:ext cx="870385" cy="214503"/>
          </a:xfrm>
          <a:prstGeom prst="ellipse">
            <a:avLst/>
          </a:prstGeom>
          <a:solidFill>
            <a:srgbClr val="9241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1928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132B62F-6033-4E3C-BEB0-985B1A1D6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56" idx="4"/>
            <a:endCxn id="12" idx="0"/>
          </p:cNvCxnSpPr>
          <p:nvPr/>
        </p:nvCxnSpPr>
        <p:spPr>
          <a:xfrm flipH="1">
            <a:off x="1388302" y="2824109"/>
            <a:ext cx="957" cy="19862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 descr="Accountability:  Effect is “not graduated”">
            <a:extLst>
              <a:ext uri="{FF2B5EF4-FFF2-40B4-BE49-F238E27FC236}">
                <a16:creationId xmlns:a16="http://schemas.microsoft.com/office/drawing/2014/main" id="{0EA2A21C-FD7E-4E3E-8216-B7E280C25103}"/>
              </a:ext>
            </a:extLst>
          </p:cNvPr>
          <p:cNvSpPr txBox="1"/>
          <p:nvPr/>
        </p:nvSpPr>
        <p:spPr>
          <a:xfrm>
            <a:off x="122344" y="3022736"/>
            <a:ext cx="2531916" cy="461665"/>
          </a:xfrm>
          <a:prstGeom prst="rect">
            <a:avLst/>
          </a:prstGeom>
          <a:solidFill>
            <a:srgbClr val="F5CDBD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Accountability: 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Effect is “not graduated”</a:t>
            </a:r>
          </a:p>
        </p:txBody>
      </p:sp>
      <p:sp>
        <p:nvSpPr>
          <p:cNvPr id="114" name="TextBox 113" descr="Student has reached maximum age for services">
            <a:extLst>
              <a:ext uri="{FF2B5EF4-FFF2-40B4-BE49-F238E27FC236}">
                <a16:creationId xmlns:a16="http://schemas.microsoft.com/office/drawing/2014/main" id="{88A9EFD6-764B-449A-9003-003D06C65AD5}"/>
              </a:ext>
            </a:extLst>
          </p:cNvPr>
          <p:cNvSpPr txBox="1"/>
          <p:nvPr/>
        </p:nvSpPr>
        <p:spPr>
          <a:xfrm>
            <a:off x="5146764" y="741322"/>
            <a:ext cx="2531917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Student has reached maximum age for services</a:t>
            </a:r>
          </a:p>
        </p:txBody>
      </p:sp>
      <p:cxnSp>
        <p:nvCxnSpPr>
          <p:cNvPr id="293" name="Straight Arrow Connector 292">
            <a:extLst>
              <a:ext uri="{FF2B5EF4-FFF2-40B4-BE49-F238E27FC236}">
                <a16:creationId xmlns:a16="http://schemas.microsoft.com/office/drawing/2014/main" id="{636A0926-969D-4BE6-B0D3-D40C34A507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14" idx="2"/>
            <a:endCxn id="115" idx="0"/>
          </p:cNvCxnSpPr>
          <p:nvPr/>
        </p:nvCxnSpPr>
        <p:spPr>
          <a:xfrm flipH="1">
            <a:off x="6404512" y="1202987"/>
            <a:ext cx="8211" cy="1908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 descr="With or without a diploma">
            <a:extLst>
              <a:ext uri="{FF2B5EF4-FFF2-40B4-BE49-F238E27FC236}">
                <a16:creationId xmlns:a16="http://schemas.microsoft.com/office/drawing/2014/main" id="{BEB4C120-7AAD-45A8-9C3E-E04FF5DC0F70}"/>
              </a:ext>
            </a:extLst>
          </p:cNvPr>
          <p:cNvSpPr txBox="1"/>
          <p:nvPr/>
        </p:nvSpPr>
        <p:spPr>
          <a:xfrm>
            <a:off x="5138553" y="1393866"/>
            <a:ext cx="2531918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With or without a diploma</a:t>
            </a:r>
          </a:p>
        </p:txBody>
      </p:sp>
      <p:cxnSp>
        <p:nvCxnSpPr>
          <p:cNvPr id="296" name="Straight Arrow Connector 295">
            <a:extLst>
              <a:ext uri="{FF2B5EF4-FFF2-40B4-BE49-F238E27FC236}">
                <a16:creationId xmlns:a16="http://schemas.microsoft.com/office/drawing/2014/main" id="{94B2F681-8D95-4A3D-BF8C-A08D479AF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15" idx="2"/>
            <a:endCxn id="116" idx="0"/>
          </p:cNvCxnSpPr>
          <p:nvPr/>
        </p:nvCxnSpPr>
        <p:spPr>
          <a:xfrm flipH="1">
            <a:off x="6396560" y="1670865"/>
            <a:ext cx="7952" cy="2509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Oval 115" descr="Exit Code 1926">
            <a:extLst>
              <a:ext uri="{FF2B5EF4-FFF2-40B4-BE49-F238E27FC236}">
                <a16:creationId xmlns:a16="http://schemas.microsoft.com/office/drawing/2014/main" id="{D8039E68-530E-49E5-A64F-CF293A386B53}"/>
              </a:ext>
            </a:extLst>
          </p:cNvPr>
          <p:cNvSpPr/>
          <p:nvPr/>
        </p:nvSpPr>
        <p:spPr>
          <a:xfrm>
            <a:off x="5979760" y="1921854"/>
            <a:ext cx="833599" cy="260438"/>
          </a:xfrm>
          <a:prstGeom prst="ellipse">
            <a:avLst/>
          </a:prstGeom>
          <a:solidFill>
            <a:srgbClr val="9241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1926</a:t>
            </a:r>
          </a:p>
        </p:txBody>
      </p:sp>
      <p:cxnSp>
        <p:nvCxnSpPr>
          <p:cNvPr id="300" name="Straight Arrow Connector 299">
            <a:extLst>
              <a:ext uri="{FF2B5EF4-FFF2-40B4-BE49-F238E27FC236}">
                <a16:creationId xmlns:a16="http://schemas.microsoft.com/office/drawing/2014/main" id="{D65C33A8-72B2-4C4B-B6C4-F422CF2A1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16" idx="4"/>
            <a:endCxn id="117" idx="0"/>
          </p:cNvCxnSpPr>
          <p:nvPr/>
        </p:nvCxnSpPr>
        <p:spPr>
          <a:xfrm flipH="1">
            <a:off x="6394305" y="2182292"/>
            <a:ext cx="2255" cy="2761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 descr="Accountability: No further effect on graduation or dropout rates since the student did or did not graduate with their cohort at the end of 12th grade">
            <a:extLst>
              <a:ext uri="{FF2B5EF4-FFF2-40B4-BE49-F238E27FC236}">
                <a16:creationId xmlns:a16="http://schemas.microsoft.com/office/drawing/2014/main" id="{C97A43A8-112C-4793-B3A3-7EA21C768C1F}"/>
              </a:ext>
            </a:extLst>
          </p:cNvPr>
          <p:cNvSpPr txBox="1"/>
          <p:nvPr/>
        </p:nvSpPr>
        <p:spPr>
          <a:xfrm>
            <a:off x="5138553" y="2458480"/>
            <a:ext cx="2511503" cy="1015663"/>
          </a:xfrm>
          <a:prstGeom prst="rect">
            <a:avLst/>
          </a:prstGeom>
          <a:solidFill>
            <a:srgbClr val="F5CDBD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Accountability: 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No further effect on graduation or dropout rates since the student did or did not graduate with their cohort</a:t>
            </a:r>
          </a:p>
        </p:txBody>
      </p:sp>
      <p:sp>
        <p:nvSpPr>
          <p:cNvPr id="63" name="TextBox 62" descr="Student completed 12th grade (with cohort) but did not meet all graduation requirements&#10;">
            <a:extLst>
              <a:ext uri="{FF2B5EF4-FFF2-40B4-BE49-F238E27FC236}">
                <a16:creationId xmlns:a16="http://schemas.microsoft.com/office/drawing/2014/main" id="{71D013DE-10E3-4A1E-80C5-98B0A0C8E2D3}"/>
              </a:ext>
            </a:extLst>
          </p:cNvPr>
          <p:cNvSpPr txBox="1"/>
          <p:nvPr/>
        </p:nvSpPr>
        <p:spPr>
          <a:xfrm>
            <a:off x="1559409" y="3712868"/>
            <a:ext cx="1757196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Student completed 12th grade (with cohort) but did not meet all graduation requirements</a:t>
            </a: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52C5826B-DBAF-422D-905E-808832926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63" idx="2"/>
            <a:endCxn id="100" idx="0"/>
          </p:cNvCxnSpPr>
          <p:nvPr/>
        </p:nvCxnSpPr>
        <p:spPr>
          <a:xfrm flipH="1">
            <a:off x="2433626" y="4728531"/>
            <a:ext cx="4381" cy="17272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 descr="Student will or will not return for next school year">
            <a:extLst>
              <a:ext uri="{FF2B5EF4-FFF2-40B4-BE49-F238E27FC236}">
                <a16:creationId xmlns:a16="http://schemas.microsoft.com/office/drawing/2014/main" id="{D23B1DC2-837E-42E5-AF55-8E8A870F8561}"/>
              </a:ext>
            </a:extLst>
          </p:cNvPr>
          <p:cNvSpPr txBox="1"/>
          <p:nvPr/>
        </p:nvSpPr>
        <p:spPr>
          <a:xfrm>
            <a:off x="1559410" y="4901259"/>
            <a:ext cx="1748431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Student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will or will not return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for next school year</a:t>
            </a:r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3B8DCA9B-745A-4524-9CA2-F08BFC1236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00" idx="2"/>
            <a:endCxn id="189" idx="0"/>
          </p:cNvCxnSpPr>
          <p:nvPr/>
        </p:nvCxnSpPr>
        <p:spPr>
          <a:xfrm>
            <a:off x="2433626" y="5547590"/>
            <a:ext cx="675" cy="20580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Oval 188" descr="Exit Code 1928">
            <a:extLst>
              <a:ext uri="{FF2B5EF4-FFF2-40B4-BE49-F238E27FC236}">
                <a16:creationId xmlns:a16="http://schemas.microsoft.com/office/drawing/2014/main" id="{16F54771-F496-49C3-844A-7716C1F977B9}"/>
              </a:ext>
            </a:extLst>
          </p:cNvPr>
          <p:cNvSpPr/>
          <p:nvPr/>
        </p:nvSpPr>
        <p:spPr>
          <a:xfrm>
            <a:off x="2059306" y="5753399"/>
            <a:ext cx="749990" cy="276949"/>
          </a:xfrm>
          <a:prstGeom prst="ellipse">
            <a:avLst/>
          </a:prstGeom>
          <a:solidFill>
            <a:srgbClr val="9241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1928</a:t>
            </a:r>
          </a:p>
        </p:txBody>
      </p:sp>
      <p:cxnSp>
        <p:nvCxnSpPr>
          <p:cNvPr id="183" name="Straight Arrow Connector 182">
            <a:extLst>
              <a:ext uri="{FF2B5EF4-FFF2-40B4-BE49-F238E27FC236}">
                <a16:creationId xmlns:a16="http://schemas.microsoft.com/office/drawing/2014/main" id="{77D5C195-3164-45BA-867B-F1C0959201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89" idx="4"/>
            <a:endCxn id="182" idx="0"/>
          </p:cNvCxnSpPr>
          <p:nvPr/>
        </p:nvCxnSpPr>
        <p:spPr>
          <a:xfrm flipH="1">
            <a:off x="2431921" y="6030348"/>
            <a:ext cx="2380" cy="22573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 descr="Accountability:  Effect is “not graduated”&#10;">
            <a:extLst>
              <a:ext uri="{FF2B5EF4-FFF2-40B4-BE49-F238E27FC236}">
                <a16:creationId xmlns:a16="http://schemas.microsoft.com/office/drawing/2014/main" id="{9BFC4E63-1FB8-492D-BC0A-1E7097972047}"/>
              </a:ext>
            </a:extLst>
          </p:cNvPr>
          <p:cNvSpPr txBox="1"/>
          <p:nvPr/>
        </p:nvSpPr>
        <p:spPr>
          <a:xfrm>
            <a:off x="1556370" y="6256079"/>
            <a:ext cx="1751101" cy="646331"/>
          </a:xfrm>
          <a:prstGeom prst="rect">
            <a:avLst/>
          </a:prstGeom>
          <a:solidFill>
            <a:srgbClr val="F5CDBD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Accountability: 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Effect is “not graduated”</a:t>
            </a:r>
          </a:p>
        </p:txBody>
      </p:sp>
      <p:sp>
        <p:nvSpPr>
          <p:cNvPr id="32" name="TextBox 31" descr="Student has reached maximum age for services&#10;&#10;">
            <a:extLst>
              <a:ext uri="{FF2B5EF4-FFF2-40B4-BE49-F238E27FC236}">
                <a16:creationId xmlns:a16="http://schemas.microsoft.com/office/drawing/2014/main" id="{C0444249-345E-4405-A12E-F3B0170A3973}"/>
              </a:ext>
            </a:extLst>
          </p:cNvPr>
          <p:cNvSpPr txBox="1"/>
          <p:nvPr/>
        </p:nvSpPr>
        <p:spPr>
          <a:xfrm>
            <a:off x="5701185" y="3729118"/>
            <a:ext cx="1945253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Student has reached maximum age for services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497BD5D-61D6-4A67-A7BB-AFC1BBC666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2" idx="2"/>
            <a:endCxn id="33" idx="0"/>
          </p:cNvCxnSpPr>
          <p:nvPr/>
        </p:nvCxnSpPr>
        <p:spPr>
          <a:xfrm flipH="1">
            <a:off x="6673811" y="4375449"/>
            <a:ext cx="1" cy="2371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 descr="With or without a diploma&#10;">
            <a:extLst>
              <a:ext uri="{FF2B5EF4-FFF2-40B4-BE49-F238E27FC236}">
                <a16:creationId xmlns:a16="http://schemas.microsoft.com/office/drawing/2014/main" id="{56E5FB87-21D6-46CB-B8C7-AF94FCEC7471}"/>
              </a:ext>
            </a:extLst>
          </p:cNvPr>
          <p:cNvSpPr txBox="1"/>
          <p:nvPr/>
        </p:nvSpPr>
        <p:spPr>
          <a:xfrm>
            <a:off x="5701184" y="4612590"/>
            <a:ext cx="1945254" cy="276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With or without a diploma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F345733-7799-4771-A026-29F0E6924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3" idx="2"/>
            <a:endCxn id="170" idx="0"/>
          </p:cNvCxnSpPr>
          <p:nvPr/>
        </p:nvCxnSpPr>
        <p:spPr>
          <a:xfrm>
            <a:off x="6673811" y="4889589"/>
            <a:ext cx="1" cy="29807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Oval 169" descr="Exit Code 1926">
            <a:extLst>
              <a:ext uri="{FF2B5EF4-FFF2-40B4-BE49-F238E27FC236}">
                <a16:creationId xmlns:a16="http://schemas.microsoft.com/office/drawing/2014/main" id="{3DE28C31-EB02-4239-960C-BB1F72B2FB91}"/>
              </a:ext>
            </a:extLst>
          </p:cNvPr>
          <p:cNvSpPr/>
          <p:nvPr/>
        </p:nvSpPr>
        <p:spPr>
          <a:xfrm>
            <a:off x="6254667" y="5187661"/>
            <a:ext cx="838290" cy="241219"/>
          </a:xfrm>
          <a:prstGeom prst="ellipse">
            <a:avLst/>
          </a:prstGeom>
          <a:solidFill>
            <a:srgbClr val="9241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1926</a:t>
            </a:r>
          </a:p>
        </p:txBody>
      </p:sp>
      <p:cxnSp>
        <p:nvCxnSpPr>
          <p:cNvPr id="255" name="Straight Arrow Connector 254">
            <a:extLst>
              <a:ext uri="{FF2B5EF4-FFF2-40B4-BE49-F238E27FC236}">
                <a16:creationId xmlns:a16="http://schemas.microsoft.com/office/drawing/2014/main" id="{B0F9BC73-5A35-4B1F-8047-2DC619B68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70" idx="4"/>
            <a:endCxn id="254" idx="0"/>
          </p:cNvCxnSpPr>
          <p:nvPr/>
        </p:nvCxnSpPr>
        <p:spPr>
          <a:xfrm>
            <a:off x="6673812" y="5428880"/>
            <a:ext cx="0" cy="27511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TextBox 253" descr="Accountability: No further effect on graduation or dropout rates since the student did or did not graduate with their cohort at the end of 12th grade">
            <a:extLst>
              <a:ext uri="{FF2B5EF4-FFF2-40B4-BE49-F238E27FC236}">
                <a16:creationId xmlns:a16="http://schemas.microsoft.com/office/drawing/2014/main" id="{234D6D12-029E-4C1F-93C5-B7152D5253AE}"/>
              </a:ext>
            </a:extLst>
          </p:cNvPr>
          <p:cNvSpPr txBox="1"/>
          <p:nvPr/>
        </p:nvSpPr>
        <p:spPr>
          <a:xfrm>
            <a:off x="5701185" y="5703999"/>
            <a:ext cx="1945254" cy="1200329"/>
          </a:xfrm>
          <a:prstGeom prst="rect">
            <a:avLst/>
          </a:prstGeom>
          <a:solidFill>
            <a:srgbClr val="F5CDBD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Accountability: 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No further effect on graduation or dropout rates since the student did or did not graduate with their cohort</a:t>
            </a:r>
          </a:p>
        </p:txBody>
      </p:sp>
      <p:sp>
        <p:nvSpPr>
          <p:cNvPr id="43" name="TextBox 42" descr="Student is completing the 5th+ year of high school after earning an alternate diploma&#10;&#10;">
            <a:extLst>
              <a:ext uri="{FF2B5EF4-FFF2-40B4-BE49-F238E27FC236}">
                <a16:creationId xmlns:a16="http://schemas.microsoft.com/office/drawing/2014/main" id="{75CD0ABA-242D-48AF-80C3-83F9626261A8}"/>
              </a:ext>
            </a:extLst>
          </p:cNvPr>
          <p:cNvSpPr txBox="1"/>
          <p:nvPr/>
        </p:nvSpPr>
        <p:spPr>
          <a:xfrm>
            <a:off x="3437070" y="3734164"/>
            <a:ext cx="2150804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Student is completing the 5th+ year of high school after graduating with an alternate diploma</a:t>
            </a:r>
          </a:p>
        </p:txBody>
      </p: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D13A493A-2541-43C6-9E49-C5E0CBF5B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43" idx="2"/>
            <a:endCxn id="127" idx="0"/>
          </p:cNvCxnSpPr>
          <p:nvPr/>
        </p:nvCxnSpPr>
        <p:spPr>
          <a:xfrm flipH="1">
            <a:off x="4510787" y="4565161"/>
            <a:ext cx="1685" cy="18592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 descr="Exited End of School Year">
            <a:extLst>
              <a:ext uri="{FF2B5EF4-FFF2-40B4-BE49-F238E27FC236}">
                <a16:creationId xmlns:a16="http://schemas.microsoft.com/office/drawing/2014/main" id="{DC38473C-A589-4304-8424-0A38F0546E48}"/>
              </a:ext>
            </a:extLst>
          </p:cNvPr>
          <p:cNvSpPr txBox="1"/>
          <p:nvPr/>
        </p:nvSpPr>
        <p:spPr>
          <a:xfrm>
            <a:off x="3424849" y="4751089"/>
            <a:ext cx="2171875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Exited End of School Year; will or will not return</a:t>
            </a:r>
          </a:p>
        </p:txBody>
      </p: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AC02072C-6DA1-453F-A759-0A3E7F070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27" idx="2"/>
            <a:endCxn id="172" idx="0"/>
          </p:cNvCxnSpPr>
          <p:nvPr/>
        </p:nvCxnSpPr>
        <p:spPr>
          <a:xfrm flipH="1">
            <a:off x="4510786" y="5212754"/>
            <a:ext cx="1" cy="2330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Oval 171" descr="Exit Code 3505&#10;">
            <a:extLst>
              <a:ext uri="{FF2B5EF4-FFF2-40B4-BE49-F238E27FC236}">
                <a16:creationId xmlns:a16="http://schemas.microsoft.com/office/drawing/2014/main" id="{4807C9C5-C7D0-419D-A9EF-2A7DB16B5C2B}"/>
              </a:ext>
            </a:extLst>
          </p:cNvPr>
          <p:cNvSpPr/>
          <p:nvPr/>
        </p:nvSpPr>
        <p:spPr>
          <a:xfrm>
            <a:off x="4101199" y="5445829"/>
            <a:ext cx="819173" cy="241219"/>
          </a:xfrm>
          <a:prstGeom prst="ellipse">
            <a:avLst/>
          </a:prstGeom>
          <a:solidFill>
            <a:srgbClr val="9241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3505</a:t>
            </a:r>
          </a:p>
        </p:txBody>
      </p:sp>
      <p:cxnSp>
        <p:nvCxnSpPr>
          <p:cNvPr id="167" name="Straight Arrow Connector 166">
            <a:extLst>
              <a:ext uri="{FF2B5EF4-FFF2-40B4-BE49-F238E27FC236}">
                <a16:creationId xmlns:a16="http://schemas.microsoft.com/office/drawing/2014/main" id="{933025A9-227D-4F2E-94EA-A802BA147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72" idx="4"/>
            <a:endCxn id="187" idx="0"/>
          </p:cNvCxnSpPr>
          <p:nvPr/>
        </p:nvCxnSpPr>
        <p:spPr>
          <a:xfrm>
            <a:off x="4510786" y="5687048"/>
            <a:ext cx="2779" cy="25362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 descr="Accountability: No further effect on graduation or dropout rates since the student graduated with their cohort at the end of 12th grade&#10;">
            <a:extLst>
              <a:ext uri="{FF2B5EF4-FFF2-40B4-BE49-F238E27FC236}">
                <a16:creationId xmlns:a16="http://schemas.microsoft.com/office/drawing/2014/main" id="{8F3F1F7C-4080-4B03-8A23-700D4E9679CB}"/>
              </a:ext>
            </a:extLst>
          </p:cNvPr>
          <p:cNvSpPr txBox="1"/>
          <p:nvPr/>
        </p:nvSpPr>
        <p:spPr>
          <a:xfrm>
            <a:off x="3445726" y="5940675"/>
            <a:ext cx="2135678" cy="1015663"/>
          </a:xfrm>
          <a:prstGeom prst="rect">
            <a:avLst/>
          </a:prstGeom>
          <a:solidFill>
            <a:srgbClr val="F5CDBD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Accountability: 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No further effect on graduation or dropout rates since the student graduated with their cohort</a:t>
            </a:r>
          </a:p>
        </p:txBody>
      </p:sp>
      <p:sp>
        <p:nvSpPr>
          <p:cNvPr id="141" name="TextBox 140" descr="Graduates with an alternate diploma">
            <a:extLst>
              <a:ext uri="{FF2B5EF4-FFF2-40B4-BE49-F238E27FC236}">
                <a16:creationId xmlns:a16="http://schemas.microsoft.com/office/drawing/2014/main" id="{807CDE3A-404C-4E1A-9F12-EA685D8F03FD}"/>
              </a:ext>
            </a:extLst>
          </p:cNvPr>
          <p:cNvSpPr txBox="1"/>
          <p:nvPr/>
        </p:nvSpPr>
        <p:spPr>
          <a:xfrm>
            <a:off x="110040" y="3742354"/>
            <a:ext cx="131420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Graduates with an alternate diploma</a:t>
            </a:r>
          </a:p>
        </p:txBody>
      </p: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57599B47-53D7-4E4B-84A9-2D710A7B3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41" idx="2"/>
            <a:endCxn id="80" idx="0"/>
          </p:cNvCxnSpPr>
          <p:nvPr/>
        </p:nvCxnSpPr>
        <p:spPr>
          <a:xfrm>
            <a:off x="767143" y="4388685"/>
            <a:ext cx="503" cy="10704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 descr="Student may or may not return until max age.">
            <a:extLst>
              <a:ext uri="{FF2B5EF4-FFF2-40B4-BE49-F238E27FC236}">
                <a16:creationId xmlns:a16="http://schemas.microsoft.com/office/drawing/2014/main" id="{E0BAE32C-CA9F-4493-AFFD-4562C558A84B}"/>
              </a:ext>
            </a:extLst>
          </p:cNvPr>
          <p:cNvSpPr txBox="1"/>
          <p:nvPr/>
        </p:nvSpPr>
        <p:spPr>
          <a:xfrm>
            <a:off x="111045" y="4495730"/>
            <a:ext cx="1313201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Student may or may not return until max age.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6017DAF4-2F26-4752-9D9A-7E10B1D35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80" idx="2"/>
            <a:endCxn id="176" idx="0"/>
          </p:cNvCxnSpPr>
          <p:nvPr/>
        </p:nvCxnSpPr>
        <p:spPr>
          <a:xfrm>
            <a:off x="767646" y="5142061"/>
            <a:ext cx="6556" cy="2504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val 175" descr="Exit Code XX (TBD)">
            <a:extLst>
              <a:ext uri="{FF2B5EF4-FFF2-40B4-BE49-F238E27FC236}">
                <a16:creationId xmlns:a16="http://schemas.microsoft.com/office/drawing/2014/main" id="{D1C2C757-0A2E-496E-9CD5-784563D2416D}"/>
              </a:ext>
            </a:extLst>
          </p:cNvPr>
          <p:cNvSpPr/>
          <p:nvPr/>
        </p:nvSpPr>
        <p:spPr>
          <a:xfrm>
            <a:off x="322546" y="5392525"/>
            <a:ext cx="903311" cy="434277"/>
          </a:xfrm>
          <a:prstGeom prst="ellipse">
            <a:avLst/>
          </a:prstGeom>
          <a:solidFill>
            <a:srgbClr val="9241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1921 HSA</a:t>
            </a:r>
          </a:p>
        </p:txBody>
      </p: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91685A4D-498E-4FCF-A314-3A3AF6243D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76" idx="4"/>
            <a:endCxn id="186" idx="0"/>
          </p:cNvCxnSpPr>
          <p:nvPr/>
        </p:nvCxnSpPr>
        <p:spPr>
          <a:xfrm flipH="1">
            <a:off x="771824" y="5826802"/>
            <a:ext cx="2378" cy="2410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 descr="Accountability: Effect is “graduated with cohort” with no accountability implications">
            <a:extLst>
              <a:ext uri="{FF2B5EF4-FFF2-40B4-BE49-F238E27FC236}">
                <a16:creationId xmlns:a16="http://schemas.microsoft.com/office/drawing/2014/main" id="{E995F4BF-932D-4D9A-BF4C-63212E6994BE}"/>
              </a:ext>
            </a:extLst>
          </p:cNvPr>
          <p:cNvSpPr txBox="1"/>
          <p:nvPr/>
        </p:nvSpPr>
        <p:spPr>
          <a:xfrm>
            <a:off x="125961" y="6067841"/>
            <a:ext cx="1291725" cy="830997"/>
          </a:xfrm>
          <a:prstGeom prst="rect">
            <a:avLst/>
          </a:prstGeom>
          <a:solidFill>
            <a:srgbClr val="F5CDBD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Accountability: 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Effect is “graduated with cohort”</a:t>
            </a:r>
          </a:p>
        </p:txBody>
      </p:sp>
      <p:sp>
        <p:nvSpPr>
          <p:cNvPr id="5" name="TextBox 4" descr="Entry Codes&#10;">
            <a:extLst>
              <a:ext uri="{FF2B5EF4-FFF2-40B4-BE49-F238E27FC236}">
                <a16:creationId xmlns:a16="http://schemas.microsoft.com/office/drawing/2014/main" id="{CEE0B256-4490-49BA-9C72-6D161AC6C3E0}"/>
              </a:ext>
            </a:extLst>
          </p:cNvPr>
          <p:cNvSpPr txBox="1"/>
          <p:nvPr/>
        </p:nvSpPr>
        <p:spPr>
          <a:xfrm>
            <a:off x="0" y="6901230"/>
            <a:ext cx="7766308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Entry Codes</a:t>
            </a:r>
          </a:p>
        </p:txBody>
      </p:sp>
      <p:sp>
        <p:nvSpPr>
          <p:cNvPr id="212" name="TextBox 211" descr="Student was exited using code 3505 or XX (TBD) and returns for the next school year without interruption in enrollment&#10;">
            <a:extLst>
              <a:ext uri="{FF2B5EF4-FFF2-40B4-BE49-F238E27FC236}">
                <a16:creationId xmlns:a16="http://schemas.microsoft.com/office/drawing/2014/main" id="{2DF7EE60-AE2C-4B9D-9F5E-7A672FC1AC45}"/>
              </a:ext>
            </a:extLst>
          </p:cNvPr>
          <p:cNvSpPr txBox="1"/>
          <p:nvPr/>
        </p:nvSpPr>
        <p:spPr>
          <a:xfrm>
            <a:off x="3862200" y="7395965"/>
            <a:ext cx="1217613" cy="1754326"/>
          </a:xfrm>
          <a:prstGeom prst="rect">
            <a:avLst/>
          </a:prstGeom>
          <a:solidFill>
            <a:srgbClr val="DD902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Student was exited using code 3505 or 1921 HSA and returns for the next school year without interruption in enrollment</a:t>
            </a:r>
          </a:p>
        </p:txBody>
      </p: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E248508D-C994-4D8C-AB2E-094D5DBA3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12" idx="2"/>
            <a:endCxn id="214" idx="0"/>
          </p:cNvCxnSpPr>
          <p:nvPr/>
        </p:nvCxnSpPr>
        <p:spPr>
          <a:xfrm flipH="1">
            <a:off x="4463580" y="9150291"/>
            <a:ext cx="7427" cy="37645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Oval 213" descr="Entry Code 1835">
            <a:extLst>
              <a:ext uri="{FF2B5EF4-FFF2-40B4-BE49-F238E27FC236}">
                <a16:creationId xmlns:a16="http://schemas.microsoft.com/office/drawing/2014/main" id="{2CE7E2B8-C61D-418F-93ED-1F60DBE66EC4}"/>
              </a:ext>
            </a:extLst>
          </p:cNvPr>
          <p:cNvSpPr/>
          <p:nvPr/>
        </p:nvSpPr>
        <p:spPr>
          <a:xfrm>
            <a:off x="4092535" y="9526743"/>
            <a:ext cx="742089" cy="354534"/>
          </a:xfrm>
          <a:prstGeom prst="ellipse">
            <a:avLst/>
          </a:prstGeom>
          <a:solidFill>
            <a:srgbClr val="3368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1835</a:t>
            </a:r>
          </a:p>
        </p:txBody>
      </p:sp>
      <p:sp>
        <p:nvSpPr>
          <p:cNvPr id="207" name="TextBox 206" descr="Student was exited using code 1928 and returns for the next school year without interruption in enrollment&#10;&#10;&#10;">
            <a:extLst>
              <a:ext uri="{FF2B5EF4-FFF2-40B4-BE49-F238E27FC236}">
                <a16:creationId xmlns:a16="http://schemas.microsoft.com/office/drawing/2014/main" id="{CBE8EE34-9BA5-4F7E-9359-DE44BBD48CA7}"/>
              </a:ext>
            </a:extLst>
          </p:cNvPr>
          <p:cNvSpPr txBox="1"/>
          <p:nvPr/>
        </p:nvSpPr>
        <p:spPr>
          <a:xfrm>
            <a:off x="125961" y="7369108"/>
            <a:ext cx="3625082" cy="646331"/>
          </a:xfrm>
          <a:prstGeom prst="rect">
            <a:avLst/>
          </a:prstGeom>
          <a:solidFill>
            <a:srgbClr val="DD902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Student was exited using code 1928 and returns for the next school year without interruption in enrollment</a:t>
            </a:r>
          </a:p>
        </p:txBody>
      </p:sp>
      <p:cxnSp>
        <p:nvCxnSpPr>
          <p:cNvPr id="208" name="Straight Arrow Connector 207">
            <a:extLst>
              <a:ext uri="{FF2B5EF4-FFF2-40B4-BE49-F238E27FC236}">
                <a16:creationId xmlns:a16="http://schemas.microsoft.com/office/drawing/2014/main" id="{4B9A72D7-6D61-4F4B-84C3-677D38E9B5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07" idx="2"/>
            <a:endCxn id="209" idx="0"/>
          </p:cNvCxnSpPr>
          <p:nvPr/>
        </p:nvCxnSpPr>
        <p:spPr>
          <a:xfrm>
            <a:off x="1938502" y="8015439"/>
            <a:ext cx="0" cy="932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Oval 208" descr="Entry 1835">
            <a:extLst>
              <a:ext uri="{FF2B5EF4-FFF2-40B4-BE49-F238E27FC236}">
                <a16:creationId xmlns:a16="http://schemas.microsoft.com/office/drawing/2014/main" id="{13E1619B-B4A0-405F-9F84-9DC376D3E249}"/>
              </a:ext>
            </a:extLst>
          </p:cNvPr>
          <p:cNvSpPr/>
          <p:nvPr/>
        </p:nvSpPr>
        <p:spPr>
          <a:xfrm>
            <a:off x="1529405" y="8108695"/>
            <a:ext cx="818193" cy="297361"/>
          </a:xfrm>
          <a:prstGeom prst="ellipse">
            <a:avLst/>
          </a:prstGeom>
          <a:solidFill>
            <a:srgbClr val="3368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1835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43124C2F-2A4D-45A7-8864-EBF9B8A91E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09" idx="4"/>
            <a:endCxn id="62" idx="0"/>
          </p:cNvCxnSpPr>
          <p:nvPr/>
        </p:nvCxnSpPr>
        <p:spPr>
          <a:xfrm>
            <a:off x="1938502" y="8406056"/>
            <a:ext cx="8607" cy="932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 descr="Accountability:&#10;If the student returns in 2023-2024 without interruption, the student’s federal cohort can be changed. The student can earn the alternate diploma to count as graduated 2023-2024, which will positively impact the 2022-2023 graduation rates for accountability.">
            <a:extLst>
              <a:ext uri="{FF2B5EF4-FFF2-40B4-BE49-F238E27FC236}">
                <a16:creationId xmlns:a16="http://schemas.microsoft.com/office/drawing/2014/main" id="{8F8A7CC4-97F1-4852-A40F-F0EEB2773A84}"/>
              </a:ext>
            </a:extLst>
          </p:cNvPr>
          <p:cNvSpPr txBox="1"/>
          <p:nvPr/>
        </p:nvSpPr>
        <p:spPr>
          <a:xfrm>
            <a:off x="131583" y="8499312"/>
            <a:ext cx="3631051" cy="1384995"/>
          </a:xfrm>
          <a:prstGeom prst="rect">
            <a:avLst/>
          </a:prstGeom>
          <a:solidFill>
            <a:srgbClr val="F5CDBD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Accountability: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If the student returns in 2023-2024 without interruption, the student’s federal cohort can be adjusted to graduate with alternate diploma in 2023-2024. By making a correction during the fall 2023 DVR window, any “not graduated” status will be corrected.</a:t>
            </a:r>
          </a:p>
        </p:txBody>
      </p:sp>
      <p:sp>
        <p:nvSpPr>
          <p:cNvPr id="215" name="TextBox 214" descr="Reentry after voluntary withdrawal with a ‘gap’ in enrollment &#10;(Exited using 1928 or 3505)&#10;&#10;">
            <a:extLst>
              <a:ext uri="{FF2B5EF4-FFF2-40B4-BE49-F238E27FC236}">
                <a16:creationId xmlns:a16="http://schemas.microsoft.com/office/drawing/2014/main" id="{05803026-7449-44C8-B7A9-FECB0AA19AC9}"/>
              </a:ext>
            </a:extLst>
          </p:cNvPr>
          <p:cNvSpPr txBox="1"/>
          <p:nvPr/>
        </p:nvSpPr>
        <p:spPr>
          <a:xfrm>
            <a:off x="5164526" y="7373616"/>
            <a:ext cx="2480483" cy="830997"/>
          </a:xfrm>
          <a:prstGeom prst="rect">
            <a:avLst/>
          </a:prstGeom>
          <a:solidFill>
            <a:srgbClr val="DD902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Reentry after voluntary withdrawal with a ‘gap’ in enrollment 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(Exited using 1928, 3505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/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1921 HSA)</a:t>
            </a:r>
          </a:p>
        </p:txBody>
      </p:sp>
      <p:sp>
        <p:nvSpPr>
          <p:cNvPr id="228" name="TextBox 227" descr="Gap is defined as entry 20 or more days after the beginning of the term or reentry after 10 or more days of non-enrollment during the school year.&#10;">
            <a:extLst>
              <a:ext uri="{FF2B5EF4-FFF2-40B4-BE49-F238E27FC236}">
                <a16:creationId xmlns:a16="http://schemas.microsoft.com/office/drawing/2014/main" id="{245D7CCD-668D-4168-959B-BE1A959B0969}"/>
              </a:ext>
            </a:extLst>
          </p:cNvPr>
          <p:cNvSpPr txBox="1"/>
          <p:nvPr/>
        </p:nvSpPr>
        <p:spPr>
          <a:xfrm>
            <a:off x="5164526" y="8358644"/>
            <a:ext cx="2471714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Gap is defined as entry 20 or more days after the beginning of the term or reentry after 10 or more days of non-enrollment during the school year.</a:t>
            </a:r>
          </a:p>
        </p:txBody>
      </p:sp>
      <p:cxnSp>
        <p:nvCxnSpPr>
          <p:cNvPr id="236" name="Straight Arrow Connector 235">
            <a:extLst>
              <a:ext uri="{FF2B5EF4-FFF2-40B4-BE49-F238E27FC236}">
                <a16:creationId xmlns:a16="http://schemas.microsoft.com/office/drawing/2014/main" id="{BC373E2C-7484-4E63-BA38-9A2843B88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15" idx="2"/>
            <a:endCxn id="228" idx="0"/>
          </p:cNvCxnSpPr>
          <p:nvPr/>
        </p:nvCxnSpPr>
        <p:spPr>
          <a:xfrm flipH="1">
            <a:off x="6400383" y="8204613"/>
            <a:ext cx="4385" cy="15403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Oval 216" descr="Entry 1836">
            <a:extLst>
              <a:ext uri="{FF2B5EF4-FFF2-40B4-BE49-F238E27FC236}">
                <a16:creationId xmlns:a16="http://schemas.microsoft.com/office/drawing/2014/main" id="{990A22EE-A852-498C-8070-CFA732287524}"/>
              </a:ext>
            </a:extLst>
          </p:cNvPr>
          <p:cNvSpPr/>
          <p:nvPr/>
        </p:nvSpPr>
        <p:spPr>
          <a:xfrm>
            <a:off x="5980287" y="9528339"/>
            <a:ext cx="844575" cy="324869"/>
          </a:xfrm>
          <a:prstGeom prst="ellipse">
            <a:avLst/>
          </a:prstGeom>
          <a:solidFill>
            <a:srgbClr val="3368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1836</a:t>
            </a:r>
          </a:p>
        </p:txBody>
      </p:sp>
      <p:cxnSp>
        <p:nvCxnSpPr>
          <p:cNvPr id="242" name="Straight Arrow Connector 241">
            <a:extLst>
              <a:ext uri="{FF2B5EF4-FFF2-40B4-BE49-F238E27FC236}">
                <a16:creationId xmlns:a16="http://schemas.microsoft.com/office/drawing/2014/main" id="{28207E52-8D66-44FE-9B8D-971411B6E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28" idx="2"/>
            <a:endCxn id="217" idx="0"/>
          </p:cNvCxnSpPr>
          <p:nvPr/>
        </p:nvCxnSpPr>
        <p:spPr>
          <a:xfrm>
            <a:off x="6400383" y="9374307"/>
            <a:ext cx="2192" cy="15403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 descr="2023-2024 and Beyond&#10;">
            <a:extLst>
              <a:ext uri="{FF2B5EF4-FFF2-40B4-BE49-F238E27FC236}">
                <a16:creationId xmlns:a16="http://schemas.microsoft.com/office/drawing/2014/main" id="{7375E2E7-46F7-4473-972B-CBA3CD7E4C46}"/>
              </a:ext>
            </a:extLst>
          </p:cNvPr>
          <p:cNvSpPr txBox="1"/>
          <p:nvPr/>
        </p:nvSpPr>
        <p:spPr>
          <a:xfrm>
            <a:off x="-546" y="3476672"/>
            <a:ext cx="7780078" cy="276999"/>
          </a:xfrm>
          <a:prstGeom prst="rect">
            <a:avLst/>
          </a:prstGeom>
          <a:solidFill>
            <a:srgbClr val="004E99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 and Beyond</a:t>
            </a:r>
          </a:p>
        </p:txBody>
      </p:sp>
      <p:sp>
        <p:nvSpPr>
          <p:cNvPr id="194" name="TextBox 193" descr="2023-2024 and Beyond&#10;">
            <a:extLst>
              <a:ext uri="{FF2B5EF4-FFF2-40B4-BE49-F238E27FC236}">
                <a16:creationId xmlns:a16="http://schemas.microsoft.com/office/drawing/2014/main" id="{0981FFE9-3018-48D4-951B-5D56D0D036CB}"/>
              </a:ext>
            </a:extLst>
          </p:cNvPr>
          <p:cNvSpPr txBox="1"/>
          <p:nvPr/>
        </p:nvSpPr>
        <p:spPr>
          <a:xfrm>
            <a:off x="-546" y="7122064"/>
            <a:ext cx="7780078" cy="276999"/>
          </a:xfrm>
          <a:prstGeom prst="rect">
            <a:avLst/>
          </a:prstGeom>
          <a:solidFill>
            <a:srgbClr val="004E99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 and Beyond</a:t>
            </a:r>
          </a:p>
        </p:txBody>
      </p:sp>
    </p:spTree>
    <p:extLst>
      <p:ext uri="{BB962C8B-B14F-4D97-AF65-F5344CB8AC3E}">
        <p14:creationId xmlns:p14="http://schemas.microsoft.com/office/powerpoint/2010/main" val="1904925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424</Words>
  <Application>Microsoft Office PowerPoint</Application>
  <PresentationFormat>Custom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 Hudak</dc:creator>
  <cp:lastModifiedBy>Sherri Coats</cp:lastModifiedBy>
  <cp:revision>3</cp:revision>
  <cp:lastPrinted>2023-03-17T18:41:56Z</cp:lastPrinted>
  <dcterms:created xsi:type="dcterms:W3CDTF">2023-03-16T16:15:47Z</dcterms:created>
  <dcterms:modified xsi:type="dcterms:W3CDTF">2023-03-22T16:37:36Z</dcterms:modified>
</cp:coreProperties>
</file>