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sldIdLst>
    <p:sldId id="261" r:id="rId5"/>
    <p:sldId id="4082" r:id="rId6"/>
    <p:sldId id="4099" r:id="rId7"/>
    <p:sldId id="4084" r:id="rId8"/>
    <p:sldId id="1078" r:id="rId9"/>
    <p:sldId id="979" r:id="rId10"/>
    <p:sldId id="1065" r:id="rId11"/>
    <p:sldId id="1066" r:id="rId12"/>
    <p:sldId id="1067" r:id="rId13"/>
    <p:sldId id="980" r:id="rId14"/>
    <p:sldId id="982" r:id="rId15"/>
    <p:sldId id="981" r:id="rId16"/>
    <p:sldId id="1052" r:id="rId17"/>
    <p:sldId id="1071" r:id="rId18"/>
    <p:sldId id="1070" r:id="rId19"/>
    <p:sldId id="1069" r:id="rId20"/>
    <p:sldId id="1068" r:id="rId21"/>
    <p:sldId id="1073" r:id="rId22"/>
    <p:sldId id="4085" r:id="rId23"/>
    <p:sldId id="4086" r:id="rId24"/>
    <p:sldId id="4092" r:id="rId25"/>
    <p:sldId id="4094" r:id="rId26"/>
    <p:sldId id="4097" r:id="rId27"/>
    <p:sldId id="4104" r:id="rId28"/>
    <p:sldId id="4106" r:id="rId29"/>
    <p:sldId id="4105" r:id="rId30"/>
    <p:sldId id="4103" r:id="rId31"/>
    <p:sldId id="4107" r:id="rId32"/>
    <p:sldId id="4091" r:id="rId33"/>
    <p:sldId id="40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685508-E9D8-357B-0FEC-5815A3A7595F}" name="Sherri Coats" initials="SC" userId="S::sherri.coats@sde.ok.gov::d17bb8f0-5baf-44d0-a795-a7e97aa0124e" providerId="AD"/>
  <p188:author id="{2FFEA960-1577-07F4-0AE7-15976952B4BA}" name="Alexa Hudak" initials="AH" userId="S::Alexa.Hudak@sde.ok.gov::4e84f2bf-e999-4d5a-ae1f-a0eff5e5b7ce" providerId="AD"/>
  <p188:author id="{B688FE61-B5B8-6BD0-1283-5CB94EA19F06}" name="Sherri Coats" initials="SC" userId="S::Sherri.Coats@sde.ok.gov::d17bb8f0-5baf-44d0-a795-a7e97aa0124e" providerId="AD"/>
  <p188:author id="{244F6B9E-6FD9-A772-17F5-D0813BBDB5AB}" name="Tina Spence" initials="TS" userId="S::tina.spence@sde.ok.gov::10753a85-d44e-45c0-b65a-ea1dffec479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4115"/>
    <a:srgbClr val="669B41"/>
    <a:srgbClr val="0099FF"/>
    <a:srgbClr val="DE9027"/>
    <a:srgbClr val="464646"/>
    <a:srgbClr val="33CCCC"/>
    <a:srgbClr val="33CCFF"/>
    <a:srgbClr val="99CCFF"/>
    <a:srgbClr val="A96728"/>
    <a:srgbClr val="7878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6EB579-0D74-43B4-B424-B806DE9CA900}" v="2" dt="2024-04-08T19:58:34.5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6327"/>
  </p:normalViewPr>
  <p:slideViewPr>
    <p:cSldViewPr snapToGrid="0" snapToObjects="1">
      <p:cViewPr varScale="1">
        <p:scale>
          <a:sx n="127" d="100"/>
          <a:sy n="127" d="100"/>
        </p:scale>
        <p:origin x="396" y="120"/>
      </p:cViewPr>
      <p:guideLst/>
    </p:cSldViewPr>
  </p:slideViewPr>
  <p:notesTextViewPr>
    <p:cViewPr>
      <p:scale>
        <a:sx n="1" d="1"/>
        <a:sy n="1" d="1"/>
      </p:scale>
      <p:origin x="0" y="0"/>
    </p:cViewPr>
  </p:notesTextViewPr>
  <p:notesViewPr>
    <p:cSldViewPr snapToGrid="0" snapToObjects="1">
      <p:cViewPr varScale="1">
        <p:scale>
          <a:sx n="96" d="100"/>
          <a:sy n="96" d="100"/>
        </p:scale>
        <p:origin x="364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4/8/2024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1936F9-C00C-D84D-AB08-223138E554E6}" type="slidenum">
              <a:rPr lang="en-US" smtClean="0"/>
              <a:t>1</a:t>
            </a:fld>
            <a:endParaRPr lang="en-US"/>
          </a:p>
        </p:txBody>
      </p:sp>
    </p:spTree>
    <p:extLst>
      <p:ext uri="{BB962C8B-B14F-4D97-AF65-F5344CB8AC3E}">
        <p14:creationId xmlns:p14="http://schemas.microsoft.com/office/powerpoint/2010/main" val="1763536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1936F9-C00C-D84D-AB08-223138E554E6}" type="slidenum">
              <a:rPr lang="en-US" smtClean="0"/>
              <a:t>2</a:t>
            </a:fld>
            <a:endParaRPr lang="en-US"/>
          </a:p>
        </p:txBody>
      </p:sp>
    </p:spTree>
    <p:extLst>
      <p:ext uri="{BB962C8B-B14F-4D97-AF65-F5344CB8AC3E}">
        <p14:creationId xmlns:p14="http://schemas.microsoft.com/office/powerpoint/2010/main" val="307169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Director Update April 2024</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Director Update April 2024</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Director Update April 2024</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Director Update April 2024</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Director Update April 2024</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Director Update April 2024</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lnks.gd/l/eyJhbGciOiJIUzI1NiJ9.eyJidWxsZXRpbl9saW5rX2lkIjoxMjcsInVyaSI6ImJwMjpjbGljayIsInVybCI6Imh0dHBzOi8vdXJsZGVmZW5zZS5jb20vdjMvX19odHRwczovL2V2ZW50cy50ZWFtcy5taWNyb3NvZnQuY29tL2V2ZW50LzdjZjk0N2M4LWM1MzAtNGQzNy1hZTA0LWQ2NGFjNzViNzRjMkBkOWIxMTBjMy00YzI1LTQzNzktYjk3YS1lMjQ4OTM4Y2MxN2JfXzshIU5aRmk2UHBwdjlZUlF3IXI3VkUxemZEbDlRN0Z5SHFwdElBWlVtWHNNdVF5SDVGQzJYU3Jxa3phNkZjWDNqLUF5R3N5T2Y3ZHdBdWJyYlhucnRiS1ktUzlzeDk3VHJ6VjhrJTI0IiwiYnVsbGV0aW5faWQiOiIyMDI0MDQwMi45Mjc2NDQzMSJ9.gvOCfF1-CzW98ZxjZuUlYFm4Mbwemw_Cv7E1qTGWG_0/s/1803687431/br/240010649661-l__;!!NZFi6Pppv9YRQw!u2Tl5l2BUfnV9astzG5wQGE7nuskjOTUvq2nd4HFypVYlxuc_0tQL2J8RD404LdqQgx3llJBhf_TeIGC4mU-p3VvXdM6LA$" TargetMode="External"/><Relationship Id="rId2" Type="http://schemas.openxmlformats.org/officeDocument/2006/relationships/hyperlink" Target="https://urldefense.com/v3/__https:/lnks.gd/l/eyJhbGciOiJIUzI1NiJ9.eyJidWxsZXRpbl9saW5rX2lkIjoxMjYsInVyaSI6ImJwMjpjbGljayIsInVybCI6Imh0dHBzOi8vdXJsZGVmZW5zZS5jb20vdjMvX19odHRwczovL2V2ZW50cy50ZWFtcy5taWNyb3NvZnQuY29tL2V2ZW50LzQwYmI2MjZkLWRiZmYtNGYwYS1hMTBkLWI0YmZiNjU5NTNkNEBkOWIxMTBjMy00YzI1LTQzNzktYjk3YS1lMjQ4OTM4Y2MxN2JfXzshIU5aRmk2UHBwdjlZUlF3IXI3VkUxemZEbDlRN0Z5SHFwdElBWlVtWHNNdVF5SDVGQzJYU3Jxa3phNkZjWDNqLUF5R3N5T2Y3ZHdBdWJyYlhucnRiS1ktUzlzeDlNb21FQ0tzJTI0IiwiYnVsbGV0aW5faWQiOiIyMDI0MDQwMi45Mjc2NDQzMSJ9.QTvO3q_JLJFX2ppbaZU7-eDIb9QMmcpu6hAenxVnujo/s/1803687431/br/240010649661-l__;!!NZFi6Pppv9YRQw!u2Tl5l2BUfnV9astzG5wQGE7nuskjOTUvq2nd4HFypVYlxuc_0tQL2J8RD404LdqQgx3llJBhf_TeIGC4mU-p3UwDN-VGA$" TargetMode="External"/><Relationship Id="rId1" Type="http://schemas.openxmlformats.org/officeDocument/2006/relationships/slideLayout" Target="../slideLayouts/slideLayout2.xml"/><Relationship Id="rId4" Type="http://schemas.openxmlformats.org/officeDocument/2006/relationships/hyperlink" Target="https://urldefense.com/v3/__https:/lnks.gd/l/eyJhbGciOiJIUzI1NiJ9.eyJidWxsZXRpbl9saW5rX2lkIjoxMjgsInVyaSI6ImJwMjpjbGljayIsInVybCI6Imh0dHBzOi8vdXJsZGVmZW5zZS5jb20vdjMvX19odHRwczovL2V2ZW50cy50ZWFtcy5taWNyb3NvZnQuY29tL2V2ZW50LzI4M2UyMTQ2LTJmOWEtNGEzNS1hYjkzLTViYjNkMWNhZjUxNkBkOWIxMTBjMy00YzI1LTQzNzktYjk3YS1lMjQ4OTM4Y2MxN2JfXzshIU5aRmk2UHBwdjlZUlF3IXI3VkUxemZEbDlRN0Z5SHFwdElBWlVtWHNNdVF5SDVGQzJYU3Jxa3phNkZjWDNqLUF5R3N5T2Y3ZHdBdWJyYlhucnRiS1ktUzlzeDljRzBEdWRBJTI0IiwiYnVsbGV0aW5faWQiOiIyMDI0MDQwMi45Mjc2NDQzMSJ9.smx0Qpd_W0x0mr3TJIvg_mbldT4cxBONroMqyW1NQX4/s/1803687431/br/240010649661-l__;!!NZFi6Pppv9YRQw!u2Tl5l2BUfnV9astzG5wQGE7nuskjOTUvq2nd4HFypVYlxuc_0tQL2J8RD404LdqQgx3llJBhf_TeIGC4mU-p3UkzYL4q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abby.johnson@sde.ok.gov" TargetMode="External"/><Relationship Id="rId2" Type="http://schemas.openxmlformats.org/officeDocument/2006/relationships/hyperlink" Target="https://sde.ok.gov/special-educ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a:xfrm>
            <a:off x="453232" y="685800"/>
            <a:ext cx="4980404" cy="1959159"/>
          </a:xfrm>
        </p:spPr>
        <p:txBody>
          <a:bodyPr>
            <a:normAutofit/>
          </a:bodyPr>
          <a:lstStyle/>
          <a:p>
            <a:pPr algn="ctr"/>
            <a:r>
              <a:rPr lang="en-US" sz="4900" dirty="0"/>
              <a:t>Director Update</a:t>
            </a:r>
            <a:br>
              <a:rPr lang="en-US" sz="4900" dirty="0"/>
            </a:br>
            <a:r>
              <a:rPr lang="en-US" sz="3200" dirty="0"/>
              <a:t>April 8, 2024</a:t>
            </a:r>
          </a:p>
        </p:txBody>
      </p:sp>
      <p:sp>
        <p:nvSpPr>
          <p:cNvPr id="3" name="Subtitle 2">
            <a:extLst>
              <a:ext uri="{FF2B5EF4-FFF2-40B4-BE49-F238E27FC236}">
                <a16:creationId xmlns:a16="http://schemas.microsoft.com/office/drawing/2014/main" id="{38558C54-A741-4C20-9CC6-CD3FC1400575}"/>
              </a:ext>
            </a:extLst>
          </p:cNvPr>
          <p:cNvSpPr>
            <a:spLocks noGrp="1"/>
          </p:cNvSpPr>
          <p:nvPr>
            <p:ph type="subTitle" idx="1"/>
          </p:nvPr>
        </p:nvSpPr>
        <p:spPr>
          <a:xfrm>
            <a:off x="453232" y="3974165"/>
            <a:ext cx="7147194" cy="769442"/>
          </a:xfrm>
        </p:spPr>
        <p:txBody>
          <a:bodyPr>
            <a:noAutofit/>
          </a:bodyPr>
          <a:lstStyle/>
          <a:p>
            <a:pPr>
              <a:lnSpc>
                <a:spcPct val="100000"/>
              </a:lnSpc>
              <a:spcBef>
                <a:spcPts val="600"/>
              </a:spcBef>
            </a:pPr>
            <a:r>
              <a:rPr lang="en-US" b="1" dirty="0">
                <a:solidFill>
                  <a:schemeClr val="tx2"/>
                </a:solidFill>
              </a:rPr>
              <a:t>Sherri Coats</a:t>
            </a:r>
          </a:p>
          <a:p>
            <a:pPr>
              <a:lnSpc>
                <a:spcPct val="100000"/>
              </a:lnSpc>
              <a:spcBef>
                <a:spcPts val="600"/>
              </a:spcBef>
            </a:pPr>
            <a:r>
              <a:rPr lang="en-US" b="1" dirty="0">
                <a:solidFill>
                  <a:schemeClr val="tx2"/>
                </a:solidFill>
              </a:rPr>
              <a:t>Program Director, </a:t>
            </a:r>
          </a:p>
          <a:p>
            <a:pPr>
              <a:lnSpc>
                <a:spcPct val="100000"/>
              </a:lnSpc>
              <a:spcBef>
                <a:spcPts val="600"/>
              </a:spcBef>
            </a:pPr>
            <a:r>
              <a:rPr lang="en-US" b="1" dirty="0">
                <a:solidFill>
                  <a:schemeClr val="tx2"/>
                </a:solidFill>
              </a:rPr>
              <a:t>Special Education Services</a:t>
            </a:r>
          </a:p>
          <a:p>
            <a:pPr>
              <a:lnSpc>
                <a:spcPct val="100000"/>
              </a:lnSpc>
            </a:pPr>
            <a:r>
              <a:rPr lang="en-US" b="1" dirty="0">
                <a:solidFill>
                  <a:schemeClr val="tx2"/>
                </a:solidFill>
              </a:rPr>
              <a:t>                  </a:t>
            </a:r>
          </a:p>
        </p:txBody>
      </p:sp>
    </p:spTree>
    <p:extLst>
      <p:ext uri="{BB962C8B-B14F-4D97-AF65-F5344CB8AC3E}">
        <p14:creationId xmlns:p14="http://schemas.microsoft.com/office/powerpoint/2010/main" val="18072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3A7FA-EB28-4D4B-8371-0AFC7DC68D7F}"/>
              </a:ext>
            </a:extLst>
          </p:cNvPr>
          <p:cNvSpPr>
            <a:spLocks noGrp="1"/>
          </p:cNvSpPr>
          <p:nvPr>
            <p:ph type="title"/>
          </p:nvPr>
        </p:nvSpPr>
        <p:spPr/>
        <p:txBody>
          <a:bodyPr/>
          <a:lstStyle/>
          <a:p>
            <a:r>
              <a:rPr lang="en-US">
                <a:cs typeface="Arial"/>
              </a:rPr>
              <a:t>Oklahoma Grant Award</a:t>
            </a:r>
          </a:p>
        </p:txBody>
      </p:sp>
      <p:sp>
        <p:nvSpPr>
          <p:cNvPr id="3" name="Content Placeholder 2">
            <a:extLst>
              <a:ext uri="{FF2B5EF4-FFF2-40B4-BE49-F238E27FC236}">
                <a16:creationId xmlns:a16="http://schemas.microsoft.com/office/drawing/2014/main" id="{75434CE9-BA26-45F7-9970-B432F8023543}"/>
              </a:ext>
            </a:extLst>
          </p:cNvPr>
          <p:cNvSpPr>
            <a:spLocks noGrp="1"/>
          </p:cNvSpPr>
          <p:nvPr>
            <p:ph idx="1"/>
          </p:nvPr>
        </p:nvSpPr>
        <p:spPr/>
        <p:txBody>
          <a:bodyPr vert="horz" lIns="91440" tIns="45720" rIns="91440" bIns="45720" rtlCol="0" anchor="t">
            <a:normAutofit fontScale="92500" lnSpcReduction="10000"/>
          </a:bodyPr>
          <a:lstStyle/>
          <a:p>
            <a:r>
              <a:rPr lang="en-US">
                <a:cs typeface="Arial"/>
              </a:rPr>
              <a:t>FFY 2023 (FFY 2024 Not available yet)</a:t>
            </a:r>
          </a:p>
          <a:p>
            <a:r>
              <a:rPr lang="en-US">
                <a:solidFill>
                  <a:schemeClr val="tx1"/>
                </a:solidFill>
                <a:cs typeface="Arial"/>
              </a:rPr>
              <a:t>$181,690,015</a:t>
            </a:r>
          </a:p>
          <a:p>
            <a:r>
              <a:rPr lang="en-US">
                <a:cs typeface="Arial"/>
              </a:rPr>
              <a:t>Draft Budget includes:</a:t>
            </a:r>
          </a:p>
          <a:p>
            <a:pPr lvl="1"/>
            <a:r>
              <a:rPr lang="en-US">
                <a:cs typeface="Arial"/>
              </a:rPr>
              <a:t>Administration </a:t>
            </a:r>
            <a:r>
              <a:rPr lang="en-US">
                <a:solidFill>
                  <a:schemeClr val="tx1"/>
                </a:solidFill>
                <a:cs typeface="Arial"/>
              </a:rPr>
              <a:t>$3,666,760</a:t>
            </a:r>
          </a:p>
          <a:p>
            <a:pPr lvl="2"/>
            <a:endParaRPr lang="en-US">
              <a:cs typeface="Arial"/>
            </a:endParaRPr>
          </a:p>
          <a:p>
            <a:pPr lvl="1"/>
            <a:r>
              <a:rPr lang="en-US">
                <a:cs typeface="Arial"/>
              </a:rPr>
              <a:t>State Level Activities </a:t>
            </a:r>
            <a:r>
              <a:rPr lang="en-US">
                <a:solidFill>
                  <a:schemeClr val="tx1"/>
                </a:solidFill>
                <a:cs typeface="Arial"/>
              </a:rPr>
              <a:t>$20,435,979</a:t>
            </a:r>
          </a:p>
          <a:p>
            <a:pPr lvl="1"/>
            <a:endParaRPr lang="en-US">
              <a:solidFill>
                <a:schemeClr val="tx1"/>
              </a:solidFill>
              <a:cs typeface="Arial"/>
            </a:endParaRPr>
          </a:p>
          <a:p>
            <a:pPr lvl="1"/>
            <a:r>
              <a:rPr lang="en-US">
                <a:cs typeface="Arial"/>
              </a:rPr>
              <a:t>High Needs Fund </a:t>
            </a:r>
            <a:r>
              <a:rPr lang="en-US">
                <a:solidFill>
                  <a:schemeClr val="tx1"/>
                </a:solidFill>
                <a:cs typeface="Arial"/>
              </a:rPr>
              <a:t>$2,500,000</a:t>
            </a:r>
          </a:p>
          <a:p>
            <a:pPr lvl="1"/>
            <a:endParaRPr lang="en-US">
              <a:cs typeface="Arial"/>
            </a:endParaRPr>
          </a:p>
          <a:p>
            <a:pPr lvl="1"/>
            <a:r>
              <a:rPr lang="en-US">
                <a:cs typeface="Arial"/>
              </a:rPr>
              <a:t>Required flow through to districts </a:t>
            </a:r>
            <a:r>
              <a:rPr lang="en-US">
                <a:solidFill>
                  <a:schemeClr val="tx1"/>
                </a:solidFill>
                <a:cs typeface="Arial"/>
              </a:rPr>
              <a:t>$155,087,276</a:t>
            </a:r>
          </a:p>
          <a:p>
            <a:endParaRPr lang="en-US">
              <a:cs typeface="Arial"/>
            </a:endParaRPr>
          </a:p>
        </p:txBody>
      </p:sp>
      <p:sp>
        <p:nvSpPr>
          <p:cNvPr id="4" name="Footer Placeholder 3">
            <a:extLst>
              <a:ext uri="{FF2B5EF4-FFF2-40B4-BE49-F238E27FC236}">
                <a16:creationId xmlns:a16="http://schemas.microsoft.com/office/drawing/2014/main" id="{6B9159B0-FB1C-4135-BDB1-8225EB379D19}"/>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2B4A1D34-1D6D-4067-9A4B-F71C6A01B35D}"/>
              </a:ext>
            </a:extLst>
          </p:cNvPr>
          <p:cNvSpPr>
            <a:spLocks noGrp="1"/>
          </p:cNvSpPr>
          <p:nvPr>
            <p:ph type="sldNum" sz="quarter" idx="12"/>
          </p:nvPr>
        </p:nvSpPr>
        <p:spPr/>
        <p:txBody>
          <a:bodyPr/>
          <a:lstStyle/>
          <a:p>
            <a:fld id="{D5CA4161-6EC3-4748-B7F3-82EA64CE3DD4}" type="slidenum">
              <a:rPr lang="en-US" smtClean="0"/>
              <a:pPr/>
              <a:t>10</a:t>
            </a:fld>
            <a:endParaRPr lang="en-US"/>
          </a:p>
        </p:txBody>
      </p:sp>
    </p:spTree>
    <p:extLst>
      <p:ext uri="{BB962C8B-B14F-4D97-AF65-F5344CB8AC3E}">
        <p14:creationId xmlns:p14="http://schemas.microsoft.com/office/powerpoint/2010/main" val="609807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3A7FA-EB28-4D4B-8371-0AFC7DC68D7F}"/>
              </a:ext>
            </a:extLst>
          </p:cNvPr>
          <p:cNvSpPr>
            <a:spLocks noGrp="1"/>
          </p:cNvSpPr>
          <p:nvPr>
            <p:ph type="title"/>
          </p:nvPr>
        </p:nvSpPr>
        <p:spPr/>
        <p:txBody>
          <a:bodyPr/>
          <a:lstStyle/>
          <a:p>
            <a:r>
              <a:rPr lang="en-US">
                <a:cs typeface="Arial"/>
              </a:rPr>
              <a:t>Administration – Set Aside </a:t>
            </a:r>
          </a:p>
        </p:txBody>
      </p:sp>
      <p:sp>
        <p:nvSpPr>
          <p:cNvPr id="3" name="Content Placeholder 2">
            <a:extLst>
              <a:ext uri="{FF2B5EF4-FFF2-40B4-BE49-F238E27FC236}">
                <a16:creationId xmlns:a16="http://schemas.microsoft.com/office/drawing/2014/main" id="{75434CE9-BA26-45F7-9970-B432F8023543}"/>
              </a:ext>
            </a:extLst>
          </p:cNvPr>
          <p:cNvSpPr>
            <a:spLocks noGrp="1"/>
          </p:cNvSpPr>
          <p:nvPr>
            <p:ph idx="1"/>
          </p:nvPr>
        </p:nvSpPr>
        <p:spPr/>
        <p:txBody>
          <a:bodyPr vert="horz" lIns="91440" tIns="45720" rIns="91440" bIns="45720" rtlCol="0" anchor="t">
            <a:normAutofit/>
          </a:bodyPr>
          <a:lstStyle/>
          <a:p>
            <a:r>
              <a:rPr lang="en-US">
                <a:ea typeface="+mn-lt"/>
                <a:cs typeface="+mn-lt"/>
              </a:rPr>
              <a:t>For the purpose of administering IDEA Part B including Preschool Grants under 20 U.S.C. 1419, a High Cost Fund, and the coordination of activities under Part B with, and providing technical assistance to, other programs that provide services to children with disabilities.</a:t>
            </a:r>
            <a:endParaRPr lang="en-US">
              <a:cs typeface="Arial"/>
            </a:endParaRPr>
          </a:p>
          <a:p>
            <a:pPr lvl="1"/>
            <a:r>
              <a:rPr lang="en-US">
                <a:solidFill>
                  <a:schemeClr val="tx1"/>
                </a:solidFill>
                <a:cs typeface="Arial"/>
              </a:rPr>
              <a:t> $ 3,666,760</a:t>
            </a:r>
          </a:p>
          <a:p>
            <a:pPr lvl="2"/>
            <a:r>
              <a:rPr lang="en-US">
                <a:cs typeface="Arial"/>
              </a:rPr>
              <a:t>Salaries &amp; Benefits</a:t>
            </a:r>
          </a:p>
          <a:p>
            <a:pPr lvl="2"/>
            <a:r>
              <a:rPr lang="en-US">
                <a:cs typeface="Arial"/>
              </a:rPr>
              <a:t>Office Rent</a:t>
            </a:r>
          </a:p>
          <a:p>
            <a:pPr lvl="2"/>
            <a:r>
              <a:rPr lang="en-US">
                <a:cs typeface="Arial"/>
              </a:rPr>
              <a:t>Equipment and Technology</a:t>
            </a:r>
          </a:p>
          <a:p>
            <a:endParaRPr lang="en-US">
              <a:cs typeface="Arial"/>
            </a:endParaRPr>
          </a:p>
        </p:txBody>
      </p:sp>
      <p:sp>
        <p:nvSpPr>
          <p:cNvPr id="4" name="Footer Placeholder 3">
            <a:extLst>
              <a:ext uri="{FF2B5EF4-FFF2-40B4-BE49-F238E27FC236}">
                <a16:creationId xmlns:a16="http://schemas.microsoft.com/office/drawing/2014/main" id="{6B9159B0-FB1C-4135-BDB1-8225EB379D19}"/>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2B4A1D34-1D6D-4067-9A4B-F71C6A01B35D}"/>
              </a:ext>
            </a:extLst>
          </p:cNvPr>
          <p:cNvSpPr>
            <a:spLocks noGrp="1"/>
          </p:cNvSpPr>
          <p:nvPr>
            <p:ph type="sldNum" sz="quarter" idx="12"/>
          </p:nvPr>
        </p:nvSpPr>
        <p:spPr/>
        <p:txBody>
          <a:bodyPr/>
          <a:lstStyle/>
          <a:p>
            <a:fld id="{D5CA4161-6EC3-4748-B7F3-82EA64CE3DD4}" type="slidenum">
              <a:rPr lang="en-US" smtClean="0"/>
              <a:pPr/>
              <a:t>11</a:t>
            </a:fld>
            <a:endParaRPr lang="en-US"/>
          </a:p>
        </p:txBody>
      </p:sp>
    </p:spTree>
    <p:extLst>
      <p:ext uri="{BB962C8B-B14F-4D97-AF65-F5344CB8AC3E}">
        <p14:creationId xmlns:p14="http://schemas.microsoft.com/office/powerpoint/2010/main" val="3125275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3A7FA-EB28-4D4B-8371-0AFC7DC68D7F}"/>
              </a:ext>
            </a:extLst>
          </p:cNvPr>
          <p:cNvSpPr>
            <a:spLocks noGrp="1"/>
          </p:cNvSpPr>
          <p:nvPr>
            <p:ph type="title"/>
          </p:nvPr>
        </p:nvSpPr>
        <p:spPr/>
        <p:txBody>
          <a:bodyPr/>
          <a:lstStyle/>
          <a:p>
            <a:r>
              <a:rPr lang="en-US">
                <a:cs typeface="Arial"/>
              </a:rPr>
              <a:t>Required State Level Activities</a:t>
            </a:r>
          </a:p>
        </p:txBody>
      </p:sp>
      <p:sp>
        <p:nvSpPr>
          <p:cNvPr id="3" name="Content Placeholder 2">
            <a:extLst>
              <a:ext uri="{FF2B5EF4-FFF2-40B4-BE49-F238E27FC236}">
                <a16:creationId xmlns:a16="http://schemas.microsoft.com/office/drawing/2014/main" id="{75434CE9-BA26-45F7-9970-B432F8023543}"/>
              </a:ext>
            </a:extLst>
          </p:cNvPr>
          <p:cNvSpPr>
            <a:spLocks noGrp="1"/>
          </p:cNvSpPr>
          <p:nvPr>
            <p:ph idx="1"/>
          </p:nvPr>
        </p:nvSpPr>
        <p:spPr/>
        <p:txBody>
          <a:bodyPr vert="horz" lIns="91440" tIns="45720" rIns="91440" bIns="45720" rtlCol="0" anchor="t">
            <a:normAutofit/>
          </a:bodyPr>
          <a:lstStyle/>
          <a:p>
            <a:r>
              <a:rPr lang="en-US">
                <a:ea typeface="+mn-lt"/>
                <a:cs typeface="+mn-lt"/>
              </a:rPr>
              <a:t>For monitoring, enforcement, and complaint investigation.</a:t>
            </a:r>
            <a:endParaRPr lang="en-US"/>
          </a:p>
          <a:p>
            <a:pPr lvl="1"/>
            <a:r>
              <a:rPr lang="en-US">
                <a:solidFill>
                  <a:schemeClr val="tx1"/>
                </a:solidFill>
                <a:ea typeface="+mn-lt"/>
                <a:cs typeface="+mn-lt"/>
              </a:rPr>
              <a:t>$300,000</a:t>
            </a:r>
          </a:p>
          <a:p>
            <a:r>
              <a:rPr lang="en-US">
                <a:ea typeface="+mn-lt"/>
                <a:cs typeface="+mn-lt"/>
              </a:rPr>
              <a:t>To establish and implement the mediation process required by 20 U.S.C. 1415(e), including providing for the cost of mediators and support personnel</a:t>
            </a:r>
            <a:endParaRPr lang="en-US">
              <a:cs typeface="Arial"/>
            </a:endParaRPr>
          </a:p>
          <a:p>
            <a:pPr lvl="1"/>
            <a:r>
              <a:rPr lang="en-US">
                <a:solidFill>
                  <a:schemeClr val="tx1"/>
                </a:solidFill>
                <a:cs typeface="Arial"/>
              </a:rPr>
              <a:t>$505,000</a:t>
            </a:r>
          </a:p>
          <a:p>
            <a:endParaRPr lang="en-US">
              <a:cs typeface="Arial"/>
            </a:endParaRPr>
          </a:p>
        </p:txBody>
      </p:sp>
      <p:sp>
        <p:nvSpPr>
          <p:cNvPr id="4" name="Footer Placeholder 3">
            <a:extLst>
              <a:ext uri="{FF2B5EF4-FFF2-40B4-BE49-F238E27FC236}">
                <a16:creationId xmlns:a16="http://schemas.microsoft.com/office/drawing/2014/main" id="{6B9159B0-FB1C-4135-BDB1-8225EB379D19}"/>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2B4A1D34-1D6D-4067-9A4B-F71C6A01B35D}"/>
              </a:ext>
            </a:extLst>
          </p:cNvPr>
          <p:cNvSpPr>
            <a:spLocks noGrp="1"/>
          </p:cNvSpPr>
          <p:nvPr>
            <p:ph type="sldNum" sz="quarter" idx="12"/>
          </p:nvPr>
        </p:nvSpPr>
        <p:spPr/>
        <p:txBody>
          <a:bodyPr/>
          <a:lstStyle/>
          <a:p>
            <a:fld id="{D5CA4161-6EC3-4748-B7F3-82EA64CE3DD4}" type="slidenum">
              <a:rPr lang="en-US" smtClean="0"/>
              <a:pPr/>
              <a:t>12</a:t>
            </a:fld>
            <a:endParaRPr lang="en-US"/>
          </a:p>
        </p:txBody>
      </p:sp>
    </p:spTree>
    <p:extLst>
      <p:ext uri="{BB962C8B-B14F-4D97-AF65-F5344CB8AC3E}">
        <p14:creationId xmlns:p14="http://schemas.microsoft.com/office/powerpoint/2010/main" val="830968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72ECC-78D0-A125-AA62-80FEEF4787AA}"/>
              </a:ext>
            </a:extLst>
          </p:cNvPr>
          <p:cNvSpPr>
            <a:spLocks noGrp="1"/>
          </p:cNvSpPr>
          <p:nvPr>
            <p:ph type="title"/>
          </p:nvPr>
        </p:nvSpPr>
        <p:spPr/>
        <p:txBody>
          <a:bodyPr/>
          <a:lstStyle/>
          <a:p>
            <a:r>
              <a:rPr lang="en-US">
                <a:cs typeface="Arial"/>
              </a:rPr>
              <a:t>Optional State Level Activities</a:t>
            </a:r>
            <a:endParaRPr lang="en-US"/>
          </a:p>
        </p:txBody>
      </p:sp>
      <p:sp>
        <p:nvSpPr>
          <p:cNvPr id="3" name="Content Placeholder 2">
            <a:extLst>
              <a:ext uri="{FF2B5EF4-FFF2-40B4-BE49-F238E27FC236}">
                <a16:creationId xmlns:a16="http://schemas.microsoft.com/office/drawing/2014/main" id="{B6517246-48A5-BE67-49F5-BD201974AA2B}"/>
              </a:ext>
            </a:extLst>
          </p:cNvPr>
          <p:cNvSpPr>
            <a:spLocks noGrp="1"/>
          </p:cNvSpPr>
          <p:nvPr>
            <p:ph idx="1"/>
          </p:nvPr>
        </p:nvSpPr>
        <p:spPr>
          <a:xfrm>
            <a:off x="294199" y="1427307"/>
            <a:ext cx="11603603" cy="4749656"/>
          </a:xfrm>
        </p:spPr>
        <p:txBody>
          <a:bodyPr vert="horz" lIns="91440" tIns="45720" rIns="91440" bIns="45720" rtlCol="0" anchor="t">
            <a:normAutofit fontScale="92500" lnSpcReduction="10000"/>
          </a:bodyPr>
          <a:lstStyle/>
          <a:p>
            <a:r>
              <a:rPr lang="en-US">
                <a:ea typeface="+mn-lt"/>
                <a:cs typeface="+mn-lt"/>
              </a:rPr>
              <a:t>For support and direct services, including technical assistance, personnel preparation, and professional development and training</a:t>
            </a:r>
          </a:p>
          <a:p>
            <a:pPr lvl="1"/>
            <a:r>
              <a:rPr lang="en-US">
                <a:solidFill>
                  <a:schemeClr val="tx1"/>
                </a:solidFill>
                <a:ea typeface="+mn-lt"/>
                <a:cs typeface="+mn-lt"/>
              </a:rPr>
              <a:t>$500,000</a:t>
            </a:r>
          </a:p>
          <a:p>
            <a:r>
              <a:rPr lang="en-US">
                <a:ea typeface="+mn-lt"/>
                <a:cs typeface="+mn-lt"/>
              </a:rPr>
              <a:t>To assist local educational agencies in providing positive behavioral interventions and supports and appropriate mental health services for children with disabilities.</a:t>
            </a:r>
          </a:p>
          <a:p>
            <a:pPr lvl="1"/>
            <a:r>
              <a:rPr lang="en-US">
                <a:solidFill>
                  <a:schemeClr val="tx1"/>
                </a:solidFill>
                <a:ea typeface="+mn-lt"/>
                <a:cs typeface="+mn-lt"/>
              </a:rPr>
              <a:t>$886,000</a:t>
            </a:r>
          </a:p>
          <a:p>
            <a:r>
              <a:rPr lang="en-US">
                <a:ea typeface="+mn-lt"/>
                <a:cs typeface="+mn-lt"/>
              </a:rPr>
              <a:t>To assist local educational agencies in meeting personnel shortages</a:t>
            </a:r>
          </a:p>
          <a:p>
            <a:pPr lvl="1"/>
            <a:r>
              <a:rPr lang="en-US">
                <a:solidFill>
                  <a:schemeClr val="tx1"/>
                </a:solidFill>
                <a:cs typeface="Arial"/>
              </a:rPr>
              <a:t>$700,000</a:t>
            </a:r>
          </a:p>
        </p:txBody>
      </p:sp>
      <p:sp>
        <p:nvSpPr>
          <p:cNvPr id="4" name="Footer Placeholder 3">
            <a:extLst>
              <a:ext uri="{FF2B5EF4-FFF2-40B4-BE49-F238E27FC236}">
                <a16:creationId xmlns:a16="http://schemas.microsoft.com/office/drawing/2014/main" id="{D7260F75-2EF1-C979-C36F-A23DA2566434}"/>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A833E279-31CE-C527-E482-01ABFA048DE7}"/>
              </a:ext>
            </a:extLst>
          </p:cNvPr>
          <p:cNvSpPr>
            <a:spLocks noGrp="1"/>
          </p:cNvSpPr>
          <p:nvPr>
            <p:ph type="sldNum" sz="quarter" idx="12"/>
          </p:nvPr>
        </p:nvSpPr>
        <p:spPr/>
        <p:txBody>
          <a:bodyPr/>
          <a:lstStyle/>
          <a:p>
            <a:fld id="{D5CA4161-6EC3-4748-B7F3-82EA64CE3DD4}" type="slidenum">
              <a:rPr lang="en-US" smtClean="0"/>
              <a:pPr/>
              <a:t>13</a:t>
            </a:fld>
            <a:endParaRPr lang="en-US"/>
          </a:p>
        </p:txBody>
      </p:sp>
    </p:spTree>
    <p:extLst>
      <p:ext uri="{BB962C8B-B14F-4D97-AF65-F5344CB8AC3E}">
        <p14:creationId xmlns:p14="http://schemas.microsoft.com/office/powerpoint/2010/main" val="2767837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72ECC-78D0-A125-AA62-80FEEF4787AA}"/>
              </a:ext>
            </a:extLst>
          </p:cNvPr>
          <p:cNvSpPr>
            <a:spLocks noGrp="1"/>
          </p:cNvSpPr>
          <p:nvPr>
            <p:ph type="title"/>
          </p:nvPr>
        </p:nvSpPr>
        <p:spPr/>
        <p:txBody>
          <a:bodyPr/>
          <a:lstStyle/>
          <a:p>
            <a:r>
              <a:rPr lang="en-US">
                <a:cs typeface="Arial"/>
              </a:rPr>
              <a:t>Optional State Level Activities</a:t>
            </a:r>
            <a:endParaRPr lang="en-US"/>
          </a:p>
        </p:txBody>
      </p:sp>
      <p:sp>
        <p:nvSpPr>
          <p:cNvPr id="3" name="Content Placeholder 2">
            <a:extLst>
              <a:ext uri="{FF2B5EF4-FFF2-40B4-BE49-F238E27FC236}">
                <a16:creationId xmlns:a16="http://schemas.microsoft.com/office/drawing/2014/main" id="{B6517246-48A5-BE67-49F5-BD201974AA2B}"/>
              </a:ext>
            </a:extLst>
          </p:cNvPr>
          <p:cNvSpPr>
            <a:spLocks noGrp="1"/>
          </p:cNvSpPr>
          <p:nvPr>
            <p:ph idx="1"/>
          </p:nvPr>
        </p:nvSpPr>
        <p:spPr/>
        <p:txBody>
          <a:bodyPr vert="horz" lIns="91440" tIns="45720" rIns="91440" bIns="45720" rtlCol="0" anchor="t">
            <a:normAutofit fontScale="92500" lnSpcReduction="20000"/>
          </a:bodyPr>
          <a:lstStyle/>
          <a:p>
            <a:r>
              <a:rPr lang="en-US">
                <a:ea typeface="+mn-lt"/>
                <a:cs typeface="+mn-lt"/>
              </a:rPr>
              <a:t>To support capacity building activities and improve the delivery of services by local educational agencies to improve results for children with disabilities.</a:t>
            </a:r>
            <a:endParaRPr lang="en-US">
              <a:solidFill>
                <a:srgbClr val="187BC0"/>
              </a:solidFill>
              <a:ea typeface="+mn-lt"/>
              <a:cs typeface="+mn-lt"/>
            </a:endParaRPr>
          </a:p>
          <a:p>
            <a:pPr lvl="1"/>
            <a:r>
              <a:rPr lang="en-US">
                <a:solidFill>
                  <a:schemeClr val="tx1"/>
                </a:solidFill>
                <a:ea typeface="+mn-lt"/>
                <a:cs typeface="+mn-lt"/>
              </a:rPr>
              <a:t>$4,839,797</a:t>
            </a:r>
            <a:endParaRPr lang="en-US">
              <a:solidFill>
                <a:schemeClr val="tx1"/>
              </a:solidFill>
              <a:cs typeface="Arial"/>
            </a:endParaRPr>
          </a:p>
          <a:p>
            <a:r>
              <a:rPr lang="en-US">
                <a:ea typeface="+mn-lt"/>
                <a:cs typeface="+mn-lt"/>
              </a:rPr>
              <a:t>To support paperwork reduction activities, including expanding the use of technology in the IEP process</a:t>
            </a:r>
            <a:r>
              <a:rPr lang="en-US" sz="1800">
                <a:ea typeface="+mn-lt"/>
                <a:cs typeface="+mn-lt"/>
              </a:rPr>
              <a:t>.</a:t>
            </a:r>
          </a:p>
          <a:p>
            <a:pPr lvl="1"/>
            <a:r>
              <a:rPr lang="en-US">
                <a:solidFill>
                  <a:schemeClr val="tx1"/>
                </a:solidFill>
                <a:cs typeface="Arial"/>
              </a:rPr>
              <a:t>$6,000,000</a:t>
            </a:r>
          </a:p>
          <a:p>
            <a:r>
              <a:rPr lang="en-US">
                <a:ea typeface="+mn-lt"/>
                <a:cs typeface="+mn-lt"/>
              </a:rPr>
              <a:t>To improve the use of technology in the classroom by children with disabilities to enhance learning.</a:t>
            </a:r>
          </a:p>
          <a:p>
            <a:pPr lvl="1"/>
            <a:r>
              <a:rPr lang="en-US">
                <a:solidFill>
                  <a:schemeClr val="tx1"/>
                </a:solidFill>
                <a:cs typeface="Arial"/>
              </a:rPr>
              <a:t>$555,000</a:t>
            </a:r>
          </a:p>
        </p:txBody>
      </p:sp>
      <p:sp>
        <p:nvSpPr>
          <p:cNvPr id="4" name="Footer Placeholder 3">
            <a:extLst>
              <a:ext uri="{FF2B5EF4-FFF2-40B4-BE49-F238E27FC236}">
                <a16:creationId xmlns:a16="http://schemas.microsoft.com/office/drawing/2014/main" id="{D7260F75-2EF1-C979-C36F-A23DA2566434}"/>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A833E279-31CE-C527-E482-01ABFA048DE7}"/>
              </a:ext>
            </a:extLst>
          </p:cNvPr>
          <p:cNvSpPr>
            <a:spLocks noGrp="1"/>
          </p:cNvSpPr>
          <p:nvPr>
            <p:ph type="sldNum" sz="quarter" idx="12"/>
          </p:nvPr>
        </p:nvSpPr>
        <p:spPr/>
        <p:txBody>
          <a:bodyPr/>
          <a:lstStyle/>
          <a:p>
            <a:fld id="{D5CA4161-6EC3-4748-B7F3-82EA64CE3DD4}" type="slidenum">
              <a:rPr lang="en-US" smtClean="0"/>
              <a:pPr/>
              <a:t>14</a:t>
            </a:fld>
            <a:endParaRPr lang="en-US"/>
          </a:p>
        </p:txBody>
      </p:sp>
    </p:spTree>
    <p:extLst>
      <p:ext uri="{BB962C8B-B14F-4D97-AF65-F5344CB8AC3E}">
        <p14:creationId xmlns:p14="http://schemas.microsoft.com/office/powerpoint/2010/main" val="2333481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72ECC-78D0-A125-AA62-80FEEF4787AA}"/>
              </a:ext>
            </a:extLst>
          </p:cNvPr>
          <p:cNvSpPr>
            <a:spLocks noGrp="1"/>
          </p:cNvSpPr>
          <p:nvPr>
            <p:ph type="title"/>
          </p:nvPr>
        </p:nvSpPr>
        <p:spPr/>
        <p:txBody>
          <a:bodyPr/>
          <a:lstStyle/>
          <a:p>
            <a:r>
              <a:rPr lang="en-US">
                <a:cs typeface="Arial"/>
              </a:rPr>
              <a:t>Optional State Level Activities</a:t>
            </a:r>
            <a:endParaRPr lang="en-US"/>
          </a:p>
        </p:txBody>
      </p:sp>
      <p:sp>
        <p:nvSpPr>
          <p:cNvPr id="3" name="Content Placeholder 2">
            <a:extLst>
              <a:ext uri="{FF2B5EF4-FFF2-40B4-BE49-F238E27FC236}">
                <a16:creationId xmlns:a16="http://schemas.microsoft.com/office/drawing/2014/main" id="{B6517246-48A5-BE67-49F5-BD201974AA2B}"/>
              </a:ext>
            </a:extLst>
          </p:cNvPr>
          <p:cNvSpPr>
            <a:spLocks noGrp="1"/>
          </p:cNvSpPr>
          <p:nvPr>
            <p:ph idx="1"/>
          </p:nvPr>
        </p:nvSpPr>
        <p:spPr/>
        <p:txBody>
          <a:bodyPr vert="horz" lIns="91440" tIns="45720" rIns="91440" bIns="45720" rtlCol="0" anchor="t">
            <a:normAutofit fontScale="92500"/>
          </a:bodyPr>
          <a:lstStyle/>
          <a:p>
            <a:r>
              <a:rPr lang="en-US">
                <a:ea typeface="+mn-lt"/>
                <a:cs typeface="+mn-lt"/>
              </a:rPr>
              <a:t>To support the use of technology, including technology with universal design principles and assistive technology devices, to maximize accessibility to the general education curriculum for children with disabilities.</a:t>
            </a:r>
          </a:p>
          <a:p>
            <a:pPr lvl="1"/>
            <a:r>
              <a:rPr lang="en-US">
                <a:solidFill>
                  <a:schemeClr val="tx1"/>
                </a:solidFill>
                <a:ea typeface="+mn-lt"/>
                <a:cs typeface="+mn-lt"/>
              </a:rPr>
              <a:t>$300,000</a:t>
            </a:r>
          </a:p>
          <a:p>
            <a:r>
              <a:rPr lang="en-US">
                <a:ea typeface="+mn-lt"/>
                <a:cs typeface="+mn-lt"/>
              </a:rPr>
              <a:t>Development and implementation of transition programs, including coordination of services with agencies involved in supporting the transition of children with disabilities to postsecondary activities. </a:t>
            </a:r>
          </a:p>
          <a:p>
            <a:pPr lvl="1"/>
            <a:r>
              <a:rPr lang="en-US">
                <a:solidFill>
                  <a:schemeClr val="tx1"/>
                </a:solidFill>
                <a:cs typeface="Arial"/>
              </a:rPr>
              <a:t>$1,500,000</a:t>
            </a:r>
          </a:p>
        </p:txBody>
      </p:sp>
      <p:sp>
        <p:nvSpPr>
          <p:cNvPr id="4" name="Footer Placeholder 3">
            <a:extLst>
              <a:ext uri="{FF2B5EF4-FFF2-40B4-BE49-F238E27FC236}">
                <a16:creationId xmlns:a16="http://schemas.microsoft.com/office/drawing/2014/main" id="{D7260F75-2EF1-C979-C36F-A23DA2566434}"/>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A833E279-31CE-C527-E482-01ABFA048DE7}"/>
              </a:ext>
            </a:extLst>
          </p:cNvPr>
          <p:cNvSpPr>
            <a:spLocks noGrp="1"/>
          </p:cNvSpPr>
          <p:nvPr>
            <p:ph type="sldNum" sz="quarter" idx="12"/>
          </p:nvPr>
        </p:nvSpPr>
        <p:spPr/>
        <p:txBody>
          <a:bodyPr/>
          <a:lstStyle/>
          <a:p>
            <a:fld id="{D5CA4161-6EC3-4748-B7F3-82EA64CE3DD4}" type="slidenum">
              <a:rPr lang="en-US" smtClean="0"/>
              <a:pPr/>
              <a:t>15</a:t>
            </a:fld>
            <a:endParaRPr lang="en-US"/>
          </a:p>
        </p:txBody>
      </p:sp>
    </p:spTree>
    <p:extLst>
      <p:ext uri="{BB962C8B-B14F-4D97-AF65-F5344CB8AC3E}">
        <p14:creationId xmlns:p14="http://schemas.microsoft.com/office/powerpoint/2010/main" val="2497564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72ECC-78D0-A125-AA62-80FEEF4787AA}"/>
              </a:ext>
            </a:extLst>
          </p:cNvPr>
          <p:cNvSpPr>
            <a:spLocks noGrp="1"/>
          </p:cNvSpPr>
          <p:nvPr>
            <p:ph type="title"/>
          </p:nvPr>
        </p:nvSpPr>
        <p:spPr/>
        <p:txBody>
          <a:bodyPr/>
          <a:lstStyle/>
          <a:p>
            <a:r>
              <a:rPr lang="en-US">
                <a:cs typeface="Arial"/>
              </a:rPr>
              <a:t>Optional State Level Activities</a:t>
            </a:r>
            <a:endParaRPr lang="en-US"/>
          </a:p>
        </p:txBody>
      </p:sp>
      <p:sp>
        <p:nvSpPr>
          <p:cNvPr id="3" name="Content Placeholder 2">
            <a:extLst>
              <a:ext uri="{FF2B5EF4-FFF2-40B4-BE49-F238E27FC236}">
                <a16:creationId xmlns:a16="http://schemas.microsoft.com/office/drawing/2014/main" id="{B6517246-48A5-BE67-49F5-BD201974AA2B}"/>
              </a:ext>
            </a:extLst>
          </p:cNvPr>
          <p:cNvSpPr>
            <a:spLocks noGrp="1"/>
          </p:cNvSpPr>
          <p:nvPr>
            <p:ph idx="1"/>
          </p:nvPr>
        </p:nvSpPr>
        <p:spPr/>
        <p:txBody>
          <a:bodyPr vert="horz" lIns="91440" tIns="45720" rIns="91440" bIns="45720" rtlCol="0" anchor="t">
            <a:normAutofit fontScale="92500" lnSpcReduction="20000"/>
          </a:bodyPr>
          <a:lstStyle/>
          <a:p>
            <a:r>
              <a:rPr lang="en-US">
                <a:ea typeface="+mn-lt"/>
                <a:cs typeface="+mn-lt"/>
              </a:rPr>
              <a:t>Alternative programming for children with disabilities who have been expelled from school, and services for children with disabilities in correctional facilities, children enrolled in State-operated or State-supported schools, and children with disabilities in charter schools.</a:t>
            </a:r>
          </a:p>
          <a:p>
            <a:pPr lvl="1"/>
            <a:r>
              <a:rPr lang="en-US">
                <a:solidFill>
                  <a:schemeClr val="tx1"/>
                </a:solidFill>
                <a:ea typeface="+mn-lt"/>
                <a:cs typeface="+mn-lt"/>
              </a:rPr>
              <a:t>$50,000</a:t>
            </a:r>
          </a:p>
          <a:p>
            <a:r>
              <a:rPr lang="en-US">
                <a:ea typeface="+mn-lt"/>
                <a:cs typeface="+mn-lt"/>
              </a:rPr>
              <a:t>To support the development and provision of appropriate accommodations for children with disabilities, or the development and provision of alternate assessments that are valid and reliable for assessing the performance of children with disabilities</a:t>
            </a:r>
          </a:p>
          <a:p>
            <a:pPr lvl="1"/>
            <a:r>
              <a:rPr lang="en-US">
                <a:solidFill>
                  <a:schemeClr val="tx1"/>
                </a:solidFill>
                <a:ea typeface="+mn-lt"/>
                <a:cs typeface="+mn-lt"/>
              </a:rPr>
              <a:t>$1,700,000</a:t>
            </a:r>
          </a:p>
        </p:txBody>
      </p:sp>
      <p:sp>
        <p:nvSpPr>
          <p:cNvPr id="4" name="Footer Placeholder 3">
            <a:extLst>
              <a:ext uri="{FF2B5EF4-FFF2-40B4-BE49-F238E27FC236}">
                <a16:creationId xmlns:a16="http://schemas.microsoft.com/office/drawing/2014/main" id="{D7260F75-2EF1-C979-C36F-A23DA2566434}"/>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A833E279-31CE-C527-E482-01ABFA048DE7}"/>
              </a:ext>
            </a:extLst>
          </p:cNvPr>
          <p:cNvSpPr>
            <a:spLocks noGrp="1"/>
          </p:cNvSpPr>
          <p:nvPr>
            <p:ph type="sldNum" sz="quarter" idx="12"/>
          </p:nvPr>
        </p:nvSpPr>
        <p:spPr/>
        <p:txBody>
          <a:bodyPr/>
          <a:lstStyle/>
          <a:p>
            <a:fld id="{D5CA4161-6EC3-4748-B7F3-82EA64CE3DD4}" type="slidenum">
              <a:rPr lang="en-US" smtClean="0"/>
              <a:pPr/>
              <a:t>16</a:t>
            </a:fld>
            <a:endParaRPr lang="en-US"/>
          </a:p>
        </p:txBody>
      </p:sp>
    </p:spTree>
    <p:extLst>
      <p:ext uri="{BB962C8B-B14F-4D97-AF65-F5344CB8AC3E}">
        <p14:creationId xmlns:p14="http://schemas.microsoft.com/office/powerpoint/2010/main" val="3159904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72ECC-78D0-A125-AA62-80FEEF4787AA}"/>
              </a:ext>
            </a:extLst>
          </p:cNvPr>
          <p:cNvSpPr>
            <a:spLocks noGrp="1"/>
          </p:cNvSpPr>
          <p:nvPr>
            <p:ph type="title"/>
          </p:nvPr>
        </p:nvSpPr>
        <p:spPr/>
        <p:txBody>
          <a:bodyPr/>
          <a:lstStyle/>
          <a:p>
            <a:r>
              <a:rPr lang="en-US">
                <a:cs typeface="Arial"/>
              </a:rPr>
              <a:t>Optional State Level Activities</a:t>
            </a:r>
            <a:endParaRPr lang="en-US"/>
          </a:p>
        </p:txBody>
      </p:sp>
      <p:sp>
        <p:nvSpPr>
          <p:cNvPr id="3" name="Content Placeholder 2">
            <a:extLst>
              <a:ext uri="{FF2B5EF4-FFF2-40B4-BE49-F238E27FC236}">
                <a16:creationId xmlns:a16="http://schemas.microsoft.com/office/drawing/2014/main" id="{B6517246-48A5-BE67-49F5-BD201974AA2B}"/>
              </a:ext>
            </a:extLst>
          </p:cNvPr>
          <p:cNvSpPr>
            <a:spLocks noGrp="1"/>
          </p:cNvSpPr>
          <p:nvPr>
            <p:ph idx="1"/>
          </p:nvPr>
        </p:nvSpPr>
        <p:spPr>
          <a:xfrm>
            <a:off x="294199" y="1609148"/>
            <a:ext cx="11603603" cy="4567815"/>
          </a:xfrm>
        </p:spPr>
        <p:txBody>
          <a:bodyPr vert="horz" lIns="91440" tIns="45720" rIns="91440" bIns="45720" rtlCol="0" anchor="t">
            <a:normAutofit fontScale="92500" lnSpcReduction="20000"/>
          </a:bodyPr>
          <a:lstStyle/>
          <a:p>
            <a:r>
              <a:rPr lang="en-US">
                <a:ea typeface="+mn-lt"/>
                <a:cs typeface="+mn-lt"/>
              </a:rPr>
              <a:t>To provide technical assistance to schools and LEAs, and direct services, including direct student services to children with disabilities, to schools or LEAs implementing comprehensive support and improvement activities or targeted support and improvement activities on the basis of consistent underperformance of the disaggregated subgroup of children with disabilities, including providing professional development to special and regular education teachers, who teach children with disabilities, based on scientifically based research to improve educational instruction, in order to improve academic achievement </a:t>
            </a:r>
          </a:p>
          <a:p>
            <a:pPr lvl="1"/>
            <a:r>
              <a:rPr lang="en-US">
                <a:solidFill>
                  <a:schemeClr val="tx1"/>
                </a:solidFill>
                <a:cs typeface="Arial"/>
              </a:rPr>
              <a:t>$100,000</a:t>
            </a:r>
          </a:p>
        </p:txBody>
      </p:sp>
      <p:sp>
        <p:nvSpPr>
          <p:cNvPr id="4" name="Footer Placeholder 3">
            <a:extLst>
              <a:ext uri="{FF2B5EF4-FFF2-40B4-BE49-F238E27FC236}">
                <a16:creationId xmlns:a16="http://schemas.microsoft.com/office/drawing/2014/main" id="{D7260F75-2EF1-C979-C36F-A23DA2566434}"/>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A833E279-31CE-C527-E482-01ABFA048DE7}"/>
              </a:ext>
            </a:extLst>
          </p:cNvPr>
          <p:cNvSpPr>
            <a:spLocks noGrp="1"/>
          </p:cNvSpPr>
          <p:nvPr>
            <p:ph type="sldNum" sz="quarter" idx="12"/>
          </p:nvPr>
        </p:nvSpPr>
        <p:spPr/>
        <p:txBody>
          <a:bodyPr/>
          <a:lstStyle/>
          <a:p>
            <a:fld id="{D5CA4161-6EC3-4748-B7F3-82EA64CE3DD4}" type="slidenum">
              <a:rPr lang="en-US" smtClean="0"/>
              <a:pPr/>
              <a:t>17</a:t>
            </a:fld>
            <a:endParaRPr lang="en-US"/>
          </a:p>
        </p:txBody>
      </p:sp>
    </p:spTree>
    <p:extLst>
      <p:ext uri="{BB962C8B-B14F-4D97-AF65-F5344CB8AC3E}">
        <p14:creationId xmlns:p14="http://schemas.microsoft.com/office/powerpoint/2010/main" val="655279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B9159B0-FB1C-4135-BDB1-8225EB379D19}"/>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2B4A1D34-1D6D-4067-9A4B-F71C6A01B35D}"/>
              </a:ext>
            </a:extLst>
          </p:cNvPr>
          <p:cNvSpPr>
            <a:spLocks noGrp="1"/>
          </p:cNvSpPr>
          <p:nvPr>
            <p:ph type="sldNum" sz="quarter" idx="12"/>
          </p:nvPr>
        </p:nvSpPr>
        <p:spPr/>
        <p:txBody>
          <a:bodyPr/>
          <a:lstStyle/>
          <a:p>
            <a:fld id="{D5CA4161-6EC3-4748-B7F3-82EA64CE3DD4}" type="slidenum">
              <a:rPr lang="en-US" smtClean="0"/>
              <a:pPr/>
              <a:t>18</a:t>
            </a:fld>
            <a:endParaRPr lang="en-US"/>
          </a:p>
        </p:txBody>
      </p:sp>
      <p:pic>
        <p:nvPicPr>
          <p:cNvPr id="8" name="Content Placeholder 7">
            <a:extLst>
              <a:ext uri="{FF2B5EF4-FFF2-40B4-BE49-F238E27FC236}">
                <a16:creationId xmlns:a16="http://schemas.microsoft.com/office/drawing/2014/main" id="{6666D93A-B6DE-1697-6792-60E08693367D}"/>
              </a:ext>
            </a:extLst>
          </p:cNvPr>
          <p:cNvPicPr>
            <a:picLocks noGrp="1" noChangeAspect="1"/>
          </p:cNvPicPr>
          <p:nvPr>
            <p:ph idx="1"/>
          </p:nvPr>
        </p:nvPicPr>
        <p:blipFill>
          <a:blip r:embed="rId2"/>
          <a:stretch>
            <a:fillRect/>
          </a:stretch>
        </p:blipFill>
        <p:spPr>
          <a:xfrm>
            <a:off x="5251365" y="441947"/>
            <a:ext cx="6568113" cy="5631107"/>
          </a:xfrm>
        </p:spPr>
      </p:pic>
      <p:sp>
        <p:nvSpPr>
          <p:cNvPr id="2" name="TextBox 1">
            <a:extLst>
              <a:ext uri="{FF2B5EF4-FFF2-40B4-BE49-F238E27FC236}">
                <a16:creationId xmlns:a16="http://schemas.microsoft.com/office/drawing/2014/main" id="{A8631E46-D663-E900-3750-500EECCD9590}"/>
              </a:ext>
            </a:extLst>
          </p:cNvPr>
          <p:cNvSpPr txBox="1"/>
          <p:nvPr/>
        </p:nvSpPr>
        <p:spPr>
          <a:xfrm>
            <a:off x="612396" y="831273"/>
            <a:ext cx="6207854"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cs typeface="Arial"/>
              </a:rPr>
              <a:t>What recommendations do you have in how the SDE-SES allocates the State-Level Activity Funds?</a:t>
            </a:r>
          </a:p>
          <a:p>
            <a:endParaRPr lang="en-US" sz="4000" dirty="0">
              <a:cs typeface="Arial"/>
            </a:endParaRPr>
          </a:p>
          <a:p>
            <a:r>
              <a:rPr lang="en-US" sz="4000" dirty="0">
                <a:cs typeface="Arial"/>
              </a:rPr>
              <a:t>Email: abby.johnson@sde.ok.gov</a:t>
            </a:r>
            <a:endParaRPr lang="en-US" sz="4000" dirty="0"/>
          </a:p>
        </p:txBody>
      </p:sp>
    </p:spTree>
    <p:extLst>
      <p:ext uri="{BB962C8B-B14F-4D97-AF65-F5344CB8AC3E}">
        <p14:creationId xmlns:p14="http://schemas.microsoft.com/office/powerpoint/2010/main" val="3582922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41FF6-F89F-0FD0-9FBA-39349D338AA3}"/>
              </a:ext>
            </a:extLst>
          </p:cNvPr>
          <p:cNvSpPr>
            <a:spLocks noGrp="1"/>
          </p:cNvSpPr>
          <p:nvPr>
            <p:ph type="title"/>
          </p:nvPr>
        </p:nvSpPr>
        <p:spPr/>
        <p:txBody>
          <a:bodyPr/>
          <a:lstStyle/>
          <a:p>
            <a:r>
              <a:rPr lang="en-US" dirty="0"/>
              <a:t>Due Dates	</a:t>
            </a:r>
          </a:p>
        </p:txBody>
      </p:sp>
      <p:sp>
        <p:nvSpPr>
          <p:cNvPr id="3" name="Content Placeholder 2">
            <a:extLst>
              <a:ext uri="{FF2B5EF4-FFF2-40B4-BE49-F238E27FC236}">
                <a16:creationId xmlns:a16="http://schemas.microsoft.com/office/drawing/2014/main" id="{0004C74A-23A3-2F7E-3A59-EE214CD663B6}"/>
              </a:ext>
            </a:extLst>
          </p:cNvPr>
          <p:cNvSpPr>
            <a:spLocks noGrp="1"/>
          </p:cNvSpPr>
          <p:nvPr>
            <p:ph idx="1"/>
          </p:nvPr>
        </p:nvSpPr>
        <p:spPr/>
        <p:txBody>
          <a:bodyPr/>
          <a:lstStyle/>
          <a:p>
            <a:r>
              <a:rPr lang="en-US" dirty="0"/>
              <a:t>June 1 SSIP Participation Application</a:t>
            </a:r>
          </a:p>
          <a:p>
            <a:r>
              <a:rPr lang="en-US" dirty="0"/>
              <a:t>June 30 Submit End of Year Data </a:t>
            </a:r>
          </a:p>
          <a:p>
            <a:r>
              <a:rPr lang="en-US" dirty="0"/>
              <a:t>July 1 Assurances</a:t>
            </a:r>
          </a:p>
          <a:p>
            <a:r>
              <a:rPr lang="en-US" dirty="0"/>
              <a:t>July 16 Certify EOY Data</a:t>
            </a:r>
          </a:p>
          <a:p>
            <a:r>
              <a:rPr lang="en-US" dirty="0"/>
              <a:t>July 22 High Needs Application</a:t>
            </a:r>
          </a:p>
        </p:txBody>
      </p:sp>
      <p:sp>
        <p:nvSpPr>
          <p:cNvPr id="4" name="Footer Placeholder 3">
            <a:extLst>
              <a:ext uri="{FF2B5EF4-FFF2-40B4-BE49-F238E27FC236}">
                <a16:creationId xmlns:a16="http://schemas.microsoft.com/office/drawing/2014/main" id="{327A68E6-2188-76C0-0E67-0ACDCC0A87B3}"/>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BF44FA3E-B180-1372-9EB1-B21EE6E15E0D}"/>
              </a:ext>
            </a:extLst>
          </p:cNvPr>
          <p:cNvSpPr>
            <a:spLocks noGrp="1"/>
          </p:cNvSpPr>
          <p:nvPr>
            <p:ph type="sldNum" sz="quarter" idx="12"/>
          </p:nvPr>
        </p:nvSpPr>
        <p:spPr/>
        <p:txBody>
          <a:bodyPr/>
          <a:lstStyle/>
          <a:p>
            <a:fld id="{D5CA4161-6EC3-4748-B7F3-82EA64CE3DD4}" type="slidenum">
              <a:rPr lang="en-US" smtClean="0"/>
              <a:pPr/>
              <a:t>19</a:t>
            </a:fld>
            <a:endParaRPr lang="en-US" dirty="0"/>
          </a:p>
        </p:txBody>
      </p:sp>
    </p:spTree>
    <p:extLst>
      <p:ext uri="{BB962C8B-B14F-4D97-AF65-F5344CB8AC3E}">
        <p14:creationId xmlns:p14="http://schemas.microsoft.com/office/powerpoint/2010/main" val="335614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70369-3CCF-7F17-4806-1F7903EF720A}"/>
              </a:ext>
            </a:extLst>
          </p:cNvPr>
          <p:cNvSpPr>
            <a:spLocks noGrp="1"/>
          </p:cNvSpPr>
          <p:nvPr>
            <p:ph type="title"/>
          </p:nvPr>
        </p:nvSpPr>
        <p:spPr/>
        <p:txBody>
          <a:bodyPr/>
          <a:lstStyle/>
          <a:p>
            <a:r>
              <a:rPr lang="en-US" dirty="0"/>
              <a:t>Welcome</a:t>
            </a:r>
          </a:p>
        </p:txBody>
      </p:sp>
      <p:sp>
        <p:nvSpPr>
          <p:cNvPr id="6" name="Text Placeholder 5">
            <a:extLst>
              <a:ext uri="{FF2B5EF4-FFF2-40B4-BE49-F238E27FC236}">
                <a16:creationId xmlns:a16="http://schemas.microsoft.com/office/drawing/2014/main" id="{0C77A07D-D715-4656-9BC1-F7B9D318B132}"/>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FBB71015-9FD3-6275-2B33-41BB4495E7E0}"/>
              </a:ext>
            </a:extLst>
          </p:cNvPr>
          <p:cNvSpPr>
            <a:spLocks noGrp="1"/>
          </p:cNvSpPr>
          <p:nvPr>
            <p:ph type="ftr" sz="quarter" idx="11"/>
          </p:nvPr>
        </p:nvSpPr>
        <p:spPr/>
        <p:txBody>
          <a:bodyPr/>
          <a:lstStyle/>
          <a:p>
            <a:r>
              <a:rPr lang="en-US" dirty="0"/>
              <a:t>Director Update April 2024</a:t>
            </a:r>
          </a:p>
        </p:txBody>
      </p:sp>
      <p:sp>
        <p:nvSpPr>
          <p:cNvPr id="5" name="Slide Number Placeholder 4">
            <a:extLst>
              <a:ext uri="{FF2B5EF4-FFF2-40B4-BE49-F238E27FC236}">
                <a16:creationId xmlns:a16="http://schemas.microsoft.com/office/drawing/2014/main" id="{B30F25E1-6124-A9EE-0ADE-2BAE6785E820}"/>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2316732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4E817-965D-01EE-F798-3C6923A090DA}"/>
              </a:ext>
            </a:extLst>
          </p:cNvPr>
          <p:cNvSpPr>
            <a:spLocks noGrp="1"/>
          </p:cNvSpPr>
          <p:nvPr>
            <p:ph type="title"/>
          </p:nvPr>
        </p:nvSpPr>
        <p:spPr/>
        <p:txBody>
          <a:bodyPr/>
          <a:lstStyle/>
          <a:p>
            <a:r>
              <a:rPr lang="en-US" dirty="0"/>
              <a:t>Upcoming Training Dates</a:t>
            </a:r>
          </a:p>
        </p:txBody>
      </p:sp>
      <p:sp>
        <p:nvSpPr>
          <p:cNvPr id="3" name="Content Placeholder 2">
            <a:extLst>
              <a:ext uri="{FF2B5EF4-FFF2-40B4-BE49-F238E27FC236}">
                <a16:creationId xmlns:a16="http://schemas.microsoft.com/office/drawing/2014/main" id="{D723F9C5-A25B-AA0F-F58C-AEE9A17E5BD7}"/>
              </a:ext>
            </a:extLst>
          </p:cNvPr>
          <p:cNvSpPr>
            <a:spLocks noGrp="1"/>
          </p:cNvSpPr>
          <p:nvPr>
            <p:ph idx="1"/>
          </p:nvPr>
        </p:nvSpPr>
        <p:spPr>
          <a:xfrm>
            <a:off x="294198" y="1455935"/>
            <a:ext cx="11603603" cy="4914940"/>
          </a:xfrm>
        </p:spPr>
        <p:txBody>
          <a:bodyPr>
            <a:normAutofit lnSpcReduction="10000"/>
          </a:bodyPr>
          <a:lstStyle/>
          <a:p>
            <a:r>
              <a:rPr lang="en-US" dirty="0"/>
              <a:t>April 19 12-1pm Information meeting about SSIP participation</a:t>
            </a:r>
          </a:p>
          <a:p>
            <a:r>
              <a:rPr lang="en-US" dirty="0"/>
              <a:t>April 25 Alternate Diploma Collaborative- Resources for Career Readiness &amp; Exploration</a:t>
            </a:r>
          </a:p>
          <a:p>
            <a:r>
              <a:rPr lang="en-US" dirty="0"/>
              <a:t>April 30 3-4pm Information meeting about SSIP participation</a:t>
            </a:r>
          </a:p>
          <a:p>
            <a:r>
              <a:rPr lang="en-US" dirty="0"/>
              <a:t>EDPlan Training</a:t>
            </a:r>
          </a:p>
          <a:p>
            <a:pPr lvl="1"/>
            <a:r>
              <a:rPr lang="da-DK" b="0" i="0" dirty="0">
                <a:solidFill>
                  <a:srgbClr val="000000"/>
                </a:solidFill>
                <a:effectLst/>
                <a:latin typeface="Palatino"/>
                <a:hlinkClick r:id="rId2"/>
              </a:rPr>
              <a:t>April 10, 2024 at 3:00 PM - 4:00 PM</a:t>
            </a:r>
            <a:endParaRPr lang="da-DK" b="0" i="0" dirty="0">
              <a:solidFill>
                <a:srgbClr val="000000"/>
              </a:solidFill>
              <a:effectLst/>
              <a:latin typeface="Palatino"/>
            </a:endParaRPr>
          </a:p>
          <a:p>
            <a:pPr lvl="1"/>
            <a:r>
              <a:rPr lang="da-DK" b="0" i="0" dirty="0">
                <a:solidFill>
                  <a:srgbClr val="000000"/>
                </a:solidFill>
                <a:effectLst/>
                <a:latin typeface="Palatino"/>
                <a:hlinkClick r:id="rId3"/>
              </a:rPr>
              <a:t>April 17, 2024 at 3:00 PM - 4:00 PM</a:t>
            </a:r>
            <a:endParaRPr lang="da-DK" b="0" i="0" dirty="0">
              <a:solidFill>
                <a:srgbClr val="000000"/>
              </a:solidFill>
              <a:effectLst/>
              <a:latin typeface="Palatino"/>
            </a:endParaRPr>
          </a:p>
          <a:p>
            <a:pPr lvl="1"/>
            <a:r>
              <a:rPr lang="da-DK" b="0" i="0" dirty="0">
                <a:solidFill>
                  <a:srgbClr val="000000"/>
                </a:solidFill>
                <a:effectLst/>
                <a:latin typeface="Palatino"/>
                <a:hlinkClick r:id="rId4"/>
              </a:rPr>
              <a:t>April 24, 2024 at 3:00 PM - 4:00 PM</a:t>
            </a:r>
            <a:endParaRPr lang="da-DK" b="0" i="0" dirty="0">
              <a:solidFill>
                <a:srgbClr val="000000"/>
              </a:solidFill>
              <a:effectLst/>
              <a:latin typeface="Palatino"/>
            </a:endParaRPr>
          </a:p>
          <a:p>
            <a:r>
              <a:rPr lang="en-US" dirty="0"/>
              <a:t>CPI Trainer OKC/Tulsa (multiple)</a:t>
            </a:r>
          </a:p>
          <a:p>
            <a:endParaRPr lang="en-US" dirty="0"/>
          </a:p>
        </p:txBody>
      </p:sp>
      <p:sp>
        <p:nvSpPr>
          <p:cNvPr id="4" name="Footer Placeholder 3">
            <a:extLst>
              <a:ext uri="{FF2B5EF4-FFF2-40B4-BE49-F238E27FC236}">
                <a16:creationId xmlns:a16="http://schemas.microsoft.com/office/drawing/2014/main" id="{823DD48E-3A35-ACD0-CF81-014CCB8A6B56}"/>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5612620E-1889-442B-0893-B039DFDE2BA1}"/>
              </a:ext>
            </a:extLst>
          </p:cNvPr>
          <p:cNvSpPr>
            <a:spLocks noGrp="1"/>
          </p:cNvSpPr>
          <p:nvPr>
            <p:ph type="sldNum" sz="quarter" idx="12"/>
          </p:nvPr>
        </p:nvSpPr>
        <p:spPr/>
        <p:txBody>
          <a:bodyPr/>
          <a:lstStyle/>
          <a:p>
            <a:fld id="{D5CA4161-6EC3-4748-B7F3-82EA64CE3DD4}" type="slidenum">
              <a:rPr lang="en-US" smtClean="0"/>
              <a:pPr/>
              <a:t>20</a:t>
            </a:fld>
            <a:endParaRPr lang="en-US" dirty="0"/>
          </a:p>
        </p:txBody>
      </p:sp>
    </p:spTree>
    <p:extLst>
      <p:ext uri="{BB962C8B-B14F-4D97-AF65-F5344CB8AC3E}">
        <p14:creationId xmlns:p14="http://schemas.microsoft.com/office/powerpoint/2010/main" val="595479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D98DC-81EF-8598-4601-2B87D4BB811D}"/>
              </a:ext>
            </a:extLst>
          </p:cNvPr>
          <p:cNvSpPr>
            <a:spLocks noGrp="1"/>
          </p:cNvSpPr>
          <p:nvPr>
            <p:ph type="title"/>
          </p:nvPr>
        </p:nvSpPr>
        <p:spPr/>
        <p:txBody>
          <a:bodyPr/>
          <a:lstStyle/>
          <a:p>
            <a:r>
              <a:rPr lang="en-US" dirty="0"/>
              <a:t>End of Year (EOY) Training Opportunities</a:t>
            </a:r>
          </a:p>
        </p:txBody>
      </p:sp>
      <p:sp>
        <p:nvSpPr>
          <p:cNvPr id="3" name="Content Placeholder 2">
            <a:extLst>
              <a:ext uri="{FF2B5EF4-FFF2-40B4-BE49-F238E27FC236}">
                <a16:creationId xmlns:a16="http://schemas.microsoft.com/office/drawing/2014/main" id="{68E09452-1572-6541-84AE-A75FA2D5245D}"/>
              </a:ext>
            </a:extLst>
          </p:cNvPr>
          <p:cNvSpPr>
            <a:spLocks noGrp="1"/>
          </p:cNvSpPr>
          <p:nvPr>
            <p:ph idx="1"/>
          </p:nvPr>
        </p:nvSpPr>
        <p:spPr/>
        <p:txBody>
          <a:bodyPr>
            <a:normAutofit/>
          </a:bodyPr>
          <a:lstStyle/>
          <a:p>
            <a:r>
              <a:rPr lang="en-US" dirty="0"/>
              <a:t>Open Door</a:t>
            </a:r>
          </a:p>
          <a:p>
            <a:pPr lvl="1"/>
            <a:r>
              <a:rPr lang="en-US" dirty="0"/>
              <a:t>May 7 11:00-4:00</a:t>
            </a:r>
          </a:p>
          <a:p>
            <a:pPr lvl="1"/>
            <a:r>
              <a:rPr lang="en-US" dirty="0"/>
              <a:t>May 16 9:00-2:00</a:t>
            </a:r>
          </a:p>
          <a:p>
            <a:pPr lvl="1"/>
            <a:r>
              <a:rPr lang="en-US" dirty="0"/>
              <a:t>May 17 9:00-2:00</a:t>
            </a:r>
          </a:p>
          <a:p>
            <a:pPr marL="0" indent="0">
              <a:buNone/>
            </a:pPr>
            <a:endParaRPr lang="en-US" dirty="0"/>
          </a:p>
        </p:txBody>
      </p:sp>
      <p:sp>
        <p:nvSpPr>
          <p:cNvPr id="4" name="Footer Placeholder 3">
            <a:extLst>
              <a:ext uri="{FF2B5EF4-FFF2-40B4-BE49-F238E27FC236}">
                <a16:creationId xmlns:a16="http://schemas.microsoft.com/office/drawing/2014/main" id="{E4974D34-6133-6654-A281-A9DAD5CF67A0}"/>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DA3A7AB0-84D4-87B3-0B4C-2ECD3EDB6239}"/>
              </a:ext>
            </a:extLst>
          </p:cNvPr>
          <p:cNvSpPr>
            <a:spLocks noGrp="1"/>
          </p:cNvSpPr>
          <p:nvPr>
            <p:ph type="sldNum" sz="quarter" idx="12"/>
          </p:nvPr>
        </p:nvSpPr>
        <p:spPr/>
        <p:txBody>
          <a:bodyPr/>
          <a:lstStyle/>
          <a:p>
            <a:fld id="{D5CA4161-6EC3-4748-B7F3-82EA64CE3DD4}" type="slidenum">
              <a:rPr lang="en-US" smtClean="0"/>
              <a:pPr/>
              <a:t>21</a:t>
            </a:fld>
            <a:endParaRPr lang="en-US" dirty="0"/>
          </a:p>
        </p:txBody>
      </p:sp>
    </p:spTree>
    <p:extLst>
      <p:ext uri="{BB962C8B-B14F-4D97-AF65-F5344CB8AC3E}">
        <p14:creationId xmlns:p14="http://schemas.microsoft.com/office/powerpoint/2010/main" val="2794025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EA08B-4246-54C2-AEDD-43B45E305634}"/>
              </a:ext>
            </a:extLst>
          </p:cNvPr>
          <p:cNvSpPr>
            <a:spLocks noGrp="1"/>
          </p:cNvSpPr>
          <p:nvPr>
            <p:ph type="title"/>
          </p:nvPr>
        </p:nvSpPr>
        <p:spPr/>
        <p:txBody>
          <a:bodyPr/>
          <a:lstStyle/>
          <a:p>
            <a:r>
              <a:rPr lang="en-US" dirty="0"/>
              <a:t>P&amp;P Revision 30 Day Public Comment</a:t>
            </a:r>
          </a:p>
        </p:txBody>
      </p:sp>
      <p:sp>
        <p:nvSpPr>
          <p:cNvPr id="3" name="Content Placeholder 2">
            <a:extLst>
              <a:ext uri="{FF2B5EF4-FFF2-40B4-BE49-F238E27FC236}">
                <a16:creationId xmlns:a16="http://schemas.microsoft.com/office/drawing/2014/main" id="{13FC5989-0A1D-C4E9-1A8F-51C60B8BA3A7}"/>
              </a:ext>
            </a:extLst>
          </p:cNvPr>
          <p:cNvSpPr>
            <a:spLocks noGrp="1"/>
          </p:cNvSpPr>
          <p:nvPr>
            <p:ph idx="1"/>
          </p:nvPr>
        </p:nvSpPr>
        <p:spPr/>
        <p:txBody>
          <a:bodyPr/>
          <a:lstStyle/>
          <a:p>
            <a:r>
              <a:rPr lang="en-US" dirty="0"/>
              <a:t>May 1- May 30</a:t>
            </a:r>
          </a:p>
          <a:p>
            <a:r>
              <a:rPr lang="en-US" dirty="0"/>
              <a:t>Watch the listserv for link to public comment</a:t>
            </a:r>
          </a:p>
        </p:txBody>
      </p:sp>
      <p:sp>
        <p:nvSpPr>
          <p:cNvPr id="4" name="Footer Placeholder 3">
            <a:extLst>
              <a:ext uri="{FF2B5EF4-FFF2-40B4-BE49-F238E27FC236}">
                <a16:creationId xmlns:a16="http://schemas.microsoft.com/office/drawing/2014/main" id="{2958A148-B6BA-3DA0-38DA-EAAC77D541EB}"/>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AC5DFA1D-8B77-E8A2-229D-8B1D9CB1B0AB}"/>
              </a:ext>
            </a:extLst>
          </p:cNvPr>
          <p:cNvSpPr>
            <a:spLocks noGrp="1"/>
          </p:cNvSpPr>
          <p:nvPr>
            <p:ph type="sldNum" sz="quarter" idx="12"/>
          </p:nvPr>
        </p:nvSpPr>
        <p:spPr/>
        <p:txBody>
          <a:bodyPr/>
          <a:lstStyle/>
          <a:p>
            <a:fld id="{D5CA4161-6EC3-4748-B7F3-82EA64CE3DD4}" type="slidenum">
              <a:rPr lang="en-US" smtClean="0"/>
              <a:pPr/>
              <a:t>22</a:t>
            </a:fld>
            <a:endParaRPr lang="en-US" dirty="0"/>
          </a:p>
        </p:txBody>
      </p:sp>
    </p:spTree>
    <p:extLst>
      <p:ext uri="{BB962C8B-B14F-4D97-AF65-F5344CB8AC3E}">
        <p14:creationId xmlns:p14="http://schemas.microsoft.com/office/powerpoint/2010/main" val="4100538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7CA08-8CFF-27FE-2CA2-65677417B99C}"/>
              </a:ext>
            </a:extLst>
          </p:cNvPr>
          <p:cNvSpPr>
            <a:spLocks noGrp="1"/>
          </p:cNvSpPr>
          <p:nvPr>
            <p:ph type="title"/>
          </p:nvPr>
        </p:nvSpPr>
        <p:spPr/>
        <p:txBody>
          <a:bodyPr/>
          <a:lstStyle/>
          <a:p>
            <a:r>
              <a:rPr lang="en-US" dirty="0"/>
              <a:t>Project 618</a:t>
            </a:r>
          </a:p>
        </p:txBody>
      </p:sp>
      <p:sp>
        <p:nvSpPr>
          <p:cNvPr id="3" name="Content Placeholder 2">
            <a:extLst>
              <a:ext uri="{FF2B5EF4-FFF2-40B4-BE49-F238E27FC236}">
                <a16:creationId xmlns:a16="http://schemas.microsoft.com/office/drawing/2014/main" id="{93B257E4-3CBC-1B93-F8CC-CD03BB1950BA}"/>
              </a:ext>
            </a:extLst>
          </p:cNvPr>
          <p:cNvSpPr>
            <a:spLocks noGrp="1"/>
          </p:cNvSpPr>
          <p:nvPr>
            <p:ph idx="1"/>
          </p:nvPr>
        </p:nvSpPr>
        <p:spPr/>
        <p:txBody>
          <a:bodyPr/>
          <a:lstStyle/>
          <a:p>
            <a:r>
              <a:rPr lang="en-US" dirty="0"/>
              <a:t>Renewed for 2024-25</a:t>
            </a:r>
          </a:p>
          <a:p>
            <a:pPr lvl="1"/>
            <a:r>
              <a:rPr lang="en-US" dirty="0"/>
              <a:t>$1.5 Million</a:t>
            </a:r>
          </a:p>
          <a:p>
            <a:pPr lvl="1"/>
            <a:r>
              <a:rPr lang="en-US" dirty="0"/>
              <a:t>Allocation based on Oct. 1 17-21 OAAP student count (projecting OAAP students who will be 18-22 for 24-25)</a:t>
            </a:r>
          </a:p>
          <a:p>
            <a:pPr lvl="1"/>
            <a:r>
              <a:rPr lang="en-US" dirty="0"/>
              <a:t>Open July 1</a:t>
            </a:r>
          </a:p>
          <a:p>
            <a:pPr lvl="1"/>
            <a:r>
              <a:rPr lang="en-US" dirty="0"/>
              <a:t>Approximately $900 per student</a:t>
            </a:r>
          </a:p>
          <a:p>
            <a:r>
              <a:rPr lang="en-US" dirty="0"/>
              <a:t>23-24 </a:t>
            </a:r>
          </a:p>
          <a:p>
            <a:pPr lvl="1"/>
            <a:r>
              <a:rPr lang="en-US" dirty="0"/>
              <a:t>Budget Due April 1 – will forfeit if not budgeted</a:t>
            </a:r>
          </a:p>
          <a:p>
            <a:pPr lvl="1"/>
            <a:r>
              <a:rPr lang="en-US" dirty="0"/>
              <a:t>Will carry over to 24-25 if budgeted</a:t>
            </a:r>
          </a:p>
        </p:txBody>
      </p:sp>
      <p:sp>
        <p:nvSpPr>
          <p:cNvPr id="4" name="Footer Placeholder 3">
            <a:extLst>
              <a:ext uri="{FF2B5EF4-FFF2-40B4-BE49-F238E27FC236}">
                <a16:creationId xmlns:a16="http://schemas.microsoft.com/office/drawing/2014/main" id="{297E3ED7-1A1D-8472-2937-B45EEB9804F5}"/>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B71AC084-B11C-4025-E377-B6B41B068AF7}"/>
              </a:ext>
            </a:extLst>
          </p:cNvPr>
          <p:cNvSpPr>
            <a:spLocks noGrp="1"/>
          </p:cNvSpPr>
          <p:nvPr>
            <p:ph type="sldNum" sz="quarter" idx="12"/>
          </p:nvPr>
        </p:nvSpPr>
        <p:spPr/>
        <p:txBody>
          <a:bodyPr/>
          <a:lstStyle/>
          <a:p>
            <a:fld id="{D5CA4161-6EC3-4748-B7F3-82EA64CE3DD4}" type="slidenum">
              <a:rPr lang="en-US" smtClean="0"/>
              <a:pPr/>
              <a:t>23</a:t>
            </a:fld>
            <a:endParaRPr lang="en-US" dirty="0"/>
          </a:p>
        </p:txBody>
      </p:sp>
    </p:spTree>
    <p:extLst>
      <p:ext uri="{BB962C8B-B14F-4D97-AF65-F5344CB8AC3E}">
        <p14:creationId xmlns:p14="http://schemas.microsoft.com/office/powerpoint/2010/main" val="2487533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72DE3-58E8-0988-334D-F5CDCD68D75D}"/>
              </a:ext>
            </a:extLst>
          </p:cNvPr>
          <p:cNvSpPr>
            <a:spLocks noGrp="1"/>
          </p:cNvSpPr>
          <p:nvPr>
            <p:ph type="title"/>
          </p:nvPr>
        </p:nvSpPr>
        <p:spPr/>
        <p:txBody>
          <a:bodyPr/>
          <a:lstStyle/>
          <a:p>
            <a:r>
              <a:rPr lang="en-US" dirty="0"/>
              <a:t>NEW Project 619</a:t>
            </a:r>
          </a:p>
        </p:txBody>
      </p:sp>
      <p:sp>
        <p:nvSpPr>
          <p:cNvPr id="3" name="Content Placeholder 2">
            <a:extLst>
              <a:ext uri="{FF2B5EF4-FFF2-40B4-BE49-F238E27FC236}">
                <a16:creationId xmlns:a16="http://schemas.microsoft.com/office/drawing/2014/main" id="{B05842D2-B5E7-E5F6-E95B-6386BAB4DE0E}"/>
              </a:ext>
            </a:extLst>
          </p:cNvPr>
          <p:cNvSpPr>
            <a:spLocks noGrp="1"/>
          </p:cNvSpPr>
          <p:nvPr>
            <p:ph idx="1"/>
          </p:nvPr>
        </p:nvSpPr>
        <p:spPr/>
        <p:txBody>
          <a:bodyPr>
            <a:normAutofit lnSpcReduction="10000"/>
          </a:bodyPr>
          <a:lstStyle/>
          <a:p>
            <a:r>
              <a:rPr lang="en-US" dirty="0"/>
              <a:t>Designed to improve results for students with disabilities</a:t>
            </a:r>
          </a:p>
          <a:p>
            <a:r>
              <a:rPr lang="en-US" dirty="0"/>
              <a:t>$5000.00 Allocation to be used to support certain districts that are working to develop or improve an MTSS framework </a:t>
            </a:r>
          </a:p>
          <a:p>
            <a:r>
              <a:rPr lang="en-US" dirty="0"/>
              <a:t>Only use is to provide stipends to staff who are working to develop the MTSS framework</a:t>
            </a:r>
          </a:p>
          <a:p>
            <a:r>
              <a:rPr lang="en-US" dirty="0"/>
              <a:t>Eligible Districts will be notified by letter</a:t>
            </a:r>
          </a:p>
          <a:p>
            <a:r>
              <a:rPr lang="en-US" dirty="0"/>
              <a:t>Allocations available May 1, 2024; Budgets completed by June 1; May be carried over to 24/25 school year</a:t>
            </a:r>
          </a:p>
          <a:p>
            <a:endParaRPr lang="en-US" dirty="0"/>
          </a:p>
        </p:txBody>
      </p:sp>
      <p:sp>
        <p:nvSpPr>
          <p:cNvPr id="4" name="Footer Placeholder 3">
            <a:extLst>
              <a:ext uri="{FF2B5EF4-FFF2-40B4-BE49-F238E27FC236}">
                <a16:creationId xmlns:a16="http://schemas.microsoft.com/office/drawing/2014/main" id="{E206F898-9828-A9F0-695D-6692D3D8D656}"/>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702D62A0-3504-A564-959D-4D6E4E211EEC}"/>
              </a:ext>
            </a:extLst>
          </p:cNvPr>
          <p:cNvSpPr>
            <a:spLocks noGrp="1"/>
          </p:cNvSpPr>
          <p:nvPr>
            <p:ph type="sldNum" sz="quarter" idx="12"/>
          </p:nvPr>
        </p:nvSpPr>
        <p:spPr/>
        <p:txBody>
          <a:bodyPr/>
          <a:lstStyle/>
          <a:p>
            <a:fld id="{D5CA4161-6EC3-4748-B7F3-82EA64CE3DD4}" type="slidenum">
              <a:rPr lang="en-US" smtClean="0"/>
              <a:pPr/>
              <a:t>24</a:t>
            </a:fld>
            <a:endParaRPr lang="en-US" dirty="0"/>
          </a:p>
        </p:txBody>
      </p:sp>
    </p:spTree>
    <p:extLst>
      <p:ext uri="{BB962C8B-B14F-4D97-AF65-F5344CB8AC3E}">
        <p14:creationId xmlns:p14="http://schemas.microsoft.com/office/powerpoint/2010/main" val="2005332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45F2D-FE87-3363-362B-C554AE5BAB86}"/>
              </a:ext>
            </a:extLst>
          </p:cNvPr>
          <p:cNvSpPr>
            <a:spLocks noGrp="1"/>
          </p:cNvSpPr>
          <p:nvPr>
            <p:ph type="title"/>
          </p:nvPr>
        </p:nvSpPr>
        <p:spPr/>
        <p:txBody>
          <a:bodyPr/>
          <a:lstStyle/>
          <a:p>
            <a:r>
              <a:rPr lang="en-US" dirty="0"/>
              <a:t>Project 619 Eligibility</a:t>
            </a:r>
          </a:p>
        </p:txBody>
      </p:sp>
      <p:sp>
        <p:nvSpPr>
          <p:cNvPr id="3" name="Content Placeholder 2">
            <a:extLst>
              <a:ext uri="{FF2B5EF4-FFF2-40B4-BE49-F238E27FC236}">
                <a16:creationId xmlns:a16="http://schemas.microsoft.com/office/drawing/2014/main" id="{DFAAEB15-0971-AFCB-6CE9-7B1A565DB044}"/>
              </a:ext>
            </a:extLst>
          </p:cNvPr>
          <p:cNvSpPr>
            <a:spLocks noGrp="1"/>
          </p:cNvSpPr>
          <p:nvPr>
            <p:ph idx="1"/>
          </p:nvPr>
        </p:nvSpPr>
        <p:spPr/>
        <p:txBody>
          <a:bodyPr/>
          <a:lstStyle/>
          <a:p>
            <a:pPr algn="l" rtl="0" fontAlgn="base">
              <a:buFont typeface="Arial" panose="020B0604020202020204" pitchFamily="34" charset="0"/>
              <a:buChar char="•"/>
            </a:pPr>
            <a:r>
              <a:rPr lang="en-US" b="0" i="0" dirty="0">
                <a:solidFill>
                  <a:srgbClr val="000000"/>
                </a:solidFill>
                <a:effectLst/>
                <a:latin typeface="Calibri" panose="020F0502020204030204" pitchFamily="34" charset="0"/>
              </a:rPr>
              <a:t>Identified by Office of Special Education Services as Differentiated Monitoring Results (DMR) level 3 or 4 </a:t>
            </a:r>
          </a:p>
          <a:p>
            <a:pPr algn="l" rtl="0" fontAlgn="base">
              <a:buFont typeface="Arial" panose="020B0604020202020204" pitchFamily="34" charset="0"/>
              <a:buChar char="•"/>
            </a:pPr>
            <a:r>
              <a:rPr lang="en-US" b="0" i="0" dirty="0">
                <a:solidFill>
                  <a:srgbClr val="000000"/>
                </a:solidFill>
                <a:effectLst/>
                <a:latin typeface="Calibri" panose="020F0502020204030204" pitchFamily="34" charset="0"/>
              </a:rPr>
              <a:t>Identified by Office of School Support as CSI based on IEP subgroup </a:t>
            </a:r>
          </a:p>
          <a:p>
            <a:pPr algn="l" rtl="0" fontAlgn="base">
              <a:buFont typeface="Arial" panose="020B0604020202020204" pitchFamily="34" charset="0"/>
              <a:buChar char="•"/>
            </a:pPr>
            <a:r>
              <a:rPr lang="en-US" b="0" i="0" dirty="0">
                <a:solidFill>
                  <a:srgbClr val="000000"/>
                </a:solidFill>
                <a:effectLst/>
                <a:latin typeface="Calibri" panose="020F0502020204030204" pitchFamily="34" charset="0"/>
              </a:rPr>
              <a:t>Receiving supports from State Systemic Improvement Plan (SSIP) </a:t>
            </a:r>
          </a:p>
          <a:p>
            <a:pPr algn="l" rtl="0" fontAlgn="base">
              <a:buFont typeface="Arial" panose="020B0604020202020204" pitchFamily="34" charset="0"/>
              <a:buChar char="•"/>
            </a:pPr>
            <a:r>
              <a:rPr lang="en-US" b="0" i="0" dirty="0">
                <a:solidFill>
                  <a:srgbClr val="000000"/>
                </a:solidFill>
                <a:effectLst/>
                <a:latin typeface="Calibri" panose="020F0502020204030204" pitchFamily="34" charset="0"/>
              </a:rPr>
              <a:t>State assessment data shows 0% mastery (for the IEP subgroup) in reading and math in grades 4, 8, and 11 over the last two or more years</a:t>
            </a:r>
          </a:p>
          <a:p>
            <a:endParaRPr lang="en-US" dirty="0"/>
          </a:p>
        </p:txBody>
      </p:sp>
      <p:sp>
        <p:nvSpPr>
          <p:cNvPr id="4" name="Footer Placeholder 3">
            <a:extLst>
              <a:ext uri="{FF2B5EF4-FFF2-40B4-BE49-F238E27FC236}">
                <a16:creationId xmlns:a16="http://schemas.microsoft.com/office/drawing/2014/main" id="{40625B8F-2F77-72E9-9C9C-A7BEA3601A5A}"/>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F28B2BD0-C0A1-DFC6-4A76-5CDD2764341B}"/>
              </a:ext>
            </a:extLst>
          </p:cNvPr>
          <p:cNvSpPr>
            <a:spLocks noGrp="1"/>
          </p:cNvSpPr>
          <p:nvPr>
            <p:ph type="sldNum" sz="quarter" idx="12"/>
          </p:nvPr>
        </p:nvSpPr>
        <p:spPr/>
        <p:txBody>
          <a:bodyPr/>
          <a:lstStyle/>
          <a:p>
            <a:fld id="{D5CA4161-6EC3-4748-B7F3-82EA64CE3DD4}" type="slidenum">
              <a:rPr lang="en-US" smtClean="0"/>
              <a:pPr/>
              <a:t>25</a:t>
            </a:fld>
            <a:endParaRPr lang="en-US" dirty="0"/>
          </a:p>
        </p:txBody>
      </p:sp>
    </p:spTree>
    <p:extLst>
      <p:ext uri="{BB962C8B-B14F-4D97-AF65-F5344CB8AC3E}">
        <p14:creationId xmlns:p14="http://schemas.microsoft.com/office/powerpoint/2010/main" val="1588652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77D0-7DFA-C35C-9658-91F454CB6EDA}"/>
              </a:ext>
            </a:extLst>
          </p:cNvPr>
          <p:cNvSpPr>
            <a:spLocks noGrp="1"/>
          </p:cNvSpPr>
          <p:nvPr>
            <p:ph type="title"/>
          </p:nvPr>
        </p:nvSpPr>
        <p:spPr/>
        <p:txBody>
          <a:bodyPr/>
          <a:lstStyle/>
          <a:p>
            <a:r>
              <a:rPr lang="en-US" dirty="0"/>
              <a:t>Project 619 Required Activities</a:t>
            </a:r>
          </a:p>
        </p:txBody>
      </p:sp>
      <p:sp>
        <p:nvSpPr>
          <p:cNvPr id="3" name="Content Placeholder 2">
            <a:extLst>
              <a:ext uri="{FF2B5EF4-FFF2-40B4-BE49-F238E27FC236}">
                <a16:creationId xmlns:a16="http://schemas.microsoft.com/office/drawing/2014/main" id="{7439730B-D448-E794-4FFE-12789797F635}"/>
              </a:ext>
            </a:extLst>
          </p:cNvPr>
          <p:cNvSpPr>
            <a:spLocks noGrp="1"/>
          </p:cNvSpPr>
          <p:nvPr>
            <p:ph idx="1"/>
          </p:nvPr>
        </p:nvSpPr>
        <p:spPr/>
        <p:txBody>
          <a:bodyPr/>
          <a:lstStyle/>
          <a:p>
            <a:r>
              <a:rPr lang="en-US" i="0" dirty="0">
                <a:solidFill>
                  <a:srgbClr val="000000"/>
                </a:solidFill>
                <a:effectLst/>
                <a:latin typeface="Calibri" panose="020F0502020204030204" pitchFamily="34" charset="0"/>
              </a:rPr>
              <a:t>Must - Establish/Reestablish a District OKMTSS team</a:t>
            </a:r>
          </a:p>
          <a:p>
            <a:r>
              <a:rPr lang="en-US" i="0" dirty="0">
                <a:solidFill>
                  <a:srgbClr val="000000"/>
                </a:solidFill>
                <a:effectLst/>
                <a:latin typeface="Calibri" panose="020F0502020204030204" pitchFamily="34" charset="0"/>
              </a:rPr>
              <a:t>Must - Begin or expand OKMTSS implementation in your district </a:t>
            </a:r>
          </a:p>
          <a:p>
            <a:r>
              <a:rPr lang="en-US" i="0" dirty="0">
                <a:solidFill>
                  <a:srgbClr val="000000"/>
                </a:solidFill>
                <a:effectLst/>
                <a:latin typeface="Calibri" panose="020F0502020204030204" pitchFamily="34" charset="0"/>
              </a:rPr>
              <a:t>Must - Attend </a:t>
            </a:r>
            <a:r>
              <a:rPr lang="en-US" i="0" u="sng" dirty="0">
                <a:solidFill>
                  <a:srgbClr val="000000"/>
                </a:solidFill>
                <a:effectLst/>
                <a:latin typeface="Calibri" panose="020F0502020204030204" pitchFamily="34" charset="0"/>
              </a:rPr>
              <a:t>one</a:t>
            </a:r>
            <a:r>
              <a:rPr lang="en-US" i="0" dirty="0">
                <a:solidFill>
                  <a:srgbClr val="000000"/>
                </a:solidFill>
                <a:effectLst/>
                <a:latin typeface="Calibri" panose="020F0502020204030204" pitchFamily="34" charset="0"/>
              </a:rPr>
              <a:t> of the OKMTSS Self-Assessment &amp; Implementation regional summer trainings</a:t>
            </a:r>
          </a:p>
          <a:p>
            <a:r>
              <a:rPr lang="en-US" i="0" dirty="0">
                <a:solidFill>
                  <a:srgbClr val="000000"/>
                </a:solidFill>
                <a:effectLst/>
                <a:latin typeface="Calibri" panose="020F0502020204030204" pitchFamily="34" charset="0"/>
              </a:rPr>
              <a:t>Must - Attend the OKMTSS Summer Conference </a:t>
            </a:r>
          </a:p>
          <a:p>
            <a:pPr algn="l" rtl="0" fontAlgn="base">
              <a:buFont typeface="Arial" panose="020B0604020202020204" pitchFamily="34" charset="0"/>
              <a:buChar char="•"/>
            </a:pPr>
            <a:r>
              <a:rPr lang="en-US" i="0" dirty="0">
                <a:solidFill>
                  <a:srgbClr val="000000"/>
                </a:solidFill>
                <a:effectLst/>
                <a:latin typeface="Calibri" panose="020F0502020204030204" pitchFamily="34" charset="0"/>
              </a:rPr>
              <a:t>Must - Attend the OKMTSS Winter Conference</a:t>
            </a:r>
          </a:p>
          <a:p>
            <a:pPr algn="l" rtl="0" fontAlgn="base">
              <a:buFont typeface="Arial" panose="020B0604020202020204" pitchFamily="34" charset="0"/>
              <a:buChar char="•"/>
            </a:pPr>
            <a:r>
              <a:rPr lang="en-US" dirty="0">
                <a:solidFill>
                  <a:srgbClr val="000000"/>
                </a:solidFill>
                <a:latin typeface="Calibri" panose="020F0502020204030204" pitchFamily="34" charset="0"/>
              </a:rPr>
              <a:t>May participate in other OSDE-SES defined activities</a:t>
            </a:r>
            <a:endParaRPr lang="en-US" i="0" dirty="0">
              <a:solidFill>
                <a:srgbClr val="000000"/>
              </a:solidFill>
              <a:effectLst/>
              <a:latin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493C6D02-E933-E816-53E2-D9D74DC0F17F}"/>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B7D8B3FD-847E-164D-B744-02BD0FE62E52}"/>
              </a:ext>
            </a:extLst>
          </p:cNvPr>
          <p:cNvSpPr>
            <a:spLocks noGrp="1"/>
          </p:cNvSpPr>
          <p:nvPr>
            <p:ph type="sldNum" sz="quarter" idx="12"/>
          </p:nvPr>
        </p:nvSpPr>
        <p:spPr/>
        <p:txBody>
          <a:bodyPr/>
          <a:lstStyle/>
          <a:p>
            <a:fld id="{D5CA4161-6EC3-4748-B7F3-82EA64CE3DD4}" type="slidenum">
              <a:rPr lang="en-US" smtClean="0"/>
              <a:pPr/>
              <a:t>26</a:t>
            </a:fld>
            <a:endParaRPr lang="en-US" dirty="0"/>
          </a:p>
        </p:txBody>
      </p:sp>
    </p:spTree>
    <p:extLst>
      <p:ext uri="{BB962C8B-B14F-4D97-AF65-F5344CB8AC3E}">
        <p14:creationId xmlns:p14="http://schemas.microsoft.com/office/powerpoint/2010/main" val="3487780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AE3D-1D04-41E5-FEE8-13491BF72420}"/>
              </a:ext>
            </a:extLst>
          </p:cNvPr>
          <p:cNvSpPr>
            <a:spLocks noGrp="1"/>
          </p:cNvSpPr>
          <p:nvPr>
            <p:ph type="title"/>
          </p:nvPr>
        </p:nvSpPr>
        <p:spPr/>
        <p:txBody>
          <a:bodyPr/>
          <a:lstStyle/>
          <a:p>
            <a:r>
              <a:rPr lang="en-US"/>
              <a:t>Sounding </a:t>
            </a:r>
            <a:r>
              <a:rPr lang="en-US" dirty="0"/>
              <a:t>Board</a:t>
            </a:r>
          </a:p>
        </p:txBody>
      </p:sp>
      <p:sp>
        <p:nvSpPr>
          <p:cNvPr id="3" name="Content Placeholder 2">
            <a:extLst>
              <a:ext uri="{FF2B5EF4-FFF2-40B4-BE49-F238E27FC236}">
                <a16:creationId xmlns:a16="http://schemas.microsoft.com/office/drawing/2014/main" id="{03AB1814-8049-7495-3BB7-BC85CE9DAEF9}"/>
              </a:ext>
            </a:extLst>
          </p:cNvPr>
          <p:cNvSpPr>
            <a:spLocks noGrp="1"/>
          </p:cNvSpPr>
          <p:nvPr>
            <p:ph idx="1"/>
          </p:nvPr>
        </p:nvSpPr>
        <p:spPr/>
        <p:txBody>
          <a:bodyPr/>
          <a:lstStyle/>
          <a:p>
            <a:r>
              <a:rPr lang="en-US" dirty="0"/>
              <a:t>Meeting monthly- first Wednesday of the month</a:t>
            </a:r>
          </a:p>
          <a:p>
            <a:r>
              <a:rPr lang="en-US" dirty="0"/>
              <a:t>Primarily an agenda of their choosing to discuss concerns of districts </a:t>
            </a:r>
          </a:p>
          <a:p>
            <a:r>
              <a:rPr lang="en-US" dirty="0"/>
              <a:t>Serve as a stakeholder group for input on matters of the SEA </a:t>
            </a:r>
          </a:p>
          <a:p>
            <a:pPr marL="0" indent="0">
              <a:buNone/>
            </a:pPr>
            <a:endParaRPr lang="en-US" dirty="0"/>
          </a:p>
        </p:txBody>
      </p:sp>
      <p:sp>
        <p:nvSpPr>
          <p:cNvPr id="4" name="Footer Placeholder 3">
            <a:extLst>
              <a:ext uri="{FF2B5EF4-FFF2-40B4-BE49-F238E27FC236}">
                <a16:creationId xmlns:a16="http://schemas.microsoft.com/office/drawing/2014/main" id="{BF51BB08-3052-EA10-EFC8-1739789B77D8}"/>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79480D9D-5C3E-D7BC-58EC-0B11D723249E}"/>
              </a:ext>
            </a:extLst>
          </p:cNvPr>
          <p:cNvSpPr>
            <a:spLocks noGrp="1"/>
          </p:cNvSpPr>
          <p:nvPr>
            <p:ph type="sldNum" sz="quarter" idx="12"/>
          </p:nvPr>
        </p:nvSpPr>
        <p:spPr/>
        <p:txBody>
          <a:bodyPr/>
          <a:lstStyle/>
          <a:p>
            <a:fld id="{D5CA4161-6EC3-4748-B7F3-82EA64CE3DD4}" type="slidenum">
              <a:rPr lang="en-US" smtClean="0"/>
              <a:pPr/>
              <a:t>27</a:t>
            </a:fld>
            <a:endParaRPr lang="en-US" dirty="0"/>
          </a:p>
        </p:txBody>
      </p:sp>
    </p:spTree>
    <p:extLst>
      <p:ext uri="{BB962C8B-B14F-4D97-AF65-F5344CB8AC3E}">
        <p14:creationId xmlns:p14="http://schemas.microsoft.com/office/powerpoint/2010/main" val="2814260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8DCBC-BA1F-311D-C020-4073B372EE40}"/>
              </a:ext>
            </a:extLst>
          </p:cNvPr>
          <p:cNvSpPr>
            <a:spLocks noGrp="1"/>
          </p:cNvSpPr>
          <p:nvPr>
            <p:ph type="title"/>
          </p:nvPr>
        </p:nvSpPr>
        <p:spPr/>
        <p:txBody>
          <a:bodyPr/>
          <a:lstStyle/>
          <a:p>
            <a:r>
              <a:rPr lang="en-US" dirty="0"/>
              <a:t>Residential Students	</a:t>
            </a:r>
          </a:p>
        </p:txBody>
      </p:sp>
      <p:sp>
        <p:nvSpPr>
          <p:cNvPr id="3" name="Content Placeholder 2">
            <a:extLst>
              <a:ext uri="{FF2B5EF4-FFF2-40B4-BE49-F238E27FC236}">
                <a16:creationId xmlns:a16="http://schemas.microsoft.com/office/drawing/2014/main" id="{A18A105A-7AA9-85DD-B82B-7ACBE424BE83}"/>
              </a:ext>
            </a:extLst>
          </p:cNvPr>
          <p:cNvSpPr>
            <a:spLocks noGrp="1"/>
          </p:cNvSpPr>
          <p:nvPr>
            <p:ph idx="1"/>
          </p:nvPr>
        </p:nvSpPr>
        <p:spPr/>
        <p:txBody>
          <a:bodyPr/>
          <a:lstStyle/>
          <a:p>
            <a:r>
              <a:rPr lang="en-US" dirty="0"/>
              <a:t>Free online curriculum (seat/license)</a:t>
            </a:r>
          </a:p>
          <a:p>
            <a:r>
              <a:rPr lang="en-US" dirty="0"/>
              <a:t>Contact Elana.Grissom@sde.ok.gov</a:t>
            </a:r>
          </a:p>
        </p:txBody>
      </p:sp>
      <p:sp>
        <p:nvSpPr>
          <p:cNvPr id="4" name="Footer Placeholder 3">
            <a:extLst>
              <a:ext uri="{FF2B5EF4-FFF2-40B4-BE49-F238E27FC236}">
                <a16:creationId xmlns:a16="http://schemas.microsoft.com/office/drawing/2014/main" id="{6C6187C7-E1F6-87C6-DE41-5CD9DC60D9F2}"/>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8FA8B222-0F1A-1310-2C99-70B7B528FE71}"/>
              </a:ext>
            </a:extLst>
          </p:cNvPr>
          <p:cNvSpPr>
            <a:spLocks noGrp="1"/>
          </p:cNvSpPr>
          <p:nvPr>
            <p:ph type="sldNum" sz="quarter" idx="12"/>
          </p:nvPr>
        </p:nvSpPr>
        <p:spPr/>
        <p:txBody>
          <a:bodyPr/>
          <a:lstStyle/>
          <a:p>
            <a:fld id="{D5CA4161-6EC3-4748-B7F3-82EA64CE3DD4}" type="slidenum">
              <a:rPr lang="en-US" smtClean="0"/>
              <a:pPr/>
              <a:t>28</a:t>
            </a:fld>
            <a:endParaRPr lang="en-US" dirty="0"/>
          </a:p>
        </p:txBody>
      </p:sp>
    </p:spTree>
    <p:extLst>
      <p:ext uri="{BB962C8B-B14F-4D97-AF65-F5344CB8AC3E}">
        <p14:creationId xmlns:p14="http://schemas.microsoft.com/office/powerpoint/2010/main" val="2091738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76545-4DBE-4AD5-9B2D-9CEB4B3701B8}"/>
              </a:ext>
            </a:extLst>
          </p:cNvPr>
          <p:cNvSpPr>
            <a:spLocks noGrp="1"/>
          </p:cNvSpPr>
          <p:nvPr>
            <p:ph type="title"/>
          </p:nvPr>
        </p:nvSpPr>
        <p:spPr/>
        <p:txBody>
          <a:bodyPr/>
          <a:lstStyle/>
          <a:p>
            <a:r>
              <a:rPr lang="en-US" dirty="0"/>
              <a:t>Looking Ahead – Watch the Listserv for</a:t>
            </a:r>
          </a:p>
        </p:txBody>
      </p:sp>
      <p:sp>
        <p:nvSpPr>
          <p:cNvPr id="3" name="Content Placeholder 2">
            <a:extLst>
              <a:ext uri="{FF2B5EF4-FFF2-40B4-BE49-F238E27FC236}">
                <a16:creationId xmlns:a16="http://schemas.microsoft.com/office/drawing/2014/main" id="{E89E452B-6888-A1E8-2F84-89CF0311423E}"/>
              </a:ext>
            </a:extLst>
          </p:cNvPr>
          <p:cNvSpPr>
            <a:spLocks noGrp="1"/>
          </p:cNvSpPr>
          <p:nvPr>
            <p:ph idx="1"/>
          </p:nvPr>
        </p:nvSpPr>
        <p:spPr/>
        <p:txBody>
          <a:bodyPr/>
          <a:lstStyle/>
          <a:p>
            <a:r>
              <a:rPr lang="en-US" dirty="0"/>
              <a:t>Public Comment Period for Revised P&amp;P</a:t>
            </a:r>
          </a:p>
          <a:p>
            <a:r>
              <a:rPr lang="en-US" dirty="0"/>
              <a:t>MTSS Training</a:t>
            </a:r>
          </a:p>
          <a:p>
            <a:r>
              <a:rPr lang="en-US" dirty="0"/>
              <a:t>Behavior Training</a:t>
            </a:r>
          </a:p>
          <a:p>
            <a:r>
              <a:rPr lang="en-US" dirty="0"/>
              <a:t>Dyslexia Training</a:t>
            </a:r>
          </a:p>
        </p:txBody>
      </p:sp>
      <p:sp>
        <p:nvSpPr>
          <p:cNvPr id="4" name="Footer Placeholder 3">
            <a:extLst>
              <a:ext uri="{FF2B5EF4-FFF2-40B4-BE49-F238E27FC236}">
                <a16:creationId xmlns:a16="http://schemas.microsoft.com/office/drawing/2014/main" id="{DE5FADC8-AAFE-B092-0314-9623AFD63284}"/>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8C579C2F-DABD-B9FE-0245-E10F7994459B}"/>
              </a:ext>
            </a:extLst>
          </p:cNvPr>
          <p:cNvSpPr>
            <a:spLocks noGrp="1"/>
          </p:cNvSpPr>
          <p:nvPr>
            <p:ph type="sldNum" sz="quarter" idx="12"/>
          </p:nvPr>
        </p:nvSpPr>
        <p:spPr/>
        <p:txBody>
          <a:bodyPr/>
          <a:lstStyle/>
          <a:p>
            <a:fld id="{D5CA4161-6EC3-4748-B7F3-82EA64CE3DD4}" type="slidenum">
              <a:rPr lang="en-US" smtClean="0"/>
              <a:pPr/>
              <a:t>29</a:t>
            </a:fld>
            <a:endParaRPr lang="en-US" dirty="0"/>
          </a:p>
        </p:txBody>
      </p:sp>
    </p:spTree>
    <p:extLst>
      <p:ext uri="{BB962C8B-B14F-4D97-AF65-F5344CB8AC3E}">
        <p14:creationId xmlns:p14="http://schemas.microsoft.com/office/powerpoint/2010/main" val="2549207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EAF1359E-E38F-75D4-54E5-4C9B988BBC68}"/>
              </a:ext>
            </a:extLst>
          </p:cNvPr>
          <p:cNvPicPr>
            <a:picLocks noGrp="1" noChangeAspect="1"/>
          </p:cNvPicPr>
          <p:nvPr>
            <p:ph idx="1"/>
          </p:nvPr>
        </p:nvPicPr>
        <p:blipFill>
          <a:blip r:embed="rId2"/>
          <a:stretch>
            <a:fillRect/>
          </a:stretch>
        </p:blipFill>
        <p:spPr>
          <a:xfrm>
            <a:off x="3310466" y="643466"/>
            <a:ext cx="5571067" cy="5571067"/>
          </a:xfrm>
          <a:prstGeom prst="rect">
            <a:avLst/>
          </a:prstGeom>
        </p:spPr>
      </p:pic>
      <p:sp>
        <p:nvSpPr>
          <p:cNvPr id="4" name="Footer Placeholder 3">
            <a:extLst>
              <a:ext uri="{FF2B5EF4-FFF2-40B4-BE49-F238E27FC236}">
                <a16:creationId xmlns:a16="http://schemas.microsoft.com/office/drawing/2014/main" id="{31F7489E-DE34-2A1B-6ABC-5CEF58CA222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gn="ctr">
              <a:spcAft>
                <a:spcPts val="600"/>
              </a:spcAft>
            </a:pPr>
            <a:r>
              <a:rPr lang="en-US" kern="1200">
                <a:solidFill>
                  <a:schemeClr val="tx1">
                    <a:tint val="75000"/>
                  </a:schemeClr>
                </a:solidFill>
                <a:latin typeface="+mn-lt"/>
                <a:ea typeface="+mn-ea"/>
                <a:cs typeface="+mn-cs"/>
              </a:rPr>
              <a:t>Director Update April 2024</a:t>
            </a:r>
            <a:endParaRPr lang="en-US" kern="1200" dirty="0">
              <a:solidFill>
                <a:schemeClr val="tx1">
                  <a:tint val="75000"/>
                </a:schemeClr>
              </a:solidFill>
              <a:latin typeface="+mn-lt"/>
              <a:ea typeface="+mn-ea"/>
              <a:cs typeface="+mn-cs"/>
            </a:endParaRPr>
          </a:p>
        </p:txBody>
      </p:sp>
      <p:sp>
        <p:nvSpPr>
          <p:cNvPr id="5" name="Slide Number Placeholder 4">
            <a:extLst>
              <a:ext uri="{FF2B5EF4-FFF2-40B4-BE49-F238E27FC236}">
                <a16:creationId xmlns:a16="http://schemas.microsoft.com/office/drawing/2014/main" id="{EE879064-DC6D-F888-17E3-BFD00940F2DB}"/>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D5CA4161-6EC3-4748-B7F3-82EA64CE3DD4}" type="slidenum">
              <a:rPr lang="en-US" smtClean="0">
                <a:solidFill>
                  <a:schemeClr val="tx1">
                    <a:tint val="75000"/>
                  </a:schemeClr>
                </a:solidFill>
              </a:rPr>
              <a:pPr>
                <a:spcAft>
                  <a:spcPts val="600"/>
                </a:spcAft>
              </a:pPr>
              <a:t>3</a:t>
            </a:fld>
            <a:endParaRPr lang="en-US">
              <a:solidFill>
                <a:schemeClr val="tx1">
                  <a:tint val="75000"/>
                </a:schemeClr>
              </a:solidFill>
            </a:endParaRPr>
          </a:p>
        </p:txBody>
      </p:sp>
    </p:spTree>
    <p:extLst>
      <p:ext uri="{BB962C8B-B14F-4D97-AF65-F5344CB8AC3E}">
        <p14:creationId xmlns:p14="http://schemas.microsoft.com/office/powerpoint/2010/main" val="3157562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1DDA6-F77E-CB3F-AEBA-D6CA0B7DFB0E}"/>
              </a:ext>
            </a:extLst>
          </p:cNvPr>
          <p:cNvSpPr>
            <a:spLocks noGrp="1"/>
          </p:cNvSpPr>
          <p:nvPr>
            <p:ph type="title"/>
          </p:nvPr>
        </p:nvSpPr>
        <p:spPr/>
        <p:txBody>
          <a:bodyPr/>
          <a:lstStyle/>
          <a:p>
            <a:r>
              <a:rPr lang="en-US" dirty="0"/>
              <a:t>February Deep Dive Director Call	</a:t>
            </a:r>
          </a:p>
        </p:txBody>
      </p:sp>
      <p:sp>
        <p:nvSpPr>
          <p:cNvPr id="3" name="Content Placeholder 2">
            <a:extLst>
              <a:ext uri="{FF2B5EF4-FFF2-40B4-BE49-F238E27FC236}">
                <a16:creationId xmlns:a16="http://schemas.microsoft.com/office/drawing/2014/main" id="{B902F56C-0728-A147-4779-A4063C09D101}"/>
              </a:ext>
            </a:extLst>
          </p:cNvPr>
          <p:cNvSpPr>
            <a:spLocks noGrp="1"/>
          </p:cNvSpPr>
          <p:nvPr>
            <p:ph idx="1"/>
          </p:nvPr>
        </p:nvSpPr>
        <p:spPr/>
        <p:txBody>
          <a:bodyPr>
            <a:normAutofit/>
          </a:bodyPr>
          <a:lstStyle/>
          <a:p>
            <a:r>
              <a:rPr lang="en-US" dirty="0"/>
              <a:t>Monday, April 22, 2024, 3:00-4:00</a:t>
            </a:r>
          </a:p>
          <a:p>
            <a:r>
              <a:rPr lang="en-US" dirty="0"/>
              <a:t>Alexa Hudak</a:t>
            </a:r>
          </a:p>
          <a:p>
            <a:r>
              <a:rPr lang="en-US" dirty="0"/>
              <a:t>Two Upcoming Items</a:t>
            </a:r>
          </a:p>
          <a:p>
            <a:pPr lvl="1"/>
            <a:r>
              <a:rPr lang="en-US" dirty="0"/>
              <a:t>OKMTSS Early Warning System</a:t>
            </a:r>
          </a:p>
          <a:p>
            <a:pPr lvl="1"/>
            <a:r>
              <a:rPr lang="en-US" dirty="0"/>
              <a:t>Dyslexia Training &amp; Micro-credential (with stipend)</a:t>
            </a:r>
          </a:p>
        </p:txBody>
      </p:sp>
      <p:sp>
        <p:nvSpPr>
          <p:cNvPr id="4" name="Footer Placeholder 3">
            <a:extLst>
              <a:ext uri="{FF2B5EF4-FFF2-40B4-BE49-F238E27FC236}">
                <a16:creationId xmlns:a16="http://schemas.microsoft.com/office/drawing/2014/main" id="{783E6B4D-A367-81DF-821B-91E0445622E1}"/>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085590E8-8698-305B-2D67-C949E3F75D12}"/>
              </a:ext>
            </a:extLst>
          </p:cNvPr>
          <p:cNvSpPr>
            <a:spLocks noGrp="1"/>
          </p:cNvSpPr>
          <p:nvPr>
            <p:ph type="sldNum" sz="quarter" idx="12"/>
          </p:nvPr>
        </p:nvSpPr>
        <p:spPr/>
        <p:txBody>
          <a:bodyPr/>
          <a:lstStyle/>
          <a:p>
            <a:fld id="{D5CA4161-6EC3-4748-B7F3-82EA64CE3DD4}" type="slidenum">
              <a:rPr lang="en-US" smtClean="0"/>
              <a:pPr/>
              <a:t>30</a:t>
            </a:fld>
            <a:endParaRPr lang="en-US" dirty="0"/>
          </a:p>
        </p:txBody>
      </p:sp>
    </p:spTree>
    <p:extLst>
      <p:ext uri="{BB962C8B-B14F-4D97-AF65-F5344CB8AC3E}">
        <p14:creationId xmlns:p14="http://schemas.microsoft.com/office/powerpoint/2010/main" val="3598701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2C4BE-660A-E876-5F9A-3166C74FE99D}"/>
              </a:ext>
            </a:extLst>
          </p:cNvPr>
          <p:cNvSpPr>
            <a:spLocks noGrp="1"/>
          </p:cNvSpPr>
          <p:nvPr>
            <p:ph type="title"/>
          </p:nvPr>
        </p:nvSpPr>
        <p:spPr/>
        <p:txBody>
          <a:bodyPr/>
          <a:lstStyle/>
          <a:p>
            <a:r>
              <a:rPr lang="en-US" dirty="0"/>
              <a:t>Director Call Schedule</a:t>
            </a:r>
          </a:p>
        </p:txBody>
      </p:sp>
      <p:sp>
        <p:nvSpPr>
          <p:cNvPr id="3" name="Content Placeholder 2">
            <a:extLst>
              <a:ext uri="{FF2B5EF4-FFF2-40B4-BE49-F238E27FC236}">
                <a16:creationId xmlns:a16="http://schemas.microsoft.com/office/drawing/2014/main" id="{364B01E5-4957-7AB4-5C92-37256C61DF79}"/>
              </a:ext>
            </a:extLst>
          </p:cNvPr>
          <p:cNvSpPr>
            <a:spLocks noGrp="1"/>
          </p:cNvSpPr>
          <p:nvPr>
            <p:ph idx="1"/>
          </p:nvPr>
        </p:nvSpPr>
        <p:spPr/>
        <p:txBody>
          <a:bodyPr/>
          <a:lstStyle/>
          <a:p>
            <a:r>
              <a:rPr lang="en-US" dirty="0"/>
              <a:t>Director Update</a:t>
            </a:r>
          </a:p>
          <a:p>
            <a:pPr lvl="1"/>
            <a:r>
              <a:rPr lang="en-US" dirty="0"/>
              <a:t>2</a:t>
            </a:r>
            <a:r>
              <a:rPr lang="en-US" baseline="30000" dirty="0"/>
              <a:t>nd</a:t>
            </a:r>
            <a:r>
              <a:rPr lang="en-US" dirty="0"/>
              <a:t> Monday of every month 3:00-3:30</a:t>
            </a:r>
          </a:p>
          <a:p>
            <a:r>
              <a:rPr lang="en-US" dirty="0"/>
              <a:t>Director Deep Dive</a:t>
            </a:r>
          </a:p>
          <a:p>
            <a:pPr lvl="1"/>
            <a:r>
              <a:rPr lang="en-US" dirty="0"/>
              <a:t>4</a:t>
            </a:r>
            <a:r>
              <a:rPr lang="en-US" baseline="30000" dirty="0"/>
              <a:t>th</a:t>
            </a:r>
            <a:r>
              <a:rPr lang="en-US" dirty="0"/>
              <a:t> Monday of every month 3:00-4:00</a:t>
            </a:r>
          </a:p>
          <a:p>
            <a:endParaRPr lang="en-US" dirty="0"/>
          </a:p>
        </p:txBody>
      </p:sp>
      <p:sp>
        <p:nvSpPr>
          <p:cNvPr id="4" name="Footer Placeholder 3">
            <a:extLst>
              <a:ext uri="{FF2B5EF4-FFF2-40B4-BE49-F238E27FC236}">
                <a16:creationId xmlns:a16="http://schemas.microsoft.com/office/drawing/2014/main" id="{271EC292-D9CC-9E10-B9B2-D53D7A7CD23F}"/>
              </a:ext>
            </a:extLst>
          </p:cNvPr>
          <p:cNvSpPr>
            <a:spLocks noGrp="1"/>
          </p:cNvSpPr>
          <p:nvPr>
            <p:ph type="ftr" sz="quarter" idx="11"/>
          </p:nvPr>
        </p:nvSpPr>
        <p:spPr/>
        <p:txBody>
          <a:bodyPr/>
          <a:lstStyle/>
          <a:p>
            <a:r>
              <a:rPr lang="en-US"/>
              <a:t>Director Update April 2024</a:t>
            </a:r>
            <a:endParaRPr lang="en-US" dirty="0"/>
          </a:p>
        </p:txBody>
      </p:sp>
      <p:sp>
        <p:nvSpPr>
          <p:cNvPr id="5" name="Slide Number Placeholder 4">
            <a:extLst>
              <a:ext uri="{FF2B5EF4-FFF2-40B4-BE49-F238E27FC236}">
                <a16:creationId xmlns:a16="http://schemas.microsoft.com/office/drawing/2014/main" id="{9A03BED3-8A24-C9BC-8DF6-AE2E1BBC9EB3}"/>
              </a:ext>
            </a:extLst>
          </p:cNvPr>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1310675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D9E1-9283-38A7-874B-18380BBE15EE}"/>
              </a:ext>
            </a:extLst>
          </p:cNvPr>
          <p:cNvSpPr>
            <a:spLocks noGrp="1"/>
          </p:cNvSpPr>
          <p:nvPr>
            <p:ph type="title"/>
          </p:nvPr>
        </p:nvSpPr>
        <p:spPr/>
        <p:txBody>
          <a:bodyPr/>
          <a:lstStyle/>
          <a:p>
            <a:r>
              <a:rPr lang="en-US">
                <a:cs typeface="Arial"/>
              </a:rPr>
              <a:t>Public Comment Part B Grant Application</a:t>
            </a:r>
            <a:endParaRPr lang="en-US"/>
          </a:p>
        </p:txBody>
      </p:sp>
      <p:sp>
        <p:nvSpPr>
          <p:cNvPr id="3" name="Content Placeholder 2">
            <a:extLst>
              <a:ext uri="{FF2B5EF4-FFF2-40B4-BE49-F238E27FC236}">
                <a16:creationId xmlns:a16="http://schemas.microsoft.com/office/drawing/2014/main" id="{C4B820A3-3440-266C-5061-9B8D612092AD}"/>
              </a:ext>
            </a:extLst>
          </p:cNvPr>
          <p:cNvSpPr>
            <a:spLocks noGrp="1"/>
          </p:cNvSpPr>
          <p:nvPr>
            <p:ph idx="1"/>
          </p:nvPr>
        </p:nvSpPr>
        <p:spPr/>
        <p:txBody>
          <a:bodyPr vert="horz" lIns="91440" tIns="45720" rIns="91440" bIns="45720" rtlCol="0" anchor="t">
            <a:normAutofit/>
          </a:bodyPr>
          <a:lstStyle/>
          <a:p>
            <a:r>
              <a:rPr lang="en-US">
                <a:ea typeface="+mn-lt"/>
                <a:cs typeface="+mn-lt"/>
                <a:hlinkClick r:id="rId2"/>
              </a:rPr>
              <a:t>https://sde.ok.gov/special-education</a:t>
            </a:r>
            <a:r>
              <a:rPr lang="en-US">
                <a:ea typeface="+mn-lt"/>
                <a:cs typeface="+mn-lt"/>
              </a:rPr>
              <a:t> </a:t>
            </a:r>
          </a:p>
          <a:p>
            <a:r>
              <a:rPr lang="en-US">
                <a:cs typeface="Arial"/>
              </a:rPr>
              <a:t>Comments received no later than May 15, 2024</a:t>
            </a:r>
          </a:p>
          <a:p>
            <a:r>
              <a:rPr lang="en-US">
                <a:cs typeface="Arial"/>
              </a:rPr>
              <a:t>Send comments to </a:t>
            </a:r>
            <a:r>
              <a:rPr lang="en-US">
                <a:cs typeface="Arial"/>
                <a:hlinkClick r:id="rId3"/>
              </a:rPr>
              <a:t>abby.johnson@sde.ok.gov</a:t>
            </a:r>
            <a:endParaRPr lang="en-US">
              <a:cs typeface="Arial"/>
            </a:endParaRPr>
          </a:p>
          <a:p>
            <a:r>
              <a:rPr lang="en-US">
                <a:cs typeface="Arial"/>
              </a:rPr>
              <a:t>"Public Comment" in the subject line</a:t>
            </a:r>
          </a:p>
        </p:txBody>
      </p:sp>
      <p:sp>
        <p:nvSpPr>
          <p:cNvPr id="4" name="Footer Placeholder 3">
            <a:extLst>
              <a:ext uri="{FF2B5EF4-FFF2-40B4-BE49-F238E27FC236}">
                <a16:creationId xmlns:a16="http://schemas.microsoft.com/office/drawing/2014/main" id="{930F5CF2-F77E-7989-C298-9E76DA23A959}"/>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8C85CBFB-D321-D7CF-7177-F16FD33C0739}"/>
              </a:ext>
            </a:extLst>
          </p:cNvPr>
          <p:cNvSpPr>
            <a:spLocks noGrp="1"/>
          </p:cNvSpPr>
          <p:nvPr>
            <p:ph type="sldNum" sz="quarter" idx="12"/>
          </p:nvPr>
        </p:nvSpPr>
        <p:spPr/>
        <p:txBody>
          <a:bodyPr/>
          <a:lstStyle/>
          <a:p>
            <a:fld id="{D5CA4161-6EC3-4748-B7F3-82EA64CE3DD4}" type="slidenum">
              <a:rPr lang="en-US" smtClean="0"/>
              <a:pPr/>
              <a:t>5</a:t>
            </a:fld>
            <a:endParaRPr lang="en-US"/>
          </a:p>
        </p:txBody>
      </p:sp>
    </p:spTree>
    <p:extLst>
      <p:ext uri="{BB962C8B-B14F-4D97-AF65-F5344CB8AC3E}">
        <p14:creationId xmlns:p14="http://schemas.microsoft.com/office/powerpoint/2010/main" val="3100538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3A7FA-EB28-4D4B-8371-0AFC7DC68D7F}"/>
              </a:ext>
            </a:extLst>
          </p:cNvPr>
          <p:cNvSpPr>
            <a:spLocks noGrp="1"/>
          </p:cNvSpPr>
          <p:nvPr>
            <p:ph type="title"/>
          </p:nvPr>
        </p:nvSpPr>
        <p:spPr/>
        <p:txBody>
          <a:bodyPr/>
          <a:lstStyle/>
          <a:p>
            <a:r>
              <a:rPr lang="en-US">
                <a:cs typeface="Arial"/>
              </a:rPr>
              <a:t>Annual State Application Under Part B</a:t>
            </a:r>
          </a:p>
        </p:txBody>
      </p:sp>
      <p:sp>
        <p:nvSpPr>
          <p:cNvPr id="3" name="Content Placeholder 2">
            <a:extLst>
              <a:ext uri="{FF2B5EF4-FFF2-40B4-BE49-F238E27FC236}">
                <a16:creationId xmlns:a16="http://schemas.microsoft.com/office/drawing/2014/main" id="{75434CE9-BA26-45F7-9970-B432F8023543}"/>
              </a:ext>
            </a:extLst>
          </p:cNvPr>
          <p:cNvSpPr>
            <a:spLocks noGrp="1"/>
          </p:cNvSpPr>
          <p:nvPr>
            <p:ph idx="1"/>
          </p:nvPr>
        </p:nvSpPr>
        <p:spPr/>
        <p:txBody>
          <a:bodyPr vert="horz" lIns="91440" tIns="45720" rIns="91440" bIns="45720" rtlCol="0" anchor="t">
            <a:normAutofit/>
          </a:bodyPr>
          <a:lstStyle/>
          <a:p>
            <a:r>
              <a:rPr lang="en-US">
                <a:cs typeface="Arial"/>
              </a:rPr>
              <a:t>Set of assurances to adhere to and administer IDEA in the state of Oklahoma</a:t>
            </a:r>
          </a:p>
          <a:p>
            <a:pPr lvl="1"/>
            <a:r>
              <a:rPr lang="en-US">
                <a:cs typeface="Arial"/>
              </a:rPr>
              <a:t>FAPE to all children ages 3 through the school year in which they turn 22</a:t>
            </a:r>
          </a:p>
          <a:p>
            <a:pPr lvl="1"/>
            <a:r>
              <a:rPr lang="en-US">
                <a:cs typeface="Arial"/>
              </a:rPr>
              <a:t>Develop and implement Individualized Education Programs (IEPs)</a:t>
            </a:r>
          </a:p>
          <a:p>
            <a:pPr lvl="1"/>
            <a:r>
              <a:rPr lang="en-US">
                <a:cs typeface="Arial"/>
              </a:rPr>
              <a:t>Least Restrictive Environment (LRE)</a:t>
            </a:r>
          </a:p>
          <a:p>
            <a:pPr lvl="1"/>
            <a:r>
              <a:rPr lang="en-US">
                <a:cs typeface="Arial"/>
              </a:rPr>
              <a:t>Parental Procedural Safeguards</a:t>
            </a:r>
          </a:p>
          <a:p>
            <a:pPr lvl="1"/>
            <a:r>
              <a:rPr lang="en-US">
                <a:cs typeface="Arial"/>
              </a:rPr>
              <a:t>Appropriate Evaluations</a:t>
            </a:r>
          </a:p>
          <a:p>
            <a:pPr lvl="1"/>
            <a:r>
              <a:rPr lang="en-US">
                <a:cs typeface="Arial"/>
              </a:rPr>
              <a:t>Transition from Part C to Part B</a:t>
            </a:r>
          </a:p>
        </p:txBody>
      </p:sp>
      <p:sp>
        <p:nvSpPr>
          <p:cNvPr id="4" name="Footer Placeholder 3">
            <a:extLst>
              <a:ext uri="{FF2B5EF4-FFF2-40B4-BE49-F238E27FC236}">
                <a16:creationId xmlns:a16="http://schemas.microsoft.com/office/drawing/2014/main" id="{6B9159B0-FB1C-4135-BDB1-8225EB379D19}"/>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2B4A1D34-1D6D-4067-9A4B-F71C6A01B35D}"/>
              </a:ext>
            </a:extLst>
          </p:cNvPr>
          <p:cNvSpPr>
            <a:spLocks noGrp="1"/>
          </p:cNvSpPr>
          <p:nvPr>
            <p:ph type="sldNum" sz="quarter" idx="12"/>
          </p:nvPr>
        </p:nvSpPr>
        <p:spPr/>
        <p:txBody>
          <a:bodyPr/>
          <a:lstStyle/>
          <a:p>
            <a:fld id="{D5CA4161-6EC3-4748-B7F3-82EA64CE3DD4}" type="slidenum">
              <a:rPr lang="en-US" smtClean="0"/>
              <a:pPr/>
              <a:t>6</a:t>
            </a:fld>
            <a:endParaRPr lang="en-US"/>
          </a:p>
        </p:txBody>
      </p:sp>
    </p:spTree>
    <p:extLst>
      <p:ext uri="{BB962C8B-B14F-4D97-AF65-F5344CB8AC3E}">
        <p14:creationId xmlns:p14="http://schemas.microsoft.com/office/powerpoint/2010/main" val="245238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3A7FA-EB28-4D4B-8371-0AFC7DC68D7F}"/>
              </a:ext>
            </a:extLst>
          </p:cNvPr>
          <p:cNvSpPr>
            <a:spLocks noGrp="1"/>
          </p:cNvSpPr>
          <p:nvPr>
            <p:ph type="title"/>
          </p:nvPr>
        </p:nvSpPr>
        <p:spPr/>
        <p:txBody>
          <a:bodyPr/>
          <a:lstStyle/>
          <a:p>
            <a:r>
              <a:rPr lang="en-US">
                <a:cs typeface="Arial"/>
              </a:rPr>
              <a:t>Annual State Application Under Part B</a:t>
            </a:r>
          </a:p>
        </p:txBody>
      </p:sp>
      <p:sp>
        <p:nvSpPr>
          <p:cNvPr id="3" name="Content Placeholder 2">
            <a:extLst>
              <a:ext uri="{FF2B5EF4-FFF2-40B4-BE49-F238E27FC236}">
                <a16:creationId xmlns:a16="http://schemas.microsoft.com/office/drawing/2014/main" id="{75434CE9-BA26-45F7-9970-B432F8023543}"/>
              </a:ext>
            </a:extLst>
          </p:cNvPr>
          <p:cNvSpPr>
            <a:spLocks noGrp="1"/>
          </p:cNvSpPr>
          <p:nvPr>
            <p:ph idx="1"/>
          </p:nvPr>
        </p:nvSpPr>
        <p:spPr/>
        <p:txBody>
          <a:bodyPr vert="horz" lIns="91440" tIns="45720" rIns="91440" bIns="45720" rtlCol="0" anchor="t">
            <a:normAutofit/>
          </a:bodyPr>
          <a:lstStyle/>
          <a:p>
            <a:r>
              <a:rPr lang="en-US">
                <a:cs typeface="Arial"/>
              </a:rPr>
              <a:t>Set of assurances to adhere to and administer IDEA in the state of Oklahoma</a:t>
            </a:r>
          </a:p>
          <a:p>
            <a:pPr lvl="1"/>
            <a:r>
              <a:rPr lang="en-US">
                <a:cs typeface="Arial"/>
              </a:rPr>
              <a:t>Support for students who are parentally placed in a private school</a:t>
            </a:r>
          </a:p>
          <a:p>
            <a:pPr lvl="1"/>
            <a:r>
              <a:rPr lang="en-US">
                <a:cs typeface="Arial"/>
              </a:rPr>
              <a:t>General supervision through monitoring</a:t>
            </a:r>
          </a:p>
          <a:p>
            <a:pPr lvl="1"/>
            <a:r>
              <a:rPr lang="en-US">
                <a:cs typeface="Arial"/>
              </a:rPr>
              <a:t>Establish and maintain qualifications of personnel who will carry out services</a:t>
            </a:r>
          </a:p>
          <a:p>
            <a:pPr lvl="1"/>
            <a:r>
              <a:rPr lang="en-US">
                <a:cs typeface="Arial"/>
              </a:rPr>
              <a:t>Inclusion in general Statewide and districts assessment programs</a:t>
            </a:r>
          </a:p>
          <a:p>
            <a:pPr lvl="1"/>
            <a:r>
              <a:rPr lang="en-US">
                <a:cs typeface="Arial"/>
              </a:rPr>
              <a:t>Expend funds in accordance with Part B of the IDEA</a:t>
            </a:r>
          </a:p>
        </p:txBody>
      </p:sp>
      <p:sp>
        <p:nvSpPr>
          <p:cNvPr id="4" name="Footer Placeholder 3">
            <a:extLst>
              <a:ext uri="{FF2B5EF4-FFF2-40B4-BE49-F238E27FC236}">
                <a16:creationId xmlns:a16="http://schemas.microsoft.com/office/drawing/2014/main" id="{6B9159B0-FB1C-4135-BDB1-8225EB379D19}"/>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2B4A1D34-1D6D-4067-9A4B-F71C6A01B35D}"/>
              </a:ext>
            </a:extLst>
          </p:cNvPr>
          <p:cNvSpPr>
            <a:spLocks noGrp="1"/>
          </p:cNvSpPr>
          <p:nvPr>
            <p:ph type="sldNum" sz="quarter" idx="12"/>
          </p:nvPr>
        </p:nvSpPr>
        <p:spPr/>
        <p:txBody>
          <a:bodyPr/>
          <a:lstStyle/>
          <a:p>
            <a:fld id="{D5CA4161-6EC3-4748-B7F3-82EA64CE3DD4}" type="slidenum">
              <a:rPr lang="en-US" smtClean="0"/>
              <a:pPr/>
              <a:t>7</a:t>
            </a:fld>
            <a:endParaRPr lang="en-US"/>
          </a:p>
        </p:txBody>
      </p:sp>
    </p:spTree>
    <p:extLst>
      <p:ext uri="{BB962C8B-B14F-4D97-AF65-F5344CB8AC3E}">
        <p14:creationId xmlns:p14="http://schemas.microsoft.com/office/powerpoint/2010/main" val="321574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3A7FA-EB28-4D4B-8371-0AFC7DC68D7F}"/>
              </a:ext>
            </a:extLst>
          </p:cNvPr>
          <p:cNvSpPr>
            <a:spLocks noGrp="1"/>
          </p:cNvSpPr>
          <p:nvPr>
            <p:ph type="title"/>
          </p:nvPr>
        </p:nvSpPr>
        <p:spPr/>
        <p:txBody>
          <a:bodyPr/>
          <a:lstStyle/>
          <a:p>
            <a:r>
              <a:rPr lang="en-US">
                <a:cs typeface="Arial"/>
              </a:rPr>
              <a:t>Annual State Application Under Part B</a:t>
            </a:r>
          </a:p>
        </p:txBody>
      </p:sp>
      <p:sp>
        <p:nvSpPr>
          <p:cNvPr id="3" name="Content Placeholder 2">
            <a:extLst>
              <a:ext uri="{FF2B5EF4-FFF2-40B4-BE49-F238E27FC236}">
                <a16:creationId xmlns:a16="http://schemas.microsoft.com/office/drawing/2014/main" id="{75434CE9-BA26-45F7-9970-B432F8023543}"/>
              </a:ext>
            </a:extLst>
          </p:cNvPr>
          <p:cNvSpPr>
            <a:spLocks noGrp="1"/>
          </p:cNvSpPr>
          <p:nvPr>
            <p:ph idx="1"/>
          </p:nvPr>
        </p:nvSpPr>
        <p:spPr/>
        <p:txBody>
          <a:bodyPr vert="horz" lIns="91440" tIns="45720" rIns="91440" bIns="45720" rtlCol="0" anchor="t">
            <a:normAutofit lnSpcReduction="10000"/>
          </a:bodyPr>
          <a:lstStyle/>
          <a:p>
            <a:r>
              <a:rPr lang="en-US">
                <a:cs typeface="Arial"/>
              </a:rPr>
              <a:t>Set of assurances to adhere to and administer IDEA in the state of Oklahoma</a:t>
            </a:r>
          </a:p>
          <a:p>
            <a:pPr lvl="1"/>
            <a:r>
              <a:rPr lang="en-US">
                <a:cs typeface="Arial"/>
              </a:rPr>
              <a:t>Examine data to determine if significant discrepancies are occurring in the rate of long-term suspension of student with disabilities</a:t>
            </a:r>
          </a:p>
          <a:p>
            <a:pPr lvl="1"/>
            <a:r>
              <a:rPr lang="en-US">
                <a:cs typeface="Arial"/>
              </a:rPr>
              <a:t>Adoption of National Instructional Materials Accessibility Standard</a:t>
            </a:r>
          </a:p>
          <a:p>
            <a:pPr lvl="1"/>
            <a:r>
              <a:rPr lang="en-US">
                <a:cs typeface="Arial"/>
              </a:rPr>
              <a:t>Have in effect policies and procedures designed to prevent inappropriate over-identification or disproportionate representation by race and ethnicity</a:t>
            </a:r>
          </a:p>
          <a:p>
            <a:pPr lvl="1"/>
            <a:r>
              <a:rPr lang="en-US">
                <a:cs typeface="Arial"/>
              </a:rPr>
              <a:t>Prohibit State and local education agencies from requiring a child to obtain a prescription for a substance covered in the Controlled Substance Act</a:t>
            </a:r>
          </a:p>
        </p:txBody>
      </p:sp>
      <p:sp>
        <p:nvSpPr>
          <p:cNvPr id="4" name="Footer Placeholder 3">
            <a:extLst>
              <a:ext uri="{FF2B5EF4-FFF2-40B4-BE49-F238E27FC236}">
                <a16:creationId xmlns:a16="http://schemas.microsoft.com/office/drawing/2014/main" id="{6B9159B0-FB1C-4135-BDB1-8225EB379D19}"/>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2B4A1D34-1D6D-4067-9A4B-F71C6A01B35D}"/>
              </a:ext>
            </a:extLst>
          </p:cNvPr>
          <p:cNvSpPr>
            <a:spLocks noGrp="1"/>
          </p:cNvSpPr>
          <p:nvPr>
            <p:ph type="sldNum" sz="quarter" idx="12"/>
          </p:nvPr>
        </p:nvSpPr>
        <p:spPr/>
        <p:txBody>
          <a:bodyPr/>
          <a:lstStyle/>
          <a:p>
            <a:fld id="{D5CA4161-6EC3-4748-B7F3-82EA64CE3DD4}" type="slidenum">
              <a:rPr lang="en-US" smtClean="0"/>
              <a:pPr/>
              <a:t>8</a:t>
            </a:fld>
            <a:endParaRPr lang="en-US"/>
          </a:p>
        </p:txBody>
      </p:sp>
    </p:spTree>
    <p:extLst>
      <p:ext uri="{BB962C8B-B14F-4D97-AF65-F5344CB8AC3E}">
        <p14:creationId xmlns:p14="http://schemas.microsoft.com/office/powerpoint/2010/main" val="1561267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3A7FA-EB28-4D4B-8371-0AFC7DC68D7F}"/>
              </a:ext>
            </a:extLst>
          </p:cNvPr>
          <p:cNvSpPr>
            <a:spLocks noGrp="1"/>
          </p:cNvSpPr>
          <p:nvPr>
            <p:ph type="title"/>
          </p:nvPr>
        </p:nvSpPr>
        <p:spPr/>
        <p:txBody>
          <a:bodyPr/>
          <a:lstStyle/>
          <a:p>
            <a:r>
              <a:rPr lang="en-US">
                <a:cs typeface="Arial"/>
              </a:rPr>
              <a:t>Annual State Application Under Part B</a:t>
            </a:r>
          </a:p>
        </p:txBody>
      </p:sp>
      <p:sp>
        <p:nvSpPr>
          <p:cNvPr id="3" name="Content Placeholder 2">
            <a:extLst>
              <a:ext uri="{FF2B5EF4-FFF2-40B4-BE49-F238E27FC236}">
                <a16:creationId xmlns:a16="http://schemas.microsoft.com/office/drawing/2014/main" id="{75434CE9-BA26-45F7-9970-B432F8023543}"/>
              </a:ext>
            </a:extLst>
          </p:cNvPr>
          <p:cNvSpPr>
            <a:spLocks noGrp="1"/>
          </p:cNvSpPr>
          <p:nvPr>
            <p:ph idx="1"/>
          </p:nvPr>
        </p:nvSpPr>
        <p:spPr/>
        <p:txBody>
          <a:bodyPr vert="horz" lIns="91440" tIns="45720" rIns="91440" bIns="45720" rtlCol="0" anchor="t">
            <a:normAutofit/>
          </a:bodyPr>
          <a:lstStyle/>
          <a:p>
            <a:r>
              <a:rPr lang="en-US">
                <a:cs typeface="Arial"/>
              </a:rPr>
              <a:t>Set of assurances to adhere to and administer IDEA in the state of Oklahoma</a:t>
            </a:r>
          </a:p>
          <a:p>
            <a:pPr lvl="1"/>
            <a:r>
              <a:rPr lang="en-US">
                <a:cs typeface="Arial"/>
              </a:rPr>
              <a:t>Distribute funds to the local education agencies</a:t>
            </a:r>
          </a:p>
          <a:p>
            <a:pPr lvl="1"/>
            <a:r>
              <a:rPr lang="en-US">
                <a:cs typeface="Arial"/>
              </a:rPr>
              <a:t>Provide data to the Secretary of Education as required</a:t>
            </a:r>
          </a:p>
          <a:p>
            <a:pPr lvl="1"/>
            <a:r>
              <a:rPr lang="en-US">
                <a:cs typeface="Arial"/>
              </a:rPr>
              <a:t>Ensure proper disbursement of and accounting for Federal funds.</a:t>
            </a:r>
          </a:p>
          <a:p>
            <a:pPr lvl="1"/>
            <a:r>
              <a:rPr lang="en-US">
                <a:cs typeface="Arial"/>
              </a:rPr>
              <a:t>Provide for public comment and public hearing on adopted State policies and procedures</a:t>
            </a:r>
            <a:endParaRPr lang="en-US">
              <a:solidFill>
                <a:srgbClr val="187BC0"/>
              </a:solidFill>
              <a:cs typeface="Arial"/>
            </a:endParaRPr>
          </a:p>
          <a:p>
            <a:pPr lvl="1"/>
            <a:r>
              <a:rPr lang="en-US">
                <a:cs typeface="Arial"/>
              </a:rPr>
              <a:t>Establish and maintain a state advisory panel</a:t>
            </a:r>
            <a:endParaRPr lang="en-US">
              <a:solidFill>
                <a:srgbClr val="187BC0"/>
              </a:solidFill>
              <a:cs typeface="Arial"/>
            </a:endParaRPr>
          </a:p>
          <a:p>
            <a:pPr lvl="1"/>
            <a:endParaRPr lang="en-US">
              <a:cs typeface="Arial"/>
            </a:endParaRPr>
          </a:p>
        </p:txBody>
      </p:sp>
      <p:sp>
        <p:nvSpPr>
          <p:cNvPr id="4" name="Footer Placeholder 3">
            <a:extLst>
              <a:ext uri="{FF2B5EF4-FFF2-40B4-BE49-F238E27FC236}">
                <a16:creationId xmlns:a16="http://schemas.microsoft.com/office/drawing/2014/main" id="{6B9159B0-FB1C-4135-BDB1-8225EB379D19}"/>
              </a:ext>
            </a:extLst>
          </p:cNvPr>
          <p:cNvSpPr>
            <a:spLocks noGrp="1"/>
          </p:cNvSpPr>
          <p:nvPr>
            <p:ph type="ftr" sz="quarter" idx="11"/>
          </p:nvPr>
        </p:nvSpPr>
        <p:spPr/>
        <p:txBody>
          <a:bodyPr/>
          <a:lstStyle/>
          <a:p>
            <a:r>
              <a:rPr lang="en-US"/>
              <a:t>Director Update April 2024</a:t>
            </a:r>
          </a:p>
        </p:txBody>
      </p:sp>
      <p:sp>
        <p:nvSpPr>
          <p:cNvPr id="5" name="Slide Number Placeholder 4">
            <a:extLst>
              <a:ext uri="{FF2B5EF4-FFF2-40B4-BE49-F238E27FC236}">
                <a16:creationId xmlns:a16="http://schemas.microsoft.com/office/drawing/2014/main" id="{2B4A1D34-1D6D-4067-9A4B-F71C6A01B35D}"/>
              </a:ext>
            </a:extLst>
          </p:cNvPr>
          <p:cNvSpPr>
            <a:spLocks noGrp="1"/>
          </p:cNvSpPr>
          <p:nvPr>
            <p:ph type="sldNum" sz="quarter" idx="12"/>
          </p:nvPr>
        </p:nvSpPr>
        <p:spPr/>
        <p:txBody>
          <a:bodyPr/>
          <a:lstStyle/>
          <a:p>
            <a:fld id="{D5CA4161-6EC3-4748-B7F3-82EA64CE3DD4}" type="slidenum">
              <a:rPr lang="en-US" smtClean="0"/>
              <a:pPr/>
              <a:t>9</a:t>
            </a:fld>
            <a:endParaRPr lang="en-US"/>
          </a:p>
        </p:txBody>
      </p:sp>
    </p:spTree>
    <p:extLst>
      <p:ext uri="{BB962C8B-B14F-4D97-AF65-F5344CB8AC3E}">
        <p14:creationId xmlns:p14="http://schemas.microsoft.com/office/powerpoint/2010/main" val="2102948279"/>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0F039C9F56664A88D0101173A42059" ma:contentTypeVersion="9" ma:contentTypeDescription="Create a new document." ma:contentTypeScope="" ma:versionID="77f692baa54a836138e8c09d991b2015">
  <xsd:schema xmlns:xsd="http://www.w3.org/2001/XMLSchema" xmlns:xs="http://www.w3.org/2001/XMLSchema" xmlns:p="http://schemas.microsoft.com/office/2006/metadata/properties" xmlns:ns2="d5841c04-8ab1-45d0-a7a9-3e2ef1eb0f19" xmlns:ns3="3a219bbd-8a6c-470c-9a77-55c48485a5eb" targetNamespace="http://schemas.microsoft.com/office/2006/metadata/properties" ma:root="true" ma:fieldsID="f0dd72d9d50abf45761025aa60c3fa75" ns2:_="" ns3:_="">
    <xsd:import namespace="d5841c04-8ab1-45d0-a7a9-3e2ef1eb0f19"/>
    <xsd:import namespace="3a219bbd-8a6c-470c-9a77-55c48485a5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41c04-8ab1-45d0-a7a9-3e2ef1eb0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219bbd-8a6c-470c-9a77-55c48485a5e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7A70F3-392A-4B33-9836-6CB37D8818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41c04-8ab1-45d0-a7a9-3e2ef1eb0f19"/>
    <ds:schemaRef ds:uri="3a219bbd-8a6c-470c-9a77-55c48485a5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90434B-CBE5-4AE1-BB9A-78471F5B267E}">
  <ds:schemaRefs>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3a219bbd-8a6c-470c-9a77-55c48485a5eb"/>
    <ds:schemaRef ds:uri="d5841c04-8ab1-45d0-a7a9-3e2ef1eb0f19"/>
    <ds:schemaRef ds:uri="http://www.w3.org/XML/1998/namespace"/>
  </ds:schemaRefs>
</ds:datastoreItem>
</file>

<file path=customXml/itemProps3.xml><?xml version="1.0" encoding="utf-8"?>
<ds:datastoreItem xmlns:ds="http://schemas.openxmlformats.org/officeDocument/2006/customXml" ds:itemID="{ACA3F46C-AC89-4C25-BF43-A48BFC5C96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51229</TotalTime>
  <Words>1554</Words>
  <Application>Microsoft Office PowerPoint</Application>
  <PresentationFormat>Widescreen</PresentationFormat>
  <Paragraphs>224</Paragraphs>
  <Slides>30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Palatino</vt:lpstr>
      <vt:lpstr>Office Theme</vt:lpstr>
      <vt:lpstr>Director Update April 8, 2024</vt:lpstr>
      <vt:lpstr>Welcome</vt:lpstr>
      <vt:lpstr>PowerPoint Presentation</vt:lpstr>
      <vt:lpstr>Director Call Schedule</vt:lpstr>
      <vt:lpstr>Public Comment Part B Grant Application</vt:lpstr>
      <vt:lpstr>Annual State Application Under Part B</vt:lpstr>
      <vt:lpstr>Annual State Application Under Part B</vt:lpstr>
      <vt:lpstr>Annual State Application Under Part B</vt:lpstr>
      <vt:lpstr>Annual State Application Under Part B</vt:lpstr>
      <vt:lpstr>Oklahoma Grant Award</vt:lpstr>
      <vt:lpstr>Administration – Set Aside </vt:lpstr>
      <vt:lpstr>Required State Level Activities</vt:lpstr>
      <vt:lpstr>Optional State Level Activities</vt:lpstr>
      <vt:lpstr>Optional State Level Activities</vt:lpstr>
      <vt:lpstr>Optional State Level Activities</vt:lpstr>
      <vt:lpstr>Optional State Level Activities</vt:lpstr>
      <vt:lpstr>Optional State Level Activities</vt:lpstr>
      <vt:lpstr>PowerPoint Presentation</vt:lpstr>
      <vt:lpstr>Due Dates </vt:lpstr>
      <vt:lpstr>Upcoming Training Dates</vt:lpstr>
      <vt:lpstr>End of Year (EOY) Training Opportunities</vt:lpstr>
      <vt:lpstr>P&amp;P Revision 30 Day Public Comment</vt:lpstr>
      <vt:lpstr>Project 618</vt:lpstr>
      <vt:lpstr>NEW Project 619</vt:lpstr>
      <vt:lpstr>Project 619 Eligibility</vt:lpstr>
      <vt:lpstr>Project 619 Required Activities</vt:lpstr>
      <vt:lpstr>Sounding Board</vt:lpstr>
      <vt:lpstr>Residential Students </vt:lpstr>
      <vt:lpstr>Looking Ahead – Watch the Listserv for</vt:lpstr>
      <vt:lpstr>February Deep Dive Director Call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Sherri Coats</cp:lastModifiedBy>
  <cp:revision>241</cp:revision>
  <dcterms:created xsi:type="dcterms:W3CDTF">2020-03-05T01:01:19Z</dcterms:created>
  <dcterms:modified xsi:type="dcterms:W3CDTF">2024-04-08T20:59:24Z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0x0101000C0F039C9F56664A88D0101173A42059</vt:lpwstr>
  </property>
</Properties>
</file>