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113"/>
  </p:notesMasterIdLst>
  <p:sldIdLst>
    <p:sldId id="260" r:id="rId5"/>
    <p:sldId id="261" r:id="rId6"/>
    <p:sldId id="263" r:id="rId7"/>
    <p:sldId id="264" r:id="rId8"/>
    <p:sldId id="265" r:id="rId9"/>
    <p:sldId id="266" r:id="rId10"/>
    <p:sldId id="268" r:id="rId11"/>
    <p:sldId id="269" r:id="rId12"/>
    <p:sldId id="424" r:id="rId13"/>
    <p:sldId id="441" r:id="rId14"/>
    <p:sldId id="442" r:id="rId15"/>
    <p:sldId id="270" r:id="rId16"/>
    <p:sldId id="271" r:id="rId17"/>
    <p:sldId id="437" r:id="rId18"/>
    <p:sldId id="274" r:id="rId19"/>
    <p:sldId id="354" r:id="rId20"/>
    <p:sldId id="275" r:id="rId21"/>
    <p:sldId id="276" r:id="rId22"/>
    <p:sldId id="278" r:id="rId23"/>
    <p:sldId id="279" r:id="rId24"/>
    <p:sldId id="280" r:id="rId25"/>
    <p:sldId id="281" r:id="rId26"/>
    <p:sldId id="367" r:id="rId27"/>
    <p:sldId id="371" r:id="rId28"/>
    <p:sldId id="369" r:id="rId29"/>
    <p:sldId id="283" r:id="rId30"/>
    <p:sldId id="439" r:id="rId31"/>
    <p:sldId id="378" r:id="rId32"/>
    <p:sldId id="379" r:id="rId33"/>
    <p:sldId id="380" r:id="rId34"/>
    <p:sldId id="381" r:id="rId35"/>
    <p:sldId id="388" r:id="rId36"/>
    <p:sldId id="386" r:id="rId37"/>
    <p:sldId id="382" r:id="rId38"/>
    <p:sldId id="427" r:id="rId39"/>
    <p:sldId id="428" r:id="rId40"/>
    <p:sldId id="402" r:id="rId41"/>
    <p:sldId id="403" r:id="rId42"/>
    <p:sldId id="404" r:id="rId43"/>
    <p:sldId id="405" r:id="rId44"/>
    <p:sldId id="406" r:id="rId45"/>
    <p:sldId id="407" r:id="rId46"/>
    <p:sldId id="409" r:id="rId47"/>
    <p:sldId id="410" r:id="rId48"/>
    <p:sldId id="411" r:id="rId49"/>
    <p:sldId id="412" r:id="rId50"/>
    <p:sldId id="416" r:id="rId51"/>
    <p:sldId id="417" r:id="rId52"/>
    <p:sldId id="425" r:id="rId53"/>
    <p:sldId id="426" r:id="rId54"/>
    <p:sldId id="418" r:id="rId55"/>
    <p:sldId id="419" r:id="rId56"/>
    <p:sldId id="420" r:id="rId57"/>
    <p:sldId id="391" r:id="rId58"/>
    <p:sldId id="392" r:id="rId59"/>
    <p:sldId id="393" r:id="rId60"/>
    <p:sldId id="394" r:id="rId61"/>
    <p:sldId id="395" r:id="rId62"/>
    <p:sldId id="396" r:id="rId63"/>
    <p:sldId id="397" r:id="rId64"/>
    <p:sldId id="398" r:id="rId65"/>
    <p:sldId id="399" r:id="rId66"/>
    <p:sldId id="429" r:id="rId67"/>
    <p:sldId id="435" r:id="rId68"/>
    <p:sldId id="436" r:id="rId69"/>
    <p:sldId id="401" r:id="rId70"/>
    <p:sldId id="415" r:id="rId71"/>
    <p:sldId id="413" r:id="rId72"/>
    <p:sldId id="414" r:id="rId73"/>
    <p:sldId id="291" r:id="rId74"/>
    <p:sldId id="292" r:id="rId75"/>
    <p:sldId id="293" r:id="rId76"/>
    <p:sldId id="294" r:id="rId77"/>
    <p:sldId id="295" r:id="rId78"/>
    <p:sldId id="296" r:id="rId79"/>
    <p:sldId id="297" r:id="rId80"/>
    <p:sldId id="298" r:id="rId81"/>
    <p:sldId id="299" r:id="rId82"/>
    <p:sldId id="300" r:id="rId83"/>
    <p:sldId id="423" r:id="rId84"/>
    <p:sldId id="324" r:id="rId85"/>
    <p:sldId id="325" r:id="rId86"/>
    <p:sldId id="326" r:id="rId87"/>
    <p:sldId id="327" r:id="rId88"/>
    <p:sldId id="422" r:id="rId89"/>
    <p:sldId id="329" r:id="rId90"/>
    <p:sldId id="330" r:id="rId91"/>
    <p:sldId id="331" r:id="rId92"/>
    <p:sldId id="421" r:id="rId93"/>
    <p:sldId id="333" r:id="rId94"/>
    <p:sldId id="334" r:id="rId95"/>
    <p:sldId id="361" r:id="rId96"/>
    <p:sldId id="336" r:id="rId97"/>
    <p:sldId id="337" r:id="rId98"/>
    <p:sldId id="338" r:id="rId99"/>
    <p:sldId id="339" r:id="rId100"/>
    <p:sldId id="340" r:id="rId101"/>
    <p:sldId id="341" r:id="rId102"/>
    <p:sldId id="342" r:id="rId103"/>
    <p:sldId id="343" r:id="rId104"/>
    <p:sldId id="351" r:id="rId105"/>
    <p:sldId id="344" r:id="rId106"/>
    <p:sldId id="345" r:id="rId107"/>
    <p:sldId id="346" r:id="rId108"/>
    <p:sldId id="347" r:id="rId109"/>
    <p:sldId id="353" r:id="rId110"/>
    <p:sldId id="365" r:id="rId111"/>
    <p:sldId id="348"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91171-E22B-4F0C-99BA-720DB9CB3BB4}" v="74" dt="2022-08-23T17:11:42.081"/>
    <p1510:client id="{F980172F-510B-4D15-866C-2CFBC62F2D1C}" v="173" dt="2022-08-22T19:00:58.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94716"/>
  </p:normalViewPr>
  <p:slideViewPr>
    <p:cSldViewPr snapToGrid="0" snapToObjects="1">
      <p:cViewPr varScale="1">
        <p:scale>
          <a:sx n="62" d="100"/>
          <a:sy n="62" d="100"/>
        </p:scale>
        <p:origin x="1292" y="5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9/9/2022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17</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D60AF-8633-4885-BDE3-63F569FE4E47}" type="slidenum">
              <a:rPr lang="en-US" smtClean="0"/>
              <a:t>26</a:t>
            </a:fld>
            <a:endParaRPr lang="en-US"/>
          </a:p>
        </p:txBody>
      </p:sp>
    </p:spTree>
    <p:extLst>
      <p:ext uri="{BB962C8B-B14F-4D97-AF65-F5344CB8AC3E}">
        <p14:creationId xmlns:p14="http://schemas.microsoft.com/office/powerpoint/2010/main" val="4890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105</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106</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1310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8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743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26260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03420" y="996696"/>
            <a:ext cx="4386429" cy="2124876"/>
          </a:xfrm>
        </p:spPr>
        <p:txBody>
          <a:bodyPr>
            <a:normAutofit fontScale="90000"/>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Financial Management of </a:t>
            </a:r>
            <a:br>
              <a:rPr lang="en-US" dirty="0">
                <a:solidFill>
                  <a:schemeClr val="accent2">
                    <a:lumMod val="75000"/>
                  </a:schemeClr>
                </a:solidFill>
                <a:latin typeface="Times New Roman" panose="02020603050405020304" pitchFamily="18" charset="0"/>
                <a:cs typeface="Times New Roman" panose="02020603050405020304" pitchFamily="18" charset="0"/>
              </a:rPr>
            </a:br>
            <a:r>
              <a:rPr lang="en-US" dirty="0">
                <a:solidFill>
                  <a:schemeClr val="accent2">
                    <a:lumMod val="75000"/>
                  </a:schemeClr>
                </a:solidFill>
                <a:latin typeface="Times New Roman" panose="02020603050405020304" pitchFamily="18" charset="0"/>
                <a:cs typeface="Times New Roman" panose="02020603050405020304" pitchFamily="18" charset="0"/>
              </a:rPr>
              <a:t>Special Education Programs</a:t>
            </a:r>
            <a:br>
              <a:rPr lang="en-US" dirty="0">
                <a:solidFill>
                  <a:schemeClr val="accent2">
                    <a:lumMod val="75000"/>
                  </a:schemeClr>
                </a:solidFill>
                <a:latin typeface="Times New Roman" panose="02020603050405020304" pitchFamily="18" charset="0"/>
                <a:cs typeface="Times New Roman" panose="02020603050405020304" pitchFamily="18" charset="0"/>
              </a:rPr>
            </a:br>
            <a:r>
              <a:rPr lang="en-US" dirty="0">
                <a:solidFill>
                  <a:schemeClr val="accent2">
                    <a:lumMod val="75000"/>
                  </a:schemeClr>
                </a:solidFill>
                <a:latin typeface="Times New Roman" panose="02020603050405020304" pitchFamily="18" charset="0"/>
                <a:cs typeface="Times New Roman" panose="02020603050405020304" pitchFamily="18" charset="0"/>
              </a:rPr>
              <a:t>Federal IDEA Part B Funds</a:t>
            </a:r>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normAutofit/>
          </a:bodyPr>
          <a:lstStyle/>
          <a:p>
            <a:r>
              <a:rPr lang="en-US" sz="2400" dirty="0">
                <a:solidFill>
                  <a:schemeClr val="accent2">
                    <a:lumMod val="75000"/>
                  </a:schemeClr>
                </a:solidFill>
                <a:latin typeface="Times New Roman" panose="02020603050405020304" pitchFamily="18" charset="0"/>
                <a:cs typeface="Times New Roman" panose="02020603050405020304" pitchFamily="18" charset="0"/>
              </a:rPr>
              <a:t>Special Education Services</a:t>
            </a:r>
          </a:p>
        </p:txBody>
      </p:sp>
    </p:spTree>
    <p:extLst>
      <p:ext uri="{BB962C8B-B14F-4D97-AF65-F5344CB8AC3E}">
        <p14:creationId xmlns:p14="http://schemas.microsoft.com/office/powerpoint/2010/main" val="70248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03B2-6C46-403F-8872-6507DF369AC0}"/>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 </a:t>
            </a:r>
          </a:p>
        </p:txBody>
      </p:sp>
      <p:sp>
        <p:nvSpPr>
          <p:cNvPr id="3" name="Content Placeholder 2">
            <a:extLst>
              <a:ext uri="{FF2B5EF4-FFF2-40B4-BE49-F238E27FC236}">
                <a16:creationId xmlns:a16="http://schemas.microsoft.com/office/drawing/2014/main" id="{07731A03-F711-49DE-8402-D68E00A12C8E}"/>
              </a:ext>
            </a:extLst>
          </p:cNvPr>
          <p:cNvSpPr>
            <a:spLocks noGrp="1"/>
          </p:cNvSpPr>
          <p:nvPr>
            <p:ph idx="1"/>
          </p:nvPr>
        </p:nvSpPr>
        <p:spPr>
          <a:xfrm>
            <a:off x="220650" y="1592494"/>
            <a:ext cx="8702702" cy="4584469"/>
          </a:xfrm>
        </p:spPr>
        <p:txBody>
          <a:bodyPr>
            <a:normAutofit lnSpcReduction="10000"/>
          </a:bodyPr>
          <a:lstStyle/>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Tips for determining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Ask the following questions: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In the absence of special education needs, would this cost exist?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Is this cost also generated by students without disabilities?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If it is a student specific service, is the service documented in 	the student’s IEP?                                                                                                  If yes, then the cost is an excess cost.  If no, then the cost is not an excess cost.</a:t>
            </a:r>
          </a:p>
          <a:p>
            <a:endParaRPr lang="en-US" dirty="0"/>
          </a:p>
        </p:txBody>
      </p:sp>
    </p:spTree>
    <p:extLst>
      <p:ext uri="{BB962C8B-B14F-4D97-AF65-F5344CB8AC3E}">
        <p14:creationId xmlns:p14="http://schemas.microsoft.com/office/powerpoint/2010/main" val="9357075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9F4894-0D8E-CF44-ACAE-8CDFE4991D86}"/>
              </a:ext>
            </a:extLst>
          </p:cNvPr>
          <p:cNvSpPr>
            <a:spLocks noGrp="1"/>
          </p:cNvSpPr>
          <p:nvPr>
            <p:ph type="title"/>
          </p:nvPr>
        </p:nvSpPr>
        <p:spPr>
          <a:xfrm>
            <a:off x="120739" y="219456"/>
            <a:ext cx="9023261" cy="1041531"/>
          </a:xfrm>
        </p:spPr>
        <p:txBody>
          <a:bodyPr>
            <a:noAutofit/>
          </a:bodyPr>
          <a:lstStyle/>
          <a:p>
            <a:pPr algn="ctr">
              <a:lnSpc>
                <a:spcPct val="80000"/>
              </a:lnSpc>
            </a:pPr>
            <a:r>
              <a:rPr lang="en-US" sz="3600" dirty="0">
                <a:solidFill>
                  <a:schemeClr val="accent2">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Parents must complete the application process with the OSDE-SES by December 1 of the school year considered.</a:t>
            </a:r>
          </a:p>
          <a:p>
            <a:pPr marL="0" indent="0">
              <a:buNone/>
            </a:pPr>
            <a:r>
              <a:rPr lang="en-US" sz="3200" dirty="0">
                <a:latin typeface="Times New Roman" panose="02020603050405020304" pitchFamily="18" charset="0"/>
                <a:cs typeface="Times New Roman" panose="02020603050405020304" pitchFamily="18" charset="0"/>
              </a:rPr>
              <a:t>Public Schools must notify parents annually of this option.  </a:t>
            </a:r>
          </a:p>
          <a:p>
            <a:pPr marL="0" indent="0">
              <a:buNone/>
            </a:pPr>
            <a:r>
              <a:rPr lang="en-US" sz="3200" dirty="0">
                <a:latin typeface="Times New Roman" panose="02020603050405020304" pitchFamily="18" charset="0"/>
                <a:cs typeface="Times New Roman" panose="02020603050405020304" pitchFamily="18" charset="0"/>
              </a:rPr>
              <a:t>The public school must continue with child find obligation.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3417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204353"/>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a:xfrm>
            <a:off x="457200" y="2039112"/>
            <a:ext cx="8229600" cy="4087051"/>
          </a:xfrm>
        </p:spPr>
        <p:txBody>
          <a:bodyPr/>
          <a:lstStyle/>
          <a:p>
            <a:pPr>
              <a:buClr>
                <a:schemeClr val="accent2"/>
              </a:buClr>
            </a:pPr>
            <a:r>
              <a:rPr lang="en-US" sz="3200" dirty="0">
                <a:latin typeface="Times New Roman" panose="02020603050405020304" pitchFamily="18" charset="0"/>
                <a:cs typeface="Times New Roman" panose="02020603050405020304" pitchFamily="18" charset="0"/>
              </a:rPr>
              <a:t>LNHS began in 2010-2011</a:t>
            </a:r>
          </a:p>
          <a:p>
            <a:pPr>
              <a:buClr>
                <a:schemeClr val="accent2"/>
              </a:buClr>
            </a:pPr>
            <a:r>
              <a:rPr lang="en-US" sz="3200" dirty="0">
                <a:latin typeface="Times New Roman" panose="02020603050405020304" pitchFamily="18" charset="0"/>
                <a:cs typeface="Times New Roman" panose="02020603050405020304" pitchFamily="18" charset="0"/>
              </a:rPr>
              <a:t>The student enrollment count was 53</a:t>
            </a:r>
          </a:p>
          <a:p>
            <a:pPr>
              <a:buClr>
                <a:schemeClr val="accent2"/>
              </a:buClr>
            </a:pPr>
            <a:r>
              <a:rPr lang="en-US" sz="3200" dirty="0">
                <a:latin typeface="Times New Roman" panose="02020603050405020304" pitchFamily="18" charset="0"/>
                <a:cs typeface="Times New Roman" panose="02020603050405020304" pitchFamily="18" charset="0"/>
              </a:rPr>
              <a:t>The current enrollment count is 1335</a:t>
            </a:r>
          </a:p>
          <a:p>
            <a:pPr>
              <a:buClr>
                <a:schemeClr val="accent2"/>
              </a:buClr>
            </a:pPr>
            <a:endParaRPr lang="en-US" dirty="0"/>
          </a:p>
          <a:p>
            <a:endParaRPr lang="en-US" dirty="0"/>
          </a:p>
        </p:txBody>
      </p:sp>
    </p:spTree>
    <p:extLst>
      <p:ext uri="{BB962C8B-B14F-4D97-AF65-F5344CB8AC3E}">
        <p14:creationId xmlns:p14="http://schemas.microsoft.com/office/powerpoint/2010/main" val="3719920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
        <p:nvSpPr>
          <p:cNvPr id="4" name="Rectangle 3"/>
          <p:cNvSpPr/>
          <p:nvPr/>
        </p:nvSpPr>
        <p:spPr>
          <a:xfrm>
            <a:off x="275750" y="3060184"/>
            <a:ext cx="521369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Finance Resources</a:t>
            </a:r>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Finance Resources</a:t>
            </a:r>
          </a:p>
        </p:txBody>
      </p:sp>
      <p:sp>
        <p:nvSpPr>
          <p:cNvPr id="3" name="Content Placeholder 2"/>
          <p:cNvSpPr>
            <a:spLocks noGrp="1"/>
          </p:cNvSpPr>
          <p:nvPr>
            <p:ph idx="1"/>
          </p:nvPr>
        </p:nvSpPr>
        <p:spPr>
          <a:xfrm>
            <a:off x="220650" y="1607574"/>
            <a:ext cx="8702702" cy="4569389"/>
          </a:xfrm>
        </p:spPr>
        <p:txBody>
          <a:bodyPr>
            <a:normAutofit fontScale="70000" lnSpcReduction="20000"/>
          </a:bodyPr>
          <a:lstStyle/>
          <a:p>
            <a:pPr marL="0" indent="0">
              <a:buNone/>
            </a:pPr>
            <a:r>
              <a:rPr lang="en-US" sz="3200" dirty="0">
                <a:latin typeface="Times New Roman" panose="02020603050405020304" pitchFamily="18" charset="0"/>
                <a:cs typeface="Times New Roman" panose="02020603050405020304" pitchFamily="18" charset="0"/>
              </a:rPr>
              <a:t>http://</a:t>
            </a:r>
            <a:r>
              <a:rPr lang="en-US" sz="3200" dirty="0" err="1">
                <a:latin typeface="Times New Roman" panose="02020603050405020304" pitchFamily="18" charset="0"/>
                <a:cs typeface="Times New Roman" panose="02020603050405020304" pitchFamily="18" charset="0"/>
              </a:rPr>
              <a:t>ok.gov</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sde</a:t>
            </a:r>
            <a:r>
              <a:rPr lang="en-US" sz="3200" dirty="0">
                <a:latin typeface="Times New Roman" panose="02020603050405020304" pitchFamily="18" charset="0"/>
                <a:cs typeface="Times New Roman" panose="02020603050405020304" pitchFamily="18" charset="0"/>
              </a:rPr>
              <a:t>/finance</a:t>
            </a:r>
          </a:p>
          <a:p>
            <a:pPr>
              <a:buClr>
                <a:schemeClr val="accent2"/>
              </a:buClr>
            </a:pPr>
            <a:r>
              <a:rPr lang="en-US" sz="3200" dirty="0">
                <a:latin typeface="Times New Roman" panose="02020603050405020304" pitchFamily="18" charset="0"/>
                <a:cs typeface="Times New Roman" panose="02020603050405020304" pitchFamily="18" charset="0"/>
              </a:rPr>
              <a:t>Due date for financial activities</a:t>
            </a:r>
          </a:p>
          <a:p>
            <a:pPr>
              <a:buClr>
                <a:schemeClr val="accent2"/>
              </a:buClr>
            </a:pPr>
            <a:r>
              <a:rPr lang="en-US" sz="3200" dirty="0">
                <a:latin typeface="Times New Roman" panose="02020603050405020304" pitchFamily="18" charset="0"/>
                <a:cs typeface="Times New Roman" panose="02020603050405020304" pitchFamily="18" charset="0"/>
              </a:rPr>
              <a:t>Frequently asked questions-Maintenance of Effort </a:t>
            </a:r>
          </a:p>
          <a:p>
            <a:pPr>
              <a:buClr>
                <a:schemeClr val="accent2"/>
              </a:buClr>
            </a:pPr>
            <a:r>
              <a:rPr lang="en-US" sz="3200" dirty="0">
                <a:latin typeface="Times New Roman" panose="02020603050405020304" pitchFamily="18" charset="0"/>
                <a:cs typeface="Times New Roman" panose="02020603050405020304" pitchFamily="18" charset="0"/>
              </a:rPr>
              <a:t>Time and Effort Samples and FAQ</a:t>
            </a:r>
          </a:p>
          <a:p>
            <a:pPr>
              <a:buClr>
                <a:schemeClr val="accent2"/>
              </a:buClr>
            </a:pPr>
            <a:r>
              <a:rPr lang="en-US" sz="3200" dirty="0">
                <a:latin typeface="Times New Roman" panose="02020603050405020304" pitchFamily="18" charset="0"/>
                <a:cs typeface="Times New Roman" panose="02020603050405020304" pitchFamily="18" charset="0"/>
              </a:rPr>
              <a:t>Board Policy Sample </a:t>
            </a:r>
          </a:p>
          <a:p>
            <a:pPr>
              <a:buClr>
                <a:schemeClr val="accent2"/>
              </a:buClr>
            </a:pPr>
            <a:r>
              <a:rPr lang="en-US" sz="3200" dirty="0">
                <a:latin typeface="Times New Roman" panose="02020603050405020304" pitchFamily="18" charset="0"/>
                <a:cs typeface="Times New Roman" panose="02020603050405020304" pitchFamily="18" charset="0"/>
              </a:rPr>
              <a:t>High Need Student Application</a:t>
            </a:r>
          </a:p>
          <a:p>
            <a:pPr>
              <a:buClr>
                <a:schemeClr val="accent2"/>
              </a:buClr>
            </a:pPr>
            <a:r>
              <a:rPr lang="en-US" sz="3200" dirty="0">
                <a:latin typeface="Times New Roman" panose="02020603050405020304" pitchFamily="18" charset="0"/>
                <a:cs typeface="Times New Roman" panose="02020603050405020304" pitchFamily="18" charset="0"/>
              </a:rPr>
              <a:t>COOP/Interlocal Coop Application</a:t>
            </a:r>
          </a:p>
          <a:p>
            <a:pPr>
              <a:buClr>
                <a:schemeClr val="accent2"/>
              </a:buClr>
            </a:pPr>
            <a:r>
              <a:rPr lang="en-US" sz="3200" dirty="0">
                <a:latin typeface="Times New Roman" panose="02020603050405020304" pitchFamily="18" charset="0"/>
                <a:cs typeface="Times New Roman" panose="02020603050405020304" pitchFamily="18" charset="0"/>
              </a:rPr>
              <a:t>Lindsey Nicole Henry Scholarship</a:t>
            </a:r>
          </a:p>
          <a:p>
            <a:pPr>
              <a:buClr>
                <a:schemeClr val="accent2"/>
              </a:buClr>
            </a:pPr>
            <a:r>
              <a:rPr lang="en-US" sz="3200" dirty="0">
                <a:latin typeface="Times New Roman" panose="02020603050405020304" pitchFamily="18" charset="0"/>
                <a:cs typeface="Times New Roman" panose="02020603050405020304" pitchFamily="18" charset="0"/>
              </a:rPr>
              <a:t>ARP Guidance</a:t>
            </a:r>
          </a:p>
          <a:p>
            <a:pPr>
              <a:buClr>
                <a:schemeClr val="accent2"/>
              </a:buClr>
            </a:pPr>
            <a:r>
              <a:rPr lang="en-US" sz="3200" dirty="0">
                <a:latin typeface="Times New Roman" panose="02020603050405020304" pitchFamily="18" charset="0"/>
                <a:cs typeface="Times New Roman" panose="02020603050405020304" pitchFamily="18" charset="0"/>
              </a:rPr>
              <a:t>CloseOut Power Point</a:t>
            </a:r>
          </a:p>
          <a:p>
            <a:pPr>
              <a:buClr>
                <a:schemeClr val="accent2"/>
              </a:buClr>
            </a:pPr>
            <a:r>
              <a:rPr lang="en-US" sz="3200" dirty="0">
                <a:latin typeface="Times New Roman" panose="02020603050405020304" pitchFamily="18" charset="0"/>
                <a:cs typeface="Times New Roman" panose="02020603050405020304" pitchFamily="18" charset="0"/>
              </a:rPr>
              <a:t>Finance Funding Manual</a:t>
            </a:r>
          </a:p>
          <a:p>
            <a:pPr>
              <a:buClr>
                <a:schemeClr val="accent2"/>
              </a:buClr>
            </a:pPr>
            <a:r>
              <a:rPr lang="en-US" sz="3200" dirty="0">
                <a:latin typeface="Times New Roman" panose="02020603050405020304" pitchFamily="18" charset="0"/>
                <a:cs typeface="Times New Roman" panose="02020603050405020304" pitchFamily="18" charset="0"/>
              </a:rPr>
              <a:t>Joint Federal Programs Claims Procedures </a:t>
            </a:r>
          </a:p>
        </p:txBody>
      </p:sp>
    </p:spTree>
    <p:extLst>
      <p:ext uri="{BB962C8B-B14F-4D97-AF65-F5344CB8AC3E}">
        <p14:creationId xmlns:p14="http://schemas.microsoft.com/office/powerpoint/2010/main" val="294305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marL="0" indent="0">
              <a:buNone/>
            </a:pPr>
            <a:r>
              <a:rPr lang="en-US" sz="4100" dirty="0">
                <a:latin typeface="Times New Roman" panose="02020603050405020304" pitchFamily="18" charset="0"/>
                <a:cs typeface="Times New Roman" panose="02020603050405020304" pitchFamily="18" charset="0"/>
              </a:rPr>
              <a:t>For the new fiscal year ;</a:t>
            </a:r>
          </a:p>
          <a:p>
            <a:pPr marL="0" indent="0">
              <a:buNone/>
            </a:pPr>
            <a:endParaRPr lang="en-US" sz="4100" dirty="0">
              <a:latin typeface="Times New Roman" panose="02020603050405020304" pitchFamily="18" charset="0"/>
              <a:cs typeface="Times New Roman" panose="02020603050405020304" pitchFamily="18" charset="0"/>
            </a:endParaRPr>
          </a:p>
          <a:p>
            <a:pPr marL="0" indent="0">
              <a:buNone/>
            </a:pPr>
            <a:r>
              <a:rPr lang="en-US" sz="4100" dirty="0">
                <a:latin typeface="Times New Roman" panose="02020603050405020304" pitchFamily="18" charset="0"/>
                <a:cs typeface="Times New Roman" panose="02020603050405020304" pitchFamily="18" charset="0"/>
              </a:rPr>
              <a:t>GMS opens first Friday in May </a:t>
            </a:r>
          </a:p>
          <a:p>
            <a:pPr marL="0" indent="0">
              <a:buNone/>
            </a:pPr>
            <a:endParaRPr lang="en-US" sz="4100" dirty="0">
              <a:latin typeface="Times New Roman" panose="02020603050405020304" pitchFamily="18" charset="0"/>
              <a:cs typeface="Times New Roman" panose="02020603050405020304" pitchFamily="18" charset="0"/>
            </a:endParaRPr>
          </a:p>
          <a:p>
            <a:pPr marL="0" indent="0">
              <a:buNone/>
            </a:pPr>
            <a:r>
              <a:rPr lang="en-US" sz="4100" dirty="0">
                <a:latin typeface="Times New Roman" panose="02020603050405020304" pitchFamily="18" charset="0"/>
                <a:cs typeface="Times New Roman" panose="02020603050405020304" pitchFamily="18" charset="0"/>
              </a:rPr>
              <a:t>Due prior to July 1</a:t>
            </a:r>
          </a:p>
          <a:p>
            <a:pPr lvl="1">
              <a:buClr>
                <a:schemeClr val="accent2"/>
              </a:buClr>
            </a:pPr>
            <a:r>
              <a:rPr lang="en-US" sz="4100" dirty="0">
                <a:latin typeface="Times New Roman" panose="02020603050405020304" pitchFamily="18" charset="0"/>
                <a:cs typeface="Times New Roman" panose="02020603050405020304" pitchFamily="18" charset="0"/>
              </a:rPr>
              <a:t>Assurances</a:t>
            </a:r>
          </a:p>
          <a:p>
            <a:pPr lvl="1">
              <a:buClr>
                <a:schemeClr val="accent2"/>
              </a:buClr>
            </a:pPr>
            <a:r>
              <a:rPr lang="en-US" sz="4100" dirty="0">
                <a:latin typeface="Times New Roman" panose="02020603050405020304" pitchFamily="18" charset="0"/>
                <a:cs typeface="Times New Roman" panose="02020603050405020304" pitchFamily="18" charset="0"/>
              </a:rPr>
              <a:t>LEA Agreement</a:t>
            </a:r>
          </a:p>
          <a:p>
            <a:pPr lvl="1">
              <a:buClr>
                <a:schemeClr val="accent2"/>
              </a:buClr>
            </a:pPr>
            <a:endParaRPr lang="en-US" sz="4100" dirty="0">
              <a:latin typeface="Times New Roman" panose="02020603050405020304" pitchFamily="18" charset="0"/>
              <a:cs typeface="Times New Roman" panose="02020603050405020304" pitchFamily="18" charset="0"/>
            </a:endParaRPr>
          </a:p>
          <a:p>
            <a:pPr marL="0" indent="0">
              <a:buNone/>
            </a:pPr>
            <a:r>
              <a:rPr lang="en-US" sz="4100" dirty="0">
                <a:latin typeface="Times New Roman" panose="02020603050405020304" pitchFamily="18" charset="0"/>
                <a:cs typeface="Times New Roman" panose="02020603050405020304" pitchFamily="18" charset="0"/>
              </a:rPr>
              <a:t>Due by the fourth Friday of July </a:t>
            </a:r>
          </a:p>
          <a:p>
            <a:pPr lvl="1">
              <a:buClr>
                <a:schemeClr val="accent2"/>
              </a:buClr>
            </a:pPr>
            <a:r>
              <a:rPr lang="en-US" sz="4100" dirty="0">
                <a:latin typeface="Times New Roman" panose="02020603050405020304" pitchFamily="18" charset="0"/>
                <a:cs typeface="Times New Roman" panose="02020603050405020304" pitchFamily="18" charset="0"/>
              </a:rPr>
              <a:t>Tier I  Out-of-State Residential Application</a:t>
            </a:r>
          </a:p>
          <a:p>
            <a:pPr lvl="1">
              <a:buClr>
                <a:schemeClr val="accent2"/>
              </a:buClr>
            </a:pPr>
            <a:r>
              <a:rPr lang="en-US" sz="4100" dirty="0">
                <a:latin typeface="Times New Roman" panose="02020603050405020304" pitchFamily="18" charset="0"/>
                <a:cs typeface="Times New Roman" panose="02020603050405020304" pitchFamily="18" charset="0"/>
              </a:rPr>
              <a:t>Tier II  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220650" y="1914115"/>
            <a:ext cx="8702702" cy="4351338"/>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October 31 </a:t>
            </a:r>
          </a:p>
          <a:p>
            <a:pPr lvl="1">
              <a:buClr>
                <a:schemeClr val="accent2"/>
              </a:buClr>
            </a:pPr>
            <a:r>
              <a:rPr lang="en-US" sz="2900" dirty="0">
                <a:latin typeface="Times New Roman" panose="02020603050405020304" pitchFamily="18" charset="0"/>
                <a:cs typeface="Times New Roman" panose="02020603050405020304" pitchFamily="18" charset="0"/>
              </a:rPr>
              <a:t>IDEA and ARP Consolidated Applications</a:t>
            </a:r>
          </a:p>
          <a:p>
            <a:pPr marL="0" indent="0">
              <a:buNone/>
            </a:pPr>
            <a:r>
              <a:rPr lang="en-US" sz="3200" dirty="0">
                <a:latin typeface="Times New Roman" panose="02020603050405020304" pitchFamily="18" charset="0"/>
                <a:cs typeface="Times New Roman" panose="02020603050405020304" pitchFamily="18" charset="0"/>
              </a:rPr>
              <a:t>June 3</a:t>
            </a:r>
            <a:r>
              <a:rPr lang="en-US" sz="3200" b="1" dirty="0">
                <a:latin typeface="Times New Roman" panose="02020603050405020304" pitchFamily="18" charset="0"/>
                <a:cs typeface="Times New Roman" panose="02020603050405020304" pitchFamily="18" charset="0"/>
              </a:rPr>
              <a:t> </a:t>
            </a:r>
          </a:p>
          <a:p>
            <a:pPr lvl="1">
              <a:buClr>
                <a:schemeClr val="accent2"/>
              </a:buClr>
            </a:pPr>
            <a:r>
              <a:rPr lang="en-US" sz="3200" dirty="0">
                <a:latin typeface="Times New Roman" panose="02020603050405020304" pitchFamily="18" charset="0"/>
                <a:cs typeface="Times New Roman" panose="02020603050405020304" pitchFamily="18" charset="0"/>
              </a:rPr>
              <a:t>Last day to file a payable claim to be guaranteed payment by June 30</a:t>
            </a:r>
          </a:p>
          <a:p>
            <a:pPr marL="0" indent="0">
              <a:buNone/>
            </a:pPr>
            <a:r>
              <a:rPr lang="en-US" sz="3200" dirty="0">
                <a:latin typeface="Times New Roman" panose="02020603050405020304" pitchFamily="18" charset="0"/>
                <a:cs typeface="Times New Roman" panose="02020603050405020304" pitchFamily="18" charset="0"/>
              </a:rPr>
              <a:t>June 30 </a:t>
            </a:r>
          </a:p>
          <a:p>
            <a:pPr lvl="1">
              <a:buClr>
                <a:schemeClr val="accent2"/>
              </a:buClr>
            </a:pPr>
            <a:r>
              <a:rPr lang="en-US" sz="3200" dirty="0">
                <a:latin typeface="Times New Roman" panose="02020603050405020304" pitchFamily="18" charset="0"/>
                <a:cs typeface="Times New Roman" panose="02020603050405020304" pitchFamily="18" charset="0"/>
              </a:rPr>
              <a:t>Last day to submit a budget amendment </a:t>
            </a:r>
            <a:r>
              <a:rPr lang="en-US" sz="3200" dirty="0"/>
              <a:t>   </a:t>
            </a:r>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August 1</a:t>
            </a:r>
            <a:r>
              <a:rPr lang="en-US" sz="3200" b="1" dirty="0">
                <a:latin typeface="Times New Roman" panose="02020603050405020304" pitchFamily="18" charset="0"/>
                <a:cs typeface="Times New Roman" panose="02020603050405020304" pitchFamily="18" charset="0"/>
              </a:rPr>
              <a:t> </a:t>
            </a:r>
          </a:p>
          <a:p>
            <a:pPr lvl="1">
              <a:buClr>
                <a:schemeClr val="accent2"/>
              </a:buClr>
            </a:pPr>
            <a:r>
              <a:rPr lang="en-US" sz="3200" dirty="0">
                <a:latin typeface="Times New Roman" panose="02020603050405020304" pitchFamily="18" charset="0"/>
                <a:cs typeface="Times New Roman" panose="02020603050405020304" pitchFamily="18" charset="0"/>
              </a:rPr>
              <a:t>Expenditure Reports Due, (all expenditure reports submitted after August 1 are subject to the approval of the State Board of Education)</a:t>
            </a:r>
          </a:p>
          <a:p>
            <a:pPr lvl="1"/>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September 1</a:t>
            </a:r>
            <a:r>
              <a:rPr lang="en-US" sz="3200" b="1" dirty="0">
                <a:latin typeface="Times New Roman" panose="02020603050405020304" pitchFamily="18" charset="0"/>
                <a:cs typeface="Times New Roman" panose="02020603050405020304" pitchFamily="18" charset="0"/>
              </a:rPr>
              <a:t> </a:t>
            </a:r>
          </a:p>
          <a:p>
            <a:pPr lvl="1">
              <a:buClr>
                <a:schemeClr val="accent2"/>
              </a:buClr>
            </a:pPr>
            <a:r>
              <a:rPr lang="en-US" sz="3200" dirty="0">
                <a:latin typeface="Times New Roman" panose="02020603050405020304" pitchFamily="18" charset="0"/>
                <a:cs typeface="Times New Roman" panose="02020603050405020304" pitchFamily="18" charset="0"/>
              </a:rPr>
              <a:t>District Closeout </a:t>
            </a:r>
          </a:p>
          <a:p>
            <a:pPr lvl="1"/>
            <a:endParaRPr lang="en-US" sz="3200" dirty="0"/>
          </a:p>
          <a:p>
            <a:pPr lvl="1"/>
            <a:endParaRPr lang="en-US" sz="3200" dirty="0"/>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December 1</a:t>
            </a:r>
          </a:p>
          <a:p>
            <a:pPr lvl="1">
              <a:buClr>
                <a:schemeClr val="accent2"/>
              </a:buClr>
            </a:pPr>
            <a:r>
              <a:rPr lang="en-US" sz="3200" dirty="0">
                <a:latin typeface="Times New Roman" panose="02020603050405020304" pitchFamily="18" charset="0"/>
                <a:cs typeface="Times New Roman" panose="02020603050405020304" pitchFamily="18" charset="0"/>
              </a:rPr>
              <a:t>Submission of completed Lindsey Nicole Henry Scholarship Application </a:t>
            </a:r>
          </a:p>
          <a:p>
            <a:pPr lvl="1"/>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Project 615 Application.  LEAs not submitting an application by December 1 will forfeit their allocation.  These funds will be re-allocated to LEAs with a submitted application.</a:t>
            </a:r>
            <a:r>
              <a:rPr lang="en-US" sz="40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lvl="1"/>
            <a:endParaRPr lang="en-US" sz="32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145237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Finance Team</a:t>
            </a:r>
          </a:p>
        </p:txBody>
      </p:sp>
      <p:sp>
        <p:nvSpPr>
          <p:cNvPr id="3" name="Content Placeholder 2"/>
          <p:cNvSpPr>
            <a:spLocks noGrp="1"/>
          </p:cNvSpPr>
          <p:nvPr>
            <p:ph idx="1"/>
          </p:nvPr>
        </p:nvSpPr>
        <p:spPr>
          <a:xfrm>
            <a:off x="457200" y="1773936"/>
            <a:ext cx="8229600" cy="4352227"/>
          </a:xfrm>
        </p:spPr>
        <p:txBody>
          <a:bodyPr>
            <a:normAutofit fontScale="92500" lnSpcReduction="10000"/>
          </a:bodyPr>
          <a:lstStyle/>
          <a:p>
            <a:pPr>
              <a:buClr>
                <a:schemeClr val="accent2"/>
              </a:buClr>
            </a:pPr>
            <a:r>
              <a:rPr lang="en-US" b="1" dirty="0">
                <a:latin typeface="Times New Roman" panose="02020603050405020304" pitchFamily="18" charset="0"/>
                <a:cs typeface="Times New Roman" panose="02020603050405020304" pitchFamily="18" charset="0"/>
              </a:rPr>
              <a:t>Carole Tomlin,      </a:t>
            </a:r>
            <a:r>
              <a:rPr lang="en-US" dirty="0">
                <a:latin typeface="Times New Roman" panose="02020603050405020304" pitchFamily="18" charset="0"/>
                <a:cs typeface="Times New Roman" panose="02020603050405020304" pitchFamily="18" charset="0"/>
              </a:rPr>
              <a:t>Senior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Finance Specialist 	   (405) 521-2335</a:t>
            </a:r>
          </a:p>
          <a:p>
            <a:pPr>
              <a:buClr>
                <a:schemeClr val="accent2"/>
              </a:buClr>
            </a:pPr>
            <a:r>
              <a:rPr lang="en-US" b="1" dirty="0">
                <a:latin typeface="Times New Roman" panose="02020603050405020304" pitchFamily="18" charset="0"/>
                <a:cs typeface="Times New Roman" panose="02020603050405020304" pitchFamily="18" charset="0"/>
              </a:rPr>
              <a:t>Janet Felton,	    </a:t>
            </a:r>
            <a:r>
              <a:rPr lang="en-US" dirty="0">
                <a:latin typeface="Times New Roman" panose="02020603050405020304" pitchFamily="18" charset="0"/>
                <a:cs typeface="Times New Roman" panose="02020603050405020304" pitchFamily="18" charset="0"/>
              </a:rPr>
              <a:t>Finance Specialist 	             (405) 522-1578</a:t>
            </a:r>
          </a:p>
          <a:p>
            <a:pPr lvl="0">
              <a:buClr>
                <a:schemeClr val="accent2"/>
              </a:buClr>
            </a:pPr>
            <a:r>
              <a:rPr lang="en-US" b="1" dirty="0">
                <a:latin typeface="Times New Roman" panose="02020603050405020304" pitchFamily="18" charset="0"/>
                <a:cs typeface="Times New Roman" panose="02020603050405020304" pitchFamily="18" charset="0"/>
              </a:rPr>
              <a:t>Mitchell Kern,      </a:t>
            </a:r>
            <a:r>
              <a:rPr lang="en-US" dirty="0">
                <a:latin typeface="Times New Roman" panose="02020603050405020304" pitchFamily="18" charset="0"/>
                <a:cs typeface="Times New Roman" panose="02020603050405020304" pitchFamily="18" charset="0"/>
              </a:rPr>
              <a:t>Finance Specialist                   (405) 521-4857</a:t>
            </a:r>
          </a:p>
          <a:p>
            <a:pPr>
              <a:buClr>
                <a:schemeClr val="accent2"/>
              </a:buClr>
            </a:pPr>
            <a:r>
              <a:rPr lang="en-US" b="1" dirty="0">
                <a:latin typeface="Times New Roman" panose="02020603050405020304" pitchFamily="18" charset="0"/>
                <a:cs typeface="Times New Roman" panose="02020603050405020304" pitchFamily="18" charset="0"/>
              </a:rPr>
              <a:t>Abby Johnson,</a:t>
            </a:r>
            <a:r>
              <a:rPr lang="en-US" dirty="0">
                <a:latin typeface="Times New Roman" panose="02020603050405020304" pitchFamily="18" charset="0"/>
                <a:cs typeface="Times New Roman" panose="02020603050405020304" pitchFamily="18" charset="0"/>
              </a:rPr>
              <a:t>     Project 613 Specialist              (405) 521-4867</a:t>
            </a:r>
          </a:p>
          <a:p>
            <a:pPr>
              <a:buClr>
                <a:schemeClr val="accent2"/>
              </a:buClr>
            </a:pPr>
            <a:r>
              <a:rPr lang="en-US" b="1" dirty="0">
                <a:latin typeface="Times New Roman" panose="02020603050405020304" pitchFamily="18" charset="0"/>
                <a:cs typeface="Times New Roman" panose="02020603050405020304" pitchFamily="18" charset="0"/>
              </a:rPr>
              <a:t>Stacy Eden,	    </a:t>
            </a:r>
            <a:r>
              <a:rPr lang="en-US" dirty="0">
                <a:latin typeface="Times New Roman" panose="02020603050405020304" pitchFamily="18" charset="0"/>
                <a:cs typeface="Times New Roman" panose="02020603050405020304" pitchFamily="18" charset="0"/>
              </a:rPr>
              <a:t>LNHS Specialist                     (405) 521-4876</a:t>
            </a:r>
          </a:p>
          <a:p>
            <a:pPr>
              <a:buClr>
                <a:schemeClr val="accent2"/>
              </a:buClr>
            </a:pPr>
            <a:r>
              <a:rPr lang="en-US" b="1" dirty="0">
                <a:latin typeface="Times New Roman" panose="02020603050405020304" pitchFamily="18" charset="0"/>
                <a:cs typeface="Times New Roman" panose="02020603050405020304" pitchFamily="18" charset="0"/>
              </a:rPr>
              <a:t>Crystal Royalty,   </a:t>
            </a:r>
            <a:r>
              <a:rPr lang="en-US" dirty="0">
                <a:latin typeface="Times New Roman" panose="02020603050405020304" pitchFamily="18" charset="0"/>
                <a:cs typeface="Times New Roman" panose="02020603050405020304" pitchFamily="18" charset="0"/>
              </a:rPr>
              <a:t>LNHS Specialist                     (405) 521-2372</a:t>
            </a:r>
          </a:p>
          <a:p>
            <a:pPr>
              <a:buClr>
                <a:schemeClr val="accent2"/>
              </a:buClr>
            </a:pPr>
            <a:r>
              <a:rPr lang="en-US" b="1" dirty="0">
                <a:latin typeface="Times New Roman" panose="02020603050405020304" pitchFamily="18" charset="0"/>
                <a:cs typeface="Times New Roman" panose="02020603050405020304" pitchFamily="18" charset="0"/>
              </a:rPr>
              <a:t>Karen Howard,    </a:t>
            </a:r>
            <a:r>
              <a:rPr lang="en-US" dirty="0">
                <a:latin typeface="Times New Roman" panose="02020603050405020304" pitchFamily="18" charset="0"/>
                <a:cs typeface="Times New Roman" panose="02020603050405020304" pitchFamily="18" charset="0"/>
              </a:rPr>
              <a:t>Finance </a:t>
            </a:r>
            <a:r>
              <a:rPr lang="en-US">
                <a:latin typeface="Times New Roman" panose="02020603050405020304" pitchFamily="18" charset="0"/>
                <a:cs typeface="Times New Roman" panose="02020603050405020304" pitchFamily="18" charset="0"/>
              </a:rPr>
              <a:t>Director                     (</a:t>
            </a:r>
            <a:r>
              <a:rPr lang="en-US" dirty="0">
                <a:latin typeface="Times New Roman" panose="02020603050405020304" pitchFamily="18" charset="0"/>
                <a:cs typeface="Times New Roman" panose="02020603050405020304" pitchFamily="18" charset="0"/>
              </a:rPr>
              <a:t>405) 521-3587</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Email address </a:t>
            </a:r>
          </a:p>
          <a:p>
            <a:pPr>
              <a:buClr>
                <a:schemeClr val="accent2"/>
              </a:buClr>
            </a:pPr>
            <a:r>
              <a:rPr lang="en-US" dirty="0">
                <a:latin typeface="Times New Roman" panose="02020603050405020304" pitchFamily="18" charset="0"/>
                <a:cs typeface="Times New Roman" panose="02020603050405020304" pitchFamily="18" charset="0"/>
              </a:rPr>
              <a:t>first name.last name@sde.ok.gov</a:t>
            </a:r>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688C-8BA4-4E07-953E-D0E3ED2A4283}"/>
              </a:ext>
            </a:extLst>
          </p:cNvPr>
          <p:cNvSpPr>
            <a:spLocks noGrp="1"/>
          </p:cNvSpPr>
          <p:nvPr>
            <p:ph type="title"/>
          </p:nvPr>
        </p:nvSpPr>
        <p:spPr>
          <a:xfrm>
            <a:off x="220650" y="365127"/>
            <a:ext cx="8702702" cy="960240"/>
          </a:xfrm>
        </p:spPr>
        <p:txBody>
          <a:bodyPr>
            <a:normAutofit/>
          </a:bodyPr>
          <a:lstStyle/>
          <a:p>
            <a:r>
              <a:rPr lang="en-US" sz="4400"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a:extLst>
              <a:ext uri="{FF2B5EF4-FFF2-40B4-BE49-F238E27FC236}">
                <a16:creationId xmlns:a16="http://schemas.microsoft.com/office/drawing/2014/main" id="{C0C62757-9B11-4387-B46C-B42B32437D48}"/>
              </a:ext>
            </a:extLst>
          </p:cNvPr>
          <p:cNvSpPr>
            <a:spLocks noGrp="1"/>
          </p:cNvSpPr>
          <p:nvPr>
            <p:ph idx="1"/>
          </p:nvPr>
        </p:nvSpPr>
        <p:spPr/>
        <p:txBody>
          <a:bodyPr/>
          <a:lstStyle/>
          <a:p>
            <a:pPr marL="0" marR="0" lvl="0" indent="0" algn="l" defTabSz="685800" rtl="0" eaLnBrk="1" fontAlgn="auto" latinLnBrk="0" hangingPunct="1">
              <a:lnSpc>
                <a:spcPct val="100000"/>
              </a:lnSpc>
              <a:spcBef>
                <a:spcPts val="900"/>
              </a:spcBef>
              <a:spcAft>
                <a:spcPts val="0"/>
              </a:spcAft>
              <a:buClr>
                <a:srgbClr val="187BC0"/>
              </a:buClr>
              <a:buSzTx/>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Things to check if you receive a NOT MET:</a:t>
            </a:r>
          </a:p>
          <a:p>
            <a:pPr marL="0" marR="0" lvl="0" indent="0" algn="l" defTabSz="685800" rtl="0" eaLnBrk="1" fontAlgn="auto" latinLnBrk="0" hangingPunct="1">
              <a:lnSpc>
                <a:spcPct val="100000"/>
              </a:lnSpc>
              <a:spcBef>
                <a:spcPts val="900"/>
              </a:spcBef>
              <a:spcAft>
                <a:spcPts val="0"/>
              </a:spcAft>
              <a:buClr>
                <a:srgbClr val="187BC0"/>
              </a:buClr>
              <a:buSzTx/>
              <a:buNone/>
              <a:tabLst/>
              <a:defRPr/>
            </a:pP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Check expenditures coded to site code 050.  </a:t>
            </a: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lang="en-US" sz="2400" dirty="0">
                <a:latin typeface="Times New Roman" panose="02020603050405020304" pitchFamily="18" charset="0"/>
                <a:cs typeface="Times New Roman" panose="02020603050405020304" pitchFamily="18" charset="0"/>
              </a:rPr>
              <a:t>Review</a:t>
            </a: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services are coded to the correct site code.</a:t>
            </a: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Are capital expenditures coded correctly?</a:t>
            </a: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Salaries coded to Elementary but might also need to be coded to  Secondary.  Should be coded to site child attends.</a:t>
            </a: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Any expenditures coded to 450 or 700 are removed from the equation.</a:t>
            </a:r>
          </a:p>
          <a:p>
            <a:pPr marL="514350" marR="0" lvl="1" indent="-171450" algn="l" defTabSz="685800" rtl="0" eaLnBrk="1" fontAlgn="auto" latinLnBrk="0" hangingPunct="1">
              <a:lnSpc>
                <a:spcPct val="90000"/>
              </a:lnSpc>
              <a:spcBef>
                <a:spcPts val="375"/>
              </a:spcBef>
              <a:spcAft>
                <a:spcPts val="0"/>
              </a:spcAft>
              <a:buClr>
                <a:schemeClr val="accent2"/>
              </a:buClr>
              <a:buSzTx/>
              <a:buFont typeface="Arial" panose="020B0604020202020204" pitchFamily="34" charset="0"/>
              <a:buChar char="•"/>
              <a:tabLst/>
              <a:defRPr/>
            </a:pPr>
            <a:r>
              <a:rPr lang="en-US" sz="2400" dirty="0">
                <a:latin typeface="Times New Roman" panose="02020603050405020304" pitchFamily="18" charset="0"/>
                <a:cs typeface="Times New Roman" panose="02020603050405020304" pitchFamily="18" charset="0"/>
              </a:rPr>
              <a:t>Review the Excess Cost calculation work sheet on page 54 of the OCAS manual.</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763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412954"/>
            <a:ext cx="8266471"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188" y="5120640"/>
            <a:ext cx="2465492" cy="43349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2188" y="4675239"/>
            <a:ext cx="2465492" cy="3539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3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28600"/>
            <a:ext cx="8561438" cy="6570406"/>
          </a:xfrm>
          <a:prstGeom prst="rect">
            <a:avLst/>
          </a:prstGeom>
        </p:spPr>
      </p:pic>
      <p:sp>
        <p:nvSpPr>
          <p:cNvPr id="3" name="Rectangle 2"/>
          <p:cNvSpPr/>
          <p:nvPr/>
        </p:nvSpPr>
        <p:spPr>
          <a:xfrm>
            <a:off x="6515947" y="5601548"/>
            <a:ext cx="1930400" cy="21674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5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EE7B-66A4-4831-A0F8-8E75E1BEE562}"/>
              </a:ext>
            </a:extLst>
          </p:cNvPr>
          <p:cNvSpPr>
            <a:spLocks noGrp="1"/>
          </p:cNvSpPr>
          <p:nvPr>
            <p:ph type="title"/>
          </p:nvPr>
        </p:nvSpPr>
        <p:spPr>
          <a:xfrm>
            <a:off x="220650" y="365127"/>
            <a:ext cx="8702702" cy="919144"/>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a:t>
            </a:r>
          </a:p>
        </p:txBody>
      </p:sp>
      <p:pic>
        <p:nvPicPr>
          <p:cNvPr id="4" name="Content Placeholder 3">
            <a:extLst>
              <a:ext uri="{FF2B5EF4-FFF2-40B4-BE49-F238E27FC236}">
                <a16:creationId xmlns:a16="http://schemas.microsoft.com/office/drawing/2014/main" id="{89C473A2-B3D7-4D4D-A1A3-95B9BE3B8B30}"/>
              </a:ext>
            </a:extLst>
          </p:cNvPr>
          <p:cNvPicPr>
            <a:picLocks noGrp="1" noChangeAspect="1"/>
          </p:cNvPicPr>
          <p:nvPr>
            <p:ph idx="1"/>
          </p:nvPr>
        </p:nvPicPr>
        <p:blipFill>
          <a:blip r:embed="rId2"/>
          <a:stretch>
            <a:fillRect/>
          </a:stretch>
        </p:blipFill>
        <p:spPr>
          <a:xfrm>
            <a:off x="220663" y="1561673"/>
            <a:ext cx="8702675" cy="4602822"/>
          </a:xfrm>
          <a:prstGeom prst="rect">
            <a:avLst/>
          </a:prstGeom>
        </p:spPr>
      </p:pic>
    </p:spTree>
    <p:extLst>
      <p:ext uri="{BB962C8B-B14F-4D97-AF65-F5344CB8AC3E}">
        <p14:creationId xmlns:p14="http://schemas.microsoft.com/office/powerpoint/2010/main" val="209707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LEAs must maintain 100% level of expenditures from State and/or Local funds spent on special education and related services.</a:t>
            </a:r>
          </a:p>
          <a:p>
            <a:endParaRPr lang="en-US" dirty="0"/>
          </a:p>
        </p:txBody>
      </p:sp>
    </p:spTree>
    <p:extLst>
      <p:ext uri="{BB962C8B-B14F-4D97-AF65-F5344CB8AC3E}">
        <p14:creationId xmlns:p14="http://schemas.microsoft.com/office/powerpoint/2010/main" val="288803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200" dirty="0">
                <a:latin typeface="Times New Roman" panose="02020603050405020304" pitchFamily="18" charset="0"/>
                <a:cs typeface="Times New Roman" panose="02020603050405020304" pitchFamily="18" charset="0"/>
              </a:rPr>
              <a:t>An LEA may use one of four methods to demonstrate they have met MOE requirements under IDEA.  </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local total expenditures</a:t>
            </a: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local per capita</a:t>
            </a: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state and local total expenditures</a:t>
            </a: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a:latin typeface="Times New Roman" panose="02020603050405020304" pitchFamily="18" charset="0"/>
                <a:cs typeface="Times New Roman" panose="02020603050405020304" pitchFamily="18" charset="0"/>
              </a:rPr>
              <a:t>Oklahoma Cost Accounting System (OCAS) calculates Special Education MOE only 2 ways:</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The total expenditures of the LEA for special education and related services (state and local).</a:t>
            </a:r>
          </a:p>
          <a:p>
            <a:pPr lvl="1">
              <a:buClr>
                <a:schemeClr val="accent2"/>
              </a:buClr>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Per capita amount spent on children receiving special education services (state and local).</a:t>
            </a:r>
          </a:p>
          <a:p>
            <a:pPr lvl="1"/>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If either the total amount of expenditures or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533832"/>
            <a:ext cx="8702702" cy="4643131"/>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Districts are required to input MOE data information when completing their new fiscal year LEA Agreement.</a:t>
            </a:r>
          </a:p>
          <a:p>
            <a:pPr marL="0" indent="0">
              <a:buNone/>
            </a:pPr>
            <a:r>
              <a:rPr lang="en-US" sz="2800" dirty="0">
                <a:latin typeface="Times New Roman" panose="02020603050405020304" pitchFamily="18" charset="0"/>
                <a:cs typeface="Times New Roman" panose="02020603050405020304" pitchFamily="18" charset="0"/>
              </a:rPr>
              <a:t>IDEA Part B budgets cannot be approved unless the MOE tab has been completed and the district has demonstrated compliance.</a:t>
            </a:r>
          </a:p>
          <a:p>
            <a:pPr marL="0" indent="0">
              <a:buNone/>
            </a:pPr>
            <a:r>
              <a:rPr lang="en-US" sz="2800" dirty="0">
                <a:latin typeface="Times New Roman" panose="02020603050405020304" pitchFamily="18" charset="0"/>
                <a:cs typeface="Times New Roman" panose="02020603050405020304" pitchFamily="18" charset="0"/>
              </a:rPr>
              <a:t>All MOE data information must match data submitted through Oklahoma Cost Accounting Services (OCAS).</a:t>
            </a:r>
          </a:p>
          <a:p>
            <a:pPr marL="0" indent="0">
              <a:buNone/>
            </a:pPr>
            <a:r>
              <a:rPr lang="en-US" sz="2800" dirty="0">
                <a:latin typeface="Times New Roman" panose="02020603050405020304" pitchFamily="18" charset="0"/>
                <a:cs typeface="Times New Roman" panose="02020603050405020304" pitchFamily="18" charset="0"/>
              </a:rPr>
              <a:t>LEAs must update the MOE data in their LEA Agreement once their data has been certified through OCAS. </a:t>
            </a:r>
          </a:p>
          <a:p>
            <a:endParaRPr lang="en-US" sz="3200" dirty="0"/>
          </a:p>
        </p:txBody>
      </p:sp>
    </p:spTree>
    <p:extLst>
      <p:ext uri="{BB962C8B-B14F-4D97-AF65-F5344CB8AC3E}">
        <p14:creationId xmlns:p14="http://schemas.microsoft.com/office/powerpoint/2010/main" val="139712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If an LEA receives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Federal IDEA Part B Funds</a:t>
            </a:r>
          </a:p>
        </p:txBody>
      </p:sp>
      <p:sp>
        <p:nvSpPr>
          <p:cNvPr id="7" name="Content Placeholder 6"/>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IDEA Part B funds are Federal funds the Local Education Agency (LEA) receives to help support the special education program and implement IDEA.</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All federal funds are to be used on a reimbursement basis only.</a:t>
            </a:r>
          </a:p>
        </p:txBody>
      </p:sp>
    </p:spTree>
    <p:extLst>
      <p:ext uri="{BB962C8B-B14F-4D97-AF65-F5344CB8AC3E}">
        <p14:creationId xmlns:p14="http://schemas.microsoft.com/office/powerpoint/2010/main" val="54901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489753"/>
            <a:ext cx="8702702" cy="4687210"/>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There are 5 exceptions that may apply to MOE.</a:t>
            </a:r>
          </a:p>
          <a:p>
            <a:pPr marL="0" indent="0">
              <a:buNone/>
            </a:pPr>
            <a:r>
              <a:rPr lang="en-US" sz="3200" dirty="0">
                <a:latin typeface="Times New Roman" panose="02020603050405020304" pitchFamily="18" charset="0"/>
                <a:cs typeface="Times New Roman" panose="02020603050405020304" pitchFamily="18" charset="0"/>
              </a:rPr>
              <a:t>Exceptions:</a:t>
            </a:r>
          </a:p>
          <a:p>
            <a:pPr lvl="1">
              <a:buClr>
                <a:schemeClr val="accent2"/>
              </a:buClr>
            </a:pPr>
            <a:r>
              <a:rPr lang="en-US" sz="3200" dirty="0">
                <a:latin typeface="Times New Roman" panose="02020603050405020304" pitchFamily="18" charset="0"/>
                <a:cs typeface="Times New Roman" panose="02020603050405020304" pitchFamily="18" charset="0"/>
              </a:rPr>
              <a:t>Voluntary departure, by retirement or otherwise, or departure for just cause, of special education or related services personnel.</a:t>
            </a:r>
          </a:p>
          <a:p>
            <a:pPr lvl="1">
              <a:buClr>
                <a:schemeClr val="accent2"/>
              </a:buClr>
            </a:pPr>
            <a:r>
              <a:rPr lang="en-US" sz="3200" dirty="0">
                <a:latin typeface="Times New Roman" panose="02020603050405020304" pitchFamily="18" charset="0"/>
                <a:cs typeface="Times New Roman" panose="02020603050405020304" pitchFamily="18" charset="0"/>
              </a:rPr>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57200" y="1417638"/>
            <a:ext cx="8229600" cy="5211762"/>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Exceptions:</a:t>
            </a:r>
          </a:p>
          <a:p>
            <a:pPr lvl="1">
              <a:buClr>
                <a:schemeClr val="accent2"/>
              </a:buClr>
            </a:pPr>
            <a:r>
              <a:rPr lang="en-US" sz="2800" dirty="0">
                <a:latin typeface="Times New Roman" panose="02020603050405020304" pitchFamily="18" charset="0"/>
                <a:cs typeface="Times New Roman" panose="02020603050405020304" pitchFamily="18" charset="0"/>
              </a:rPr>
              <a:t>The termination of the obligation of the agency, consistent with this part, to provide a program of special education to a particular child with a disability that is an exceptionally costly program, as determined by the SEA, because the child</a:t>
            </a:r>
          </a:p>
          <a:p>
            <a:pPr lvl="2">
              <a:buClr>
                <a:schemeClr val="accent2"/>
              </a:buClr>
            </a:pPr>
            <a:r>
              <a:rPr lang="en-US" sz="2800" dirty="0">
                <a:latin typeface="Times New Roman" panose="02020603050405020304" pitchFamily="18" charset="0"/>
                <a:cs typeface="Times New Roman" panose="02020603050405020304" pitchFamily="18" charset="0"/>
              </a:rPr>
              <a:t>has left the jurisdiction of the agency;</a:t>
            </a:r>
          </a:p>
          <a:p>
            <a:pPr lvl="2">
              <a:buClr>
                <a:schemeClr val="accent2"/>
              </a:buClr>
            </a:pPr>
            <a:r>
              <a:rPr lang="en-US" sz="2800" dirty="0">
                <a:latin typeface="Times New Roman" panose="02020603050405020304" pitchFamily="18" charset="0"/>
                <a:cs typeface="Times New Roman" panose="02020603050405020304" pitchFamily="18" charset="0"/>
              </a:rPr>
              <a:t>has reached the age at which the obligation of the agency to provide Free Appropriate Public Education to the child has terminated; or</a:t>
            </a:r>
          </a:p>
          <a:p>
            <a:pPr lvl="2">
              <a:buClr>
                <a:schemeClr val="accent2"/>
              </a:buClr>
            </a:pPr>
            <a:r>
              <a:rPr lang="en-US" sz="2800" dirty="0">
                <a:latin typeface="Times New Roman" panose="02020603050405020304" pitchFamily="18" charset="0"/>
                <a:cs typeface="Times New Roman" panose="02020603050405020304" pitchFamily="18" charset="0"/>
              </a:rPr>
              <a:t>no 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Exceptions:</a:t>
            </a:r>
          </a:p>
          <a:p>
            <a:pPr lvl="1">
              <a:buClr>
                <a:schemeClr val="accent2"/>
              </a:buClr>
            </a:pPr>
            <a:r>
              <a:rPr lang="en-US" sz="3200" dirty="0">
                <a:latin typeface="Times New Roman" panose="02020603050405020304" pitchFamily="18" charset="0"/>
                <a:cs typeface="Times New Roman" panose="02020603050405020304" pitchFamily="18" charset="0"/>
              </a:rPr>
              <a:t>The termination of costly expenditures for  long-term purchases, such as the acquisition of equipment or the construction of school facilities; or</a:t>
            </a:r>
          </a:p>
          <a:p>
            <a:pPr lvl="1">
              <a:buClr>
                <a:schemeClr val="accent2"/>
              </a:buClr>
            </a:pPr>
            <a:r>
              <a:rPr lang="en-US" sz="3200" dirty="0">
                <a:latin typeface="Times New Roman" panose="02020603050405020304" pitchFamily="18" charset="0"/>
                <a:cs typeface="Times New Roman" panose="02020603050405020304" pitchFamily="18" charset="0"/>
              </a:rPr>
              <a:t>The assumption of cost by the high 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6415269" cy="1775277"/>
          </a:xfrm>
        </p:spPr>
        <p:txBody>
          <a:bodyPr>
            <a:normAutofit fontScale="90000"/>
          </a:bodyPr>
          <a:lstStyle/>
          <a:p>
            <a:pPr algn="ctr"/>
            <a:r>
              <a:rPr lang="en-US" dirty="0">
                <a:solidFill>
                  <a:srgbClr val="0070C0"/>
                </a:solidFill>
              </a:rPr>
              <a:t>			</a:t>
            </a:r>
            <a:r>
              <a:rPr lang="en-US" sz="4900" b="0" dirty="0">
                <a:solidFill>
                  <a:schemeClr val="accent2">
                    <a:lumMod val="75000"/>
                  </a:schemeClr>
                </a:solidFill>
                <a:latin typeface="Times New Roman" panose="02020603050405020304" pitchFamily="18" charset="0"/>
                <a:cs typeface="Times New Roman" panose="02020603050405020304" pitchFamily="18" charset="0"/>
              </a:rPr>
              <a:t>Miscoding is not</a:t>
            </a:r>
            <a:br>
              <a:rPr lang="en-US" sz="4900" b="0" dirty="0">
                <a:solidFill>
                  <a:schemeClr val="accent2">
                    <a:lumMod val="75000"/>
                  </a:schemeClr>
                </a:solidFill>
                <a:latin typeface="Times New Roman" panose="02020603050405020304" pitchFamily="18" charset="0"/>
                <a:cs typeface="Times New Roman" panose="02020603050405020304" pitchFamily="18" charset="0"/>
              </a:rPr>
            </a:br>
            <a:r>
              <a:rPr lang="en-US" sz="4900" b="0" dirty="0">
                <a:solidFill>
                  <a:schemeClr val="accent2">
                    <a:lumMod val="75000"/>
                  </a:schemeClr>
                </a:solidFill>
                <a:latin typeface="Times New Roman" panose="02020603050405020304" pitchFamily="18" charset="0"/>
                <a:cs typeface="Times New Roman" panose="02020603050405020304" pitchFamily="18" charset="0"/>
              </a:rPr>
              <a:t>   			an Exception</a:t>
            </a:r>
            <a:br>
              <a:rPr lang="en-US" sz="4900" b="0" dirty="0">
                <a:solidFill>
                  <a:schemeClr val="accent2">
                    <a:lumMod val="75000"/>
                  </a:schemeClr>
                </a:solidFill>
                <a:latin typeface="Times New Roman" panose="02020603050405020304" pitchFamily="18" charset="0"/>
                <a:cs typeface="Times New Roman" panose="02020603050405020304" pitchFamily="18" charset="0"/>
              </a:rPr>
            </a:br>
            <a:endParaRPr lang="en-US" sz="4900" b="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5750" y="4984955"/>
            <a:ext cx="8592500" cy="1104696"/>
          </a:xfrm>
        </p:spPr>
        <p:txBody>
          <a:bodyPr>
            <a:normAutofit fontScale="85000" lnSpcReduction="20000"/>
          </a:bodyPr>
          <a:lstStyle/>
          <a:p>
            <a:r>
              <a:rPr lang="en-US" sz="4000" dirty="0">
                <a:solidFill>
                  <a:schemeClr val="accent5"/>
                </a:solidFill>
              </a:rPr>
              <a:t>	   </a:t>
            </a:r>
            <a:r>
              <a:rPr lang="en-US" sz="4800" dirty="0">
                <a:solidFill>
                  <a:schemeClr val="accent2">
                    <a:lumMod val="75000"/>
                  </a:schemeClr>
                </a:solidFill>
                <a:latin typeface="Times New Roman" panose="02020603050405020304" pitchFamily="18" charset="0"/>
                <a:cs typeface="Times New Roman" panose="02020603050405020304" pitchFamily="18" charset="0"/>
              </a:rPr>
              <a:t>There are </a:t>
            </a:r>
            <a:r>
              <a:rPr lang="en-US" sz="4800" u="sng" dirty="0">
                <a:solidFill>
                  <a:schemeClr val="accent2">
                    <a:lumMod val="75000"/>
                  </a:schemeClr>
                </a:solidFill>
                <a:latin typeface="Times New Roman" panose="02020603050405020304" pitchFamily="18" charset="0"/>
                <a:cs typeface="Times New Roman" panose="02020603050405020304" pitchFamily="18" charset="0"/>
              </a:rPr>
              <a:t>no</a:t>
            </a:r>
            <a:r>
              <a:rPr lang="en-US" sz="4800" dirty="0">
                <a:solidFill>
                  <a:schemeClr val="accent2">
                    <a:lumMod val="75000"/>
                  </a:schemeClr>
                </a:solidFill>
                <a:latin typeface="Times New Roman" panose="02020603050405020304" pitchFamily="18" charset="0"/>
                <a:cs typeface="Times New Roman" panose="02020603050405020304" pitchFamily="18" charset="0"/>
              </a:rPr>
              <a:t> new exceptions </a:t>
            </a:r>
          </a:p>
          <a:p>
            <a:r>
              <a:rPr lang="en-US" sz="4800" dirty="0">
                <a:solidFill>
                  <a:schemeClr val="accent2">
                    <a:lumMod val="75000"/>
                  </a:schemeClr>
                </a:solidFill>
                <a:latin typeface="Times New Roman" panose="02020603050405020304" pitchFamily="18" charset="0"/>
                <a:cs typeface="Times New Roman" panose="02020603050405020304" pitchFamily="18" charset="0"/>
              </a:rPr>
              <a:t>		  for IDEA ARP Covid 19</a:t>
            </a:r>
          </a:p>
          <a:p>
            <a:endParaRPr lang="en-US" dirty="0"/>
          </a:p>
        </p:txBody>
      </p:sp>
    </p:spTree>
    <p:extLst>
      <p:ext uri="{BB962C8B-B14F-4D97-AF65-F5344CB8AC3E}">
        <p14:creationId xmlns:p14="http://schemas.microsoft.com/office/powerpoint/2010/main" val="173033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81113"/>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Oklahoma State Department of Education-Special Education Services (OSDE-SES) can assist your district</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SES will receive a list of LEAs failing to meet MOE from OCAS.</a:t>
            </a:r>
          </a:p>
          <a:p>
            <a:pPr lvl="1">
              <a:buClr>
                <a:schemeClr val="accent2"/>
              </a:buClr>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Working with LEAs, SES will contact and request specific documentation.</a:t>
            </a:r>
          </a:p>
          <a:p>
            <a:endParaRPr lang="en-US" dirty="0"/>
          </a:p>
        </p:txBody>
      </p:sp>
    </p:spTree>
    <p:extLst>
      <p:ext uri="{BB962C8B-B14F-4D97-AF65-F5344CB8AC3E}">
        <p14:creationId xmlns:p14="http://schemas.microsoft.com/office/powerpoint/2010/main" val="394044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latin typeface="Times New Roman" panose="02020603050405020304" pitchFamily="18" charset="0"/>
                <a:cs typeface="Times New Roman" panose="02020603050405020304" pitchFamily="18" charset="0"/>
              </a:rPr>
              <a:t>LEAs failing to then meet MOE, will be issued a citation and receive a reduction to their State Aid funding.</a:t>
            </a:r>
          </a:p>
          <a:p>
            <a:pPr marL="0" indent="0">
              <a:buNone/>
            </a:pPr>
            <a:r>
              <a:rPr lang="en-US" sz="3200" dirty="0">
                <a:latin typeface="Times New Roman" panose="02020603050405020304" pitchFamily="18" charset="0"/>
                <a:cs typeface="Times New Roman" panose="02020603050405020304" pitchFamily="18" charset="0"/>
              </a:rPr>
              <a:t>If a district does not receive State Aid, the district will be required to submit a check in the amount of the penalty to OSDE-SES.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lang="en-US" sz="3200" dirty="0">
                <a:latin typeface="Times New Roman" panose="02020603050405020304" pitchFamily="18" charset="0"/>
                <a:cs typeface="Times New Roman" panose="02020603050405020304" pitchFamily="18" charset="0"/>
              </a:rPr>
              <a:t>Paying the penalty does not reduce your base.  You must maintain the MOE base set prior to the penalty.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Everyone loses when MOE is not met, funds leave your district and our State.</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46983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A7D-4F12-4FEF-8B63-890664F46E36}"/>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a:extLst>
              <a:ext uri="{FF2B5EF4-FFF2-40B4-BE49-F238E27FC236}">
                <a16:creationId xmlns:a16="http://schemas.microsoft.com/office/drawing/2014/main" id="{765B91A1-B9A8-4D13-873F-20984247D376}"/>
              </a:ext>
            </a:extLst>
          </p:cNvPr>
          <p:cNvSpPr>
            <a:spLocks noGrp="1"/>
          </p:cNvSpPr>
          <p:nvPr>
            <p:ph idx="1"/>
          </p:nvPr>
        </p:nvSpPr>
        <p:spPr>
          <a:xfrm>
            <a:off x="220650" y="1582220"/>
            <a:ext cx="8702702" cy="459474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If an LEA meets one of the exceptions, then the base amount will drop to reflect that exception.</a:t>
            </a:r>
          </a:p>
          <a:p>
            <a:pPr marL="0" indent="0">
              <a:buNone/>
            </a:pPr>
            <a:r>
              <a:rPr lang="en-US" dirty="0">
                <a:latin typeface="Times New Roman" panose="02020603050405020304" pitchFamily="18" charset="0"/>
                <a:cs typeface="Times New Roman" panose="02020603050405020304" pitchFamily="18" charset="0"/>
              </a:rPr>
              <a:t>Example:</a:t>
            </a:r>
            <a:endParaRPr lang="en-US" sz="2400" dirty="0">
              <a:latin typeface="Times New Roman" panose="02020603050405020304" pitchFamily="18" charset="0"/>
              <a:cs typeface="Times New Roman" panose="02020603050405020304" pitchFamily="18" charset="0"/>
            </a:endParaRPr>
          </a:p>
          <a:p>
            <a:pPr>
              <a:buClr>
                <a:schemeClr val="accent2"/>
              </a:buClr>
            </a:pPr>
            <a:r>
              <a:rPr lang="en-US" dirty="0">
                <a:latin typeface="Times New Roman" panose="02020603050405020304" pitchFamily="18" charset="0"/>
                <a:cs typeface="Times New Roman" panose="02020603050405020304" pitchFamily="18" charset="0"/>
              </a:rPr>
              <a:t>During FY2016-17, the LEA had a required level of effort of $100,000.00, and an actual level of $100,000, the LEA met MOE requirements.</a:t>
            </a:r>
          </a:p>
          <a:p>
            <a:pPr>
              <a:buClr>
                <a:schemeClr val="accent2"/>
              </a:buClr>
            </a:pPr>
            <a:r>
              <a:rPr lang="en-US" dirty="0">
                <a:latin typeface="Times New Roman" panose="02020603050405020304" pitchFamily="18" charset="0"/>
                <a:cs typeface="Times New Roman" panose="02020603050405020304" pitchFamily="18" charset="0"/>
              </a:rPr>
              <a:t>During FY17-18, the LEA had an actual level of $90,000, the LEA did not meet MOE by $10,000.</a:t>
            </a:r>
          </a:p>
          <a:p>
            <a:pPr>
              <a:buClr>
                <a:schemeClr val="accent2"/>
              </a:buClr>
            </a:pPr>
            <a:r>
              <a:rPr lang="en-US" dirty="0">
                <a:latin typeface="Times New Roman" panose="02020603050405020304" pitchFamily="18" charset="0"/>
                <a:cs typeface="Times New Roman" panose="02020603050405020304" pitchFamily="18" charset="0"/>
              </a:rPr>
              <a:t>During FY18-19, the LEA will have a required level of $100,000 rather than $90,000.</a:t>
            </a:r>
          </a:p>
          <a:p>
            <a:pPr marL="0" indent="0">
              <a:buNone/>
            </a:pPr>
            <a:endParaRPr lang="en-US" dirty="0"/>
          </a:p>
        </p:txBody>
      </p:sp>
    </p:spTree>
    <p:extLst>
      <p:ext uri="{BB962C8B-B14F-4D97-AF65-F5344CB8AC3E}">
        <p14:creationId xmlns:p14="http://schemas.microsoft.com/office/powerpoint/2010/main" val="21050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58" y="3030795"/>
            <a:ext cx="8339855" cy="1091379"/>
          </a:xfrm>
        </p:spPr>
        <p:txBody>
          <a:bodyPr>
            <a:normAutofit/>
          </a:bodyPr>
          <a:lstStyle/>
          <a:p>
            <a:r>
              <a:rPr lang="en-US" dirty="0">
                <a:latin typeface="Times New Roman" panose="02020603050405020304" pitchFamily="18" charset="0"/>
                <a:cs typeface="Times New Roman" panose="02020603050405020304" pitchFamily="18" charset="0"/>
              </a:rPr>
              <a:t>Assurances, LEA Agreement, and Consolidated Application</a:t>
            </a:r>
          </a:p>
        </p:txBody>
      </p:sp>
    </p:spTree>
    <p:extLst>
      <p:ext uri="{BB962C8B-B14F-4D97-AF65-F5344CB8AC3E}">
        <p14:creationId xmlns:p14="http://schemas.microsoft.com/office/powerpoint/2010/main" val="10586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Superintendents must complete Assurances and LEA Agreements each year prior to the start of the new fiscal year.</a:t>
            </a:r>
          </a:p>
          <a:p>
            <a:pPr marL="0" indent="0">
              <a:buNone/>
            </a:pPr>
            <a:r>
              <a:rPr lang="en-US" sz="3200" dirty="0">
                <a:latin typeface="Times New Roman" panose="02020603050405020304" pitchFamily="18" charset="0"/>
                <a:cs typeface="Times New Roman" panose="02020603050405020304" pitchFamily="18" charset="0"/>
              </a:rPr>
              <a:t>Assurances and LEA Agreements are required by law to be completed </a:t>
            </a:r>
            <a:r>
              <a:rPr lang="en-US" sz="3200" b="1" u="sng" dirty="0">
                <a:solidFill>
                  <a:schemeClr val="accent2">
                    <a:lumMod val="75000"/>
                  </a:schemeClr>
                </a:solidFill>
                <a:latin typeface="Times New Roman" panose="02020603050405020304" pitchFamily="18" charset="0"/>
                <a:cs typeface="Times New Roman" panose="02020603050405020304" pitchFamily="18" charset="0"/>
              </a:rPr>
              <a:t>prior</a:t>
            </a:r>
            <a:r>
              <a:rPr lang="en-US" sz="3200" dirty="0">
                <a:latin typeface="Times New Roman" panose="02020603050405020304" pitchFamily="18" charset="0"/>
                <a:cs typeface="Times New Roman" panose="02020603050405020304" pitchFamily="18" charset="0"/>
              </a:rPr>
              <a:t> to July 1st.</a:t>
            </a:r>
          </a:p>
          <a:p>
            <a:pPr marL="0" indent="0">
              <a:buNone/>
            </a:pPr>
            <a:r>
              <a:rPr lang="en-US" sz="3200" dirty="0">
                <a:latin typeface="Times New Roman" panose="02020603050405020304" pitchFamily="18" charset="0"/>
                <a:cs typeface="Times New Roman" panose="02020603050405020304" pitchFamily="18" charset="0"/>
              </a:rPr>
              <a:t>Assurances and LEA Agreements must be completed before the IDEA Consolidated Application will be available.</a:t>
            </a:r>
          </a:p>
        </p:txBody>
      </p:sp>
    </p:spTree>
    <p:extLst>
      <p:ext uri="{BB962C8B-B14F-4D97-AF65-F5344CB8AC3E}">
        <p14:creationId xmlns:p14="http://schemas.microsoft.com/office/powerpoint/2010/main" val="326928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Allowable Use of Federal Funds</a:t>
            </a:r>
          </a:p>
        </p:txBody>
      </p:sp>
      <p:sp>
        <p:nvSpPr>
          <p:cNvPr id="3" name="Content Placeholder 2"/>
          <p:cNvSpPr>
            <a:spLocks noGrp="1"/>
          </p:cNvSpPr>
          <p:nvPr>
            <p:ph idx="1"/>
          </p:nvPr>
        </p:nvSpPr>
        <p:spPr>
          <a:xfrm>
            <a:off x="457200" y="1837944"/>
            <a:ext cx="8229600" cy="4288219"/>
          </a:xfrm>
        </p:spPr>
        <p:txBody>
          <a:bodyPr/>
          <a:lstStyle/>
          <a:p>
            <a:pPr marL="0" indent="0">
              <a:buNone/>
            </a:pPr>
            <a:r>
              <a:rPr lang="en-US" sz="3200" dirty="0">
                <a:latin typeface="Times New Roman" panose="02020603050405020304" pitchFamily="18" charset="0"/>
                <a:cs typeface="Times New Roman" panose="02020603050405020304" pitchFamily="18" charset="0"/>
              </a:rPr>
              <a:t>IDEA Part B Federal Funds may be used for:</a:t>
            </a:r>
          </a:p>
          <a:p>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Special Education &amp; Related Services</a:t>
            </a:r>
          </a:p>
          <a:p>
            <a:pPr lvl="1">
              <a:buClr>
                <a:schemeClr val="accent2"/>
              </a:buClr>
            </a:pPr>
            <a:r>
              <a:rPr lang="en-US" sz="3200" dirty="0">
                <a:latin typeface="Times New Roman" panose="02020603050405020304" pitchFamily="18" charset="0"/>
                <a:cs typeface="Times New Roman" panose="02020603050405020304" pitchFamily="18" charset="0"/>
              </a:rPr>
              <a:t>Appropriate Technology for Special Education</a:t>
            </a:r>
          </a:p>
          <a:p>
            <a:pPr lvl="1">
              <a:buClr>
                <a:schemeClr val="accent2"/>
              </a:buClr>
            </a:pPr>
            <a:r>
              <a:rPr lang="en-US" sz="3200" dirty="0">
                <a:latin typeface="Times New Roman" panose="02020603050405020304" pitchFamily="18" charset="0"/>
                <a:cs typeface="Times New Roman" panose="02020603050405020304" pitchFamily="18" charset="0"/>
              </a:rPr>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You will be required to upload specific documentation on your LEA Agreement:</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District policies and procedures regarding Child Find or the identification process.</a:t>
            </a:r>
          </a:p>
          <a:p>
            <a:pPr lvl="1">
              <a:buClr>
                <a:schemeClr val="accent2"/>
              </a:buCl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lvl="1">
              <a:buClr>
                <a:schemeClr val="accent2"/>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Policies/Procedures on Discipline/Expulsion</a:t>
            </a:r>
            <a:r>
              <a:rPr lang="en-US" sz="3200" dirty="0"/>
              <a:t>.</a:t>
            </a:r>
          </a:p>
        </p:txBody>
      </p:sp>
    </p:spTree>
    <p:extLst>
      <p:ext uri="{BB962C8B-B14F-4D97-AF65-F5344CB8AC3E}">
        <p14:creationId xmlns:p14="http://schemas.microsoft.com/office/powerpoint/2010/main" val="295635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IDEA Consolidated Application</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Once the Assurances and LEA Agreement are completed, approved, and the Special Education allocation has been awarded, a district will be able to complete the Consolidated Application.</a:t>
            </a:r>
          </a:p>
        </p:txBody>
      </p:sp>
    </p:spTree>
    <p:extLst>
      <p:ext uri="{BB962C8B-B14F-4D97-AF65-F5344CB8AC3E}">
        <p14:creationId xmlns:p14="http://schemas.microsoft.com/office/powerpoint/2010/main" val="2320369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Federal IDEA Part B Funds</a:t>
            </a:r>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7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IDEA Part B Federal funds must be budgeted in the Grants Management System (GMS).</a:t>
            </a:r>
          </a:p>
          <a:p>
            <a:pPr marL="0" indent="0">
              <a:buNone/>
            </a:pPr>
            <a:r>
              <a:rPr lang="en-US" sz="3200" dirty="0">
                <a:latin typeface="Times New Roman" panose="02020603050405020304" pitchFamily="18" charset="0"/>
                <a:cs typeface="Times New Roman" panose="02020603050405020304" pitchFamily="18" charset="0"/>
              </a:rPr>
              <a:t>All expenditures must be submitted through the GMS.</a:t>
            </a:r>
          </a:p>
          <a:p>
            <a:pPr marL="0" indent="0">
              <a:buNone/>
            </a:pPr>
            <a:r>
              <a:rPr lang="en-US" sz="3200" dirty="0">
                <a:latin typeface="Times New Roman" panose="02020603050405020304" pitchFamily="18" charset="0"/>
                <a:cs typeface="Times New Roman" panose="02020603050405020304" pitchFamily="18" charset="0"/>
              </a:rPr>
              <a:t>Expenditures must be necessary and reasonable.</a:t>
            </a:r>
          </a:p>
          <a:p>
            <a:endParaRPr lang="en-US" dirty="0"/>
          </a:p>
        </p:txBody>
      </p:sp>
    </p:spTree>
    <p:extLst>
      <p:ext uri="{BB962C8B-B14F-4D97-AF65-F5344CB8AC3E}">
        <p14:creationId xmlns:p14="http://schemas.microsoft.com/office/powerpoint/2010/main" val="9455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220650" y="1503680"/>
            <a:ext cx="8702702" cy="3928533"/>
          </a:xfrm>
        </p:spPr>
        <p:txBody>
          <a:bodyPr>
            <a:normAutofit fontScale="25000" lnSpcReduction="20000"/>
          </a:bodyPr>
          <a:lstStyle/>
          <a:p>
            <a:endParaRPr lang="en-US" dirty="0"/>
          </a:p>
          <a:p>
            <a:pPr marL="0" indent="0">
              <a:buNone/>
            </a:pPr>
            <a:r>
              <a:rPr lang="en-US" sz="11200" dirty="0">
                <a:latin typeface="Times New Roman" panose="02020603050405020304" pitchFamily="18" charset="0"/>
                <a:cs typeface="Times New Roman" panose="02020603050405020304" pitchFamily="18" charset="0"/>
              </a:rPr>
              <a:t>The American Rescue Plan (ARP) was signed into law on March 11, 2021, offering the first COVID-19 related targeted IDEA resources to address the challenges faced in ensuring services for children with disabilities. These ARP IDEA supplemental funds are intended to support early intervention and special education services for infants, toddlers, children and youth with disabilities and their families. The guidelines and requirements for the ARP IDEA funds are subject to the same requirements under IDEA and Uniform and Grant Guidance (UGG) as all IDEA funds. </a:t>
            </a:r>
          </a:p>
        </p:txBody>
      </p:sp>
    </p:spTree>
    <p:extLst>
      <p:ext uri="{BB962C8B-B14F-4D97-AF65-F5344CB8AC3E}">
        <p14:creationId xmlns:p14="http://schemas.microsoft.com/office/powerpoint/2010/main" val="2359497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200" dirty="0">
                <a:solidFill>
                  <a:schemeClr val="accent5"/>
                </a:solidFill>
              </a:rPr>
              <a:t>	     </a:t>
            </a:r>
            <a:r>
              <a:rPr lang="en-US" sz="3600" dirty="0">
                <a:solidFill>
                  <a:schemeClr val="accent2">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220650" y="1293706"/>
            <a:ext cx="8702702" cy="4836161"/>
          </a:xfrm>
        </p:spPr>
        <p:txBody>
          <a:bodyPr>
            <a:normAutofit fontScale="55000" lnSpcReduction="20000"/>
          </a:bodyPr>
          <a:lstStyle/>
          <a:p>
            <a:endParaRPr lang="en-US" dirty="0"/>
          </a:p>
          <a:p>
            <a:pPr marL="0" indent="0">
              <a:buNone/>
            </a:pPr>
            <a:r>
              <a:rPr lang="en-US" sz="6700" dirty="0">
                <a:latin typeface="Times New Roman" panose="02020603050405020304" pitchFamily="18" charset="0"/>
                <a:cs typeface="Times New Roman" panose="02020603050405020304" pitchFamily="18" charset="0"/>
              </a:rPr>
              <a:t>LEAs will operate separate budgets for both traditional and ARP IDEA allocations. LEAs are encouraged to budget these supplemental funds for non-recurring activities. </a:t>
            </a:r>
          </a:p>
          <a:p>
            <a:pPr marL="0" indent="0">
              <a:buNone/>
            </a:pPr>
            <a:r>
              <a:rPr lang="en-US" sz="6700" dirty="0">
                <a:latin typeface="Times New Roman" panose="02020603050405020304" pitchFamily="18" charset="0"/>
                <a:cs typeface="Times New Roman" panose="02020603050405020304" pitchFamily="18" charset="0"/>
              </a:rPr>
              <a:t>ARP IDEA is a one-time funding opportunity that will not be available to sustain ongoing activities such as permanent employees. </a:t>
            </a:r>
          </a:p>
          <a:p>
            <a:pPr marL="0" indent="0">
              <a:buNone/>
            </a:pPr>
            <a:endParaRPr lang="en-US" sz="9600" dirty="0">
              <a:latin typeface="+mj-lt"/>
            </a:endParaRPr>
          </a:p>
        </p:txBody>
      </p:sp>
    </p:spTree>
    <p:extLst>
      <p:ext uri="{BB962C8B-B14F-4D97-AF65-F5344CB8AC3E}">
        <p14:creationId xmlns:p14="http://schemas.microsoft.com/office/powerpoint/2010/main" val="412246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2127"/>
          </a:xfrm>
        </p:spPr>
        <p:txBody>
          <a:bodyPr/>
          <a:lstStyle/>
          <a:p>
            <a:r>
              <a:rPr lang="en-US" sz="3600" dirty="0">
                <a:solidFill>
                  <a:schemeClr val="accent5"/>
                </a:solidFill>
              </a:rPr>
              <a:t>	     </a:t>
            </a:r>
            <a:r>
              <a:rPr lang="en-US" sz="3600" dirty="0">
                <a:solidFill>
                  <a:schemeClr val="accent2">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67733" y="1825625"/>
            <a:ext cx="9015307" cy="4351338"/>
          </a:xfrm>
        </p:spPr>
        <p:txBody>
          <a:bodyPr/>
          <a:lstStyle/>
          <a:p>
            <a:pPr marL="0" indent="0">
              <a:buNone/>
            </a:pPr>
            <a:r>
              <a:rPr lang="en-US" sz="3200" dirty="0">
                <a:latin typeface="Times New Roman" panose="02020603050405020304" pitchFamily="18" charset="0"/>
                <a:cs typeface="Times New Roman" panose="02020603050405020304" pitchFamily="18" charset="0"/>
              </a:rPr>
              <a:t>ARP IDEA projects are as follows: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APR-IDEA Flow Through – Project 628 </a:t>
            </a:r>
          </a:p>
          <a:p>
            <a:pPr marL="0" indent="0">
              <a:buNone/>
            </a:pPr>
            <a:r>
              <a:rPr lang="en-US" sz="2800" dirty="0">
                <a:latin typeface="Times New Roman" panose="02020603050405020304" pitchFamily="18" charset="0"/>
                <a:cs typeface="Times New Roman" panose="02020603050405020304" pitchFamily="18" charset="0"/>
              </a:rPr>
              <a:t>APR-IDEA Flow Through Private – Project 629</a:t>
            </a:r>
          </a:p>
          <a:p>
            <a:pPr marL="0" indent="0">
              <a:buNone/>
            </a:pPr>
            <a:r>
              <a:rPr lang="en-US" sz="2800" dirty="0">
                <a:latin typeface="Times New Roman" panose="02020603050405020304" pitchFamily="18" charset="0"/>
                <a:cs typeface="Times New Roman" panose="02020603050405020304" pitchFamily="18" charset="0"/>
              </a:rPr>
              <a:t>APR-IDEA PreSchool – Project 643</a:t>
            </a:r>
          </a:p>
          <a:p>
            <a:pPr marL="0" indent="0">
              <a:buNone/>
            </a:pPr>
            <a:r>
              <a:rPr lang="en-US" sz="2800" dirty="0">
                <a:latin typeface="Times New Roman" panose="02020603050405020304" pitchFamily="18" charset="0"/>
                <a:cs typeface="Times New Roman" panose="02020603050405020304" pitchFamily="18" charset="0"/>
              </a:rPr>
              <a:t>APR-IDEA PreSchool Private – Project 644</a:t>
            </a:r>
          </a:p>
          <a:p>
            <a:pPr marL="0" indent="0">
              <a:buNone/>
            </a:pPr>
            <a:r>
              <a:rPr lang="en-US" sz="2800" dirty="0">
                <a:latin typeface="Times New Roman" panose="02020603050405020304" pitchFamily="18" charset="0"/>
                <a:cs typeface="Times New Roman" panose="02020603050405020304" pitchFamily="18" charset="0"/>
              </a:rPr>
              <a:t>APR-IDEA Early Intervening (CEIS/CCEIS) – Project 624 </a:t>
            </a:r>
          </a:p>
          <a:p>
            <a:endParaRPr lang="en-US" dirty="0"/>
          </a:p>
        </p:txBody>
      </p:sp>
    </p:spTree>
    <p:extLst>
      <p:ext uri="{BB962C8B-B14F-4D97-AF65-F5344CB8AC3E}">
        <p14:creationId xmlns:p14="http://schemas.microsoft.com/office/powerpoint/2010/main" val="13566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Coordinated Early Intervening Services (CEIS)</a:t>
            </a:r>
            <a:br>
              <a:rPr lang="en-US"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883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780190"/>
          </a:xfrm>
        </p:spPr>
        <p:txBody>
          <a:bodyPr>
            <a:no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Coordinated Early Intervening Services (CEIS)</a:t>
            </a:r>
            <a:br>
              <a:rPr lang="en-US" sz="3600" dirty="0">
                <a:solidFill>
                  <a:schemeClr val="accent2">
                    <a:lumMod val="75000"/>
                  </a:schemeClr>
                </a:solidFill>
                <a:latin typeface="Times New Roman" panose="02020603050405020304" pitchFamily="18" charset="0"/>
                <a:cs typeface="Times New Roman" panose="02020603050405020304" pitchFamily="18" charset="0"/>
              </a:rPr>
            </a:b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825625"/>
            <a:ext cx="8702702" cy="4825898"/>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buClr>
                <a:schemeClr val="accent2"/>
              </a:buClr>
            </a:pPr>
            <a:r>
              <a:rPr lang="en-US" sz="2800" dirty="0">
                <a:latin typeface="Times New Roman" panose="02020603050405020304" pitchFamily="18" charset="0"/>
                <a:cs typeface="Times New Roman" panose="02020603050405020304" pitchFamily="18" charset="0"/>
              </a:rPr>
              <a:t>LEAs may voluntarily reserve up to 15 percent of their IDEA funds for CEIS.</a:t>
            </a:r>
          </a:p>
          <a:p>
            <a:pPr lvl="1">
              <a:buClr>
                <a:schemeClr val="accent2"/>
              </a:buClr>
            </a:pPr>
            <a:r>
              <a:rPr lang="en-US" sz="2800" dirty="0">
                <a:latin typeface="Times New Roman" panose="02020603050405020304" pitchFamily="18" charset="0"/>
                <a:cs typeface="Times New Roman" panose="02020603050405020304" pitchFamily="18" charset="0"/>
              </a:rPr>
              <a:t>Starting in 2018-2019, LEAs identified as having significant disproportionality will be required to set aside 15 percent of their IDEA funds 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880527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196979"/>
          </a:xfrm>
        </p:spPr>
        <p:txBody>
          <a:bodyPr>
            <a:no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p:txBody>
          <a:bodyPr>
            <a:normAutofit/>
          </a:bodyPr>
          <a:lstStyle/>
          <a:p>
            <a:pPr>
              <a:buClr>
                <a:schemeClr val="accent2"/>
              </a:buClr>
            </a:pPr>
            <a:r>
              <a:rPr lang="en-US" sz="3200" dirty="0">
                <a:latin typeface="Times New Roman" panose="02020603050405020304" pitchFamily="18" charset="0"/>
                <a:cs typeface="Times New Roman" panose="02020603050405020304" pitchFamily="18" charset="0"/>
              </a:rPr>
              <a:t>CEIS is important for identifying and addressing learning difficulties early.</a:t>
            </a:r>
          </a:p>
          <a:p>
            <a:pPr>
              <a:buClr>
                <a:schemeClr val="accent2"/>
              </a:buClr>
            </a:pPr>
            <a:r>
              <a:rPr lang="en-US" sz="3200" dirty="0">
                <a:latin typeface="Times New Roman" panose="02020603050405020304" pitchFamily="18" charset="0"/>
                <a:cs typeface="Times New Roman" panose="02020603050405020304" pitchFamily="18" charset="0"/>
              </a:rPr>
              <a:t>Research indicates that the earlier the intervention, the more effective the support and the less severe the learning difficulties will be.</a:t>
            </a:r>
          </a:p>
          <a:p>
            <a:pPr>
              <a:buClr>
                <a:schemeClr val="accent2"/>
              </a:buClr>
            </a:pPr>
            <a:r>
              <a:rPr lang="en-US" sz="3200" dirty="0">
                <a:latin typeface="Times New Roman" panose="02020603050405020304" pitchFamily="18" charset="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305245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a:xfrm>
            <a:off x="220650" y="1388533"/>
            <a:ext cx="8702702" cy="4788430"/>
          </a:xfrm>
        </p:spPr>
        <p:txBody>
          <a:bodyPr>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Funds must be used to:</a:t>
            </a:r>
          </a:p>
          <a:p>
            <a:pPr lvl="1">
              <a:buClr>
                <a:schemeClr val="accent2"/>
              </a:buClr>
            </a:pPr>
            <a:r>
              <a:rPr lang="en-US" sz="3200" dirty="0">
                <a:latin typeface="Times New Roman" panose="02020603050405020304" pitchFamily="18" charset="0"/>
                <a:cs typeface="Times New Roman" panose="02020603050405020304" pitchFamily="18" charset="0"/>
              </a:rPr>
              <a:t>Pay the excess costs of special education and related services.</a:t>
            </a:r>
          </a:p>
          <a:p>
            <a:pPr lvl="1">
              <a:buClr>
                <a:schemeClr val="accent2"/>
              </a:buClr>
            </a:pPr>
            <a:r>
              <a:rPr lang="en-US" sz="3200" dirty="0">
                <a:latin typeface="Times New Roman" panose="02020603050405020304" pitchFamily="18" charset="0"/>
                <a:cs typeface="Times New Roman" panose="02020603050405020304" pitchFamily="18" charset="0"/>
              </a:rPr>
              <a:t>Supplement State and Local funds.</a:t>
            </a:r>
          </a:p>
          <a:p>
            <a:pPr lvl="1">
              <a:buClr>
                <a:schemeClr val="accent2"/>
              </a:buClr>
            </a:pPr>
            <a:endParaRPr lang="en-US" sz="3200" dirty="0">
              <a:latin typeface="Times New Roman" panose="02020603050405020304" pitchFamily="18" charset="0"/>
              <a:cs typeface="Times New Roman" panose="02020603050405020304" pitchFamily="18" charset="0"/>
            </a:endParaRPr>
          </a:p>
          <a:p>
            <a:pPr>
              <a:buClr>
                <a:schemeClr val="accent2"/>
              </a:buClr>
            </a:pPr>
            <a:r>
              <a:rPr lang="en-US" sz="3200" dirty="0">
                <a:latin typeface="Times New Roman" panose="02020603050405020304" pitchFamily="18" charset="0"/>
                <a:cs typeface="Times New Roman" panose="02020603050405020304" pitchFamily="18" charset="0"/>
              </a:rPr>
              <a:t>Funds must </a:t>
            </a:r>
            <a:r>
              <a:rPr lang="en-US" sz="3200" dirty="0">
                <a:solidFill>
                  <a:schemeClr val="accent2">
                    <a:lumMod val="75000"/>
                  </a:schemeClr>
                </a:solidFill>
                <a:latin typeface="Times New Roman" panose="02020603050405020304" pitchFamily="18" charset="0"/>
                <a:cs typeface="Times New Roman" panose="02020603050405020304" pitchFamily="18" charset="0"/>
              </a:rPr>
              <a:t>NOT</a:t>
            </a:r>
            <a:r>
              <a:rPr lang="en-US" sz="3200" dirty="0">
                <a:latin typeface="Times New Roman" panose="02020603050405020304" pitchFamily="18" charset="0"/>
                <a:cs typeface="Times New Roman" panose="02020603050405020304" pitchFamily="18" charset="0"/>
              </a:rPr>
              <a:t> be used to:</a:t>
            </a:r>
          </a:p>
          <a:p>
            <a:pPr marL="0" indent="0">
              <a:buClr>
                <a:schemeClr val="accent2"/>
              </a:buClr>
              <a:buNone/>
            </a:pPr>
            <a:r>
              <a:rPr lang="en-US" sz="3200" dirty="0">
                <a:latin typeface="Times New Roman" panose="02020603050405020304" pitchFamily="18" charset="0"/>
                <a:cs typeface="Times New Roman" panose="02020603050405020304" pitchFamily="18" charset="0"/>
              </a:rPr>
              <a:t>    Supplant or replace State and Local funds.</a:t>
            </a:r>
            <a:r>
              <a:rPr lang="en-US" b="1" dirty="0">
                <a:latin typeface="Times New Roman" panose="02020603050405020304" pitchFamily="18" charset="0"/>
                <a:cs typeface="Times New Roman" panose="02020603050405020304" pitchFamily="18" charset="0"/>
              </a:rPr>
              <a:t> </a:t>
            </a:r>
          </a:p>
          <a:p>
            <a:pPr>
              <a:buClr>
                <a:schemeClr val="accent2"/>
              </a:buClr>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t>
            </a:r>
            <a:r>
              <a:rPr lang="en-US" b="1" dirty="0">
                <a:solidFill>
                  <a:schemeClr val="accent2">
                    <a:lumMod val="75000"/>
                  </a:schemeClr>
                </a:solidFill>
                <a:latin typeface="Times New Roman" panose="02020603050405020304" pitchFamily="18" charset="0"/>
                <a:cs typeface="Times New Roman" panose="02020603050405020304" pitchFamily="18" charset="0"/>
              </a:rPr>
              <a:t>supplement</a:t>
            </a:r>
            <a:r>
              <a:rPr lang="en-US" dirty="0">
                <a:solidFill>
                  <a:schemeClr val="accent2">
                    <a:lumMod val="75000"/>
                  </a:schemeClr>
                </a:solidFill>
                <a:latin typeface="Times New Roman" panose="02020603050405020304" pitchFamily="18" charset="0"/>
                <a:cs typeface="Times New Roman" panose="02020603050405020304" pitchFamily="18" charset="0"/>
              </a:rPr>
              <a:t> is to provide or make a </a:t>
            </a:r>
            <a:r>
              <a:rPr lang="en-US" b="1" dirty="0">
                <a:solidFill>
                  <a:schemeClr val="accent2">
                    <a:lumMod val="75000"/>
                  </a:schemeClr>
                </a:solidFill>
                <a:latin typeface="Times New Roman" panose="02020603050405020304" pitchFamily="18" charset="0"/>
                <a:cs typeface="Times New Roman" panose="02020603050405020304" pitchFamily="18" charset="0"/>
              </a:rPr>
              <a:t>supplement</a:t>
            </a:r>
            <a:r>
              <a:rPr lang="en-US" dirty="0">
                <a:solidFill>
                  <a:schemeClr val="accent2">
                    <a:lumMod val="75000"/>
                  </a:schemeClr>
                </a:solidFill>
                <a:latin typeface="Times New Roman" panose="02020603050405020304" pitchFamily="18" charset="0"/>
                <a:cs typeface="Times New Roman" panose="02020603050405020304" pitchFamily="18" charset="0"/>
              </a:rPr>
              <a:t> to something while </a:t>
            </a:r>
            <a:r>
              <a:rPr lang="en-US" b="1" dirty="0">
                <a:solidFill>
                  <a:schemeClr val="accent2">
                    <a:lumMod val="75000"/>
                  </a:schemeClr>
                </a:solidFill>
                <a:latin typeface="Times New Roman" panose="02020603050405020304" pitchFamily="18" charset="0"/>
                <a:cs typeface="Times New Roman" panose="02020603050405020304" pitchFamily="18" charset="0"/>
              </a:rPr>
              <a:t>supplant</a:t>
            </a:r>
            <a:r>
              <a:rPr lang="en-US" dirty="0">
                <a:solidFill>
                  <a:schemeClr val="accent2">
                    <a:lumMod val="75000"/>
                  </a:schemeClr>
                </a:solidFill>
                <a:latin typeface="Times New Roman" panose="02020603050405020304" pitchFamily="18" charset="0"/>
                <a:cs typeface="Times New Roman" panose="02020603050405020304" pitchFamily="18" charset="0"/>
              </a:rPr>
              <a:t> is to take the place of; to replace, to supersede</a:t>
            </a:r>
            <a:r>
              <a:rPr lang="en-US" dirty="0">
                <a:latin typeface="Times New Roman" panose="02020603050405020304" pitchFamily="18" charset="0"/>
                <a:cs typeface="Times New Roman" panose="02020603050405020304" pitchFamily="18" charset="0"/>
              </a:rPr>
              <a:t>).</a:t>
            </a:r>
          </a:p>
          <a:p>
            <a:pPr lvl="1"/>
            <a:endParaRPr lang="en-US" sz="3200" dirty="0"/>
          </a:p>
          <a:p>
            <a:pPr lvl="1"/>
            <a:endParaRPr lang="en-US" sz="3200" dirty="0"/>
          </a:p>
        </p:txBody>
      </p:sp>
    </p:spTree>
    <p:extLst>
      <p:ext uri="{BB962C8B-B14F-4D97-AF65-F5344CB8AC3E}">
        <p14:creationId xmlns:p14="http://schemas.microsoft.com/office/powerpoint/2010/main" val="2458210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89316"/>
          </a:xfrm>
        </p:spPr>
        <p:txBody>
          <a:bodyPr>
            <a:no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a:xfrm>
            <a:off x="220650" y="1825625"/>
            <a:ext cx="8702702" cy="4825898"/>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CEIS activities that may be funded under IDEA include:</a:t>
            </a:r>
          </a:p>
          <a:p>
            <a:pPr>
              <a:buClr>
                <a:schemeClr val="accent2"/>
              </a:buClr>
            </a:pPr>
            <a:r>
              <a:rPr lang="en-US" sz="2800" dirty="0">
                <a:latin typeface="Times New Roman" panose="02020603050405020304" pitchFamily="18" charset="0"/>
                <a:cs typeface="Times New Roman" panose="02020603050405020304" pitchFamily="18" charset="0"/>
              </a:rPr>
              <a:t>Provide professional development for teachers and other school staff to enable such personnel to deliver scientifically based academic and behavioral intervention based literacy instruction and where appropriate, instruction on the use of adaptive and instructional software and; </a:t>
            </a:r>
          </a:p>
          <a:p>
            <a:pPr>
              <a:buClr>
                <a:schemeClr val="accent2"/>
              </a:buClr>
            </a:pPr>
            <a:r>
              <a:rPr lang="en-US" sz="2800" dirty="0">
                <a:latin typeface="Times New Roman" panose="02020603050405020304" pitchFamily="18" charset="0"/>
                <a:cs typeface="Times New Roman" panose="02020603050405020304" pitchFamily="18" charset="0"/>
              </a:rPr>
              <a:t>Provide educational and behavioral evaluations, services, and supports, including based literacy instruction.</a:t>
            </a:r>
          </a:p>
          <a:p>
            <a:endParaRPr lang="en-US" dirty="0"/>
          </a:p>
        </p:txBody>
      </p:sp>
    </p:spTree>
    <p:extLst>
      <p:ext uri="{BB962C8B-B14F-4D97-AF65-F5344CB8AC3E}">
        <p14:creationId xmlns:p14="http://schemas.microsoft.com/office/powerpoint/2010/main" val="266927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 y="2787445"/>
            <a:ext cx="8428345" cy="1187245"/>
          </a:xfrm>
        </p:spPr>
        <p:txBody>
          <a:bodyPr>
            <a:noAutofit/>
          </a:bodyPr>
          <a:lstStyle/>
          <a:p>
            <a:r>
              <a:rPr lang="en-US" dirty="0">
                <a:latin typeface="Times New Roman" panose="02020603050405020304" pitchFamily="18" charset="0"/>
                <a:cs typeface="Times New Roman" panose="02020603050405020304" pitchFamily="18" charset="0"/>
              </a:rPr>
              <a:t>Comprehensive Coordinated Early Intervening Services (CCEIS): Significant Disproportionality</a:t>
            </a:r>
          </a:p>
        </p:txBody>
      </p:sp>
    </p:spTree>
    <p:extLst>
      <p:ext uri="{BB962C8B-B14F-4D97-AF65-F5344CB8AC3E}">
        <p14:creationId xmlns:p14="http://schemas.microsoft.com/office/powerpoint/2010/main" val="9987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a:xfrm>
            <a:off x="457200" y="1600201"/>
            <a:ext cx="8229600" cy="4242816"/>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Revised regulations on significant disproportionality (34 CFR §300.636) have been finalized by the Office of Special Education Programs (OSEP).  These regulations enforce the use of IDEA funds to be used on mandatory Comprehensive Coordinated Early Intervening Services (CCEIS).  </a:t>
            </a:r>
          </a:p>
        </p:txBody>
      </p:sp>
    </p:spTree>
    <p:extLst>
      <p:ext uri="{BB962C8B-B14F-4D97-AF65-F5344CB8AC3E}">
        <p14:creationId xmlns:p14="http://schemas.microsoft.com/office/powerpoint/2010/main" val="3918826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a:xfrm>
            <a:off x="457200" y="1490471"/>
            <a:ext cx="8229600" cy="5161051"/>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LEAs found to be significantly disproportionate are required to set aside 15 percent of their </a:t>
            </a:r>
            <a:r>
              <a:rPr lang="en-US" sz="2800" b="1" dirty="0">
                <a:solidFill>
                  <a:schemeClr val="accent2">
                    <a:lumMod val="75000"/>
                  </a:schemeClr>
                </a:solidFill>
                <a:latin typeface="Times New Roman" panose="02020603050405020304" pitchFamily="18" charset="0"/>
                <a:cs typeface="Times New Roman" panose="02020603050405020304" pitchFamily="18" charset="0"/>
              </a:rPr>
              <a:t>total</a:t>
            </a:r>
            <a:r>
              <a:rPr lang="en-US" sz="2800" dirty="0">
                <a:latin typeface="Times New Roman" panose="02020603050405020304" pitchFamily="18" charset="0"/>
                <a:cs typeface="Times New Roman" panose="02020603050405020304" pitchFamily="18" charset="0"/>
              </a:rPr>
              <a:t> allocations (IDEA FlowThrough, IDEA </a:t>
            </a:r>
            <a:r>
              <a:rPr lang="en-US" sz="2800" dirty="0" err="1">
                <a:latin typeface="Times New Roman" panose="02020603050405020304" pitchFamily="18" charset="0"/>
                <a:cs typeface="Times New Roman" panose="02020603050405020304" pitchFamily="18" charset="0"/>
              </a:rPr>
              <a:t>PreSchool</a:t>
            </a:r>
            <a:r>
              <a:rPr lang="en-US" sz="2800" dirty="0">
                <a:latin typeface="Times New Roman" panose="02020603050405020304" pitchFamily="18" charset="0"/>
                <a:cs typeface="Times New Roman" panose="02020603050405020304" pitchFamily="18" charset="0"/>
              </a:rPr>
              <a:t>).  This would also include allocation adjustments.</a:t>
            </a:r>
          </a:p>
          <a:p>
            <a:pPr marL="0" indent="0">
              <a:buNone/>
            </a:pPr>
            <a:r>
              <a:rPr lang="en-US" sz="2800" dirty="0">
                <a:latin typeface="Times New Roman" panose="02020603050405020304" pitchFamily="18" charset="0"/>
                <a:cs typeface="Times New Roman" panose="02020603050405020304" pitchFamily="18" charset="0"/>
              </a:rPr>
              <a:t>The LEA must serve children age 3 through grade 12 who are and are not currently identified as needing special education or related services but are in need of additional academic and behavioral support.</a:t>
            </a:r>
          </a:p>
          <a:p>
            <a:pPr marL="0" indent="0">
              <a:buNone/>
            </a:pPr>
            <a:r>
              <a:rPr lang="en-US" sz="2800" dirty="0">
                <a:latin typeface="Times New Roman" panose="02020603050405020304" pitchFamily="18" charset="0"/>
                <a:cs typeface="Times New Roman" panose="02020603050405020304" pitchFamily="18" charset="0"/>
              </a:rPr>
              <a:t>Funds must be used to identify and address the factors which contributed to the significant disproportionality for the identified category.</a:t>
            </a:r>
          </a:p>
          <a:p>
            <a:endParaRPr lang="en-US" dirty="0"/>
          </a:p>
          <a:p>
            <a:endParaRPr lang="en-US" dirty="0"/>
          </a:p>
        </p:txBody>
      </p:sp>
    </p:spTree>
    <p:extLst>
      <p:ext uri="{BB962C8B-B14F-4D97-AF65-F5344CB8AC3E}">
        <p14:creationId xmlns:p14="http://schemas.microsoft.com/office/powerpoint/2010/main" val="367286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LEAs may use CCEIS funds for training, professional development, behavioral evaluations, and supports such as: </a:t>
            </a:r>
          </a:p>
          <a:p>
            <a:pPr marL="0" indent="0">
              <a:buNone/>
            </a:pPr>
            <a:r>
              <a:rPr lang="en-US" sz="3200" dirty="0">
                <a:latin typeface="Times New Roman" panose="02020603050405020304" pitchFamily="18" charset="0"/>
                <a:cs typeface="Times New Roman" panose="02020603050405020304" pitchFamily="18" charset="0"/>
              </a:rPr>
              <a:t>	-Functional Behavioral Assessments</a:t>
            </a:r>
          </a:p>
          <a:p>
            <a:pPr marL="0" indent="0">
              <a:buNone/>
            </a:pPr>
            <a:r>
              <a:rPr lang="en-US" sz="3200" dirty="0">
                <a:latin typeface="Times New Roman" panose="02020603050405020304" pitchFamily="18" charset="0"/>
                <a:cs typeface="Times New Roman" panose="02020603050405020304" pitchFamily="18" charset="0"/>
              </a:rPr>
              <a:t>	-Behavioral Intervention plans</a:t>
            </a:r>
          </a:p>
          <a:p>
            <a:pPr marL="0" indent="0">
              <a:buNone/>
            </a:pPr>
            <a:r>
              <a:rPr lang="en-US" sz="3200" dirty="0">
                <a:latin typeface="Times New Roman" panose="02020603050405020304" pitchFamily="18" charset="0"/>
                <a:cs typeface="Times New Roman" panose="02020603050405020304" pitchFamily="18" charset="0"/>
              </a:rPr>
              <a:t>But only to the extent to address the factors identified as contributing to the significant disproportionality identified by the State. </a:t>
            </a:r>
          </a:p>
          <a:p>
            <a:endParaRPr lang="en-US" dirty="0"/>
          </a:p>
          <a:p>
            <a:endParaRPr lang="en-US" dirty="0"/>
          </a:p>
          <a:p>
            <a:endParaRPr lang="en-US" dirty="0"/>
          </a:p>
        </p:txBody>
      </p:sp>
    </p:spTree>
    <p:extLst>
      <p:ext uri="{BB962C8B-B14F-4D97-AF65-F5344CB8AC3E}">
        <p14:creationId xmlns:p14="http://schemas.microsoft.com/office/powerpoint/2010/main" val="310868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CCEIS / Significant Disproportionality</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LEAs are required to submit a Summary Analysis within their CCEIS application.  The summary must be approved through the SES Data Manager prior to any claim approvals.  </a:t>
            </a:r>
          </a:p>
        </p:txBody>
      </p:sp>
    </p:spTree>
    <p:extLst>
      <p:ext uri="{BB962C8B-B14F-4D97-AF65-F5344CB8AC3E}">
        <p14:creationId xmlns:p14="http://schemas.microsoft.com/office/powerpoint/2010/main" val="576846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LEAs required to set aside funds for CCEIS cannot reduce the districts MOE.</a:t>
            </a:r>
          </a:p>
          <a:p>
            <a:pPr marL="0" indent="0">
              <a:buNone/>
            </a:pPr>
            <a:r>
              <a:rPr lang="en-US" sz="3200" dirty="0">
                <a:latin typeface="Times New Roman" panose="02020603050405020304" pitchFamily="18" charset="0"/>
                <a:cs typeface="Times New Roman" panose="02020603050405020304" pitchFamily="18" charset="0"/>
              </a:rPr>
              <a:t>Funds must supplement not supplant.</a:t>
            </a:r>
          </a:p>
          <a:p>
            <a:pPr marL="0" indent="0">
              <a:buNone/>
            </a:pPr>
            <a:r>
              <a:rPr lang="en-US" sz="3200" dirty="0">
                <a:latin typeface="Times New Roman" panose="02020603050405020304" pitchFamily="18" charset="0"/>
                <a:cs typeface="Times New Roman" panose="02020603050405020304" pitchFamily="18" charset="0"/>
              </a:rPr>
              <a:t>Funds cannot be used to provide services already required by law.</a:t>
            </a:r>
          </a:p>
          <a:p>
            <a:pPr marL="0" indent="0">
              <a:buNone/>
            </a:pPr>
            <a:r>
              <a:rPr lang="en-US" sz="3200" dirty="0">
                <a:latin typeface="Times New Roman" panose="02020603050405020304" pitchFamily="18" charset="0"/>
                <a:cs typeface="Times New Roman" panose="02020603050405020304" pitchFamily="18" charset="0"/>
              </a:rPr>
              <a:t>Funds cannot be used to provide services that were paid for with other funds in a previous year. </a:t>
            </a:r>
          </a:p>
          <a:p>
            <a:endParaRPr lang="en-US" dirty="0"/>
          </a:p>
          <a:p>
            <a:endParaRPr lang="en-US" dirty="0"/>
          </a:p>
        </p:txBody>
      </p:sp>
    </p:spTree>
    <p:extLst>
      <p:ext uri="{BB962C8B-B14F-4D97-AF65-F5344CB8AC3E}">
        <p14:creationId xmlns:p14="http://schemas.microsoft.com/office/powerpoint/2010/main" val="1822353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a:bodyPr>
          <a:lstStyle/>
          <a:p>
            <a:r>
              <a:rPr lang="en-US" dirty="0"/>
              <a:t>COOP / co-op</a:t>
            </a:r>
          </a:p>
        </p:txBody>
      </p:sp>
      <p:sp>
        <p:nvSpPr>
          <p:cNvPr id="2" name="Rectangle 1"/>
          <p:cNvSpPr/>
          <p:nvPr/>
        </p:nvSpPr>
        <p:spPr>
          <a:xfrm>
            <a:off x="383458" y="3244334"/>
            <a:ext cx="794870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COOP / Interlocal co-op</a:t>
            </a:r>
          </a:p>
        </p:txBody>
      </p:sp>
    </p:spTree>
    <p:extLst>
      <p:ext uri="{BB962C8B-B14F-4D97-AF65-F5344CB8AC3E}">
        <p14:creationId xmlns:p14="http://schemas.microsoft.com/office/powerpoint/2010/main" val="34095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457200" y="1417638"/>
            <a:ext cx="8229600" cy="5233885"/>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253488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lstStyle/>
          <a:p>
            <a:r>
              <a:rPr lang="en-US" dirty="0"/>
              <a:t>			</a:t>
            </a:r>
            <a:r>
              <a:rPr lang="en-US" sz="3600" dirty="0">
                <a:solidFill>
                  <a:schemeClr val="accent2">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220650" y="1555955"/>
            <a:ext cx="8702702" cy="462100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All LEA’s participating in a COOP/Interlocal coop must complete a COOP/Interlocal Arrangement For Consolidated Funding Application and return to OSDE-SES Finance.  This application must be signed by all LEAs participating in a COOP/Interlocal and will instruct OSDE-SES Finance the amount of funding to be transferred to the lead LEA. </a:t>
            </a:r>
          </a:p>
          <a:p>
            <a:pPr marL="0" indent="0">
              <a:buNone/>
            </a:pPr>
            <a:r>
              <a:rPr lang="en-US" sz="2800" dirty="0">
                <a:latin typeface="Times New Roman" panose="02020603050405020304" pitchFamily="18" charset="0"/>
                <a:cs typeface="Times New Roman" panose="02020603050405020304" pitchFamily="18" charset="0"/>
              </a:rPr>
              <a:t>The transfer of funds must address IDEA B Flow Through and </a:t>
            </a:r>
            <a:r>
              <a:rPr lang="en-US" sz="2800" dirty="0" err="1">
                <a:latin typeface="Times New Roman" panose="02020603050405020304" pitchFamily="18" charset="0"/>
                <a:cs typeface="Times New Roman" panose="02020603050405020304" pitchFamily="18" charset="0"/>
              </a:rPr>
              <a:t>PreSchool</a:t>
            </a:r>
            <a:r>
              <a:rPr lang="en-US" sz="2800" dirty="0">
                <a:latin typeface="Times New Roman" panose="02020603050405020304" pitchFamily="18" charset="0"/>
                <a:cs typeface="Times New Roman" panose="02020603050405020304" pitchFamily="18" charset="0"/>
              </a:rPr>
              <a:t> funding. </a:t>
            </a:r>
          </a:p>
        </p:txBody>
      </p:sp>
    </p:spTree>
    <p:extLst>
      <p:ext uri="{BB962C8B-B14F-4D97-AF65-F5344CB8AC3E}">
        <p14:creationId xmlns:p14="http://schemas.microsoft.com/office/powerpoint/2010/main" val="282930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a:cs typeface="Times New Roman" panose="02020603050405020304" pitchFamily="18" charset="0"/>
              </a:rPr>
              <a:t>Excess Cost/Maintenance of Effort</a:t>
            </a:r>
          </a:p>
        </p:txBody>
      </p:sp>
      <p:sp>
        <p:nvSpPr>
          <p:cNvPr id="3" name="Rectangle 2"/>
          <p:cNvSpPr/>
          <p:nvPr/>
        </p:nvSpPr>
        <p:spPr>
          <a:xfrm>
            <a:off x="132735" y="3244334"/>
            <a:ext cx="10026852"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Excess Cost / Maintenance of Effort</a:t>
            </a: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520FCE16-7CA4-420E-8CD8-11FF72BB3742}"/>
              </a:ext>
            </a:extLst>
          </p:cNvPr>
          <p:cNvPicPr>
            <a:picLocks noChangeAspect="1"/>
          </p:cNvPicPr>
          <p:nvPr/>
        </p:nvPicPr>
        <p:blipFill>
          <a:blip r:embed="rId2"/>
          <a:stretch>
            <a:fillRect/>
          </a:stretch>
        </p:blipFill>
        <p:spPr>
          <a:xfrm>
            <a:off x="523983" y="0"/>
            <a:ext cx="8044664" cy="6858000"/>
          </a:xfrm>
          <a:prstGeom prst="rect">
            <a:avLst/>
          </a:prstGeom>
        </p:spPr>
      </p:pic>
    </p:spTree>
    <p:extLst>
      <p:ext uri="{BB962C8B-B14F-4D97-AF65-F5344CB8AC3E}">
        <p14:creationId xmlns:p14="http://schemas.microsoft.com/office/powerpoint/2010/main" val="396610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708933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Assurances and LEA Agreement for Special Education 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248955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513111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750" y="3487995"/>
            <a:ext cx="8218963" cy="921774"/>
          </a:xfrm>
        </p:spPr>
        <p:txBody>
          <a:bodyPr>
            <a:noAutofit/>
          </a:bodyPr>
          <a:lstStyle/>
          <a:p>
            <a:r>
              <a:rPr lang="en-US" dirty="0">
                <a:latin typeface="Times New Roman" panose="02020603050405020304" pitchFamily="18" charset="0"/>
                <a:cs typeface="Times New Roman" panose="02020603050405020304" pitchFamily="18" charset="0"/>
              </a:rPr>
              <a:t>Submitting Expenditure Reports for Reimbursement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2460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LEAs must complete a budget for funds and receive approval from OSDE-SES before you can apply for reimbursement.  This will include a separate budget for ARP funding.</a:t>
            </a:r>
          </a:p>
          <a:p>
            <a:pPr marL="0" indent="0">
              <a:buNone/>
            </a:pPr>
            <a:r>
              <a:rPr lang="en-US" sz="3600" dirty="0">
                <a:latin typeface="Times New Roman" panose="02020603050405020304" pitchFamily="18" charset="0"/>
                <a:cs typeface="Times New Roman" panose="02020603050405020304" pitchFamily="18" charset="0"/>
              </a:rPr>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469518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Reimbursement claims are submitted online through the Single Sign On, Grants Management and Expenditure Reporting.</a:t>
            </a:r>
          </a:p>
          <a:p>
            <a:pPr marL="0" indent="0">
              <a:buNone/>
            </a:pPr>
            <a:r>
              <a:rPr lang="en-US" sz="3200" b="1" dirty="0">
                <a:solidFill>
                  <a:schemeClr val="accent2">
                    <a:lumMod val="75000"/>
                  </a:schemeClr>
                </a:solidFill>
                <a:latin typeface="Times New Roman" panose="02020603050405020304" pitchFamily="18" charset="0"/>
                <a:cs typeface="Times New Roman" panose="02020603050405020304" pitchFamily="18" charset="0"/>
              </a:rPr>
              <a:t>NO</a:t>
            </a:r>
            <a:r>
              <a:rPr lang="en-US" sz="3200" dirty="0">
                <a:latin typeface="Times New Roman" panose="02020603050405020304" pitchFamily="18" charset="0"/>
                <a:cs typeface="Times New Roman" panose="02020603050405020304" pitchFamily="18" charset="0"/>
              </a:rPr>
              <a:t> claim will be paid without a valid UEI number and current expiration date.</a:t>
            </a:r>
          </a:p>
          <a:p>
            <a:pPr marL="0" indent="0">
              <a:buNone/>
            </a:pPr>
            <a:r>
              <a:rPr lang="en-US" sz="3200" dirty="0">
                <a:latin typeface="Times New Roman" panose="02020603050405020304" pitchFamily="18" charset="0"/>
                <a:cs typeface="Times New Roman" panose="02020603050405020304" pitchFamily="18" charset="0"/>
              </a:rPr>
              <a:t>Attach supporting documents which must include the Summary Expenditure Report, the Detailed Expenditure Report and </a:t>
            </a:r>
            <a:r>
              <a:rPr lang="en-US" sz="3200" b="1" dirty="0">
                <a:solidFill>
                  <a:schemeClr val="accent2">
                    <a:lumMod val="75000"/>
                  </a:schemeClr>
                </a:solidFill>
                <a:latin typeface="Times New Roman" panose="02020603050405020304" pitchFamily="18" charset="0"/>
                <a:cs typeface="Times New Roman" panose="02020603050405020304" pitchFamily="18" charset="0"/>
              </a:rPr>
              <a:t>all</a:t>
            </a:r>
            <a:r>
              <a:rPr lang="en-US" sz="3200" dirty="0">
                <a:latin typeface="Times New Roman" panose="02020603050405020304" pitchFamily="18" charset="0"/>
                <a:cs typeface="Times New Roman" panose="02020603050405020304" pitchFamily="18" charset="0"/>
              </a:rPr>
              <a:t> required invoices and receipts.</a:t>
            </a:r>
          </a:p>
        </p:txBody>
      </p:sp>
    </p:spTree>
    <p:extLst>
      <p:ext uri="{BB962C8B-B14F-4D97-AF65-F5344CB8AC3E}">
        <p14:creationId xmlns:p14="http://schemas.microsoft.com/office/powerpoint/2010/main" val="1084956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Supporting documentation includes:</a:t>
            </a:r>
          </a:p>
          <a:p>
            <a:pPr>
              <a:buClr>
                <a:schemeClr val="accent2"/>
              </a:buClr>
            </a:pPr>
            <a:r>
              <a:rPr lang="en-US" sz="3200" dirty="0">
                <a:latin typeface="Times New Roman" panose="02020603050405020304" pitchFamily="18" charset="0"/>
                <a:cs typeface="Times New Roman" panose="02020603050405020304" pitchFamily="18" charset="0"/>
              </a:rPr>
              <a:t>Requisition</a:t>
            </a:r>
          </a:p>
          <a:p>
            <a:pPr>
              <a:buClr>
                <a:schemeClr val="accent2"/>
              </a:buClr>
            </a:pPr>
            <a:r>
              <a:rPr lang="en-US" sz="3200" dirty="0">
                <a:latin typeface="Times New Roman" panose="02020603050405020304" pitchFamily="18" charset="0"/>
                <a:cs typeface="Times New Roman" panose="02020603050405020304" pitchFamily="18" charset="0"/>
              </a:rPr>
              <a:t>Receipt(s)</a:t>
            </a:r>
          </a:p>
          <a:p>
            <a:pPr>
              <a:buClr>
                <a:schemeClr val="accent2"/>
              </a:buClr>
            </a:pPr>
            <a:r>
              <a:rPr lang="en-US" sz="3200" dirty="0">
                <a:latin typeface="Times New Roman" panose="02020603050405020304" pitchFamily="18" charset="0"/>
                <a:cs typeface="Times New Roman" panose="02020603050405020304" pitchFamily="18" charset="0"/>
              </a:rPr>
              <a:t>Invoice Payment</a:t>
            </a:r>
          </a:p>
          <a:p>
            <a:pPr marL="0" indent="0">
              <a:buNone/>
            </a:pPr>
            <a:r>
              <a:rPr lang="en-US" sz="3200" dirty="0">
                <a:latin typeface="Times New Roman" panose="02020603050405020304" pitchFamily="18" charset="0"/>
                <a:cs typeface="Times New Roman" panose="02020603050405020304" pitchFamily="18" charset="0"/>
              </a:rPr>
              <a:t>Without supporting documentation, LEAs cannot prove compliance with IDEA Part B federal grant requirements.</a:t>
            </a:r>
          </a:p>
        </p:txBody>
      </p:sp>
    </p:spTree>
    <p:extLst>
      <p:ext uri="{BB962C8B-B14F-4D97-AF65-F5344CB8AC3E}">
        <p14:creationId xmlns:p14="http://schemas.microsoft.com/office/powerpoint/2010/main" val="2825520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Summary and Detail Expenditure Report must be signed by the Superintendent, or a representative authorized by the local board of education. </a:t>
            </a:r>
          </a:p>
          <a:p>
            <a:pPr marL="0" indent="0">
              <a:buNone/>
            </a:pPr>
            <a:r>
              <a:rPr lang="en-US" sz="3200" dirty="0">
                <a:latin typeface="Times New Roman" panose="02020603050405020304" pitchFamily="18" charset="0"/>
                <a:cs typeface="Times New Roman" panose="02020603050405020304" pitchFamily="18" charset="0"/>
              </a:rPr>
              <a:t>Do </a:t>
            </a:r>
            <a:r>
              <a:rPr lang="en-US" sz="3200" b="1" dirty="0">
                <a:solidFill>
                  <a:schemeClr val="accent2">
                    <a:lumMod val="75000"/>
                  </a:schemeClr>
                </a:solidFill>
                <a:latin typeface="Times New Roman" panose="02020603050405020304" pitchFamily="18" charset="0"/>
                <a:cs typeface="Times New Roman" panose="02020603050405020304" pitchFamily="18" charset="0"/>
              </a:rPr>
              <a:t>NOT</a:t>
            </a:r>
            <a:r>
              <a:rPr lang="en-US" sz="3200" dirty="0">
                <a:latin typeface="Times New Roman" panose="02020603050405020304" pitchFamily="18" charset="0"/>
                <a:cs typeface="Times New Roman" panose="02020603050405020304" pitchFamily="18" charset="0"/>
              </a:rPr>
              <a:t> use special characters in your PDF title. (#, @, &amp;, etc.)</a:t>
            </a:r>
          </a:p>
        </p:txBody>
      </p:sp>
    </p:spTree>
    <p:extLst>
      <p:ext uri="{BB962C8B-B14F-4D97-AF65-F5344CB8AC3E}">
        <p14:creationId xmlns:p14="http://schemas.microsoft.com/office/powerpoint/2010/main" val="3124298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If an authorized representative has signed the report, the district must have completed the Board Authorization tab located in their Federal Programs Consolidated Application.</a:t>
            </a:r>
          </a:p>
          <a:p>
            <a:pPr marL="0" indent="0">
              <a:buNone/>
            </a:pPr>
            <a:r>
              <a:rPr lang="en-US" sz="3200" dirty="0">
                <a:latin typeface="Times New Roman" panose="02020603050405020304" pitchFamily="18" charset="0"/>
                <a:cs typeface="Times New Roman" panose="02020603050405020304" pitchFamily="18" charset="0"/>
              </a:rPr>
              <a:t>The district must also upload the authorization on school letterhead indicating the appointment.</a:t>
            </a:r>
          </a:p>
        </p:txBody>
      </p:sp>
    </p:spTree>
    <p:extLst>
      <p:ext uri="{BB962C8B-B14F-4D97-AF65-F5344CB8AC3E}">
        <p14:creationId xmlns:p14="http://schemas.microsoft.com/office/powerpoint/2010/main" val="32870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 / Maintenance of Effort</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IDEA contains two separate requirements for LEAs to ensure sufficient funding for special education programs:</a:t>
            </a:r>
          </a:p>
          <a:p>
            <a:pPr lvl="2">
              <a:buClr>
                <a:schemeClr val="accent2"/>
              </a:buClr>
            </a:pPr>
            <a:r>
              <a:rPr lang="en-US" sz="3200" dirty="0">
                <a:latin typeface="Times New Roman" panose="02020603050405020304" pitchFamily="18" charset="0"/>
                <a:cs typeface="Times New Roman" panose="02020603050405020304" pitchFamily="18" charset="0"/>
              </a:rPr>
              <a:t>Excess Cost</a:t>
            </a:r>
          </a:p>
          <a:p>
            <a:pPr lvl="2">
              <a:buClr>
                <a:schemeClr val="accent2"/>
              </a:buClr>
            </a:pPr>
            <a:r>
              <a:rPr lang="en-US" sz="3200" dirty="0">
                <a:latin typeface="Times New Roman" panose="02020603050405020304" pitchFamily="18" charset="0"/>
                <a:cs typeface="Times New Roman" panose="02020603050405020304" pitchFamily="18" charset="0"/>
              </a:rPr>
              <a:t>Maintenance of Effort (MOE)</a:t>
            </a:r>
          </a:p>
          <a:p>
            <a:pPr marL="0" indent="0">
              <a:buNone/>
            </a:pPr>
            <a:r>
              <a:rPr lang="en-US" sz="3200" dirty="0">
                <a:latin typeface="Times New Roman" panose="02020603050405020304" pitchFamily="18" charset="0"/>
                <a:cs typeface="Times New Roman" panose="02020603050405020304" pitchFamily="18" charset="0"/>
              </a:rPr>
              <a:t>While these requirements have some similarities, there are separate requirements requiring separate calculations.</a:t>
            </a:r>
          </a:p>
        </p:txBody>
      </p:sp>
    </p:spTree>
    <p:extLst>
      <p:ext uri="{BB962C8B-B14F-4D97-AF65-F5344CB8AC3E}">
        <p14:creationId xmlns:p14="http://schemas.microsoft.com/office/powerpoint/2010/main" val="1955454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2251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70C0"/>
              </a:solidFill>
            </a:endParaRPr>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1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 y="-114300"/>
            <a:ext cx="9201150" cy="7086600"/>
          </a:xfrm>
          <a:prstGeom prst="rect">
            <a:avLst/>
          </a:prstGeom>
        </p:spPr>
      </p:pic>
    </p:spTree>
    <p:extLst>
      <p:ext uri="{BB962C8B-B14F-4D97-AF65-F5344CB8AC3E}">
        <p14:creationId xmlns:p14="http://schemas.microsoft.com/office/powerpoint/2010/main" val="2732167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lstStyle/>
          <a:p>
            <a:r>
              <a:rPr lang="en-US" sz="3200" dirty="0">
                <a:solidFill>
                  <a:schemeClr val="accent5"/>
                </a:solidFill>
              </a:rPr>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a:xfrm>
            <a:off x="220650" y="1283112"/>
            <a:ext cx="8702702" cy="4881714"/>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If a claim is returned, you can review the reason by going onto the Summary Expenditure Report Menu, select which report has been returned, then click the Review Summary button.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pic>
        <p:nvPicPr>
          <p:cNvPr id="4" name="Content Placeholder 3"/>
          <p:cNvPicPr>
            <a:picLocks noChangeAspect="1"/>
          </p:cNvPicPr>
          <p:nvPr/>
        </p:nvPicPr>
        <p:blipFill>
          <a:blip r:embed="rId2"/>
          <a:stretch>
            <a:fillRect/>
          </a:stretch>
        </p:blipFill>
        <p:spPr>
          <a:xfrm>
            <a:off x="159703" y="3806613"/>
            <a:ext cx="8835284" cy="2445175"/>
          </a:xfrm>
          <a:prstGeom prst="rect">
            <a:avLst/>
          </a:prstGeom>
          <a:ln>
            <a:solidFill>
              <a:schemeClr val="accent5"/>
            </a:solidFill>
          </a:ln>
        </p:spPr>
      </p:pic>
      <p:sp>
        <p:nvSpPr>
          <p:cNvPr id="12" name="Rectangle 11"/>
          <p:cNvSpPr/>
          <p:nvPr/>
        </p:nvSpPr>
        <p:spPr>
          <a:xfrm>
            <a:off x="4463627" y="4416214"/>
            <a:ext cx="1666240" cy="487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20650" y="4240106"/>
            <a:ext cx="321204" cy="7112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68160" y="5849321"/>
            <a:ext cx="1273387" cy="3589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2824106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600" dirty="0">
                <a:solidFill>
                  <a:schemeClr val="accent5"/>
                </a:solidFill>
              </a:rPr>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482375"/>
            <a:ext cx="8702702" cy="4694588"/>
          </a:xfrm>
        </p:spPr>
        <p:txBody>
          <a:bodyPr/>
          <a:lstStyle/>
          <a:p>
            <a:pPr marL="0" indent="0">
              <a:buNone/>
            </a:pPr>
            <a:r>
              <a:rPr lang="en-US" sz="3200" dirty="0">
                <a:latin typeface="Times New Roman" panose="02020603050405020304" pitchFamily="18" charset="0"/>
                <a:cs typeface="Times New Roman" panose="02020603050405020304" pitchFamily="18" charset="0"/>
              </a:rPr>
              <a:t>Select which program review, then click on the Review Checklist button.  Once the checklist appears, you will be able to review the message informing why the claim has been returned.</a:t>
            </a:r>
          </a:p>
          <a:p>
            <a:endParaRPr lang="en-US" dirty="0"/>
          </a:p>
          <a:p>
            <a:endParaRPr lang="en-US" dirty="0"/>
          </a:p>
          <a:p>
            <a:endParaRPr lang="en-US" dirty="0"/>
          </a:p>
        </p:txBody>
      </p:sp>
      <p:pic>
        <p:nvPicPr>
          <p:cNvPr id="4" name="Content Placeholder 3"/>
          <p:cNvPicPr>
            <a:picLocks noChangeAspect="1"/>
          </p:cNvPicPr>
          <p:nvPr/>
        </p:nvPicPr>
        <p:blipFill>
          <a:blip r:embed="rId2"/>
          <a:stretch>
            <a:fillRect/>
          </a:stretch>
        </p:blipFill>
        <p:spPr>
          <a:xfrm>
            <a:off x="132610" y="4392296"/>
            <a:ext cx="8702675" cy="1730798"/>
          </a:xfrm>
          <a:prstGeom prst="rect">
            <a:avLst/>
          </a:prstGeom>
        </p:spPr>
      </p:pic>
      <p:sp>
        <p:nvSpPr>
          <p:cNvPr id="5" name="Rectangle 4"/>
          <p:cNvSpPr/>
          <p:nvPr/>
        </p:nvSpPr>
        <p:spPr>
          <a:xfrm>
            <a:off x="2174240" y="4930987"/>
            <a:ext cx="1205654" cy="3115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5732" y="5781251"/>
            <a:ext cx="1320801" cy="48725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flipH="1">
            <a:off x="132610" y="5784427"/>
            <a:ext cx="318346" cy="484082"/>
          </a:xfrm>
          <a:prstGeom prst="upArrow">
            <a:avLst>
              <a:gd name="adj1" fmla="val 50000"/>
              <a:gd name="adj2" fmla="val 4720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332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8901"/>
          </a:xfrm>
        </p:spPr>
        <p:txBody>
          <a:bodyPr/>
          <a:lstStyle/>
          <a:p>
            <a:r>
              <a:rPr lang="en-US" sz="3200" dirty="0">
                <a:solidFill>
                  <a:schemeClr val="accent5"/>
                </a:solidFill>
              </a:rPr>
              <a:t>		      </a:t>
            </a:r>
            <a:r>
              <a:rPr lang="en-US" sz="3600" dirty="0">
                <a:solidFill>
                  <a:schemeClr val="accent2">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If you do not see the below screen, check to see if your pop-up blockers are on. </a:t>
            </a:r>
          </a:p>
          <a:p>
            <a:pPr marL="0" indent="0">
              <a:buNone/>
            </a:pPr>
            <a:endParaRPr lang="en-US" sz="3200" dirty="0"/>
          </a:p>
          <a:p>
            <a:pPr marL="0" indent="0">
              <a:buNone/>
            </a:pPr>
            <a:endParaRPr lang="en-US" sz="3200" dirty="0"/>
          </a:p>
        </p:txBody>
      </p:sp>
      <p:pic>
        <p:nvPicPr>
          <p:cNvPr id="4" name="Content Placeholder 3"/>
          <p:cNvPicPr>
            <a:picLocks noChangeAspect="1"/>
          </p:cNvPicPr>
          <p:nvPr/>
        </p:nvPicPr>
        <p:blipFill>
          <a:blip r:embed="rId2"/>
          <a:stretch>
            <a:fillRect/>
          </a:stretch>
        </p:blipFill>
        <p:spPr>
          <a:xfrm>
            <a:off x="220663" y="3623732"/>
            <a:ext cx="8702675" cy="1903307"/>
          </a:xfrm>
          <a:prstGeom prst="rect">
            <a:avLst/>
          </a:prstGeom>
        </p:spPr>
      </p:pic>
      <p:sp>
        <p:nvSpPr>
          <p:cNvPr id="5" name="Rectangle 4"/>
          <p:cNvSpPr/>
          <p:nvPr/>
        </p:nvSpPr>
        <p:spPr>
          <a:xfrm>
            <a:off x="508000" y="4903894"/>
            <a:ext cx="8415338" cy="3522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06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Proper Use of Codes </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For a list of proper use of codes in Special Education please see the State Department of Education website, listed under Oklahoma Cost Accounting.</a:t>
            </a:r>
          </a:p>
          <a:p>
            <a:pPr lvl="1">
              <a:buClr>
                <a:schemeClr val="accent2"/>
              </a:buClr>
            </a:pPr>
            <a:r>
              <a:rPr lang="en-US" sz="3200" dirty="0">
                <a:latin typeface="Times New Roman" panose="02020603050405020304" pitchFamily="18" charset="0"/>
                <a:cs typeface="Times New Roman" panose="02020603050405020304" pitchFamily="18" charset="0"/>
              </a:rPr>
              <a:t>http://sde.ok.gov</a:t>
            </a:r>
          </a:p>
        </p:txBody>
      </p:sp>
    </p:spTree>
    <p:extLst>
      <p:ext uri="{BB962C8B-B14F-4D97-AF65-F5344CB8AC3E}">
        <p14:creationId xmlns:p14="http://schemas.microsoft.com/office/powerpoint/2010/main" val="3480773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Year End CloseOut</a:t>
            </a:r>
          </a:p>
        </p:txBody>
      </p:sp>
    </p:spTree>
    <p:extLst>
      <p:ext uri="{BB962C8B-B14F-4D97-AF65-F5344CB8AC3E}">
        <p14:creationId xmlns:p14="http://schemas.microsoft.com/office/powerpoint/2010/main" val="1329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Districts must perform a closeout to end the fiscal year.</a:t>
            </a:r>
          </a:p>
          <a:p>
            <a:pPr lvl="1">
              <a:buClr>
                <a:schemeClr val="accent2"/>
              </a:buClr>
            </a:pPr>
            <a:r>
              <a:rPr lang="en-US" sz="2800" dirty="0">
                <a:latin typeface="Times New Roman" panose="02020603050405020304" pitchFamily="18" charset="0"/>
                <a:cs typeface="Times New Roman" panose="02020603050405020304" pitchFamily="18" charset="0"/>
              </a:rPr>
              <a:t>SES requires closeout completion by September 1.</a:t>
            </a:r>
          </a:p>
          <a:p>
            <a:pPr lvl="1">
              <a:buClr>
                <a:schemeClr val="accent2"/>
              </a:buClr>
            </a:pPr>
            <a:r>
              <a:rPr lang="en-US" sz="2800" dirty="0">
                <a:latin typeface="Times New Roman" panose="02020603050405020304" pitchFamily="18" charset="0"/>
                <a:cs typeface="Times New Roman" panose="02020603050405020304" pitchFamily="18" charset="0"/>
              </a:rPr>
              <a:t>The closeout informs the SDE that the district has concluded expenditure reporting for the year.</a:t>
            </a:r>
          </a:p>
          <a:p>
            <a:pPr lvl="1">
              <a:buClr>
                <a:schemeClr val="accent2"/>
              </a:buClr>
            </a:pPr>
            <a:r>
              <a:rPr lang="en-US" sz="2800" dirty="0">
                <a:latin typeface="Times New Roman" panose="02020603050405020304" pitchFamily="18" charset="0"/>
                <a:cs typeface="Times New Roman" panose="02020603050405020304" pitchFamily="18" charset="0"/>
              </a:rPr>
              <a:t>Closeouts also move all unspent funds to the next fiscal year for budgeting.</a:t>
            </a:r>
          </a:p>
          <a:p>
            <a:pPr lvl="1">
              <a:buClr>
                <a:schemeClr val="accent2"/>
              </a:buClr>
            </a:pPr>
            <a:r>
              <a:rPr lang="en-US" sz="2800" dirty="0">
                <a:latin typeface="Times New Roman" panose="02020603050405020304" pitchFamily="18" charset="0"/>
                <a:cs typeface="Times New Roman" panose="02020603050405020304" pitchFamily="18" charset="0"/>
              </a:rPr>
              <a:t>The closeout process is a simple procedure that closely resembles the creation of an expenditure report.</a:t>
            </a:r>
          </a:p>
        </p:txBody>
      </p:sp>
    </p:spTree>
    <p:extLst>
      <p:ext uri="{BB962C8B-B14F-4D97-AF65-F5344CB8AC3E}">
        <p14:creationId xmlns:p14="http://schemas.microsoft.com/office/powerpoint/2010/main" val="934878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latin typeface="Times New Roman" panose="02020603050405020304" pitchFamily="18" charset="0"/>
                <a:cs typeface="Times New Roman" panose="02020603050405020304" pitchFamily="18" charset="0"/>
              </a:rPr>
              <a:t>When completing the closeout report, a district must upload a Time and Effort Report and a Vendor Performance Review, if applicable. </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A Time and Effort report is required if IDEA Part B funds and/or ARP funds are used to pay any salary (object code 100).  </a:t>
            </a:r>
          </a:p>
          <a:p>
            <a:pPr lvl="1">
              <a:buClr>
                <a:schemeClr val="accent2"/>
              </a:buClr>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A Vendor Performance Review is required for each vendor if IDEA Part B and/or ARP funds are used to pay any Contract Service (object code 300).</a:t>
            </a:r>
          </a:p>
        </p:txBody>
      </p:sp>
    </p:spTree>
    <p:extLst>
      <p:ext uri="{BB962C8B-B14F-4D97-AF65-F5344CB8AC3E}">
        <p14:creationId xmlns:p14="http://schemas.microsoft.com/office/powerpoint/2010/main" val="23588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335640"/>
            <a:ext cx="8702702" cy="484132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Excess costs are costs that are over and above what the LEA spends on average for students enrolled at the elementary and secondary level.</a:t>
            </a:r>
          </a:p>
          <a:p>
            <a:pPr marL="0" indent="0">
              <a:buNone/>
            </a:pPr>
            <a:r>
              <a:rPr lang="en-US" sz="2800" dirty="0">
                <a:latin typeface="Times New Roman" panose="02020603050405020304" pitchFamily="18" charset="0"/>
                <a:cs typeface="Times New Roman" panose="02020603050405020304" pitchFamily="18" charset="0"/>
              </a:rPr>
              <a:t>Every student enrolled in a public school receives educational support, including students with disabilities. Because a student with a disability is a student entitled to an education first, the concept of excess costs establishes that:</a:t>
            </a:r>
          </a:p>
          <a:p>
            <a:pPr lvl="1">
              <a:buClr>
                <a:schemeClr val="accent2"/>
              </a:buClr>
            </a:pPr>
            <a:r>
              <a:rPr lang="en-US" sz="2800" dirty="0">
                <a:latin typeface="Times New Roman" panose="02020603050405020304" pitchFamily="18" charset="0"/>
                <a:cs typeface="Times New Roman" panose="02020603050405020304" pitchFamily="18" charset="0"/>
              </a:rPr>
              <a:t>Students with disabilities receive educational support like non-disabled students, and</a:t>
            </a:r>
          </a:p>
          <a:p>
            <a:pPr lvl="1">
              <a:buClr>
                <a:schemeClr val="accent2"/>
              </a:buClr>
            </a:pPr>
            <a:r>
              <a:rPr lang="en-US" sz="2800" dirty="0">
                <a:latin typeface="Times New Roman" panose="02020603050405020304" pitchFamily="18" charset="0"/>
                <a:cs typeface="Times New Roman" panose="02020603050405020304" pitchFamily="18" charset="0"/>
              </a:rPr>
              <a:t>IDEA Part B funds only pay for the excess cost of educating students with disabilities.</a:t>
            </a:r>
          </a:p>
        </p:txBody>
      </p:sp>
    </p:spTree>
    <p:extLst>
      <p:ext uri="{BB962C8B-B14F-4D97-AF65-F5344CB8AC3E}">
        <p14:creationId xmlns:p14="http://schemas.microsoft.com/office/powerpoint/2010/main" val="3430813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All employees must maintain documentation showing that their salaries are allocable to a federal program.</a:t>
            </a:r>
          </a:p>
          <a:p>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lnSpcReduction="10000"/>
          </a:bodyPr>
          <a:lstStyle/>
          <a:p>
            <a:pPr marL="0" indent="0">
              <a:buNone/>
            </a:pPr>
            <a:r>
              <a:rPr lang="en-US" sz="3200" dirty="0">
                <a:latin typeface="Times New Roman" panose="02020603050405020304" pitchFamily="18" charset="0"/>
                <a:cs typeface="Times New Roman" panose="02020603050405020304" pitchFamily="18" charset="0"/>
              </a:rPr>
              <a:t>Federal regulation requires that any salaries and benefits charged to a federal award(s) must be documented in writing.</a:t>
            </a:r>
          </a:p>
          <a:p>
            <a:pPr marL="0" indent="0">
              <a:buNone/>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Reflect actual time spent on activities to which federal program(s) are being charged.</a:t>
            </a:r>
          </a:p>
          <a:p>
            <a:pPr lvl="1">
              <a:buClr>
                <a:schemeClr val="accent2"/>
              </a:buClr>
            </a:pPr>
            <a:endParaRPr lang="en-US" sz="3200" dirty="0">
              <a:latin typeface="Times New Roman" panose="02020603050405020304" pitchFamily="18" charset="0"/>
              <a:cs typeface="Times New Roman" panose="02020603050405020304" pitchFamily="18" charset="0"/>
            </a:endParaRPr>
          </a:p>
          <a:p>
            <a:pPr lvl="1">
              <a:buClr>
                <a:schemeClr val="accent2"/>
              </a:buClr>
            </a:pPr>
            <a:r>
              <a:rPr lang="en-US" sz="3200" dirty="0">
                <a:latin typeface="Times New Roman" panose="02020603050405020304" pitchFamily="18" charset="0"/>
                <a:cs typeface="Times New Roman" panose="02020603050405020304" pitchFamily="18" charset="0"/>
              </a:rPr>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825625"/>
            <a:ext cx="8702702" cy="4855394"/>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Time and effort reports should be prepared for any staff with salary and benefits that are charged:</a:t>
            </a:r>
          </a:p>
          <a:p>
            <a:pPr lvl="1">
              <a:buClr>
                <a:schemeClr val="accent2"/>
              </a:buClr>
            </a:pPr>
            <a:r>
              <a:rPr lang="en-US" sz="3200" dirty="0">
                <a:latin typeface="Times New Roman" panose="02020603050405020304" pitchFamily="18" charset="0"/>
                <a:cs typeface="Times New Roman" panose="02020603050405020304" pitchFamily="18" charset="0"/>
              </a:rPr>
              <a:t>Directly to a federal award.</a:t>
            </a:r>
          </a:p>
          <a:p>
            <a:pPr lvl="1">
              <a:buClr>
                <a:schemeClr val="accent2"/>
              </a:buClr>
            </a:pPr>
            <a:r>
              <a:rPr lang="en-US" sz="3200" dirty="0">
                <a:latin typeface="Times New Roman" panose="02020603050405020304" pitchFamily="18" charset="0"/>
                <a:cs typeface="Times New Roman" panose="02020603050405020304" pitchFamily="18" charset="0"/>
              </a:rPr>
              <a:t>Directly to multiple federal awards.</a:t>
            </a:r>
          </a:p>
          <a:p>
            <a:pPr lvl="1">
              <a:buClr>
                <a:schemeClr val="accent2"/>
              </a:buClr>
            </a:pPr>
            <a:r>
              <a:rPr lang="en-US" sz="3200" dirty="0">
                <a:latin typeface="Times New Roman" panose="02020603050405020304" pitchFamily="18" charset="0"/>
                <a:cs typeface="Times New Roman" panose="02020603050405020304" pitchFamily="18" charset="0"/>
              </a:rPr>
              <a:t>Directly to any combination of federal awards and other State or Local fund sources.</a:t>
            </a:r>
          </a:p>
          <a:p>
            <a:pPr marL="0" indent="0">
              <a:buNone/>
            </a:pPr>
            <a:r>
              <a:rPr lang="en-US" sz="3200" dirty="0">
                <a:latin typeface="Times New Roman" panose="02020603050405020304" pitchFamily="18" charset="0"/>
                <a:cs typeface="Times New Roman" panose="02020603050405020304" pitchFamily="18" charset="0"/>
              </a:rPr>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latin typeface="Times New Roman" panose="02020603050405020304" pitchFamily="18" charset="0"/>
                <a:cs typeface="Times New Roman" panose="02020603050405020304" pitchFamily="18" charset="0"/>
              </a:rPr>
              <a:t>Single Cost Objective</a:t>
            </a:r>
          </a:p>
          <a:p>
            <a:pPr>
              <a:buClr>
                <a:schemeClr val="accent2"/>
              </a:buClr>
            </a:pPr>
            <a:r>
              <a:rPr lang="en-US" sz="3200" dirty="0">
                <a:latin typeface="Times New Roman" panose="02020603050405020304" pitchFamily="18" charset="0"/>
                <a:cs typeface="Times New Roman" panose="02020603050405020304" pitchFamily="18" charset="0"/>
              </a:rPr>
              <a:t>A single work activity that may be funded by one or more fund sources.</a:t>
            </a:r>
          </a:p>
          <a:p>
            <a:pPr>
              <a:buClr>
                <a:schemeClr val="accent2"/>
              </a:buClr>
            </a:pPr>
            <a:r>
              <a:rPr lang="en-US" sz="3200" dirty="0">
                <a:latin typeface="Times New Roman" panose="02020603050405020304" pitchFamily="18" charset="0"/>
                <a:cs typeface="Times New Roman" panose="02020603050405020304" pitchFamily="18" charset="0"/>
              </a:rPr>
              <a:t>Semi-annual time and effort documentation is made in arrears.</a:t>
            </a:r>
          </a:p>
          <a:p>
            <a:pPr>
              <a:buClr>
                <a:schemeClr val="accent2"/>
              </a:buClr>
            </a:pPr>
            <a:endParaRPr lang="en-US" sz="3200" dirty="0"/>
          </a:p>
          <a:p>
            <a:pPr marL="0" indent="0">
              <a:buNone/>
            </a:pPr>
            <a:r>
              <a:rPr lang="en-US" dirty="0">
                <a:latin typeface="Times New Roman" panose="02020603050405020304" pitchFamily="18" charset="0"/>
                <a:cs typeface="Times New Roman" panose="02020603050405020304" pitchFamily="18" charset="0"/>
              </a:rPr>
              <a:t>(Arrears is a financial and legal term that refers to the </a:t>
            </a:r>
            <a:r>
              <a:rPr lang="en-US" b="1" dirty="0">
                <a:latin typeface="Times New Roman" panose="02020603050405020304" pitchFamily="18" charset="0"/>
                <a:cs typeface="Times New Roman" panose="02020603050405020304" pitchFamily="18" charset="0"/>
              </a:rPr>
              <a:t>status	of payments in relation to their due dates</a:t>
            </a:r>
            <a:r>
              <a:rPr lang="en-US" dirty="0">
                <a:latin typeface="Times New Roman" panose="02020603050405020304" pitchFamily="18" charset="0"/>
                <a:cs typeface="Times New Roman" panose="02020603050405020304" pitchFamily="18" charset="0"/>
              </a:rPr>
              <a:t>. The word is most commonly used to describe an obligation or liability that has 	not received payment by its due date.)</a:t>
            </a:r>
          </a:p>
        </p:txBody>
      </p:sp>
    </p:spTree>
    <p:extLst>
      <p:ext uri="{BB962C8B-B14F-4D97-AF65-F5344CB8AC3E}">
        <p14:creationId xmlns:p14="http://schemas.microsoft.com/office/powerpoint/2010/main" val="261841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Remember:</a:t>
            </a:r>
          </a:p>
          <a:p>
            <a:pPr marL="342900" lvl="1" indent="0">
              <a:buNone/>
            </a:pPr>
            <a:r>
              <a:rPr lang="en-US" sz="3200" dirty="0">
                <a:latin typeface="Times New Roman" panose="02020603050405020304" pitchFamily="18" charset="0"/>
                <a:cs typeface="Times New Roman" panose="02020603050405020304" pitchFamily="18" charset="0"/>
              </a:rPr>
              <a:t>One time 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0650" y="1690689"/>
            <a:ext cx="8702702" cy="4599498"/>
          </a:xfrm>
        </p:spPr>
      </p:pic>
    </p:spTree>
    <p:extLst>
      <p:ext uri="{BB962C8B-B14F-4D97-AF65-F5344CB8AC3E}">
        <p14:creationId xmlns:p14="http://schemas.microsoft.com/office/powerpoint/2010/main" val="3882362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417834"/>
            <a:ext cx="8702702" cy="5241063"/>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Multiple Cost Objectives</a:t>
            </a:r>
          </a:p>
          <a:p>
            <a:pPr lvl="1">
              <a:buClr>
                <a:schemeClr val="accent2"/>
              </a:buClr>
            </a:pPr>
            <a:r>
              <a:rPr lang="en-US" sz="3200" dirty="0">
                <a:latin typeface="Times New Roman" panose="02020603050405020304" pitchFamily="18" charset="0"/>
                <a:cs typeface="Times New Roman" panose="02020603050405020304" pitchFamily="18" charset="0"/>
              </a:rPr>
              <a:t>For employees who have different jobs or are paid with different funds;</a:t>
            </a:r>
          </a:p>
          <a:p>
            <a:pPr lvl="1">
              <a:buClr>
                <a:schemeClr val="accent2"/>
              </a:buClr>
            </a:pPr>
            <a:r>
              <a:rPr lang="en-US" sz="3200" dirty="0">
                <a:latin typeface="Times New Roman" panose="02020603050405020304" pitchFamily="18" charset="0"/>
                <a:cs typeface="Times New Roman" panose="02020603050405020304" pitchFamily="18" charset="0"/>
              </a:rPr>
              <a:t>Must reflect an after-the-fact distribution of the actual activity of each employee;</a:t>
            </a:r>
          </a:p>
          <a:p>
            <a:pPr lvl="1">
              <a:buClr>
                <a:schemeClr val="accent2"/>
              </a:buClr>
            </a:pPr>
            <a:r>
              <a:rPr lang="en-US" sz="3200" dirty="0">
                <a:latin typeface="Times New Roman" panose="02020603050405020304" pitchFamily="18" charset="0"/>
                <a:cs typeface="Times New Roman" panose="02020603050405020304" pitchFamily="18" charset="0"/>
              </a:rPr>
              <a:t>Must account for the total activity for which each employee is compensated;</a:t>
            </a:r>
          </a:p>
          <a:p>
            <a:pPr lvl="1">
              <a:buClr>
                <a:schemeClr val="accent2"/>
              </a:buClr>
            </a:pPr>
            <a:r>
              <a:rPr lang="en-US" sz="3200" dirty="0">
                <a:latin typeface="Times New Roman" panose="02020603050405020304" pitchFamily="18" charset="0"/>
                <a:cs typeface="Times New Roman" panose="02020603050405020304" pitchFamily="18" charset="0"/>
              </a:rPr>
              <a:t>Must be prepared at least monthly and coincide with one or more pay periods; and</a:t>
            </a:r>
          </a:p>
          <a:p>
            <a:pPr lvl="1">
              <a:buClr>
                <a:schemeClr val="accent2"/>
              </a:buClr>
            </a:pPr>
            <a:r>
              <a:rPr lang="en-US" sz="3200" dirty="0">
                <a:latin typeface="Times New Roman" panose="02020603050405020304" pitchFamily="18" charset="0"/>
                <a:cs typeface="Times New Roman" panose="02020603050405020304" pitchFamily="18" charset="0"/>
              </a:rPr>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Time and Effort</a:t>
            </a:r>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840985"/>
            <a:ext cx="9023684" cy="3977254"/>
          </a:xfrm>
        </p:spPr>
      </p:pic>
    </p:spTree>
    <p:extLst>
      <p:ext uri="{BB962C8B-B14F-4D97-AF65-F5344CB8AC3E}">
        <p14:creationId xmlns:p14="http://schemas.microsoft.com/office/powerpoint/2010/main" val="14023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Districts can view their Excess Cost online through the Oklahoma Cost Accounting System.</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If an LEA has not met excess cost in </a:t>
            </a:r>
            <a:r>
              <a:rPr lang="en-US" sz="3200" b="1" dirty="0">
                <a:solidFill>
                  <a:schemeClr val="accent2">
                    <a:lumMod val="75000"/>
                  </a:schemeClr>
                </a:solidFill>
                <a:latin typeface="Times New Roman" panose="02020603050405020304" pitchFamily="18" charset="0"/>
                <a:cs typeface="Times New Roman" panose="02020603050405020304" pitchFamily="18" charset="0"/>
              </a:rPr>
              <a:t>both</a:t>
            </a:r>
            <a:r>
              <a:rPr lang="en-US" sz="3200" dirty="0">
                <a:latin typeface="Times New Roman" panose="02020603050405020304" pitchFamily="18" charset="0"/>
                <a:cs typeface="Times New Roman" panose="02020603050405020304" pitchFamily="18" charset="0"/>
              </a:rPr>
              <a:t> elementary and secondary, the district will be issued a citation, and a reduction in State Aid funding will be imposed.</a:t>
            </a:r>
          </a:p>
          <a:p>
            <a:endParaRPr lang="en-US" dirty="0"/>
          </a:p>
        </p:txBody>
      </p:sp>
    </p:spTree>
    <p:extLst>
      <p:ext uri="{BB962C8B-B14F-4D97-AF65-F5344CB8AC3E}">
        <p14:creationId xmlns:p14="http://schemas.microsoft.com/office/powerpoint/2010/main" val="2565314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2">
                    <a:lumMod val="75000"/>
                  </a:schemeClr>
                </a:solidFill>
                <a:latin typeface="Times New Roman" panose="02020603050405020304" pitchFamily="18" charset="0"/>
                <a:cs typeface="Times New Roman" panose="02020603050405020304" pitchFamily="18" charset="0"/>
              </a:rPr>
              <a:t>Project 613</a:t>
            </a:r>
          </a:p>
        </p:txBody>
      </p:sp>
    </p:spTree>
    <p:extLst>
      <p:ext uri="{BB962C8B-B14F-4D97-AF65-F5344CB8AC3E}">
        <p14:creationId xmlns:p14="http://schemas.microsoft.com/office/powerpoint/2010/main" val="20264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intent of this grant is to encourage district involvement in Professional Development opportunities.  </a:t>
            </a:r>
          </a:p>
        </p:txBody>
      </p:sp>
    </p:spTree>
    <p:extLst>
      <p:ext uri="{BB962C8B-B14F-4D97-AF65-F5344CB8AC3E}">
        <p14:creationId xmlns:p14="http://schemas.microsoft.com/office/powerpoint/2010/main" val="3363980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a:xfrm>
            <a:off x="457200" y="1417638"/>
            <a:ext cx="8229600" cy="5256007"/>
          </a:xfrm>
        </p:spPr>
        <p:txBody>
          <a:bodyPr>
            <a:normAutofit fontScale="92500" lnSpcReduction="10000"/>
          </a:bodyPr>
          <a:lstStyle/>
          <a:p>
            <a:pPr marL="0" indent="0">
              <a:buNone/>
            </a:pPr>
            <a:r>
              <a:rPr lang="en-US" sz="3200" dirty="0">
                <a:latin typeface="Times New Roman" panose="02020603050405020304" pitchFamily="18" charset="0"/>
                <a:cs typeface="Times New Roman" panose="02020603050405020304" pitchFamily="18" charset="0"/>
              </a:rPr>
              <a:t>The application is located on the Grant Management System. This project is to reimburse districts the costs of travel, substitute teachers, registration, and hotel for eligible events/training.  </a:t>
            </a:r>
          </a:p>
          <a:p>
            <a:pPr marL="0" indent="0">
              <a:buNone/>
            </a:pPr>
            <a:r>
              <a:rPr lang="en-US" sz="3200" dirty="0">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latin typeface="Times New Roman" panose="02020603050405020304" pitchFamily="18" charset="0"/>
                <a:cs typeface="Times New Roman" panose="02020603050405020304" pitchFamily="18" charset="0"/>
              </a:rPr>
              <a:t>Required information:</a:t>
            </a:r>
          </a:p>
          <a:p>
            <a:pPr lvl="1">
              <a:buClr>
                <a:schemeClr val="accent2"/>
              </a:buClr>
            </a:pPr>
            <a:r>
              <a:rPr lang="en-US" sz="3200" dirty="0">
                <a:latin typeface="Times New Roman" panose="02020603050405020304" pitchFamily="18" charset="0"/>
                <a:cs typeface="Times New Roman" panose="02020603050405020304" pitchFamily="18" charset="0"/>
              </a:rPr>
              <a:t>Names and title of staff members attending the event/training</a:t>
            </a:r>
          </a:p>
          <a:p>
            <a:pPr lvl="1">
              <a:buClr>
                <a:schemeClr val="accent2"/>
              </a:buClr>
            </a:pPr>
            <a:r>
              <a:rPr lang="en-US" sz="3200" dirty="0">
                <a:latin typeface="Times New Roman" panose="02020603050405020304" pitchFamily="18" charset="0"/>
                <a:cs typeface="Times New Roman" panose="02020603050405020304" pitchFamily="18" charset="0"/>
              </a:rPr>
              <a:t>Event/training title and date</a:t>
            </a:r>
          </a:p>
          <a:p>
            <a:pPr lvl="1">
              <a:buClr>
                <a:schemeClr val="accent2"/>
              </a:buClr>
            </a:pPr>
            <a:r>
              <a:rPr lang="en-US" sz="3200" dirty="0">
                <a:latin typeface="Times New Roman" panose="02020603050405020304" pitchFamily="18" charset="0"/>
                <a:cs typeface="Times New Roman" panose="02020603050405020304" pitchFamily="18" charset="0"/>
              </a:rPr>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Reimbursement will include:</a:t>
            </a:r>
          </a:p>
          <a:p>
            <a:pPr lvl="1">
              <a:buClr>
                <a:schemeClr val="accent2"/>
              </a:buClr>
            </a:pPr>
            <a:r>
              <a:rPr lang="en-US" sz="3200" dirty="0">
                <a:latin typeface="Times New Roman" panose="02020603050405020304" pitchFamily="18" charset="0"/>
                <a:cs typeface="Times New Roman" panose="02020603050405020304" pitchFamily="18" charset="0"/>
              </a:rPr>
              <a:t>Mileage</a:t>
            </a:r>
          </a:p>
          <a:p>
            <a:pPr lvl="1">
              <a:buClr>
                <a:schemeClr val="accent2"/>
              </a:buClr>
            </a:pPr>
            <a:r>
              <a:rPr lang="en-US" sz="3200" dirty="0">
                <a:latin typeface="Times New Roman" panose="02020603050405020304" pitchFamily="18" charset="0"/>
                <a:cs typeface="Times New Roman" panose="02020603050405020304" pitchFamily="18" charset="0"/>
              </a:rPr>
              <a:t>Substitute cost</a:t>
            </a:r>
          </a:p>
          <a:p>
            <a:pPr lvl="1">
              <a:buClr>
                <a:schemeClr val="accent2"/>
              </a:buClr>
            </a:pPr>
            <a:r>
              <a:rPr lang="en-US" sz="3200" dirty="0">
                <a:latin typeface="Times New Roman" panose="02020603050405020304" pitchFamily="18" charset="0"/>
                <a:cs typeface="Times New Roman" panose="02020603050405020304" pitchFamily="18" charset="0"/>
              </a:rPr>
              <a:t>Registration</a:t>
            </a:r>
          </a:p>
          <a:p>
            <a:pPr lvl="1">
              <a:buClr>
                <a:schemeClr val="accent2"/>
              </a:buClr>
            </a:pPr>
            <a:r>
              <a:rPr lang="en-US" sz="3200" dirty="0">
                <a:latin typeface="Times New Roman" panose="02020603050405020304" pitchFamily="18" charset="0"/>
                <a:cs typeface="Times New Roman" panose="02020603050405020304" pitchFamily="18" charset="0"/>
              </a:rPr>
              <a:t>Hotel</a:t>
            </a:r>
          </a:p>
          <a:p>
            <a:endParaRPr lang="en-US" dirty="0"/>
          </a:p>
        </p:txBody>
      </p:sp>
    </p:spTree>
    <p:extLst>
      <p:ext uri="{BB962C8B-B14F-4D97-AF65-F5344CB8AC3E}">
        <p14:creationId xmlns:p14="http://schemas.microsoft.com/office/powerpoint/2010/main" val="2063566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Reimbursement will not include:</a:t>
            </a:r>
          </a:p>
          <a:p>
            <a:pPr lvl="1">
              <a:buClr>
                <a:schemeClr val="accent2"/>
              </a:buClr>
            </a:pPr>
            <a:r>
              <a:rPr lang="en-US" sz="3200" dirty="0">
                <a:latin typeface="Times New Roman" panose="02020603050405020304" pitchFamily="18" charset="0"/>
                <a:cs typeface="Times New Roman" panose="02020603050405020304" pitchFamily="18" charset="0"/>
              </a:rPr>
              <a:t>Individual Reimbursement </a:t>
            </a:r>
          </a:p>
          <a:p>
            <a:pPr lvl="1">
              <a:buClr>
                <a:schemeClr val="accent2"/>
              </a:buClr>
            </a:pPr>
            <a:r>
              <a:rPr lang="en-US" sz="3200" dirty="0">
                <a:latin typeface="Times New Roman" panose="02020603050405020304" pitchFamily="18" charset="0"/>
                <a:cs typeface="Times New Roman" panose="02020603050405020304" pitchFamily="18" charset="0"/>
              </a:rPr>
              <a:t>Per Diem / Food</a:t>
            </a:r>
          </a:p>
          <a:p>
            <a:endParaRPr lang="en-US" dirty="0"/>
          </a:p>
        </p:txBody>
      </p:sp>
    </p:spTree>
    <p:extLst>
      <p:ext uri="{BB962C8B-B14F-4D97-AF65-F5344CB8AC3E}">
        <p14:creationId xmlns:p14="http://schemas.microsoft.com/office/powerpoint/2010/main" val="2201604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Development/District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2">
                    <a:lumMod val="75000"/>
                  </a:schemeClr>
                </a:solidFill>
                <a:latin typeface="Times New Roman" panose="02020603050405020304" pitchFamily="18" charset="0"/>
                <a:cs typeface="Times New Roman" panose="02020603050405020304" pitchFamily="18" charset="0"/>
              </a:rPr>
              <a:t>Project 615</a:t>
            </a:r>
          </a:p>
        </p:txBody>
      </p:sp>
    </p:spTree>
    <p:extLst>
      <p:ext uri="{BB962C8B-B14F-4D97-AF65-F5344CB8AC3E}">
        <p14:creationId xmlns:p14="http://schemas.microsoft.com/office/powerpoint/2010/main" val="890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6900"/>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Examples of usage are:</a:t>
            </a:r>
          </a:p>
          <a:p>
            <a:pPr lvl="1">
              <a:buClr>
                <a:schemeClr val="accent2"/>
              </a:buClr>
            </a:pPr>
            <a:r>
              <a:rPr lang="en-US" sz="3200" dirty="0">
                <a:latin typeface="Times New Roman" panose="02020603050405020304" pitchFamily="18" charset="0"/>
                <a:cs typeface="Times New Roman" panose="02020603050405020304" pitchFamily="18" charset="0"/>
              </a:rPr>
              <a:t>Inviting Speakers</a:t>
            </a:r>
          </a:p>
          <a:p>
            <a:pPr lvl="1">
              <a:buClr>
                <a:schemeClr val="accent2"/>
              </a:buClr>
            </a:pPr>
            <a:r>
              <a:rPr lang="en-US" sz="3200" dirty="0">
                <a:latin typeface="Times New Roman" panose="02020603050405020304" pitchFamily="18" charset="0"/>
                <a:cs typeface="Times New Roman" panose="02020603050405020304" pitchFamily="18" charset="0"/>
              </a:rPr>
              <a:t>Purchasing Books for Staff</a:t>
            </a:r>
          </a:p>
          <a:p>
            <a:pPr lvl="1">
              <a:buClr>
                <a:schemeClr val="accent2"/>
              </a:buClr>
            </a:pPr>
            <a:r>
              <a:rPr lang="en-US" sz="3200" dirty="0">
                <a:latin typeface="Times New Roman" panose="02020603050405020304" pitchFamily="18" charset="0"/>
                <a:cs typeface="Times New Roman" panose="02020603050405020304" pitchFamily="18" charset="0"/>
              </a:rPr>
              <a:t>Attending Conferences</a:t>
            </a:r>
          </a:p>
          <a:p>
            <a:pPr lvl="1">
              <a:buClr>
                <a:schemeClr val="accent2"/>
              </a:buClr>
            </a:pPr>
            <a:r>
              <a:rPr lang="en-US" sz="3200" dirty="0">
                <a:latin typeface="Times New Roman" panose="02020603050405020304" pitchFamily="18" charset="0"/>
                <a:cs typeface="Times New Roman" panose="02020603050405020304" pitchFamily="18" charset="0"/>
              </a:rPr>
              <a:t>Conducting Trainings</a:t>
            </a:r>
          </a:p>
          <a:p>
            <a:pPr lvl="1">
              <a:buClr>
                <a:schemeClr val="accent2"/>
              </a:buClr>
            </a:pPr>
            <a:r>
              <a:rPr lang="en-US" sz="3200" dirty="0">
                <a:latin typeface="Times New Roman" panose="02020603050405020304" pitchFamily="18" charset="0"/>
                <a:cs typeface="Times New Roman" panose="02020603050405020304" pitchFamily="18" charset="0"/>
              </a:rPr>
              <a:t>Attending Webinars</a:t>
            </a:r>
          </a:p>
          <a:p>
            <a:endParaRPr lang="en-US" dirty="0"/>
          </a:p>
        </p:txBody>
      </p:sp>
    </p:spTree>
    <p:extLst>
      <p:ext uri="{BB962C8B-B14F-4D97-AF65-F5344CB8AC3E}">
        <p14:creationId xmlns:p14="http://schemas.microsoft.com/office/powerpoint/2010/main" val="2309978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The application will be completed online through the Grant Management System.</a:t>
            </a:r>
          </a:p>
          <a:p>
            <a:pPr marL="0" indent="0">
              <a:buNone/>
            </a:pPr>
            <a:r>
              <a:rPr lang="en-US" sz="3200" dirty="0">
                <a:latin typeface="Times New Roman" panose="02020603050405020304" pitchFamily="18" charset="0"/>
                <a:cs typeface="Times New Roman" panose="02020603050405020304" pitchFamily="18" charset="0"/>
              </a:rPr>
              <a:t>The application will ask for an explanation of the activity and must be completed for the entire allocation funds.</a:t>
            </a:r>
          </a:p>
          <a:p>
            <a:pPr marL="0" indent="0">
              <a:buNone/>
            </a:pPr>
            <a:r>
              <a:rPr lang="en-US" sz="3200" dirty="0">
                <a:latin typeface="Times New Roman" panose="02020603050405020304" pitchFamily="18" charset="0"/>
                <a:cs typeface="Times New Roman" panose="02020603050405020304" pitchFamily="18" charset="0"/>
              </a:rPr>
              <a:t>Districts not completing a budget by December 1 will forfeit their allocation and funds will be returned back to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Certification Examination Reimbursement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2">
                    <a:lumMod val="75000"/>
                  </a:schemeClr>
                </a:solidFill>
                <a:latin typeface="Times New Roman" panose="02020603050405020304" pitchFamily="18" charset="0"/>
                <a:cs typeface="Times New Roman" panose="02020603050405020304" pitchFamily="18" charset="0"/>
              </a:rPr>
              <a:t>Project 616</a:t>
            </a:r>
          </a:p>
        </p:txBody>
      </p:sp>
    </p:spTree>
    <p:extLst>
      <p:ext uri="{BB962C8B-B14F-4D97-AF65-F5344CB8AC3E}">
        <p14:creationId xmlns:p14="http://schemas.microsoft.com/office/powerpoint/2010/main" val="38300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7662655" cy="1775277"/>
          </a:xfrm>
        </p:spPr>
        <p:txBody>
          <a:bodyPr>
            <a:normAutofit/>
          </a:bodyPr>
          <a:lstStyle/>
          <a:p>
            <a:pPr algn="ctr"/>
            <a:r>
              <a:rPr lang="en-US" dirty="0">
                <a:solidFill>
                  <a:srgbClr val="0070C0"/>
                </a:solidFill>
              </a:rPr>
              <a:t>		</a:t>
            </a:r>
            <a:r>
              <a:rPr lang="en-US" sz="4400" b="0" dirty="0">
                <a:solidFill>
                  <a:schemeClr val="accent2">
                    <a:lumMod val="75000"/>
                  </a:schemeClr>
                </a:solidFill>
                <a:latin typeface="Times New Roman" panose="02020603050405020304" pitchFamily="18" charset="0"/>
                <a:cs typeface="Times New Roman" panose="02020603050405020304" pitchFamily="18" charset="0"/>
              </a:rPr>
              <a:t>Unlike MOE, There are </a:t>
            </a:r>
            <a:r>
              <a:rPr lang="en-US" sz="4400" b="0" u="sng" dirty="0">
                <a:solidFill>
                  <a:schemeClr val="accent2">
                    <a:lumMod val="75000"/>
                  </a:schemeClr>
                </a:solidFill>
                <a:latin typeface="Times New Roman" panose="02020603050405020304" pitchFamily="18" charset="0"/>
                <a:cs typeface="Times New Roman" panose="02020603050405020304" pitchFamily="18" charset="0"/>
              </a:rPr>
              <a:t>no</a:t>
            </a:r>
            <a:r>
              <a:rPr lang="en-US" sz="4400" b="0" dirty="0">
                <a:solidFill>
                  <a:schemeClr val="accent2">
                    <a:lumMod val="75000"/>
                  </a:schemeClr>
                </a:solidFill>
                <a:latin typeface="Times New Roman" panose="02020603050405020304" pitchFamily="18" charset="0"/>
                <a:cs typeface="Times New Roman" panose="02020603050405020304" pitchFamily="18" charset="0"/>
              </a:rPr>
              <a:t> exceptions for Excess Cost</a:t>
            </a:r>
            <a:endParaRPr lang="en-US" b="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6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purpose of this project is to reimburse districts for assisting teachers that need to take and pass additional subject area certification examinations. </a:t>
            </a:r>
          </a:p>
          <a:p>
            <a:pPr marL="0" indent="0">
              <a:buNone/>
            </a:pPr>
            <a:r>
              <a:rPr lang="en-US" sz="3200" dirty="0">
                <a:latin typeface="Times New Roman" panose="02020603050405020304" pitchFamily="18" charset="0"/>
                <a:cs typeface="Times New Roman" panose="02020603050405020304" pitchFamily="18" charset="0"/>
              </a:rPr>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latin typeface="Times New Roman" panose="02020603050405020304" pitchFamily="18" charset="0"/>
                <a:cs typeface="Times New Roman" panose="02020603050405020304" pitchFamily="18" charset="0"/>
              </a:rPr>
              <a:t>The district will be required to upload a copy of the Board Policy.</a:t>
            </a:r>
          </a:p>
        </p:txBody>
      </p:sp>
    </p:spTree>
    <p:extLst>
      <p:ext uri="{BB962C8B-B14F-4D97-AF65-F5344CB8AC3E}">
        <p14:creationId xmlns:p14="http://schemas.microsoft.com/office/powerpoint/2010/main" val="1189301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High Needs</a:t>
            </a:r>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a:solidFill>
                  <a:schemeClr val="accent2">
                    <a:lumMod val="75000"/>
                  </a:schemeClr>
                </a:solidFill>
                <a:latin typeface="Times New Roman" panose="02020603050405020304" pitchFamily="18" charset="0"/>
                <a:cs typeface="Times New Roman" panose="02020603050405020304" pitchFamily="18" charset="0"/>
              </a:rPr>
              <a:t>Tier I and Tier II</a:t>
            </a:r>
          </a:p>
        </p:txBody>
      </p:sp>
    </p:spTree>
    <p:extLst>
      <p:ext uri="{BB962C8B-B14F-4D97-AF65-F5344CB8AC3E}">
        <p14:creationId xmlns:p14="http://schemas.microsoft.com/office/powerpoint/2010/main" val="605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Tier I</a:t>
            </a:r>
          </a:p>
          <a:p>
            <a:pPr lvl="1">
              <a:buClr>
                <a:schemeClr val="accent2"/>
              </a:buClr>
            </a:pPr>
            <a:r>
              <a:rPr lang="en-US" sz="3200" dirty="0">
                <a:latin typeface="Times New Roman" panose="02020603050405020304" pitchFamily="18" charset="0"/>
                <a:cs typeface="Times New Roman" panose="02020603050405020304" pitchFamily="18" charset="0"/>
              </a:rPr>
              <a:t>Out-of-State residential placements (prior OSDE approval required).</a:t>
            </a:r>
          </a:p>
          <a:p>
            <a:pPr lvl="1">
              <a:buClr>
                <a:schemeClr val="accent2"/>
              </a:buClr>
            </a:pPr>
            <a:r>
              <a:rPr lang="en-US" sz="3200" dirty="0">
                <a:latin typeface="Times New Roman" panose="02020603050405020304" pitchFamily="18" charset="0"/>
                <a:cs typeface="Times New Roman" panose="02020603050405020304" pitchFamily="18" charset="0"/>
              </a:rPr>
              <a:t>Must be written in the students IEP.</a:t>
            </a:r>
          </a:p>
          <a:p>
            <a:pPr lvl="1">
              <a:buClr>
                <a:schemeClr val="accent2"/>
              </a:buClr>
            </a:pPr>
            <a:r>
              <a:rPr lang="en-US" sz="3200" dirty="0">
                <a:latin typeface="Times New Roman" panose="02020603050405020304" pitchFamily="18" charset="0"/>
                <a:cs typeface="Times New Roman" panose="02020603050405020304" pitchFamily="18" charset="0"/>
              </a:rPr>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Tier II</a:t>
            </a:r>
          </a:p>
          <a:p>
            <a:pPr lvl="1">
              <a:buClr>
                <a:schemeClr val="accent2"/>
              </a:buClr>
            </a:pPr>
            <a:r>
              <a:rPr lang="en-US" sz="3200" dirty="0">
                <a:latin typeface="Times New Roman" panose="02020603050405020304" pitchFamily="18" charset="0"/>
                <a:cs typeface="Times New Roman" panose="02020603050405020304" pitchFamily="18" charset="0"/>
              </a:rPr>
              <a:t>Applicants must meet the following qualifications:</a:t>
            </a:r>
          </a:p>
          <a:p>
            <a:pPr lvl="2">
              <a:buClr>
                <a:schemeClr val="accent2"/>
              </a:buClr>
            </a:pPr>
            <a:r>
              <a:rPr lang="en-US" sz="3200" dirty="0">
                <a:latin typeface="Times New Roman" panose="02020603050405020304" pitchFamily="18" charset="0"/>
                <a:cs typeface="Times New Roman" panose="02020603050405020304" pitchFamily="18" charset="0"/>
              </a:rPr>
              <a:t>At least three times the average per pupil expenditure in Oklahoma.</a:t>
            </a:r>
          </a:p>
          <a:p>
            <a:pPr lvl="2">
              <a:buClr>
                <a:schemeClr val="accent2"/>
              </a:buClr>
            </a:pPr>
            <a:r>
              <a:rPr lang="en-US" sz="3200" dirty="0">
                <a:latin typeface="Times New Roman" panose="02020603050405020304" pitchFamily="18" charset="0"/>
                <a:cs typeface="Times New Roman" panose="02020603050405020304" pitchFamily="18" charset="0"/>
              </a:rPr>
              <a:t>At least 10% of the LEA’s previous year’s Flow-Through allocation (for all high need children).</a:t>
            </a:r>
          </a:p>
          <a:p>
            <a:pPr lvl="2">
              <a:buClr>
                <a:schemeClr val="accent2"/>
              </a:buClr>
            </a:pPr>
            <a:r>
              <a:rPr lang="en-US" sz="2900" dirty="0">
                <a:latin typeface="Times New Roman" panose="02020603050405020304" pitchFamily="18" charset="0"/>
                <a:cs typeface="Times New Roman" panose="02020603050405020304" pitchFamily="18" charset="0"/>
              </a:rPr>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2">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Applications for Tier I and Tier II programs will be available on the SDE Special Education web site.</a:t>
            </a:r>
          </a:p>
          <a:p>
            <a:pPr marL="0" indent="0">
              <a:buNone/>
            </a:pPr>
            <a:r>
              <a:rPr lang="en-US" sz="3200" dirty="0">
                <a:latin typeface="Times New Roman" panose="02020603050405020304" pitchFamily="18" charset="0"/>
                <a:cs typeface="Times New Roman" panose="02020603050405020304" pitchFamily="18" charset="0"/>
              </a:rPr>
              <a:t>Applications for Tier I and Tier II programs will be due on the Fourth Friday of July.</a:t>
            </a:r>
          </a:p>
        </p:txBody>
      </p:sp>
    </p:spTree>
    <p:extLst>
      <p:ext uri="{BB962C8B-B14F-4D97-AF65-F5344CB8AC3E}">
        <p14:creationId xmlns:p14="http://schemas.microsoft.com/office/powerpoint/2010/main" val="39268530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6592"/>
            <a:ext cx="7772400" cy="1032383"/>
          </a:xfrm>
        </p:spPr>
        <p:txBody>
          <a:bodyPr>
            <a:normAutofit fontScale="90000"/>
          </a:bodyPr>
          <a:lstStyle/>
          <a:p>
            <a:r>
              <a:rPr lang="en-US" dirty="0"/>
              <a:t>Lindsey Nicole Henry Scholarship for Children with Disabilities</a:t>
            </a:r>
          </a:p>
        </p:txBody>
      </p:sp>
      <p:sp>
        <p:nvSpPr>
          <p:cNvPr id="3" name="Rectangle 2"/>
          <p:cNvSpPr/>
          <p:nvPr/>
        </p:nvSpPr>
        <p:spPr>
          <a:xfrm>
            <a:off x="330200" y="3105835"/>
            <a:ext cx="6527800"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Lindsey Nicole Henry Scholarship </a:t>
            </a:r>
          </a:p>
        </p:txBody>
      </p:sp>
    </p:spTree>
    <p:extLst>
      <p:ext uri="{BB962C8B-B14F-4D97-AF65-F5344CB8AC3E}">
        <p14:creationId xmlns:p14="http://schemas.microsoft.com/office/powerpoint/2010/main" val="38829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 y="146305"/>
            <a:ext cx="9023261" cy="1122056"/>
          </a:xfrm>
        </p:spPr>
        <p:txBody>
          <a:bodyPr>
            <a:noAutofit/>
          </a:bodyPr>
          <a:lstStyle/>
          <a:p>
            <a:pPr algn="ctr">
              <a:lnSpc>
                <a:spcPct val="80000"/>
              </a:lnSpc>
            </a:pPr>
            <a:r>
              <a:rPr lang="en-US" sz="3600" dirty="0">
                <a:solidFill>
                  <a:schemeClr val="accent2">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The Lindsey Nicole Henry (LNH) Scholarship Act (70 O.S. § 13-101.2) is a law which became effective August 26, 2011.</a:t>
            </a:r>
          </a:p>
          <a:p>
            <a:pPr marL="0" indent="0">
              <a:buNone/>
            </a:pPr>
            <a:r>
              <a:rPr lang="en-US" sz="3200" dirty="0">
                <a:latin typeface="Times New Roman" panose="02020603050405020304" pitchFamily="18" charset="0"/>
                <a:cs typeface="Times New Roman" panose="02020603050405020304" pitchFamily="18" charset="0"/>
              </a:rPr>
              <a:t>The Act created a scholarship for use at a private school accredited by the State Board of Education or another accrediting association approved by the State Board of Education for students with IEPs.</a:t>
            </a:r>
          </a:p>
        </p:txBody>
      </p:sp>
    </p:spTree>
    <p:extLst>
      <p:ext uri="{BB962C8B-B14F-4D97-AF65-F5344CB8AC3E}">
        <p14:creationId xmlns:p14="http://schemas.microsoft.com/office/powerpoint/2010/main" val="2900339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8E1AA4-1117-234A-A1CA-F668EA48F3B2}"/>
              </a:ext>
            </a:extLst>
          </p:cNvPr>
          <p:cNvSpPr>
            <a:spLocks noGrp="1"/>
          </p:cNvSpPr>
          <p:nvPr>
            <p:ph type="title"/>
          </p:nvPr>
        </p:nvSpPr>
        <p:spPr>
          <a:xfrm>
            <a:off x="120739" y="228600"/>
            <a:ext cx="9023261" cy="1025013"/>
          </a:xfrm>
        </p:spPr>
        <p:txBody>
          <a:bodyPr>
            <a:noAutofit/>
          </a:bodyPr>
          <a:lstStyle/>
          <a:p>
            <a:pPr algn="ctr">
              <a:lnSpc>
                <a:spcPct val="80000"/>
              </a:lnSpc>
            </a:pPr>
            <a:r>
              <a:rPr lang="en-US" sz="3600" dirty="0">
                <a:solidFill>
                  <a:schemeClr val="accent2">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parent or legal guardian of a public school student with a disability may exercise their parental option and request to the OSDE-SES to have an LNH scholarship awarded for the child to enroll in and attend a private school if specific conditions are met.</a:t>
            </a:r>
          </a:p>
          <a:p>
            <a:pPr marL="0" indent="0">
              <a:buNone/>
            </a:pPr>
            <a:r>
              <a:rPr lang="en-US" sz="3200" dirty="0">
                <a:latin typeface="Times New Roman" panose="02020603050405020304" pitchFamily="18" charset="0"/>
                <a:cs typeface="Times New Roman" panose="02020603050405020304" pitchFamily="18" charset="0"/>
              </a:rPr>
              <a:t>The parent must revocate their right for FAPE.</a:t>
            </a:r>
          </a:p>
        </p:txBody>
      </p:sp>
    </p:spTree>
    <p:extLst>
      <p:ext uri="{BB962C8B-B14F-4D97-AF65-F5344CB8AC3E}">
        <p14:creationId xmlns:p14="http://schemas.microsoft.com/office/powerpoint/2010/main" val="3306374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1B1D28-C551-BA40-8E0D-BAA5EEBB1E78}"/>
              </a:ext>
            </a:extLst>
          </p:cNvPr>
          <p:cNvSpPr>
            <a:spLocks noGrp="1"/>
          </p:cNvSpPr>
          <p:nvPr>
            <p:ph type="title"/>
          </p:nvPr>
        </p:nvSpPr>
        <p:spPr>
          <a:xfrm>
            <a:off x="120739" y="237744"/>
            <a:ext cx="9023261" cy="1089611"/>
          </a:xfrm>
        </p:spPr>
        <p:txBody>
          <a:bodyPr>
            <a:noAutofit/>
          </a:bodyPr>
          <a:lstStyle/>
          <a:p>
            <a:pPr algn="ctr">
              <a:lnSpc>
                <a:spcPct val="80000"/>
              </a:lnSpc>
            </a:pPr>
            <a:r>
              <a:rPr lang="en-US" sz="3600" dirty="0">
                <a:solidFill>
                  <a:schemeClr val="accent2">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Students who were enrolled in a public school the preceding year with an IEP and were counted at the public school for funding purposes are eligible.</a:t>
            </a:r>
          </a:p>
          <a:p>
            <a:endParaRPr lang="en-US" sz="3200" dirty="0"/>
          </a:p>
        </p:txBody>
      </p:sp>
    </p:spTree>
    <p:extLst>
      <p:ext uri="{BB962C8B-B14F-4D97-AF65-F5344CB8AC3E}">
        <p14:creationId xmlns:p14="http://schemas.microsoft.com/office/powerpoint/2010/main" val="570435676"/>
      </p:ext>
    </p:extLst>
  </p:cSld>
  <p:clrMapOvr>
    <a:masterClrMapping/>
  </p:clrMapOvr>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lahoma-education-presentation-template-with-guidance.pptx" id="{3C722601-EB67-49B7-AE5B-5B9F138F4DA9}" vid="{2FDA8403-C7C8-4861-8D2E-D930D1C43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oklahoma-education-presentation-template-with-guidance</Template>
  <TotalTime>4363</TotalTime>
  <Words>4472</Words>
  <Application>Microsoft Office PowerPoint</Application>
  <PresentationFormat>On-screen Show (4:3)</PresentationFormat>
  <Paragraphs>423</Paragraphs>
  <Slides>108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108</vt:i4>
      </vt:variant>
    </vt:vector>
  </HeadingPairs>
  <TitlesOfParts>
    <vt:vector size="112" baseType="lpstr">
      <vt:lpstr>Arial</vt:lpstr>
      <vt:lpstr>Calibri</vt:lpstr>
      <vt:lpstr>Times New Roman</vt:lpstr>
      <vt:lpstr>oklahoma-education-presentation-template-with-guidance</vt:lpstr>
      <vt:lpstr>Financial Management of  Special Education Programs Federal IDEA Part B Funds</vt:lpstr>
      <vt:lpstr>Federal IDEA Part B Funds</vt:lpstr>
      <vt:lpstr>Allowable Use of Federal Funds</vt:lpstr>
      <vt:lpstr>Use of IDEA Part B Funds</vt:lpstr>
      <vt:lpstr>Excess Cost/Maintenance of Effort</vt:lpstr>
      <vt:lpstr>Excess Cost / Maintenance of Effort</vt:lpstr>
      <vt:lpstr>Excess Cost</vt:lpstr>
      <vt:lpstr>Excess Cost</vt:lpstr>
      <vt:lpstr>  Unlike MOE, There are no exceptions for Excess Cost</vt:lpstr>
      <vt:lpstr>    Excess Cost </vt:lpstr>
      <vt:lpstr>      Excess Cost</vt:lpstr>
      <vt:lpstr>PowerPoint Presentation</vt:lpstr>
      <vt:lpstr>PowerPoint Presentation</vt:lpstr>
      <vt:lpstr>      Excess Cost</vt:lpstr>
      <vt:lpstr>Maintenance of Effort</vt:lpstr>
      <vt:lpstr>Maintenance of Effort</vt:lpstr>
      <vt:lpstr>Maintenance of Effort</vt:lpstr>
      <vt:lpstr>Maintenance of Effort</vt:lpstr>
      <vt:lpstr>Maintenance of Effort</vt:lpstr>
      <vt:lpstr>Maintenance of Effort</vt:lpstr>
      <vt:lpstr>Maintenance of Effort</vt:lpstr>
      <vt:lpstr>Maintenance of Effort</vt:lpstr>
      <vt:lpstr>   Miscoding is not       an Exception </vt:lpstr>
      <vt:lpstr>PowerPoint Presentation</vt:lpstr>
      <vt:lpstr>   Maintenance of Effort</vt:lpstr>
      <vt:lpstr>Maintenance of Effort</vt:lpstr>
      <vt:lpstr>        Maintenance of Effort</vt:lpstr>
      <vt:lpstr>Assurances, LEA Agreement, and Consolidated Application</vt:lpstr>
      <vt:lpstr>Assurances and LEA Agreement</vt:lpstr>
      <vt:lpstr>Assurances and LEA Agreement</vt:lpstr>
      <vt:lpstr>IDEA Consolidated Application</vt:lpstr>
      <vt:lpstr>Federal IDEA Part B Funds</vt:lpstr>
      <vt:lpstr>Use of IDEA Part B Funds</vt:lpstr>
      <vt:lpstr>      American Rescue Plan</vt:lpstr>
      <vt:lpstr>      American Rescue Plan</vt:lpstr>
      <vt:lpstr>      American Rescue Plan</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  CCEIS / Significant Disproportionality</vt:lpstr>
      <vt:lpstr>CCEIS / Significant Disproportionality </vt:lpstr>
      <vt:lpstr>COOP / co-op</vt:lpstr>
      <vt:lpstr>COOP / Interlocal co-op</vt:lpstr>
      <vt:lpstr>   COOP / Interlocal co-op</vt:lpstr>
      <vt:lpstr>PowerPoint Presentation</vt:lpstr>
      <vt:lpstr>COOP / Interlocal co-op</vt:lpstr>
      <vt:lpstr>COOP / Interlocal co-op</vt:lpstr>
      <vt:lpstr>COOP / Interlocal co-op</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   Expenditure Reporting</vt:lpstr>
      <vt:lpstr>      Expenditure Reporting</vt:lpstr>
      <vt:lpstr>        Expenditure Reporting</vt:lpstr>
      <vt:lpstr>Proper Use of Codes </vt:lpstr>
      <vt:lpstr>Time and Effort</vt:lpstr>
      <vt:lpstr>Year End Closeout</vt:lpstr>
      <vt:lpstr>Year End Closeout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Special Education Professional Development</vt:lpstr>
      <vt:lpstr>Project 613</vt:lpstr>
      <vt:lpstr>Project 613</vt:lpstr>
      <vt:lpstr>Project 613</vt:lpstr>
      <vt:lpstr>Project 613</vt:lpstr>
      <vt:lpstr>Special Education Professional Development/District</vt:lpstr>
      <vt:lpstr>Project 615</vt:lpstr>
      <vt:lpstr>Project 615</vt:lpstr>
      <vt:lpstr>Project 615</vt:lpstr>
      <vt:lpstr>Certification Examination Reimbursement</vt:lpstr>
      <vt:lpstr>Project 616</vt:lpstr>
      <vt:lpstr>Project 616</vt:lpstr>
      <vt:lpstr>High Needs</vt:lpstr>
      <vt:lpstr>High Need Students</vt:lpstr>
      <vt:lpstr>High Need Students</vt:lpstr>
      <vt:lpstr>High Need Students</vt:lpstr>
      <vt:lpstr>Lindsey Nicole Henry Scholarship for Children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Finance Resources</vt:lpstr>
      <vt:lpstr>Finance Resources</vt:lpstr>
      <vt:lpstr>Finance Due Dates</vt:lpstr>
      <vt:lpstr>Finance Due Dates</vt:lpstr>
      <vt:lpstr>Finance Due Dates</vt:lpstr>
      <vt:lpstr>      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Karen Howard</cp:lastModifiedBy>
  <cp:revision>209</cp:revision>
  <cp:lastPrinted>2019-08-14T13:36:57Z</cp:lastPrinted>
  <dcterms:created xsi:type="dcterms:W3CDTF">2010-04-12T23:12:02Z</dcterms:created>
  <dcterms:modified xsi:type="dcterms:W3CDTF">2022-09-09T13:18:05Z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