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8" r:id="rId3"/>
    <p:sldId id="260" r:id="rId4"/>
    <p:sldId id="259" r:id="rId5"/>
    <p:sldId id="269" r:id="rId6"/>
    <p:sldId id="261" r:id="rId7"/>
    <p:sldId id="274" r:id="rId8"/>
    <p:sldId id="277" r:id="rId9"/>
    <p:sldId id="262" r:id="rId10"/>
    <p:sldId id="278" r:id="rId11"/>
    <p:sldId id="263" r:id="rId12"/>
    <p:sldId id="279" r:id="rId13"/>
    <p:sldId id="264" r:id="rId14"/>
    <p:sldId id="265" r:id="rId15"/>
    <p:sldId id="266" r:id="rId16"/>
    <p:sldId id="267" r:id="rId17"/>
    <p:sldId id="280" r:id="rId18"/>
    <p:sldId id="281" r:id="rId19"/>
    <p:sldId id="268" r:id="rId20"/>
    <p:sldId id="282" r:id="rId21"/>
    <p:sldId id="283" r:id="rId22"/>
    <p:sldId id="270" r:id="rId23"/>
    <p:sldId id="271" r:id="rId24"/>
    <p:sldId id="272" r:id="rId25"/>
    <p:sldId id="273" r:id="rId26"/>
    <p:sldId id="284" r:id="rId2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B515"/>
    <a:srgbClr val="EDC11C"/>
    <a:srgbClr val="ADDB6F"/>
    <a:srgbClr val="90E937"/>
    <a:srgbClr val="428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9" autoAdjust="0"/>
    <p:restoredTop sz="94274" autoAdjust="0"/>
  </p:normalViewPr>
  <p:slideViewPr>
    <p:cSldViewPr snapToGrid="0">
      <p:cViewPr varScale="1">
        <p:scale>
          <a:sx n="86" d="100"/>
          <a:sy n="86" d="100"/>
        </p:scale>
        <p:origin x="96" y="504"/>
      </p:cViewPr>
      <p:guideLst>
        <p:guide orient="horz" pos="2160"/>
        <p:guide pos="3840"/>
      </p:guideLst>
    </p:cSldViewPr>
  </p:slideViewPr>
  <p:notesTextViewPr>
    <p:cViewPr>
      <p:scale>
        <a:sx n="3" d="2"/>
        <a:sy n="3" d="2"/>
      </p:scale>
      <p:origin x="0" y="0"/>
    </p:cViewPr>
  </p:notesTextViewPr>
  <p:sorterViewPr>
    <p:cViewPr>
      <p:scale>
        <a:sx n="100" d="100"/>
        <a:sy n="100" d="100"/>
      </p:scale>
      <p:origin x="0" y="-11184"/>
    </p:cViewPr>
  </p:sorterViewPr>
  <p:notesViewPr>
    <p:cSldViewPr snapToGrid="0">
      <p:cViewPr varScale="1">
        <p:scale>
          <a:sx n="84" d="100"/>
          <a:sy n="84" d="100"/>
        </p:scale>
        <p:origin x="319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5681B4BE-04B6-478B-A17A-711B7CB36201}" type="datetimeFigureOut">
              <a:rPr lang="en-US" smtClean="0"/>
              <a:t>3/12/2019</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34BD2980-91F4-4217-952B-5240EFF5AA16}" type="slidenum">
              <a:rPr lang="en-US" smtClean="0"/>
              <a:t>‹#›</a:t>
            </a:fld>
            <a:endParaRPr lang="en-US"/>
          </a:p>
        </p:txBody>
      </p:sp>
    </p:spTree>
    <p:extLst>
      <p:ext uri="{BB962C8B-B14F-4D97-AF65-F5344CB8AC3E}">
        <p14:creationId xmlns:p14="http://schemas.microsoft.com/office/powerpoint/2010/main" val="301739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D2980-91F4-4217-952B-5240EFF5AA16}" type="slidenum">
              <a:rPr lang="en-US" smtClean="0"/>
              <a:t>1</a:t>
            </a:fld>
            <a:endParaRPr lang="en-US"/>
          </a:p>
        </p:txBody>
      </p:sp>
    </p:spTree>
    <p:extLst>
      <p:ext uri="{BB962C8B-B14F-4D97-AF65-F5344CB8AC3E}">
        <p14:creationId xmlns:p14="http://schemas.microsoft.com/office/powerpoint/2010/main" val="196329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D2980-91F4-4217-952B-5240EFF5AA16}" type="slidenum">
              <a:rPr lang="en-US" smtClean="0"/>
              <a:t>2</a:t>
            </a:fld>
            <a:endParaRPr lang="en-US"/>
          </a:p>
        </p:txBody>
      </p:sp>
    </p:spTree>
    <p:extLst>
      <p:ext uri="{BB962C8B-B14F-4D97-AF65-F5344CB8AC3E}">
        <p14:creationId xmlns:p14="http://schemas.microsoft.com/office/powerpoint/2010/main" val="1621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D2980-91F4-4217-952B-5240EFF5AA16}" type="slidenum">
              <a:rPr lang="en-US" smtClean="0"/>
              <a:t>6</a:t>
            </a:fld>
            <a:endParaRPr lang="en-US"/>
          </a:p>
        </p:txBody>
      </p:sp>
    </p:spTree>
    <p:extLst>
      <p:ext uri="{BB962C8B-B14F-4D97-AF65-F5344CB8AC3E}">
        <p14:creationId xmlns:p14="http://schemas.microsoft.com/office/powerpoint/2010/main" val="205611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D2980-91F4-4217-952B-5240EFF5AA16}" type="slidenum">
              <a:rPr lang="en-US" smtClean="0"/>
              <a:t>7</a:t>
            </a:fld>
            <a:endParaRPr lang="en-US"/>
          </a:p>
        </p:txBody>
      </p:sp>
    </p:spTree>
    <p:extLst>
      <p:ext uri="{BB962C8B-B14F-4D97-AF65-F5344CB8AC3E}">
        <p14:creationId xmlns:p14="http://schemas.microsoft.com/office/powerpoint/2010/main" val="339396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D2980-91F4-4217-952B-5240EFF5AA16}" type="slidenum">
              <a:rPr lang="en-US" smtClean="0"/>
              <a:t>8</a:t>
            </a:fld>
            <a:endParaRPr lang="en-US"/>
          </a:p>
        </p:txBody>
      </p:sp>
    </p:spTree>
    <p:extLst>
      <p:ext uri="{BB962C8B-B14F-4D97-AF65-F5344CB8AC3E}">
        <p14:creationId xmlns:p14="http://schemas.microsoft.com/office/powerpoint/2010/main" val="328475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D2980-91F4-4217-952B-5240EFF5AA16}" type="slidenum">
              <a:rPr lang="en-US" smtClean="0"/>
              <a:t>26</a:t>
            </a:fld>
            <a:endParaRPr lang="en-US"/>
          </a:p>
        </p:txBody>
      </p:sp>
    </p:spTree>
    <p:extLst>
      <p:ext uri="{BB962C8B-B14F-4D97-AF65-F5344CB8AC3E}">
        <p14:creationId xmlns:p14="http://schemas.microsoft.com/office/powerpoint/2010/main" val="3154333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600450"/>
            <a:ext cx="8534400" cy="203835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dirty="0"/>
          </a:p>
        </p:txBody>
      </p:sp>
      <p:cxnSp>
        <p:nvCxnSpPr>
          <p:cNvPr id="8" name="Straight Connector 7"/>
          <p:cNvCxnSpPr/>
          <p:nvPr userDrawn="1"/>
        </p:nvCxnSpPr>
        <p:spPr>
          <a:xfrm>
            <a:off x="2047395" y="3284682"/>
            <a:ext cx="8097212"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63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004851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05367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cxnSp>
        <p:nvCxnSpPr>
          <p:cNvPr id="7" name="Straight Connector 6"/>
          <p:cNvCxnSpPr/>
          <p:nvPr userDrawn="1"/>
        </p:nvCxnSpPr>
        <p:spPr>
          <a:xfrm>
            <a:off x="2047395" y="1270000"/>
            <a:ext cx="8097212"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60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dirty="0"/>
          </a:p>
        </p:txBody>
      </p:sp>
    </p:spTree>
    <p:extLst>
      <p:ext uri="{BB962C8B-B14F-4D97-AF65-F5344CB8AC3E}">
        <p14:creationId xmlns:p14="http://schemas.microsoft.com/office/powerpoint/2010/main" val="282238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cxnSp>
        <p:nvCxnSpPr>
          <p:cNvPr id="8" name="Straight Connector 7"/>
          <p:cNvCxnSpPr/>
          <p:nvPr userDrawn="1"/>
        </p:nvCxnSpPr>
        <p:spPr>
          <a:xfrm>
            <a:off x="2047395" y="1270000"/>
            <a:ext cx="8097212"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640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dirty="0"/>
          </a:p>
        </p:txBody>
      </p:sp>
      <p:cxnSp>
        <p:nvCxnSpPr>
          <p:cNvPr id="10" name="Straight Connector 9"/>
          <p:cNvCxnSpPr/>
          <p:nvPr userDrawn="1"/>
        </p:nvCxnSpPr>
        <p:spPr>
          <a:xfrm>
            <a:off x="2047395" y="1270000"/>
            <a:ext cx="8097212"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052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dirty="0"/>
          </a:p>
        </p:txBody>
      </p:sp>
      <p:cxnSp>
        <p:nvCxnSpPr>
          <p:cNvPr id="6" name="Straight Connector 5"/>
          <p:cNvCxnSpPr/>
          <p:nvPr userDrawn="1"/>
        </p:nvCxnSpPr>
        <p:spPr>
          <a:xfrm>
            <a:off x="2047395" y="1270000"/>
            <a:ext cx="8097212"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093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913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3796958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43398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1179320" cy="365125"/>
          </a:xfrm>
          <a:prstGeom prst="rect">
            <a:avLst/>
          </a:prstGeom>
        </p:spPr>
        <p:txBody>
          <a:bodyPr vert="horz" lIns="91440" tIns="45720" rIns="91440" bIns="45720" rtlCol="0" anchor="ctr"/>
          <a:lstStyle>
            <a:lvl1pPr algn="l">
              <a:defRPr sz="1200">
                <a:solidFill>
                  <a:srgbClr val="D9D9D9"/>
                </a:solidFill>
              </a:defRPr>
            </a:lvl1pPr>
          </a:lstStyle>
          <a:p>
            <a:fld id="{68C2560D-EC28-3B41-86E8-18F1CE0113B4}" type="datetimeFigureOut">
              <a:rPr lang="en-US" smtClean="0"/>
              <a:pPr/>
              <a:t>3/12/2019</a:t>
            </a:fld>
            <a:endParaRPr lang="en-US" dirty="0"/>
          </a:p>
        </p:txBody>
      </p:sp>
      <p:sp>
        <p:nvSpPr>
          <p:cNvPr id="5" name="Footer Placeholder 4"/>
          <p:cNvSpPr>
            <a:spLocks noGrp="1"/>
          </p:cNvSpPr>
          <p:nvPr>
            <p:ph type="ftr" sz="quarter" idx="3"/>
          </p:nvPr>
        </p:nvSpPr>
        <p:spPr>
          <a:xfrm>
            <a:off x="1788920" y="6356351"/>
            <a:ext cx="6415043" cy="365125"/>
          </a:xfrm>
          <a:prstGeom prst="rect">
            <a:avLst/>
          </a:prstGeom>
        </p:spPr>
        <p:txBody>
          <a:bodyPr vert="horz" lIns="91440" tIns="45720" rIns="91440" bIns="45720" rtlCol="0" anchor="ctr"/>
          <a:lstStyle>
            <a:lvl1pPr algn="ctr">
              <a:defRPr sz="1200">
                <a:solidFill>
                  <a:srgbClr val="D9D9D9"/>
                </a:solidFill>
              </a:defRPr>
            </a:lvl1pPr>
          </a:lstStyle>
          <a:p>
            <a:endParaRPr lang="en-US" dirty="0"/>
          </a:p>
        </p:txBody>
      </p:sp>
      <p:sp>
        <p:nvSpPr>
          <p:cNvPr id="6" name="Slide Number Placeholder 5"/>
          <p:cNvSpPr>
            <a:spLocks noGrp="1"/>
          </p:cNvSpPr>
          <p:nvPr>
            <p:ph type="sldNum" sz="quarter" idx="4"/>
          </p:nvPr>
        </p:nvSpPr>
        <p:spPr>
          <a:xfrm>
            <a:off x="1" y="6356351"/>
            <a:ext cx="364620" cy="365125"/>
          </a:xfrm>
          <a:prstGeom prst="rect">
            <a:avLst/>
          </a:prstGeom>
        </p:spPr>
        <p:txBody>
          <a:bodyPr vert="horz" lIns="91440" tIns="45720" rIns="91440" bIns="45720" rtlCol="0" anchor="ctr"/>
          <a:lstStyle>
            <a:lvl1pPr algn="ctr">
              <a:defRPr sz="1200">
                <a:solidFill>
                  <a:schemeClr val="bg1">
                    <a:lumMod val="85000"/>
                  </a:schemeClr>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950862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bg2">
              <a:lumMod val="25000"/>
            </a:schemeClr>
          </a:solidFill>
          <a:latin typeface="Tw Cen MT"/>
          <a:ea typeface="+mj-ea"/>
          <a:cs typeface="Tw Cen MT"/>
        </a:defRPr>
      </a:lvl1pPr>
    </p:titleStyle>
    <p:bodyStyle>
      <a:lvl1pPr marL="342900" indent="-342900" algn="l" defTabSz="457200" rtl="0" eaLnBrk="1" latinLnBrk="0" hangingPunct="1">
        <a:spcBef>
          <a:spcPct val="20000"/>
        </a:spcBef>
        <a:buFont typeface="Arial"/>
        <a:buChar char="•"/>
        <a:defRPr sz="3200" kern="1200">
          <a:solidFill>
            <a:schemeClr val="bg2">
              <a:lumMod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sde.ok.gov/test-support-teachers-and-administrators"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hyperlink" Target="mailto:Assessments@sde.ok.gov"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hyperlink" Target="mailto:Assessments@sde.ok.gov" TargetMode="External"/><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04672" y="1645921"/>
            <a:ext cx="10524744" cy="1954530"/>
          </a:xfrm>
        </p:spPr>
        <p:txBody>
          <a:bodyPr>
            <a:normAutofit/>
          </a:bodyPr>
          <a:lstStyle/>
          <a:p>
            <a:r>
              <a:rPr lang="en-US" dirty="0"/>
              <a:t>Academic Assessment Monitoring Program</a:t>
            </a:r>
            <a:br>
              <a:rPr lang="en-US" dirty="0"/>
            </a:br>
            <a:r>
              <a:rPr lang="en-US" dirty="0"/>
              <a:t>(Narrated Version)</a:t>
            </a:r>
          </a:p>
        </p:txBody>
      </p:sp>
      <p:sp>
        <p:nvSpPr>
          <p:cNvPr id="5" name="Subtitle 4"/>
          <p:cNvSpPr>
            <a:spLocks noGrp="1"/>
          </p:cNvSpPr>
          <p:nvPr>
            <p:ph type="subTitle" idx="1"/>
          </p:nvPr>
        </p:nvSpPr>
        <p:spPr/>
        <p:txBody>
          <a:bodyPr/>
          <a:lstStyle/>
          <a:p>
            <a:r>
              <a:rPr lang="en-US" dirty="0"/>
              <a:t>Desk Monitoring</a:t>
            </a:r>
          </a:p>
        </p:txBody>
      </p:sp>
      <p:pic>
        <p:nvPicPr>
          <p:cNvPr id="7" name="Slide 1">
            <a:hlinkClick r:id="" action="ppaction://media"/>
            <a:extLst>
              <a:ext uri="{FF2B5EF4-FFF2-40B4-BE49-F238E27FC236}">
                <a16:creationId xmlns:a16="http://schemas.microsoft.com/office/drawing/2014/main" id="{9E632294-5CF8-E24F-BD14-61C1A7E2D3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69681" y="6054078"/>
            <a:ext cx="812800" cy="812800"/>
          </a:xfrm>
          <a:prstGeom prst="rect">
            <a:avLst/>
          </a:prstGeom>
        </p:spPr>
      </p:pic>
    </p:spTree>
    <p:extLst>
      <p:ext uri="{BB962C8B-B14F-4D97-AF65-F5344CB8AC3E}">
        <p14:creationId xmlns:p14="http://schemas.microsoft.com/office/powerpoint/2010/main" val="18748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2" y="-90046"/>
            <a:ext cx="11795051" cy="833991"/>
          </a:xfrm>
        </p:spPr>
        <p:txBody>
          <a:bodyPr/>
          <a:lstStyle/>
          <a:p>
            <a:pPr algn="l"/>
            <a:r>
              <a:rPr lang="en-US" dirty="0"/>
              <a:t>         Test Schedules</a:t>
            </a:r>
          </a:p>
        </p:txBody>
      </p:sp>
      <p:pic>
        <p:nvPicPr>
          <p:cNvPr id="6" name="Picture 5"/>
          <p:cNvPicPr>
            <a:picLocks noChangeAspect="1"/>
          </p:cNvPicPr>
          <p:nvPr/>
        </p:nvPicPr>
        <p:blipFill>
          <a:blip r:embed="rId4"/>
          <a:stretch>
            <a:fillRect/>
          </a:stretch>
        </p:blipFill>
        <p:spPr>
          <a:xfrm>
            <a:off x="5986130" y="0"/>
            <a:ext cx="6205870" cy="5924550"/>
          </a:xfrm>
          <a:prstGeom prst="rect">
            <a:avLst/>
          </a:prstGeom>
        </p:spPr>
      </p:pic>
      <p:sp>
        <p:nvSpPr>
          <p:cNvPr id="10" name="Down Arrow 9"/>
          <p:cNvSpPr/>
          <p:nvPr/>
        </p:nvSpPr>
        <p:spPr>
          <a:xfrm>
            <a:off x="6158910" y="31895"/>
            <a:ext cx="180753" cy="3934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7651013" y="313660"/>
            <a:ext cx="180754" cy="191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a:off x="11561134" y="135564"/>
            <a:ext cx="141767" cy="3561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8300040" y="313660"/>
            <a:ext cx="180754" cy="191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10720722" y="164802"/>
            <a:ext cx="141767" cy="3561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5"/>
          <a:srcRect t="4201" b="18547"/>
          <a:stretch/>
        </p:blipFill>
        <p:spPr>
          <a:xfrm>
            <a:off x="8030" y="1001027"/>
            <a:ext cx="5861142" cy="4726005"/>
          </a:xfrm>
          <a:prstGeom prst="rect">
            <a:avLst/>
          </a:prstGeom>
        </p:spPr>
      </p:pic>
      <p:sp>
        <p:nvSpPr>
          <p:cNvPr id="21" name="Left Arrow 20"/>
          <p:cNvSpPr/>
          <p:nvPr/>
        </p:nvSpPr>
        <p:spPr>
          <a:xfrm>
            <a:off x="8176437" y="5603358"/>
            <a:ext cx="669851" cy="21265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91264" y="971104"/>
            <a:ext cx="180753" cy="3934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1115533" y="971103"/>
            <a:ext cx="180753" cy="3934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3841013" y="971102"/>
            <a:ext cx="180753" cy="3934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a:off x="4354920" y="971101"/>
            <a:ext cx="180753" cy="3934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a:off x="4855092" y="971101"/>
            <a:ext cx="180753" cy="3934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a:off x="5462423" y="971100"/>
            <a:ext cx="180753" cy="3934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B4728ABD-282A-124D-9E2F-A02E5A6671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8213" y="6045200"/>
            <a:ext cx="812800" cy="812800"/>
          </a:xfrm>
          <a:prstGeom prst="rect">
            <a:avLst/>
          </a:prstGeom>
        </p:spPr>
      </p:pic>
    </p:spTree>
    <p:extLst>
      <p:ext uri="{BB962C8B-B14F-4D97-AF65-F5344CB8AC3E}">
        <p14:creationId xmlns:p14="http://schemas.microsoft.com/office/powerpoint/2010/main" val="265792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326"/>
            <a:ext cx="10972800" cy="1523964"/>
          </a:xfrm>
        </p:spPr>
        <p:txBody>
          <a:bodyPr>
            <a:normAutofit/>
          </a:bodyPr>
          <a:lstStyle/>
          <a:p>
            <a:r>
              <a:rPr lang="en-US" dirty="0"/>
              <a:t>Line Item 3 – Test Security</a:t>
            </a:r>
            <a:br>
              <a:rPr lang="en-US" dirty="0"/>
            </a:br>
            <a:r>
              <a:rPr lang="en-US" sz="2000" dirty="0"/>
              <a:t>Provide a detailed, </a:t>
            </a:r>
            <a:r>
              <a:rPr lang="en-US" sz="2000" dirty="0">
                <a:solidFill>
                  <a:srgbClr val="FF0000"/>
                </a:solidFill>
              </a:rPr>
              <a:t>written plan </a:t>
            </a:r>
            <a:r>
              <a:rPr lang="en-US" sz="2000" dirty="0"/>
              <a:t>describing your district’s specific procedures to maintain the security of test booklets, test tickets, answer documents, and access codes.</a:t>
            </a:r>
          </a:p>
        </p:txBody>
      </p:sp>
      <p:pic>
        <p:nvPicPr>
          <p:cNvPr id="5" name="Picture 4"/>
          <p:cNvPicPr>
            <a:picLocks noChangeAspect="1"/>
          </p:cNvPicPr>
          <p:nvPr/>
        </p:nvPicPr>
        <p:blipFill>
          <a:blip r:embed="rId4"/>
          <a:stretch>
            <a:fillRect/>
          </a:stretch>
        </p:blipFill>
        <p:spPr>
          <a:xfrm>
            <a:off x="0" y="1321945"/>
            <a:ext cx="5592727" cy="5536055"/>
          </a:xfrm>
          <a:prstGeom prst="rect">
            <a:avLst/>
          </a:prstGeom>
        </p:spPr>
      </p:pic>
      <p:pic>
        <p:nvPicPr>
          <p:cNvPr id="7" name="Picture 6"/>
          <p:cNvPicPr>
            <a:picLocks noChangeAspect="1"/>
          </p:cNvPicPr>
          <p:nvPr/>
        </p:nvPicPr>
        <p:blipFill>
          <a:blip r:embed="rId5"/>
          <a:stretch>
            <a:fillRect/>
          </a:stretch>
        </p:blipFill>
        <p:spPr>
          <a:xfrm>
            <a:off x="5955783" y="1562764"/>
            <a:ext cx="6000750" cy="3881105"/>
          </a:xfrm>
          <a:prstGeom prst="rect">
            <a:avLst/>
          </a:prstGeom>
        </p:spPr>
      </p:pic>
      <p:pic>
        <p:nvPicPr>
          <p:cNvPr id="3" name="Slide 11">
            <a:hlinkClick r:id="" action="ppaction://media"/>
            <a:extLst>
              <a:ext uri="{FF2B5EF4-FFF2-40B4-BE49-F238E27FC236}">
                <a16:creationId xmlns:a16="http://schemas.microsoft.com/office/drawing/2014/main" id="{4FB42663-7EB9-914F-8F5C-B8B694A3F4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1954" y="6045200"/>
            <a:ext cx="812800" cy="812800"/>
          </a:xfrm>
          <a:prstGeom prst="rect">
            <a:avLst/>
          </a:prstGeom>
        </p:spPr>
      </p:pic>
    </p:spTree>
    <p:extLst>
      <p:ext uri="{BB962C8B-B14F-4D97-AF65-F5344CB8AC3E}">
        <p14:creationId xmlns:p14="http://schemas.microsoft.com/office/powerpoint/2010/main" val="379707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80" y="115150"/>
            <a:ext cx="10972800" cy="1143000"/>
          </a:xfrm>
        </p:spPr>
        <p:txBody>
          <a:bodyPr>
            <a:normAutofit fontScale="90000"/>
          </a:bodyPr>
          <a:lstStyle/>
          <a:p>
            <a:r>
              <a:rPr lang="en-US" dirty="0"/>
              <a:t>Line Item 4 – Test Security</a:t>
            </a:r>
            <a:br>
              <a:rPr lang="en-US" dirty="0"/>
            </a:br>
            <a:r>
              <a:rPr lang="en-US" sz="2000" dirty="0"/>
              <a:t>Provide your district’s detailed, </a:t>
            </a:r>
            <a:r>
              <a:rPr lang="en-US" sz="2000" dirty="0">
                <a:solidFill>
                  <a:srgbClr val="FF0000"/>
                </a:solidFill>
              </a:rPr>
              <a:t>written plan </a:t>
            </a:r>
            <a:r>
              <a:rPr lang="en-US" sz="2000" dirty="0"/>
              <a:t>for the transfer of secure testing documents to and from an Alternate Site of Instruction (e.g., hospital, juvenile detention center, homebound, etc.).</a:t>
            </a:r>
          </a:p>
        </p:txBody>
      </p:sp>
      <p:pic>
        <p:nvPicPr>
          <p:cNvPr id="3" name="Slide 12">
            <a:hlinkClick r:id="" action="ppaction://media"/>
            <a:extLst>
              <a:ext uri="{FF2B5EF4-FFF2-40B4-BE49-F238E27FC236}">
                <a16:creationId xmlns:a16="http://schemas.microsoft.com/office/drawing/2014/main" id="{AB8D472D-BDC9-F24A-B77E-648DFFCC3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19480" y="6045200"/>
            <a:ext cx="812800" cy="812800"/>
          </a:xfrm>
          <a:prstGeom prst="rect">
            <a:avLst/>
          </a:prstGeom>
        </p:spPr>
      </p:pic>
      <p:pic>
        <p:nvPicPr>
          <p:cNvPr id="4" name="Picture 3"/>
          <p:cNvPicPr>
            <a:picLocks noChangeAspect="1"/>
          </p:cNvPicPr>
          <p:nvPr/>
        </p:nvPicPr>
        <p:blipFill>
          <a:blip r:embed="rId5"/>
          <a:stretch>
            <a:fillRect/>
          </a:stretch>
        </p:blipFill>
        <p:spPr>
          <a:xfrm>
            <a:off x="2852592" y="1684762"/>
            <a:ext cx="5610225" cy="3933825"/>
          </a:xfrm>
          <a:prstGeom prst="rect">
            <a:avLst/>
          </a:prstGeom>
        </p:spPr>
      </p:pic>
    </p:spTree>
    <p:extLst>
      <p:ext uri="{BB962C8B-B14F-4D97-AF65-F5344CB8AC3E}">
        <p14:creationId xmlns:p14="http://schemas.microsoft.com/office/powerpoint/2010/main" val="252408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Item 5 – Calculator Use Implementation</a:t>
            </a:r>
          </a:p>
        </p:txBody>
      </p:sp>
      <p:sp>
        <p:nvSpPr>
          <p:cNvPr id="3" name="Content Placeholder 2"/>
          <p:cNvSpPr>
            <a:spLocks noGrp="1"/>
          </p:cNvSpPr>
          <p:nvPr>
            <p:ph idx="1"/>
          </p:nvPr>
        </p:nvSpPr>
        <p:spPr/>
        <p:txBody>
          <a:bodyPr/>
          <a:lstStyle/>
          <a:p>
            <a:r>
              <a:rPr lang="en-US" dirty="0" smtClean="0"/>
              <a:t>Provide </a:t>
            </a:r>
            <a:r>
              <a:rPr lang="en-US" dirty="0"/>
              <a:t>your </a:t>
            </a:r>
            <a:r>
              <a:rPr lang="en-US" dirty="0">
                <a:solidFill>
                  <a:srgbClr val="FF0000"/>
                </a:solidFill>
              </a:rPr>
              <a:t>plan</a:t>
            </a:r>
            <a:r>
              <a:rPr lang="en-US" dirty="0"/>
              <a:t> for implementing the state calculator policy, including </a:t>
            </a:r>
            <a:r>
              <a:rPr lang="en-US" dirty="0">
                <a:solidFill>
                  <a:srgbClr val="FF0000"/>
                </a:solidFill>
              </a:rPr>
              <a:t>who</a:t>
            </a:r>
            <a:r>
              <a:rPr lang="en-US" dirty="0"/>
              <a:t> will implement the plan. Plan must include </a:t>
            </a:r>
            <a:r>
              <a:rPr lang="en-US" dirty="0">
                <a:solidFill>
                  <a:srgbClr val="FF0000"/>
                </a:solidFill>
              </a:rPr>
              <a:t>how</a:t>
            </a:r>
            <a:r>
              <a:rPr lang="en-US" dirty="0"/>
              <a:t> it is used, </a:t>
            </a:r>
            <a:r>
              <a:rPr lang="en-US" dirty="0">
                <a:solidFill>
                  <a:srgbClr val="FF0000"/>
                </a:solidFill>
              </a:rPr>
              <a:t>which faculty member </a:t>
            </a:r>
            <a:r>
              <a:rPr lang="en-US" dirty="0"/>
              <a:t>is in charge of implementation, and </a:t>
            </a:r>
            <a:r>
              <a:rPr lang="en-US" dirty="0">
                <a:solidFill>
                  <a:srgbClr val="FF0000"/>
                </a:solidFill>
              </a:rPr>
              <a:t>how students have access</a:t>
            </a:r>
            <a:r>
              <a:rPr lang="en-US" dirty="0"/>
              <a:t>. 	</a:t>
            </a:r>
          </a:p>
          <a:p>
            <a:endParaRPr lang="en-US" dirty="0"/>
          </a:p>
        </p:txBody>
      </p:sp>
      <p:pic>
        <p:nvPicPr>
          <p:cNvPr id="5" name="Slide 13">
            <a:hlinkClick r:id="" action="ppaction://media"/>
            <a:extLst>
              <a:ext uri="{FF2B5EF4-FFF2-40B4-BE49-F238E27FC236}">
                <a16:creationId xmlns:a16="http://schemas.microsoft.com/office/drawing/2014/main" id="{517069AB-6798-FF4C-BDD9-49BE53419C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3200" y="6091500"/>
            <a:ext cx="812800" cy="812800"/>
          </a:xfrm>
          <a:prstGeom prst="rect">
            <a:avLst/>
          </a:prstGeom>
        </p:spPr>
      </p:pic>
    </p:spTree>
    <p:extLst>
      <p:ext uri="{BB962C8B-B14F-4D97-AF65-F5344CB8AC3E}">
        <p14:creationId xmlns:p14="http://schemas.microsoft.com/office/powerpoint/2010/main" val="344288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Item 6 – Emergency Plan</a:t>
            </a:r>
          </a:p>
        </p:txBody>
      </p:sp>
      <p:sp>
        <p:nvSpPr>
          <p:cNvPr id="3" name="Content Placeholder 2"/>
          <p:cNvSpPr>
            <a:spLocks noGrp="1"/>
          </p:cNvSpPr>
          <p:nvPr>
            <p:ph idx="1"/>
          </p:nvPr>
        </p:nvSpPr>
        <p:spPr/>
        <p:txBody>
          <a:bodyPr/>
          <a:lstStyle/>
          <a:p>
            <a:r>
              <a:rPr lang="en-US" dirty="0"/>
              <a:t>Provide your detailed, </a:t>
            </a:r>
            <a:r>
              <a:rPr lang="en-US" dirty="0">
                <a:solidFill>
                  <a:srgbClr val="FF0000"/>
                </a:solidFill>
              </a:rPr>
              <a:t>written communication plan </a:t>
            </a:r>
            <a:r>
              <a:rPr lang="en-US" dirty="0"/>
              <a:t>in case of emergencies (e.g., </a:t>
            </a:r>
            <a:r>
              <a:rPr lang="en-US" dirty="0">
                <a:solidFill>
                  <a:srgbClr val="FF0000"/>
                </a:solidFill>
              </a:rPr>
              <a:t>student illness</a:t>
            </a:r>
            <a:r>
              <a:rPr lang="en-US" dirty="0"/>
              <a:t>, </a:t>
            </a:r>
            <a:r>
              <a:rPr lang="en-US" dirty="0">
                <a:solidFill>
                  <a:srgbClr val="FF0000"/>
                </a:solidFill>
              </a:rPr>
              <a:t>power failure</a:t>
            </a:r>
            <a:r>
              <a:rPr lang="en-US" dirty="0"/>
              <a:t>, </a:t>
            </a:r>
            <a:r>
              <a:rPr lang="en-US" dirty="0">
                <a:solidFill>
                  <a:srgbClr val="FF0000"/>
                </a:solidFill>
              </a:rPr>
              <a:t>fire/tornado</a:t>
            </a:r>
            <a:r>
              <a:rPr lang="en-US" dirty="0"/>
              <a:t> </a:t>
            </a:r>
            <a:r>
              <a:rPr lang="en-US" dirty="0">
                <a:solidFill>
                  <a:srgbClr val="FF0000"/>
                </a:solidFill>
              </a:rPr>
              <a:t>alarm</a:t>
            </a:r>
            <a:r>
              <a:rPr lang="en-US" dirty="0"/>
              <a:t>, and </a:t>
            </a:r>
            <a:r>
              <a:rPr lang="en-US" dirty="0">
                <a:solidFill>
                  <a:srgbClr val="FF0000"/>
                </a:solidFill>
              </a:rPr>
              <a:t>evacuation of building</a:t>
            </a:r>
            <a:r>
              <a:rPr lang="en-US" dirty="0"/>
              <a:t>). This must include:</a:t>
            </a:r>
          </a:p>
          <a:p>
            <a:pPr lvl="1"/>
            <a:r>
              <a:rPr lang="en-US" dirty="0"/>
              <a:t>what will be done with secure test materials,</a:t>
            </a:r>
          </a:p>
          <a:p>
            <a:pPr lvl="1"/>
            <a:r>
              <a:rPr lang="en-US" dirty="0"/>
              <a:t>how this will affect students,</a:t>
            </a:r>
          </a:p>
          <a:p>
            <a:pPr lvl="1"/>
            <a:r>
              <a:rPr lang="en-US" dirty="0"/>
              <a:t>what will be done to handle the testing environment, and</a:t>
            </a:r>
          </a:p>
          <a:p>
            <a:pPr lvl="1"/>
            <a:r>
              <a:rPr lang="en-US" dirty="0"/>
              <a:t>who will complete the Test Irregularity form.</a:t>
            </a:r>
          </a:p>
          <a:p>
            <a:pPr marL="0" indent="0">
              <a:buNone/>
            </a:pPr>
            <a:r>
              <a:rPr lang="en-US" dirty="0"/>
              <a:t>	</a:t>
            </a:r>
          </a:p>
          <a:p>
            <a:endParaRPr lang="en-US" dirty="0"/>
          </a:p>
        </p:txBody>
      </p:sp>
      <p:pic>
        <p:nvPicPr>
          <p:cNvPr id="4" name="Slide 14">
            <a:hlinkClick r:id="" action="ppaction://media"/>
            <a:extLst>
              <a:ext uri="{FF2B5EF4-FFF2-40B4-BE49-F238E27FC236}">
                <a16:creationId xmlns:a16="http://schemas.microsoft.com/office/drawing/2014/main" id="{ED9AC4C7-254F-A04A-A322-95B3B934C0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3200" y="5902327"/>
            <a:ext cx="812800" cy="812800"/>
          </a:xfrm>
          <a:prstGeom prst="rect">
            <a:avLst/>
          </a:prstGeom>
        </p:spPr>
      </p:pic>
    </p:spTree>
    <p:extLst>
      <p:ext uri="{BB962C8B-B14F-4D97-AF65-F5344CB8AC3E}">
        <p14:creationId xmlns:p14="http://schemas.microsoft.com/office/powerpoint/2010/main" val="28506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Item 7 – Accommodations</a:t>
            </a:r>
          </a:p>
        </p:txBody>
      </p:sp>
      <p:sp>
        <p:nvSpPr>
          <p:cNvPr id="3" name="Content Placeholder 2"/>
          <p:cNvSpPr>
            <a:spLocks noGrp="1"/>
          </p:cNvSpPr>
          <p:nvPr>
            <p:ph idx="1"/>
          </p:nvPr>
        </p:nvSpPr>
        <p:spPr/>
        <p:txBody>
          <a:bodyPr>
            <a:normAutofit/>
          </a:bodyPr>
          <a:lstStyle/>
          <a:p>
            <a:r>
              <a:rPr lang="en-US" dirty="0"/>
              <a:t>Provide your detailed, </a:t>
            </a:r>
            <a:r>
              <a:rPr lang="en-US" dirty="0">
                <a:solidFill>
                  <a:srgbClr val="FF0000"/>
                </a:solidFill>
              </a:rPr>
              <a:t>written school plan </a:t>
            </a:r>
            <a:r>
              <a:rPr lang="en-US" dirty="0"/>
              <a:t>and procedures for </a:t>
            </a:r>
            <a:r>
              <a:rPr lang="en-US" dirty="0">
                <a:solidFill>
                  <a:srgbClr val="FF0000"/>
                </a:solidFill>
              </a:rPr>
              <a:t>providing testing accommodations</a:t>
            </a:r>
            <a:r>
              <a:rPr lang="en-US" dirty="0"/>
              <a:t>, including students who need </a:t>
            </a:r>
            <a:r>
              <a:rPr lang="en-US" dirty="0">
                <a:solidFill>
                  <a:srgbClr val="FF0000"/>
                </a:solidFill>
              </a:rPr>
              <a:t>additional time</a:t>
            </a:r>
            <a:r>
              <a:rPr lang="en-US" dirty="0"/>
              <a:t>. This must include:</a:t>
            </a:r>
          </a:p>
          <a:p>
            <a:pPr lvl="1"/>
            <a:r>
              <a:rPr lang="en-US" dirty="0"/>
              <a:t>who is responsible for verifying the accommodation received is documented on the students IEP, 504 Plan, or ELAP,</a:t>
            </a:r>
          </a:p>
          <a:p>
            <a:pPr lvl="1"/>
            <a:r>
              <a:rPr lang="en-US" dirty="0"/>
              <a:t>the location where students will continue testing,</a:t>
            </a:r>
          </a:p>
          <a:p>
            <a:pPr lvl="1"/>
            <a:r>
              <a:rPr lang="en-US" dirty="0"/>
              <a:t>how materials will be handled, and</a:t>
            </a:r>
          </a:p>
          <a:p>
            <a:pPr lvl="1"/>
            <a:r>
              <a:rPr lang="en-US" dirty="0"/>
              <a:t>how a secure testing environment will be ensured.</a:t>
            </a:r>
          </a:p>
          <a:p>
            <a:endParaRPr lang="en-US" dirty="0"/>
          </a:p>
        </p:txBody>
      </p:sp>
      <p:pic>
        <p:nvPicPr>
          <p:cNvPr id="4" name="Slide 15">
            <a:hlinkClick r:id="" action="ppaction://media"/>
            <a:extLst>
              <a:ext uri="{FF2B5EF4-FFF2-40B4-BE49-F238E27FC236}">
                <a16:creationId xmlns:a16="http://schemas.microsoft.com/office/drawing/2014/main" id="{812BEC91-BF6D-F145-928B-00FF8C688C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10865" y="6045200"/>
            <a:ext cx="812800" cy="812800"/>
          </a:xfrm>
          <a:prstGeom prst="rect">
            <a:avLst/>
          </a:prstGeom>
        </p:spPr>
      </p:pic>
    </p:spTree>
    <p:extLst>
      <p:ext uri="{BB962C8B-B14F-4D97-AF65-F5344CB8AC3E}">
        <p14:creationId xmlns:p14="http://schemas.microsoft.com/office/powerpoint/2010/main" val="387168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Item 8 – Security Breaches</a:t>
            </a:r>
          </a:p>
        </p:txBody>
      </p:sp>
      <p:sp>
        <p:nvSpPr>
          <p:cNvPr id="3" name="Content Placeholder 2"/>
          <p:cNvSpPr>
            <a:spLocks noGrp="1"/>
          </p:cNvSpPr>
          <p:nvPr>
            <p:ph idx="1"/>
          </p:nvPr>
        </p:nvSpPr>
        <p:spPr/>
        <p:txBody>
          <a:bodyPr/>
          <a:lstStyle/>
          <a:p>
            <a:r>
              <a:rPr lang="en-US" dirty="0"/>
              <a:t>Provide your detailed, </a:t>
            </a:r>
            <a:r>
              <a:rPr lang="en-US" dirty="0">
                <a:solidFill>
                  <a:srgbClr val="FF0000"/>
                </a:solidFill>
              </a:rPr>
              <a:t>written school plan </a:t>
            </a:r>
            <a:r>
              <a:rPr lang="en-US" dirty="0"/>
              <a:t>and procedures for handling </a:t>
            </a:r>
            <a:r>
              <a:rPr lang="en-US" dirty="0">
                <a:solidFill>
                  <a:srgbClr val="FF0000"/>
                </a:solidFill>
              </a:rPr>
              <a:t>test security breaches </a:t>
            </a:r>
            <a:r>
              <a:rPr lang="en-US" dirty="0"/>
              <a:t>in the Testing Status Application versus </a:t>
            </a:r>
            <a:r>
              <a:rPr lang="en-US" dirty="0">
                <a:solidFill>
                  <a:srgbClr val="FF0000"/>
                </a:solidFill>
              </a:rPr>
              <a:t>self-reporting test irregularities </a:t>
            </a:r>
            <a:r>
              <a:rPr lang="en-US" dirty="0"/>
              <a:t>using the Test Irregularity Form.	</a:t>
            </a:r>
          </a:p>
          <a:p>
            <a:endParaRPr lang="en-US" dirty="0"/>
          </a:p>
        </p:txBody>
      </p:sp>
      <p:pic>
        <p:nvPicPr>
          <p:cNvPr id="4" name="Slide 16">
            <a:hlinkClick r:id="" action="ppaction://media"/>
            <a:extLst>
              <a:ext uri="{FF2B5EF4-FFF2-40B4-BE49-F238E27FC236}">
                <a16:creationId xmlns:a16="http://schemas.microsoft.com/office/drawing/2014/main" id="{540FC680-8E26-7C48-9DF9-07653DDAED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3200" y="6068350"/>
            <a:ext cx="812800" cy="812800"/>
          </a:xfrm>
          <a:prstGeom prst="rect">
            <a:avLst/>
          </a:prstGeom>
        </p:spPr>
      </p:pic>
    </p:spTree>
    <p:extLst>
      <p:ext uri="{BB962C8B-B14F-4D97-AF65-F5344CB8AC3E}">
        <p14:creationId xmlns:p14="http://schemas.microsoft.com/office/powerpoint/2010/main" val="48024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89" y="274638"/>
            <a:ext cx="11597833" cy="1143000"/>
          </a:xfrm>
        </p:spPr>
        <p:txBody>
          <a:bodyPr>
            <a:normAutofit fontScale="90000"/>
          </a:bodyPr>
          <a:lstStyle/>
          <a:p>
            <a:r>
              <a:rPr lang="en-US" dirty="0"/>
              <a:t>Line Item 8 – Security Breaches</a:t>
            </a:r>
            <a:br>
              <a:rPr lang="en-US" dirty="0"/>
            </a:br>
            <a:r>
              <a:rPr lang="en-US" sz="1800" dirty="0"/>
              <a:t>Provide your detailed, written school plan and procedures for handling </a:t>
            </a:r>
            <a:r>
              <a:rPr lang="en-US" sz="1800" b="1" dirty="0">
                <a:solidFill>
                  <a:srgbClr val="FF0000"/>
                </a:solidFill>
              </a:rPr>
              <a:t>test security breaches </a:t>
            </a:r>
            <a:r>
              <a:rPr lang="en-US" sz="1800" dirty="0"/>
              <a:t>in the </a:t>
            </a:r>
            <a:r>
              <a:rPr lang="en-US" sz="1800" b="1" dirty="0">
                <a:solidFill>
                  <a:srgbClr val="FF0000"/>
                </a:solidFill>
              </a:rPr>
              <a:t>Testing Status Application</a:t>
            </a:r>
          </a:p>
        </p:txBody>
      </p:sp>
      <p:pic>
        <p:nvPicPr>
          <p:cNvPr id="3" name="Picture 2"/>
          <p:cNvPicPr>
            <a:picLocks noChangeAspect="1"/>
          </p:cNvPicPr>
          <p:nvPr/>
        </p:nvPicPr>
        <p:blipFill>
          <a:blip r:embed="rId4"/>
          <a:stretch>
            <a:fillRect/>
          </a:stretch>
        </p:blipFill>
        <p:spPr>
          <a:xfrm>
            <a:off x="370388" y="1417637"/>
            <a:ext cx="5094747" cy="4525963"/>
          </a:xfrm>
          <a:prstGeom prst="rect">
            <a:avLst/>
          </a:prstGeom>
        </p:spPr>
      </p:pic>
      <p:pic>
        <p:nvPicPr>
          <p:cNvPr id="5" name="Picture 4"/>
          <p:cNvPicPr>
            <a:picLocks noChangeAspect="1"/>
          </p:cNvPicPr>
          <p:nvPr/>
        </p:nvPicPr>
        <p:blipFill>
          <a:blip r:embed="rId5"/>
          <a:stretch>
            <a:fillRect/>
          </a:stretch>
        </p:blipFill>
        <p:spPr>
          <a:xfrm>
            <a:off x="5465135" y="1417636"/>
            <a:ext cx="3152996" cy="857250"/>
          </a:xfrm>
          <a:prstGeom prst="rect">
            <a:avLst/>
          </a:prstGeom>
        </p:spPr>
      </p:pic>
      <p:pic>
        <p:nvPicPr>
          <p:cNvPr id="7" name="Picture 6"/>
          <p:cNvPicPr>
            <a:picLocks noChangeAspect="1"/>
          </p:cNvPicPr>
          <p:nvPr/>
        </p:nvPicPr>
        <p:blipFill>
          <a:blip r:embed="rId6"/>
          <a:stretch>
            <a:fillRect/>
          </a:stretch>
        </p:blipFill>
        <p:spPr>
          <a:xfrm>
            <a:off x="6169305" y="4964071"/>
            <a:ext cx="5162550" cy="714375"/>
          </a:xfrm>
          <a:prstGeom prst="rect">
            <a:avLst/>
          </a:prstGeom>
        </p:spPr>
      </p:pic>
      <p:pic>
        <p:nvPicPr>
          <p:cNvPr id="8" name="Picture 7"/>
          <p:cNvPicPr>
            <a:picLocks noChangeAspect="1"/>
          </p:cNvPicPr>
          <p:nvPr/>
        </p:nvPicPr>
        <p:blipFill>
          <a:blip r:embed="rId7"/>
          <a:stretch>
            <a:fillRect/>
          </a:stretch>
        </p:blipFill>
        <p:spPr>
          <a:xfrm>
            <a:off x="9172021" y="1545413"/>
            <a:ext cx="1609725" cy="304800"/>
          </a:xfrm>
          <a:prstGeom prst="rect">
            <a:avLst/>
          </a:prstGeom>
        </p:spPr>
      </p:pic>
      <p:pic>
        <p:nvPicPr>
          <p:cNvPr id="9" name="Picture 8"/>
          <p:cNvPicPr>
            <a:picLocks noChangeAspect="1"/>
          </p:cNvPicPr>
          <p:nvPr/>
        </p:nvPicPr>
        <p:blipFill>
          <a:blip r:embed="rId8"/>
          <a:stretch>
            <a:fillRect/>
          </a:stretch>
        </p:blipFill>
        <p:spPr>
          <a:xfrm>
            <a:off x="5568138" y="2402661"/>
            <a:ext cx="5905500" cy="1933575"/>
          </a:xfrm>
          <a:prstGeom prst="rect">
            <a:avLst/>
          </a:prstGeom>
        </p:spPr>
      </p:pic>
      <p:pic>
        <p:nvPicPr>
          <p:cNvPr id="4" name="Slide 17">
            <a:hlinkClick r:id="" action="ppaction://media"/>
            <a:extLst>
              <a:ext uri="{FF2B5EF4-FFF2-40B4-BE49-F238E27FC236}">
                <a16:creationId xmlns:a16="http://schemas.microsoft.com/office/drawing/2014/main" id="{42330A31-30BF-E34A-9EBD-2E52B10EBC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93546" y="6045200"/>
            <a:ext cx="812800" cy="812800"/>
          </a:xfrm>
          <a:prstGeom prst="rect">
            <a:avLst/>
          </a:prstGeom>
        </p:spPr>
      </p:pic>
    </p:spTree>
    <p:extLst>
      <p:ext uri="{BB962C8B-B14F-4D97-AF65-F5344CB8AC3E}">
        <p14:creationId xmlns:p14="http://schemas.microsoft.com/office/powerpoint/2010/main" val="39127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 y="212026"/>
            <a:ext cx="12188414" cy="1143000"/>
          </a:xfrm>
        </p:spPr>
        <p:txBody>
          <a:bodyPr>
            <a:normAutofit fontScale="90000"/>
          </a:bodyPr>
          <a:lstStyle/>
          <a:p>
            <a:r>
              <a:rPr lang="en-US" dirty="0"/>
              <a:t>Line Item 8 – Security Breaches</a:t>
            </a:r>
            <a:br>
              <a:rPr lang="en-US" dirty="0"/>
            </a:br>
            <a:r>
              <a:rPr lang="en-US" sz="1800" dirty="0"/>
              <a:t>Provide your detailed, written school plan and procedures for handling </a:t>
            </a:r>
            <a:r>
              <a:rPr lang="en-US" sz="1800" b="1" dirty="0">
                <a:solidFill>
                  <a:srgbClr val="FF0000"/>
                </a:solidFill>
              </a:rPr>
              <a:t>self-reporting test irregularities </a:t>
            </a:r>
            <a:r>
              <a:rPr lang="en-US" sz="1800" dirty="0"/>
              <a:t>using the </a:t>
            </a:r>
            <a:r>
              <a:rPr lang="en-US" sz="1800" b="1" dirty="0">
                <a:solidFill>
                  <a:srgbClr val="FF0000"/>
                </a:solidFill>
              </a:rPr>
              <a:t>Test Irregularity Form</a:t>
            </a:r>
            <a:r>
              <a:rPr lang="en-US" sz="1800" dirty="0"/>
              <a:t>	</a:t>
            </a:r>
          </a:p>
        </p:txBody>
      </p:sp>
      <p:pic>
        <p:nvPicPr>
          <p:cNvPr id="7" name="Picture 6"/>
          <p:cNvPicPr>
            <a:picLocks noChangeAspect="1"/>
          </p:cNvPicPr>
          <p:nvPr/>
        </p:nvPicPr>
        <p:blipFill>
          <a:blip r:embed="rId4"/>
          <a:stretch>
            <a:fillRect/>
          </a:stretch>
        </p:blipFill>
        <p:spPr>
          <a:xfrm>
            <a:off x="185569" y="1501868"/>
            <a:ext cx="4601584" cy="4027563"/>
          </a:xfrm>
          <a:prstGeom prst="rect">
            <a:avLst/>
          </a:prstGeom>
        </p:spPr>
      </p:pic>
      <p:pic>
        <p:nvPicPr>
          <p:cNvPr id="8" name="Picture 7"/>
          <p:cNvPicPr>
            <a:picLocks noChangeAspect="1"/>
          </p:cNvPicPr>
          <p:nvPr/>
        </p:nvPicPr>
        <p:blipFill>
          <a:blip r:embed="rId5"/>
          <a:stretch>
            <a:fillRect/>
          </a:stretch>
        </p:blipFill>
        <p:spPr>
          <a:xfrm>
            <a:off x="5283200" y="1501868"/>
            <a:ext cx="6454588" cy="1304925"/>
          </a:xfrm>
          <a:prstGeom prst="rect">
            <a:avLst/>
          </a:prstGeom>
        </p:spPr>
      </p:pic>
      <p:pic>
        <p:nvPicPr>
          <p:cNvPr id="9" name="Picture 8"/>
          <p:cNvPicPr>
            <a:picLocks noChangeAspect="1"/>
          </p:cNvPicPr>
          <p:nvPr/>
        </p:nvPicPr>
        <p:blipFill>
          <a:blip r:embed="rId6"/>
          <a:stretch>
            <a:fillRect/>
          </a:stretch>
        </p:blipFill>
        <p:spPr>
          <a:xfrm>
            <a:off x="5401341" y="3515649"/>
            <a:ext cx="6422064" cy="1485900"/>
          </a:xfrm>
          <a:prstGeom prst="rect">
            <a:avLst/>
          </a:prstGeom>
        </p:spPr>
      </p:pic>
      <p:pic>
        <p:nvPicPr>
          <p:cNvPr id="3" name="Slide 18">
            <a:hlinkClick r:id="" action="ppaction://media"/>
            <a:extLst>
              <a:ext uri="{FF2B5EF4-FFF2-40B4-BE49-F238E27FC236}">
                <a16:creationId xmlns:a16="http://schemas.microsoft.com/office/drawing/2014/main" id="{475379C6-9655-E84E-86AF-A270838912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6800" y="6045200"/>
            <a:ext cx="812800" cy="812800"/>
          </a:xfrm>
          <a:prstGeom prst="rect">
            <a:avLst/>
          </a:prstGeom>
        </p:spPr>
      </p:pic>
    </p:spTree>
    <p:extLst>
      <p:ext uri="{BB962C8B-B14F-4D97-AF65-F5344CB8AC3E}">
        <p14:creationId xmlns:p14="http://schemas.microsoft.com/office/powerpoint/2010/main" val="382646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1018"/>
            <a:ext cx="10972800" cy="1143000"/>
          </a:xfrm>
        </p:spPr>
        <p:txBody>
          <a:bodyPr>
            <a:normAutofit fontScale="90000"/>
          </a:bodyPr>
          <a:lstStyle/>
          <a:p>
            <a:r>
              <a:rPr lang="en-US" dirty="0"/>
              <a:t>Line Item 9 – Emergency &amp; Nonstandard Accommodations</a:t>
            </a:r>
          </a:p>
        </p:txBody>
      </p:sp>
      <p:sp>
        <p:nvSpPr>
          <p:cNvPr id="3" name="Content Placeholder 2"/>
          <p:cNvSpPr>
            <a:spLocks noGrp="1"/>
          </p:cNvSpPr>
          <p:nvPr>
            <p:ph idx="1"/>
          </p:nvPr>
        </p:nvSpPr>
        <p:spPr/>
        <p:txBody>
          <a:bodyPr/>
          <a:lstStyle/>
          <a:p>
            <a:r>
              <a:rPr lang="en-US" dirty="0"/>
              <a:t>Provide your plan for implementation of </a:t>
            </a:r>
            <a:r>
              <a:rPr lang="en-US" dirty="0">
                <a:solidFill>
                  <a:srgbClr val="FF0000"/>
                </a:solidFill>
              </a:rPr>
              <a:t>Emergency Accommodations</a:t>
            </a:r>
            <a:r>
              <a:rPr lang="en-US" dirty="0"/>
              <a:t> (EA Form) and evidence of approval and proper implementation of </a:t>
            </a:r>
            <a:r>
              <a:rPr lang="en-US" dirty="0">
                <a:solidFill>
                  <a:srgbClr val="FF0000"/>
                </a:solidFill>
              </a:rPr>
              <a:t>Nonstandard Accommodations</a:t>
            </a:r>
            <a:r>
              <a:rPr lang="en-US" dirty="0"/>
              <a:t>(ELA/Reading Test Read-Aloud &amp; Unique).	</a:t>
            </a:r>
          </a:p>
          <a:p>
            <a:endParaRPr lang="en-US" dirty="0"/>
          </a:p>
        </p:txBody>
      </p:sp>
      <p:pic>
        <p:nvPicPr>
          <p:cNvPr id="6" name="Slide 19">
            <a:hlinkClick r:id="" action="ppaction://media"/>
            <a:extLst>
              <a:ext uri="{FF2B5EF4-FFF2-40B4-BE49-F238E27FC236}">
                <a16:creationId xmlns:a16="http://schemas.microsoft.com/office/drawing/2014/main" id="{125DDADA-9A03-B94E-A0CE-C854A1571F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70286" y="6075947"/>
            <a:ext cx="812800" cy="812800"/>
          </a:xfrm>
          <a:prstGeom prst="rect">
            <a:avLst/>
          </a:prstGeom>
        </p:spPr>
      </p:pic>
    </p:spTree>
    <p:extLst>
      <p:ext uri="{BB962C8B-B14F-4D97-AF65-F5344CB8AC3E}">
        <p14:creationId xmlns:p14="http://schemas.microsoft.com/office/powerpoint/2010/main" val="83694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p:txBody>
          <a:bodyPr>
            <a:normAutofit fontScale="77500" lnSpcReduction="20000"/>
          </a:bodyPr>
          <a:lstStyle/>
          <a:p>
            <a:r>
              <a:rPr lang="en-US" dirty="0"/>
              <a:t>To meet federal requirements, Oklahoma’s AAMP evaluates school district implementation of both federal- and state-required academic assessments.</a:t>
            </a:r>
          </a:p>
          <a:p>
            <a:r>
              <a:rPr lang="en-US" dirty="0"/>
              <a:t>All public school districts will be monitored </a:t>
            </a:r>
            <a:r>
              <a:rPr lang="en-US" u="sng" dirty="0"/>
              <a:t>at least</a:t>
            </a:r>
            <a:r>
              <a:rPr lang="en-US" dirty="0"/>
              <a:t> once during the established five-year cycle.</a:t>
            </a:r>
          </a:p>
          <a:p>
            <a:r>
              <a:rPr lang="en-US" dirty="0"/>
              <a:t>An electronic version of the five-year monitoring cycle is updated on an annual basis and posted to the </a:t>
            </a:r>
            <a:r>
              <a:rPr lang="en-US" dirty="0">
                <a:hlinkClick r:id="rId5"/>
              </a:rPr>
              <a:t>Test Security and Assessment Monitoring</a:t>
            </a:r>
            <a:r>
              <a:rPr lang="en-US" dirty="0"/>
              <a:t> page at the following link </a:t>
            </a:r>
            <a:r>
              <a:rPr lang="en-US" dirty="0">
                <a:hlinkClick r:id="rId5"/>
              </a:rPr>
              <a:t>https://sde.ok.gov/test-support-teachers-and-administrators</a:t>
            </a:r>
            <a:endParaRPr lang="en-US" dirty="0"/>
          </a:p>
          <a:p>
            <a:endParaRPr lang="en-US" sz="1300" dirty="0"/>
          </a:p>
          <a:p>
            <a:pPr lvl="1"/>
            <a:r>
              <a:rPr lang="en-US" dirty="0"/>
              <a:t>The Desk and On-site Monitoring Checklists has been revised</a:t>
            </a:r>
          </a:p>
          <a:p>
            <a:pPr lvl="1"/>
            <a:r>
              <a:rPr lang="en-US" dirty="0"/>
              <a:t>All monitoring types require districts/sites to submit information contained in the desk monitoring checklist</a:t>
            </a:r>
          </a:p>
          <a:p>
            <a:pPr lvl="1"/>
            <a:r>
              <a:rPr lang="en-US" dirty="0"/>
              <a:t>Districts will be notified of on-site monitoring at least 10 working days before the opening of the testing window.</a:t>
            </a:r>
          </a:p>
        </p:txBody>
      </p:sp>
      <p:pic>
        <p:nvPicPr>
          <p:cNvPr id="4" name="Slide 2">
            <a:hlinkClick r:id="" action="ppaction://media"/>
            <a:extLst>
              <a:ext uri="{FF2B5EF4-FFF2-40B4-BE49-F238E27FC236}">
                <a16:creationId xmlns:a16="http://schemas.microsoft.com/office/drawing/2014/main" id="{42D6A0D1-DBD8-8D46-86F1-46C901B70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832" y="6045200"/>
            <a:ext cx="812800" cy="812800"/>
          </a:xfrm>
          <a:prstGeom prst="rect">
            <a:avLst/>
          </a:prstGeom>
        </p:spPr>
      </p:pic>
    </p:spTree>
    <p:extLst>
      <p:ext uri="{BB962C8B-B14F-4D97-AF65-F5344CB8AC3E}">
        <p14:creationId xmlns:p14="http://schemas.microsoft.com/office/powerpoint/2010/main" val="25015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335" y="0"/>
            <a:ext cx="10972800" cy="1065064"/>
          </a:xfrm>
        </p:spPr>
        <p:txBody>
          <a:bodyPr>
            <a:normAutofit fontScale="90000"/>
          </a:bodyPr>
          <a:lstStyle/>
          <a:p>
            <a:r>
              <a:rPr lang="en-US" dirty="0"/>
              <a:t>Line Item 9 – Nonstandard Accommodations</a:t>
            </a:r>
            <a:br>
              <a:rPr lang="en-US" dirty="0"/>
            </a:br>
            <a:r>
              <a:rPr lang="en-US" sz="2200" dirty="0"/>
              <a:t>Provide your plan for implementation of </a:t>
            </a:r>
            <a:r>
              <a:rPr lang="en-US" sz="2200" dirty="0">
                <a:solidFill>
                  <a:srgbClr val="FF0000"/>
                </a:solidFill>
              </a:rPr>
              <a:t>Emergency Accommodations</a:t>
            </a:r>
            <a:r>
              <a:rPr lang="en-US" sz="2200" dirty="0"/>
              <a:t> (EA Form)</a:t>
            </a:r>
          </a:p>
        </p:txBody>
      </p:sp>
      <p:pic>
        <p:nvPicPr>
          <p:cNvPr id="6" name="Picture 5"/>
          <p:cNvPicPr>
            <a:picLocks noChangeAspect="1"/>
          </p:cNvPicPr>
          <p:nvPr/>
        </p:nvPicPr>
        <p:blipFill>
          <a:blip r:embed="rId4"/>
          <a:stretch>
            <a:fillRect/>
          </a:stretch>
        </p:blipFill>
        <p:spPr>
          <a:xfrm>
            <a:off x="0" y="1371489"/>
            <a:ext cx="5007935" cy="5486511"/>
          </a:xfrm>
          <a:prstGeom prst="rect">
            <a:avLst/>
          </a:prstGeom>
        </p:spPr>
      </p:pic>
      <p:pic>
        <p:nvPicPr>
          <p:cNvPr id="7" name="Picture 6"/>
          <p:cNvPicPr>
            <a:picLocks noChangeAspect="1"/>
          </p:cNvPicPr>
          <p:nvPr/>
        </p:nvPicPr>
        <p:blipFill>
          <a:blip r:embed="rId5"/>
          <a:stretch>
            <a:fillRect/>
          </a:stretch>
        </p:blipFill>
        <p:spPr>
          <a:xfrm>
            <a:off x="5241851" y="1371489"/>
            <a:ext cx="6950149" cy="1276350"/>
          </a:xfrm>
          <a:prstGeom prst="rect">
            <a:avLst/>
          </a:prstGeom>
        </p:spPr>
      </p:pic>
      <p:pic>
        <p:nvPicPr>
          <p:cNvPr id="8" name="Picture 7"/>
          <p:cNvPicPr>
            <a:picLocks noChangeAspect="1"/>
          </p:cNvPicPr>
          <p:nvPr/>
        </p:nvPicPr>
        <p:blipFill>
          <a:blip r:embed="rId6"/>
          <a:stretch>
            <a:fillRect/>
          </a:stretch>
        </p:blipFill>
        <p:spPr>
          <a:xfrm>
            <a:off x="5975166" y="2614345"/>
            <a:ext cx="4242722" cy="953075"/>
          </a:xfrm>
          <a:prstGeom prst="rect">
            <a:avLst/>
          </a:prstGeom>
        </p:spPr>
      </p:pic>
      <p:pic>
        <p:nvPicPr>
          <p:cNvPr id="9" name="Picture 8"/>
          <p:cNvPicPr>
            <a:picLocks noChangeAspect="1"/>
          </p:cNvPicPr>
          <p:nvPr/>
        </p:nvPicPr>
        <p:blipFill>
          <a:blip r:embed="rId7"/>
          <a:stretch>
            <a:fillRect/>
          </a:stretch>
        </p:blipFill>
        <p:spPr>
          <a:xfrm>
            <a:off x="7180148" y="3694691"/>
            <a:ext cx="4462338" cy="2231169"/>
          </a:xfrm>
          <a:prstGeom prst="rect">
            <a:avLst/>
          </a:prstGeom>
        </p:spPr>
      </p:pic>
      <p:pic>
        <p:nvPicPr>
          <p:cNvPr id="3" name="Slide 20">
            <a:hlinkClick r:id="" action="ppaction://media"/>
            <a:extLst>
              <a:ext uri="{FF2B5EF4-FFF2-40B4-BE49-F238E27FC236}">
                <a16:creationId xmlns:a16="http://schemas.microsoft.com/office/drawing/2014/main" id="{326D761C-8E14-EF48-B190-1CA9B27E8B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40071" y="6045200"/>
            <a:ext cx="812800" cy="812800"/>
          </a:xfrm>
          <a:prstGeom prst="rect">
            <a:avLst/>
          </a:prstGeom>
        </p:spPr>
      </p:pic>
    </p:spTree>
    <p:extLst>
      <p:ext uri="{BB962C8B-B14F-4D97-AF65-F5344CB8AC3E}">
        <p14:creationId xmlns:p14="http://schemas.microsoft.com/office/powerpoint/2010/main" val="8802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967" y="127591"/>
            <a:ext cx="10972800" cy="1226252"/>
          </a:xfrm>
        </p:spPr>
        <p:txBody>
          <a:bodyPr>
            <a:normAutofit fontScale="90000"/>
          </a:bodyPr>
          <a:lstStyle/>
          <a:p>
            <a:r>
              <a:rPr lang="en-US" dirty="0"/>
              <a:t>Line Item 9 – Nonstandard Accommodations</a:t>
            </a:r>
            <a:br>
              <a:rPr lang="en-US" dirty="0"/>
            </a:br>
            <a:r>
              <a:rPr lang="en-US" sz="2200" dirty="0"/>
              <a:t>proper implementation of </a:t>
            </a:r>
            <a:r>
              <a:rPr lang="en-US" sz="2200" dirty="0">
                <a:solidFill>
                  <a:srgbClr val="FF0000"/>
                </a:solidFill>
              </a:rPr>
              <a:t>Nonstandard Accommodations</a:t>
            </a:r>
            <a:r>
              <a:rPr lang="en-US" sz="2200" dirty="0"/>
              <a:t>(ELA/Reading Test Read-Aloud &amp; Unique)</a:t>
            </a:r>
          </a:p>
        </p:txBody>
      </p:sp>
      <p:pic>
        <p:nvPicPr>
          <p:cNvPr id="5" name="Picture 4"/>
          <p:cNvPicPr>
            <a:picLocks noChangeAspect="1"/>
          </p:cNvPicPr>
          <p:nvPr/>
        </p:nvPicPr>
        <p:blipFill>
          <a:blip r:embed="rId4"/>
          <a:stretch>
            <a:fillRect/>
          </a:stretch>
        </p:blipFill>
        <p:spPr>
          <a:xfrm>
            <a:off x="6646346" y="1817686"/>
            <a:ext cx="3152996" cy="857250"/>
          </a:xfrm>
          <a:prstGeom prst="rect">
            <a:avLst/>
          </a:prstGeom>
        </p:spPr>
      </p:pic>
      <p:pic>
        <p:nvPicPr>
          <p:cNvPr id="6" name="Picture 5"/>
          <p:cNvPicPr>
            <a:picLocks noChangeAspect="1"/>
          </p:cNvPicPr>
          <p:nvPr/>
        </p:nvPicPr>
        <p:blipFill>
          <a:blip r:embed="rId5"/>
          <a:stretch>
            <a:fillRect/>
          </a:stretch>
        </p:blipFill>
        <p:spPr>
          <a:xfrm>
            <a:off x="10160848" y="1930397"/>
            <a:ext cx="1609725" cy="304800"/>
          </a:xfrm>
          <a:prstGeom prst="rect">
            <a:avLst/>
          </a:prstGeom>
        </p:spPr>
      </p:pic>
      <p:pic>
        <p:nvPicPr>
          <p:cNvPr id="8" name="Picture 7"/>
          <p:cNvPicPr>
            <a:picLocks noChangeAspect="1"/>
          </p:cNvPicPr>
          <p:nvPr/>
        </p:nvPicPr>
        <p:blipFill>
          <a:blip r:embed="rId6"/>
          <a:stretch>
            <a:fillRect/>
          </a:stretch>
        </p:blipFill>
        <p:spPr>
          <a:xfrm>
            <a:off x="6646346" y="2881710"/>
            <a:ext cx="5520845" cy="2704208"/>
          </a:xfrm>
          <a:prstGeom prst="rect">
            <a:avLst/>
          </a:prstGeom>
        </p:spPr>
      </p:pic>
      <p:pic>
        <p:nvPicPr>
          <p:cNvPr id="9" name="Picture 8"/>
          <p:cNvPicPr>
            <a:picLocks noChangeAspect="1"/>
          </p:cNvPicPr>
          <p:nvPr/>
        </p:nvPicPr>
        <p:blipFill>
          <a:blip r:embed="rId7"/>
          <a:stretch>
            <a:fillRect/>
          </a:stretch>
        </p:blipFill>
        <p:spPr>
          <a:xfrm>
            <a:off x="54435" y="1925928"/>
            <a:ext cx="3600450" cy="1104900"/>
          </a:xfrm>
          <a:prstGeom prst="rect">
            <a:avLst/>
          </a:prstGeom>
        </p:spPr>
      </p:pic>
      <p:pic>
        <p:nvPicPr>
          <p:cNvPr id="10" name="Picture 9"/>
          <p:cNvPicPr>
            <a:picLocks noChangeAspect="1"/>
          </p:cNvPicPr>
          <p:nvPr/>
        </p:nvPicPr>
        <p:blipFill>
          <a:blip r:embed="rId8"/>
          <a:stretch>
            <a:fillRect/>
          </a:stretch>
        </p:blipFill>
        <p:spPr>
          <a:xfrm>
            <a:off x="76975" y="1329269"/>
            <a:ext cx="3000375" cy="552450"/>
          </a:xfrm>
          <a:prstGeom prst="rect">
            <a:avLst/>
          </a:prstGeom>
        </p:spPr>
      </p:pic>
      <p:pic>
        <p:nvPicPr>
          <p:cNvPr id="11" name="Picture 10"/>
          <p:cNvPicPr>
            <a:picLocks noChangeAspect="1"/>
          </p:cNvPicPr>
          <p:nvPr/>
        </p:nvPicPr>
        <p:blipFill>
          <a:blip r:embed="rId9"/>
          <a:stretch>
            <a:fillRect/>
          </a:stretch>
        </p:blipFill>
        <p:spPr>
          <a:xfrm>
            <a:off x="76975" y="3187697"/>
            <a:ext cx="6313191" cy="2777168"/>
          </a:xfrm>
          <a:prstGeom prst="rect">
            <a:avLst/>
          </a:prstGeom>
        </p:spPr>
      </p:pic>
      <p:sp>
        <p:nvSpPr>
          <p:cNvPr id="12" name="Left Arrow 11"/>
          <p:cNvSpPr/>
          <p:nvPr/>
        </p:nvSpPr>
        <p:spPr>
          <a:xfrm>
            <a:off x="3599506" y="2006597"/>
            <a:ext cx="1034073"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pic>
        <p:nvPicPr>
          <p:cNvPr id="3" name="Recorded Sound">
            <a:hlinkClick r:id="" action="ppaction://media"/>
            <a:extLst>
              <a:ext uri="{FF2B5EF4-FFF2-40B4-BE49-F238E27FC236}">
                <a16:creationId xmlns:a16="http://schemas.microsoft.com/office/drawing/2014/main" id="{7F1AE6E5-3E6E-1B46-AB37-309B4678A2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983766" y="6045200"/>
            <a:ext cx="812800" cy="812800"/>
          </a:xfrm>
          <a:prstGeom prst="rect">
            <a:avLst/>
          </a:prstGeom>
        </p:spPr>
      </p:pic>
    </p:spTree>
    <p:extLst>
      <p:ext uri="{BB962C8B-B14F-4D97-AF65-F5344CB8AC3E}">
        <p14:creationId xmlns:p14="http://schemas.microsoft.com/office/powerpoint/2010/main" val="30867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Collected Documentation</a:t>
            </a:r>
          </a:p>
        </p:txBody>
      </p:sp>
      <p:pic>
        <p:nvPicPr>
          <p:cNvPr id="4" name="Slide 22">
            <a:hlinkClick r:id="" action="ppaction://media"/>
            <a:extLst>
              <a:ext uri="{FF2B5EF4-FFF2-40B4-BE49-F238E27FC236}">
                <a16:creationId xmlns:a16="http://schemas.microsoft.com/office/drawing/2014/main" id="{911ADF6C-1F2D-1F4C-A52C-2D9E998116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93855" y="6045200"/>
            <a:ext cx="812800" cy="812800"/>
          </a:xfrm>
          <a:prstGeom prst="rect">
            <a:avLst/>
          </a:prstGeom>
        </p:spPr>
      </p:pic>
      <p:pic>
        <p:nvPicPr>
          <p:cNvPr id="6" name="Picture 5"/>
          <p:cNvPicPr/>
          <p:nvPr/>
        </p:nvPicPr>
        <p:blipFill>
          <a:blip r:embed="rId5"/>
          <a:stretch>
            <a:fillRect/>
          </a:stretch>
        </p:blipFill>
        <p:spPr>
          <a:xfrm>
            <a:off x="2689194" y="154851"/>
            <a:ext cx="5943600" cy="4113938"/>
          </a:xfrm>
          <a:prstGeom prst="rect">
            <a:avLst/>
          </a:prstGeom>
        </p:spPr>
      </p:pic>
    </p:spTree>
    <p:extLst>
      <p:ext uri="{BB962C8B-B14F-4D97-AF65-F5344CB8AC3E}">
        <p14:creationId xmlns:p14="http://schemas.microsoft.com/office/powerpoint/2010/main" val="252249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Line Items 10-13 – Vendor Supplied Information</a:t>
            </a:r>
          </a:p>
        </p:txBody>
      </p:sp>
      <p:sp>
        <p:nvSpPr>
          <p:cNvPr id="5" name="Content Placeholder 4"/>
          <p:cNvSpPr>
            <a:spLocks noGrp="1"/>
          </p:cNvSpPr>
          <p:nvPr>
            <p:ph idx="1"/>
          </p:nvPr>
        </p:nvSpPr>
        <p:spPr/>
        <p:txBody>
          <a:bodyPr>
            <a:normAutofit lnSpcReduction="10000"/>
          </a:bodyPr>
          <a:lstStyle/>
          <a:p>
            <a:r>
              <a:rPr lang="en-US" dirty="0">
                <a:solidFill>
                  <a:srgbClr val="002060"/>
                </a:solidFill>
              </a:rPr>
              <a:t>District Test Coordinator </a:t>
            </a:r>
            <a:r>
              <a:rPr lang="en-US" dirty="0"/>
              <a:t>(</a:t>
            </a:r>
            <a:r>
              <a:rPr lang="en-US" dirty="0">
                <a:solidFill>
                  <a:srgbClr val="FF0000"/>
                </a:solidFill>
              </a:rPr>
              <a:t>DTC</a:t>
            </a:r>
            <a:r>
              <a:rPr lang="en-US" dirty="0"/>
              <a:t>) attended Test Preparation In-service </a:t>
            </a:r>
            <a:r>
              <a:rPr lang="en-US" dirty="0">
                <a:solidFill>
                  <a:srgbClr val="FF0000"/>
                </a:solidFill>
              </a:rPr>
              <a:t>Training</a:t>
            </a:r>
            <a:r>
              <a:rPr lang="en-US" dirty="0"/>
              <a:t> provided by the OSDE.	</a:t>
            </a:r>
          </a:p>
          <a:p>
            <a:r>
              <a:rPr lang="en-US" dirty="0"/>
              <a:t>District and Building Security forms, and TA/TP Security forms completed via </a:t>
            </a:r>
            <a:r>
              <a:rPr lang="en-US" dirty="0">
                <a:solidFill>
                  <a:srgbClr val="FF0000"/>
                </a:solidFill>
              </a:rPr>
              <a:t>DocuSign</a:t>
            </a:r>
            <a:r>
              <a:rPr lang="en-US" dirty="0"/>
              <a:t> with the correct CDS codes.	</a:t>
            </a:r>
          </a:p>
          <a:p>
            <a:r>
              <a:rPr lang="en-US" dirty="0">
                <a:solidFill>
                  <a:srgbClr val="002060"/>
                </a:solidFill>
              </a:rPr>
              <a:t>Test Security forms </a:t>
            </a:r>
            <a:r>
              <a:rPr lang="en-US" dirty="0"/>
              <a:t>and </a:t>
            </a:r>
            <a:r>
              <a:rPr lang="en-US" dirty="0">
                <a:solidFill>
                  <a:srgbClr val="FF0000"/>
                </a:solidFill>
              </a:rPr>
              <a:t>seating charts </a:t>
            </a:r>
            <a:r>
              <a:rPr lang="en-US" dirty="0"/>
              <a:t>completed and returned to ACT/SAT (HS Only)	</a:t>
            </a:r>
          </a:p>
          <a:p>
            <a:r>
              <a:rPr lang="en-US" dirty="0"/>
              <a:t>All test booklets and materials accounted for, from current administration. (missing test books reported to the OSDE by the testing vendor).	</a:t>
            </a:r>
          </a:p>
          <a:p>
            <a:endParaRPr lang="en-US" dirty="0"/>
          </a:p>
          <a:p>
            <a:endParaRPr lang="en-US" dirty="0"/>
          </a:p>
          <a:p>
            <a:endParaRPr lang="en-US" dirty="0"/>
          </a:p>
        </p:txBody>
      </p:sp>
      <p:pic>
        <p:nvPicPr>
          <p:cNvPr id="2" name="Slide 23">
            <a:hlinkClick r:id="" action="ppaction://media"/>
            <a:extLst>
              <a:ext uri="{FF2B5EF4-FFF2-40B4-BE49-F238E27FC236}">
                <a16:creationId xmlns:a16="http://schemas.microsoft.com/office/drawing/2014/main" id="{654C3D74-FD0A-2246-AD9D-2FFD4EE598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6045200"/>
            <a:ext cx="812800" cy="812800"/>
          </a:xfrm>
          <a:prstGeom prst="rect">
            <a:avLst/>
          </a:prstGeom>
        </p:spPr>
      </p:pic>
    </p:spTree>
    <p:extLst>
      <p:ext uri="{BB962C8B-B14F-4D97-AF65-F5344CB8AC3E}">
        <p14:creationId xmlns:p14="http://schemas.microsoft.com/office/powerpoint/2010/main" val="14701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Item 14 – IEP/504 Plans</a:t>
            </a:r>
          </a:p>
        </p:txBody>
      </p:sp>
      <p:sp>
        <p:nvSpPr>
          <p:cNvPr id="3" name="Content Placeholder 2"/>
          <p:cNvSpPr>
            <a:spLocks noGrp="1"/>
          </p:cNvSpPr>
          <p:nvPr>
            <p:ph idx="1"/>
          </p:nvPr>
        </p:nvSpPr>
        <p:spPr/>
        <p:txBody>
          <a:bodyPr/>
          <a:lstStyle/>
          <a:p>
            <a:r>
              <a:rPr lang="en-US" dirty="0"/>
              <a:t>Students designated as Special Education or 504 must have valid eligibility documentation and have an IEP or 504 plan in effect for the current school year. The OSTP approved accommodations used by students </a:t>
            </a:r>
            <a:r>
              <a:rPr lang="en-US" dirty="0">
                <a:solidFill>
                  <a:srgbClr val="FF0000"/>
                </a:solidFill>
              </a:rPr>
              <a:t>must be documented on an IEP or 504 plan and they must be routinely used as part of classroom instruction and assessments</a:t>
            </a:r>
            <a:r>
              <a:rPr lang="en-US" dirty="0"/>
              <a:t>. The OSDE may sample a selection of IEPs for review through </a:t>
            </a:r>
            <a:r>
              <a:rPr lang="en-US" dirty="0" err="1"/>
              <a:t>EdPlan</a:t>
            </a:r>
            <a:r>
              <a:rPr lang="en-US" dirty="0"/>
              <a:t>.	</a:t>
            </a:r>
          </a:p>
          <a:p>
            <a:endParaRPr lang="en-US" dirty="0"/>
          </a:p>
        </p:txBody>
      </p:sp>
      <p:pic>
        <p:nvPicPr>
          <p:cNvPr id="4" name="Slide 24">
            <a:hlinkClick r:id="" action="ppaction://media"/>
            <a:extLst>
              <a:ext uri="{FF2B5EF4-FFF2-40B4-BE49-F238E27FC236}">
                <a16:creationId xmlns:a16="http://schemas.microsoft.com/office/drawing/2014/main" id="{084DD4FB-C4ED-3047-ADF0-44BC86FEA6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07709" y="6045200"/>
            <a:ext cx="812800" cy="812800"/>
          </a:xfrm>
          <a:prstGeom prst="rect">
            <a:avLst/>
          </a:prstGeom>
        </p:spPr>
      </p:pic>
    </p:spTree>
    <p:extLst>
      <p:ext uri="{BB962C8B-B14F-4D97-AF65-F5344CB8AC3E}">
        <p14:creationId xmlns:p14="http://schemas.microsoft.com/office/powerpoint/2010/main" val="3523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Documentation</a:t>
            </a:r>
          </a:p>
        </p:txBody>
      </p:sp>
      <p:sp>
        <p:nvSpPr>
          <p:cNvPr id="3" name="Content Placeholder 2"/>
          <p:cNvSpPr>
            <a:spLocks noGrp="1"/>
          </p:cNvSpPr>
          <p:nvPr>
            <p:ph idx="1"/>
          </p:nvPr>
        </p:nvSpPr>
        <p:spPr/>
        <p:txBody>
          <a:bodyPr>
            <a:normAutofit lnSpcReduction="10000"/>
          </a:bodyPr>
          <a:lstStyle/>
          <a:p>
            <a:r>
              <a:rPr lang="en-US" dirty="0"/>
              <a:t>Monitoring documentation received at SDE by </a:t>
            </a:r>
            <a:r>
              <a:rPr lang="en-US" b="1" dirty="0"/>
              <a:t>May 24, 2019</a:t>
            </a:r>
            <a:r>
              <a:rPr lang="en-US" dirty="0"/>
              <a:t>. Failure to submit documentation by this date may result in an automatic non-compliance status.	</a:t>
            </a:r>
          </a:p>
          <a:p>
            <a:r>
              <a:rPr lang="en-US" dirty="0"/>
              <a:t>Submitting Documentation</a:t>
            </a:r>
          </a:p>
          <a:p>
            <a:pPr lvl="1"/>
            <a:r>
              <a:rPr lang="en-US" dirty="0"/>
              <a:t>Email to </a:t>
            </a:r>
            <a:r>
              <a:rPr lang="en-US" dirty="0">
                <a:hlinkClick r:id="rId4"/>
              </a:rPr>
              <a:t>Assessments@sde.ok.gov</a:t>
            </a:r>
            <a:r>
              <a:rPr lang="en-US" dirty="0"/>
              <a:t> </a:t>
            </a:r>
            <a:r>
              <a:rPr lang="en-US" dirty="0" smtClean="0"/>
              <a:t>(15 MB max file size)with </a:t>
            </a:r>
            <a:r>
              <a:rPr lang="en-US" dirty="0"/>
              <a:t>subject line: Desk Monitoring</a:t>
            </a:r>
          </a:p>
          <a:p>
            <a:pPr lvl="1"/>
            <a:r>
              <a:rPr lang="en-US" dirty="0"/>
              <a:t>Mail flash-drive to:</a:t>
            </a:r>
          </a:p>
          <a:p>
            <a:pPr marL="914400" lvl="2" indent="0">
              <a:buNone/>
            </a:pPr>
            <a:r>
              <a:rPr lang="en-US" dirty="0"/>
              <a:t>Office of Assessments </a:t>
            </a:r>
          </a:p>
          <a:p>
            <a:pPr marL="914400" lvl="2" indent="0">
              <a:buNone/>
            </a:pPr>
            <a:r>
              <a:rPr lang="en-US" dirty="0"/>
              <a:t>2500 N Lincoln Blvd, Suite 214  </a:t>
            </a:r>
          </a:p>
          <a:p>
            <a:pPr marL="914400" lvl="2" indent="0">
              <a:buNone/>
            </a:pPr>
            <a:r>
              <a:rPr lang="en-US" dirty="0"/>
              <a:t>Oklahoma City, OK  73105-4599</a:t>
            </a:r>
          </a:p>
        </p:txBody>
      </p:sp>
      <p:pic>
        <p:nvPicPr>
          <p:cNvPr id="4" name="Slide 25">
            <a:hlinkClick r:id="" action="ppaction://media"/>
            <a:extLst>
              <a:ext uri="{FF2B5EF4-FFF2-40B4-BE49-F238E27FC236}">
                <a16:creationId xmlns:a16="http://schemas.microsoft.com/office/drawing/2014/main" id="{FD918DD4-DD08-4848-B3DF-75F93372CE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1055" y="6045200"/>
            <a:ext cx="812800" cy="812800"/>
          </a:xfrm>
          <a:prstGeom prst="rect">
            <a:avLst/>
          </a:prstGeom>
        </p:spPr>
      </p:pic>
    </p:spTree>
    <p:extLst>
      <p:ext uri="{BB962C8B-B14F-4D97-AF65-F5344CB8AC3E}">
        <p14:creationId xmlns:p14="http://schemas.microsoft.com/office/powerpoint/2010/main" val="306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04599" y="391885"/>
            <a:ext cx="10524744" cy="551543"/>
          </a:xfrm>
        </p:spPr>
        <p:txBody>
          <a:bodyPr>
            <a:normAutofit fontScale="90000"/>
          </a:bodyPr>
          <a:lstStyle/>
          <a:p>
            <a:r>
              <a:rPr lang="en-US" dirty="0"/>
              <a:t/>
            </a:r>
            <a:br>
              <a:rPr lang="en-US" dirty="0"/>
            </a:br>
            <a:endParaRPr lang="en-US" dirty="0"/>
          </a:p>
        </p:txBody>
      </p:sp>
      <p:sp>
        <p:nvSpPr>
          <p:cNvPr id="3" name="Rectangle 2">
            <a:extLst>
              <a:ext uri="{FF2B5EF4-FFF2-40B4-BE49-F238E27FC236}">
                <a16:creationId xmlns:a16="http://schemas.microsoft.com/office/drawing/2014/main" id="{015DE317-3D1F-3946-8F26-5B166002AA30}"/>
              </a:ext>
            </a:extLst>
          </p:cNvPr>
          <p:cNvSpPr/>
          <p:nvPr/>
        </p:nvSpPr>
        <p:spPr>
          <a:xfrm>
            <a:off x="0" y="1976934"/>
            <a:ext cx="11713028" cy="707886"/>
          </a:xfrm>
          <a:prstGeom prst="rect">
            <a:avLst/>
          </a:prstGeom>
        </p:spPr>
        <p:txBody>
          <a:bodyPr wrap="square">
            <a:spAutoFit/>
          </a:bodyPr>
          <a:lstStyle/>
          <a:p>
            <a:pPr algn="ctr"/>
            <a:r>
              <a:rPr lang="en-US" sz="4000" dirty="0"/>
              <a:t>Academic Assessment Monitoring Program</a:t>
            </a:r>
          </a:p>
        </p:txBody>
      </p:sp>
      <p:sp>
        <p:nvSpPr>
          <p:cNvPr id="9" name="Title 3">
            <a:extLst>
              <a:ext uri="{FF2B5EF4-FFF2-40B4-BE49-F238E27FC236}">
                <a16:creationId xmlns:a16="http://schemas.microsoft.com/office/drawing/2014/main" id="{EF653760-34DD-0A47-BED2-E94FCD0B5321}"/>
              </a:ext>
            </a:extLst>
          </p:cNvPr>
          <p:cNvSpPr txBox="1">
            <a:spLocks/>
          </p:cNvSpPr>
          <p:nvPr/>
        </p:nvSpPr>
        <p:spPr>
          <a:xfrm>
            <a:off x="804599" y="362856"/>
            <a:ext cx="10524744" cy="551543"/>
          </a:xfrm>
          <a:prstGeom prst="rect">
            <a:avLst/>
          </a:prstGeom>
        </p:spPr>
        <p:txBody>
          <a:bodyPr vert="horz" lIns="91440" tIns="45720" rIns="91440" bIns="45720" rtlCol="0" anchor="ctr">
            <a:normAutofit fontScale="37500" lnSpcReduction="20000"/>
          </a:bodyPr>
          <a:lstStyle>
            <a:lvl1pPr algn="ctr" defTabSz="457200" rtl="0" eaLnBrk="1" latinLnBrk="0" hangingPunct="1">
              <a:spcBef>
                <a:spcPct val="0"/>
              </a:spcBef>
              <a:buNone/>
              <a:defRPr sz="4400" kern="1200">
                <a:solidFill>
                  <a:schemeClr val="bg2">
                    <a:lumMod val="25000"/>
                  </a:schemeClr>
                </a:solidFill>
                <a:latin typeface="Tw Cen MT"/>
                <a:ea typeface="+mj-ea"/>
                <a:cs typeface="Tw Cen MT"/>
              </a:defRPr>
            </a:lvl1pPr>
          </a:lstStyle>
          <a:p>
            <a:r>
              <a:rPr lang="en-US"/>
              <a:t/>
            </a:r>
            <a:br>
              <a:rPr lang="en-US"/>
            </a:br>
            <a:endParaRPr lang="en-US" dirty="0"/>
          </a:p>
        </p:txBody>
      </p:sp>
      <p:sp>
        <p:nvSpPr>
          <p:cNvPr id="8" name="Rectangle 7">
            <a:extLst>
              <a:ext uri="{FF2B5EF4-FFF2-40B4-BE49-F238E27FC236}">
                <a16:creationId xmlns:a16="http://schemas.microsoft.com/office/drawing/2014/main" id="{8250A126-3B07-9F4E-B9BE-B11B15A8A4D0}"/>
              </a:ext>
            </a:extLst>
          </p:cNvPr>
          <p:cNvSpPr/>
          <p:nvPr/>
        </p:nvSpPr>
        <p:spPr>
          <a:xfrm>
            <a:off x="804599" y="391885"/>
            <a:ext cx="10139172" cy="1708160"/>
          </a:xfrm>
          <a:prstGeom prst="rect">
            <a:avLst/>
          </a:prstGeom>
        </p:spPr>
        <p:txBody>
          <a:bodyPr wrap="square">
            <a:spAutoFit/>
          </a:bodyPr>
          <a:lstStyle/>
          <a:p>
            <a:pPr algn="ctr"/>
            <a:r>
              <a:rPr lang="en-US" sz="3200" b="1" dirty="0">
                <a:latin typeface="Arial" panose="020B0604020202020204" pitchFamily="34" charset="0"/>
              </a:rPr>
              <a:t>Oklahoma State Department of Education</a:t>
            </a:r>
            <a:endParaRPr lang="en-US" sz="3200" b="1" dirty="0"/>
          </a:p>
          <a:p>
            <a:pPr algn="ctr">
              <a:spcBef>
                <a:spcPts val="612"/>
              </a:spcBef>
            </a:pPr>
            <a:r>
              <a:rPr lang="en-US" sz="3200" b="1" dirty="0">
                <a:latin typeface="Arial" panose="020B0604020202020204" pitchFamily="34" charset="0"/>
              </a:rPr>
              <a:t>Office of Assessments</a:t>
            </a:r>
            <a:endParaRPr lang="en-US" sz="3200" b="1" dirty="0"/>
          </a:p>
          <a:p>
            <a:r>
              <a:rPr lang="en-US" dirty="0"/>
              <a:t/>
            </a:r>
            <a:br>
              <a:rPr lang="en-US" dirty="0"/>
            </a:br>
            <a:endParaRPr lang="en-US" dirty="0"/>
          </a:p>
        </p:txBody>
      </p:sp>
      <p:sp>
        <p:nvSpPr>
          <p:cNvPr id="10" name="Rectangle 9">
            <a:extLst>
              <a:ext uri="{FF2B5EF4-FFF2-40B4-BE49-F238E27FC236}">
                <a16:creationId xmlns:a16="http://schemas.microsoft.com/office/drawing/2014/main" id="{9B87F887-AFD2-6A41-8F1A-AA154A9C8761}"/>
              </a:ext>
            </a:extLst>
          </p:cNvPr>
          <p:cNvSpPr/>
          <p:nvPr/>
        </p:nvSpPr>
        <p:spPr>
          <a:xfrm>
            <a:off x="878112" y="3563652"/>
            <a:ext cx="10493829" cy="1200329"/>
          </a:xfrm>
          <a:prstGeom prst="rect">
            <a:avLst/>
          </a:prstGeom>
        </p:spPr>
        <p:txBody>
          <a:bodyPr wrap="square">
            <a:spAutoFit/>
          </a:bodyPr>
          <a:lstStyle/>
          <a:p>
            <a:pPr algn="ctr"/>
            <a:r>
              <a:rPr lang="en-US" dirty="0">
                <a:latin typeface="Arial" panose="020B0604020202020204" pitchFamily="34" charset="0"/>
              </a:rPr>
              <a:t>Please contact the Office of Assessments with any questions or concerns you may have regarding the Academic Assessment Monitoring Program.</a:t>
            </a:r>
            <a:endParaRPr lang="en-US" dirty="0"/>
          </a:p>
          <a:p>
            <a:r>
              <a:rPr lang="en-US" dirty="0"/>
              <a:t/>
            </a:r>
            <a:br>
              <a:rPr lang="en-US" dirty="0"/>
            </a:br>
            <a:endParaRPr lang="en-US" dirty="0"/>
          </a:p>
        </p:txBody>
      </p:sp>
      <p:sp>
        <p:nvSpPr>
          <p:cNvPr id="11" name="Rectangle 10">
            <a:extLst>
              <a:ext uri="{FF2B5EF4-FFF2-40B4-BE49-F238E27FC236}">
                <a16:creationId xmlns:a16="http://schemas.microsoft.com/office/drawing/2014/main" id="{CFAAA4AA-A9EC-0742-A8EC-869693F2EECC}"/>
              </a:ext>
            </a:extLst>
          </p:cNvPr>
          <p:cNvSpPr/>
          <p:nvPr/>
        </p:nvSpPr>
        <p:spPr>
          <a:xfrm>
            <a:off x="3018970" y="4763981"/>
            <a:ext cx="6212115" cy="1474763"/>
          </a:xfrm>
          <a:prstGeom prst="rect">
            <a:avLst/>
          </a:prstGeom>
        </p:spPr>
        <p:txBody>
          <a:bodyPr wrap="square">
            <a:spAutoFit/>
          </a:bodyPr>
          <a:lstStyle/>
          <a:p>
            <a:pPr algn="ctr"/>
            <a:r>
              <a:rPr lang="en-US" sz="2400" dirty="0">
                <a:latin typeface="Arial" panose="020B0604020202020204" pitchFamily="34" charset="0"/>
              </a:rPr>
              <a:t>Email: </a:t>
            </a:r>
            <a:r>
              <a:rPr lang="en-US" sz="2400" u="sng" dirty="0">
                <a:solidFill>
                  <a:srgbClr val="0000FF"/>
                </a:solidFill>
                <a:latin typeface="Arial" panose="020B0604020202020204" pitchFamily="34" charset="0"/>
                <a:hlinkClick r:id="rId5"/>
              </a:rPr>
              <a:t>Assessments@sde.ok.gov</a:t>
            </a:r>
            <a:endParaRPr lang="en-US" sz="2400" dirty="0"/>
          </a:p>
          <a:p>
            <a:pPr algn="ctr">
              <a:spcBef>
                <a:spcPts val="720"/>
              </a:spcBef>
            </a:pPr>
            <a:r>
              <a:rPr lang="en-US" sz="2400" dirty="0">
                <a:latin typeface="Arial" panose="020B0604020202020204" pitchFamily="34" charset="0"/>
              </a:rPr>
              <a:t>Phone:  405-521-3341</a:t>
            </a:r>
            <a:endParaRPr lang="en-US" sz="2400" dirty="0"/>
          </a:p>
          <a:p>
            <a:r>
              <a:rPr lang="en-US" dirty="0"/>
              <a:t/>
            </a:r>
            <a:br>
              <a:rPr lang="en-US" dirty="0"/>
            </a:br>
            <a:endParaRPr lang="en-US" dirty="0"/>
          </a:p>
        </p:txBody>
      </p:sp>
      <p:pic>
        <p:nvPicPr>
          <p:cNvPr id="12" name="Slide 26">
            <a:hlinkClick r:id="" action="ppaction://media"/>
            <a:extLst>
              <a:ext uri="{FF2B5EF4-FFF2-40B4-BE49-F238E27FC236}">
                <a16:creationId xmlns:a16="http://schemas.microsoft.com/office/drawing/2014/main" id="{7FEFB84F-B52B-8B4B-BACF-EC52456D3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67785" y="5964310"/>
            <a:ext cx="812800" cy="812800"/>
          </a:xfrm>
          <a:prstGeom prst="rect">
            <a:avLst/>
          </a:prstGeom>
        </p:spPr>
      </p:pic>
    </p:spTree>
    <p:extLst>
      <p:ext uri="{BB962C8B-B14F-4D97-AF65-F5344CB8AC3E}">
        <p14:creationId xmlns:p14="http://schemas.microsoft.com/office/powerpoint/2010/main" val="2435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Required Documentation</a:t>
            </a:r>
          </a:p>
        </p:txBody>
      </p:sp>
      <p:pic>
        <p:nvPicPr>
          <p:cNvPr id="8" name="Slide 3">
            <a:hlinkClick r:id="" action="ppaction://media"/>
            <a:extLst>
              <a:ext uri="{FF2B5EF4-FFF2-40B4-BE49-F238E27FC236}">
                <a16:creationId xmlns:a16="http://schemas.microsoft.com/office/drawing/2014/main" id="{B14135B2-CA24-0C40-8D3B-60C4ECB37D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46531" y="6045200"/>
            <a:ext cx="812800" cy="812800"/>
          </a:xfrm>
          <a:prstGeom prst="rect">
            <a:avLst/>
          </a:prstGeom>
        </p:spPr>
      </p:pic>
      <p:pic>
        <p:nvPicPr>
          <p:cNvPr id="5" name="Picture 4"/>
          <p:cNvPicPr/>
          <p:nvPr/>
        </p:nvPicPr>
        <p:blipFill>
          <a:blip r:embed="rId5"/>
          <a:stretch>
            <a:fillRect/>
          </a:stretch>
        </p:blipFill>
        <p:spPr>
          <a:xfrm>
            <a:off x="7559193" y="142043"/>
            <a:ext cx="4357043" cy="5788240"/>
          </a:xfrm>
          <a:prstGeom prst="rect">
            <a:avLst/>
          </a:prstGeom>
        </p:spPr>
      </p:pic>
    </p:spTree>
    <p:extLst>
      <p:ext uri="{BB962C8B-B14F-4D97-AF65-F5344CB8AC3E}">
        <p14:creationId xmlns:p14="http://schemas.microsoft.com/office/powerpoint/2010/main" val="13527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Desk Monitoring</a:t>
            </a:r>
          </a:p>
        </p:txBody>
      </p:sp>
      <p:sp>
        <p:nvSpPr>
          <p:cNvPr id="3" name="Content Placeholder 2"/>
          <p:cNvSpPr>
            <a:spLocks noGrp="1"/>
          </p:cNvSpPr>
          <p:nvPr>
            <p:ph idx="1"/>
          </p:nvPr>
        </p:nvSpPr>
        <p:spPr/>
        <p:txBody>
          <a:bodyPr/>
          <a:lstStyle/>
          <a:p>
            <a:r>
              <a:rPr lang="en-US" dirty="0"/>
              <a:t>2 types of documentation</a:t>
            </a:r>
          </a:p>
          <a:p>
            <a:pPr lvl="1"/>
            <a:r>
              <a:rPr lang="en-US" dirty="0"/>
              <a:t>District/site provided documentation</a:t>
            </a:r>
          </a:p>
          <a:p>
            <a:pPr lvl="2"/>
            <a:r>
              <a:rPr lang="en-US" dirty="0"/>
              <a:t>Line items 1 – 9</a:t>
            </a:r>
          </a:p>
          <a:p>
            <a:pPr lvl="2"/>
            <a:endParaRPr lang="en-US" dirty="0"/>
          </a:p>
          <a:p>
            <a:pPr lvl="1"/>
            <a:r>
              <a:rPr lang="en-US" dirty="0"/>
              <a:t>State collected documentation</a:t>
            </a:r>
          </a:p>
          <a:p>
            <a:pPr lvl="2"/>
            <a:r>
              <a:rPr lang="en-US" dirty="0"/>
              <a:t>Line items 10 – 16</a:t>
            </a:r>
          </a:p>
          <a:p>
            <a:pPr lvl="2"/>
            <a:endParaRPr lang="en-US" dirty="0"/>
          </a:p>
        </p:txBody>
      </p:sp>
      <p:pic>
        <p:nvPicPr>
          <p:cNvPr id="4" name="Slide 4">
            <a:hlinkClick r:id="" action="ppaction://media"/>
            <a:extLst>
              <a:ext uri="{FF2B5EF4-FFF2-40B4-BE49-F238E27FC236}">
                <a16:creationId xmlns:a16="http://schemas.microsoft.com/office/drawing/2014/main" id="{7308F295-4C17-3247-8F29-06135078B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58106" y="6045200"/>
            <a:ext cx="812800" cy="812800"/>
          </a:xfrm>
          <a:prstGeom prst="rect">
            <a:avLst/>
          </a:prstGeom>
        </p:spPr>
      </p:pic>
      <p:pic>
        <p:nvPicPr>
          <p:cNvPr id="5" name="Picture 4"/>
          <p:cNvPicPr/>
          <p:nvPr/>
        </p:nvPicPr>
        <p:blipFill>
          <a:blip r:embed="rId5"/>
          <a:stretch>
            <a:fillRect/>
          </a:stretch>
        </p:blipFill>
        <p:spPr>
          <a:xfrm>
            <a:off x="6715217" y="1417638"/>
            <a:ext cx="4736977" cy="1911798"/>
          </a:xfrm>
          <a:prstGeom prst="rect">
            <a:avLst/>
          </a:prstGeom>
        </p:spPr>
      </p:pic>
      <p:pic>
        <p:nvPicPr>
          <p:cNvPr id="6" name="Picture 5"/>
          <p:cNvPicPr/>
          <p:nvPr/>
        </p:nvPicPr>
        <p:blipFill>
          <a:blip r:embed="rId6"/>
          <a:stretch>
            <a:fillRect/>
          </a:stretch>
        </p:blipFill>
        <p:spPr>
          <a:xfrm>
            <a:off x="4286296" y="4022264"/>
            <a:ext cx="5838825" cy="1752600"/>
          </a:xfrm>
          <a:prstGeom prst="rect">
            <a:avLst/>
          </a:prstGeom>
        </p:spPr>
      </p:pic>
    </p:spTree>
    <p:extLst>
      <p:ext uri="{BB962C8B-B14F-4D97-AF65-F5344CB8AC3E}">
        <p14:creationId xmlns:p14="http://schemas.microsoft.com/office/powerpoint/2010/main" val="16372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and Site Provided Documentation</a:t>
            </a:r>
          </a:p>
        </p:txBody>
      </p:sp>
      <p:pic>
        <p:nvPicPr>
          <p:cNvPr id="7" name="Picture 6">
            <a:extLst>
              <a:ext uri="{FF2B5EF4-FFF2-40B4-BE49-F238E27FC236}">
                <a16:creationId xmlns:a16="http://schemas.microsoft.com/office/drawing/2014/main" id="{80D99DCE-8214-0948-8960-6C788D6EF984}"/>
              </a:ext>
            </a:extLst>
          </p:cNvPr>
          <p:cNvPicPr/>
          <p:nvPr/>
        </p:nvPicPr>
        <p:blipFill>
          <a:blip r:embed="rId4"/>
          <a:stretch>
            <a:fillRect/>
          </a:stretch>
        </p:blipFill>
        <p:spPr>
          <a:xfrm>
            <a:off x="5688532" y="0"/>
            <a:ext cx="5314950" cy="4448175"/>
          </a:xfrm>
          <a:prstGeom prst="rect">
            <a:avLst/>
          </a:prstGeom>
        </p:spPr>
      </p:pic>
      <p:pic>
        <p:nvPicPr>
          <p:cNvPr id="8" name="Picture 7">
            <a:extLst>
              <a:ext uri="{FF2B5EF4-FFF2-40B4-BE49-F238E27FC236}">
                <a16:creationId xmlns:a16="http://schemas.microsoft.com/office/drawing/2014/main" id="{DFF4F4D6-CC56-5740-AD0E-5175510208DF}"/>
              </a:ext>
            </a:extLst>
          </p:cNvPr>
          <p:cNvPicPr/>
          <p:nvPr/>
        </p:nvPicPr>
        <p:blipFill>
          <a:blip r:embed="rId5"/>
          <a:stretch>
            <a:fillRect/>
          </a:stretch>
        </p:blipFill>
        <p:spPr>
          <a:xfrm>
            <a:off x="723858" y="0"/>
            <a:ext cx="4857750" cy="4448175"/>
          </a:xfrm>
          <a:prstGeom prst="rect">
            <a:avLst/>
          </a:prstGeom>
        </p:spPr>
      </p:pic>
      <p:pic>
        <p:nvPicPr>
          <p:cNvPr id="9" name="Slide 5">
            <a:hlinkClick r:id="" action="ppaction://media"/>
            <a:extLst>
              <a:ext uri="{FF2B5EF4-FFF2-40B4-BE49-F238E27FC236}">
                <a16:creationId xmlns:a16="http://schemas.microsoft.com/office/drawing/2014/main" id="{F27FF214-12F0-F547-A35C-0D20050E53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92831" y="6045200"/>
            <a:ext cx="812800" cy="812800"/>
          </a:xfrm>
          <a:prstGeom prst="rect">
            <a:avLst/>
          </a:prstGeom>
        </p:spPr>
      </p:pic>
    </p:spTree>
    <p:extLst>
      <p:ext uri="{BB962C8B-B14F-4D97-AF65-F5344CB8AC3E}">
        <p14:creationId xmlns:p14="http://schemas.microsoft.com/office/powerpoint/2010/main" val="69017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Item 1 – Training Evidence</a:t>
            </a:r>
          </a:p>
        </p:txBody>
      </p:sp>
      <p:sp>
        <p:nvSpPr>
          <p:cNvPr id="3" name="Content Placeholder 2"/>
          <p:cNvSpPr>
            <a:spLocks noGrp="1"/>
          </p:cNvSpPr>
          <p:nvPr>
            <p:ph idx="1"/>
          </p:nvPr>
        </p:nvSpPr>
        <p:spPr/>
        <p:txBody>
          <a:bodyPr>
            <a:normAutofit/>
          </a:bodyPr>
          <a:lstStyle/>
          <a:p>
            <a:r>
              <a:rPr lang="en-US" dirty="0"/>
              <a:t>Provide evidence of training for Building Test Coordinators, Test Administrators, and Test Proctors. </a:t>
            </a:r>
          </a:p>
          <a:p>
            <a:pPr lvl="1"/>
            <a:r>
              <a:rPr lang="en-US" dirty="0"/>
              <a:t>BTCs were trained by either their OSDE-trained DTC or via an OSDE Test Prep In-service training. </a:t>
            </a:r>
          </a:p>
          <a:p>
            <a:pPr lvl="1"/>
            <a:r>
              <a:rPr lang="en-US" dirty="0"/>
              <a:t>Record of training from TA/TP modules or </a:t>
            </a:r>
          </a:p>
          <a:p>
            <a:pPr lvl="1"/>
            <a:r>
              <a:rPr lang="en-US" dirty="0"/>
              <a:t>In-service sign-in sheets with: </a:t>
            </a:r>
          </a:p>
          <a:p>
            <a:pPr lvl="2"/>
            <a:r>
              <a:rPr lang="en-US" dirty="0"/>
              <a:t>legibly printed names, </a:t>
            </a:r>
          </a:p>
          <a:p>
            <a:pPr lvl="2"/>
            <a:r>
              <a:rPr lang="en-US" dirty="0"/>
              <a:t>signatures, and </a:t>
            </a:r>
          </a:p>
          <a:p>
            <a:pPr lvl="2"/>
            <a:r>
              <a:rPr lang="en-US" dirty="0"/>
              <a:t>dated agenda for the training in-service. </a:t>
            </a:r>
          </a:p>
          <a:p>
            <a:endParaRPr lang="en-US" dirty="0"/>
          </a:p>
        </p:txBody>
      </p:sp>
      <p:pic>
        <p:nvPicPr>
          <p:cNvPr id="5" name="Slide 6">
            <a:hlinkClick r:id="" action="ppaction://media"/>
            <a:extLst>
              <a:ext uri="{FF2B5EF4-FFF2-40B4-BE49-F238E27FC236}">
                <a16:creationId xmlns:a16="http://schemas.microsoft.com/office/drawing/2014/main" id="{A7226099-2949-6544-BE4A-F3AFD289A2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257" y="6126164"/>
            <a:ext cx="812800" cy="812800"/>
          </a:xfrm>
          <a:prstGeom prst="rect">
            <a:avLst/>
          </a:prstGeom>
        </p:spPr>
      </p:pic>
    </p:spTree>
    <p:extLst>
      <p:ext uri="{BB962C8B-B14F-4D97-AF65-F5344CB8AC3E}">
        <p14:creationId xmlns:p14="http://schemas.microsoft.com/office/powerpoint/2010/main" val="142912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sz="3600" dirty="0"/>
              <a:t>Provide evidence of training for Building Test Coordinators</a:t>
            </a:r>
            <a:br>
              <a:rPr lang="en-US" sz="3600" dirty="0"/>
            </a:br>
            <a:r>
              <a:rPr lang="en-US" sz="2200" dirty="0"/>
              <a:t>BTCs were trained by either their OSDE-trained DTC or via an OSDE Test Prep In-service training. </a:t>
            </a:r>
            <a:r>
              <a:rPr lang="en-US" sz="3600" dirty="0"/>
              <a:t/>
            </a:r>
            <a:br>
              <a:rPr lang="en-US" sz="3600" dirty="0"/>
            </a:br>
            <a:endParaRPr lang="en-US" sz="3600" dirty="0"/>
          </a:p>
        </p:txBody>
      </p:sp>
      <p:pic>
        <p:nvPicPr>
          <p:cNvPr id="16" name="Picture 15">
            <a:extLst>
              <a:ext uri="{FF2B5EF4-FFF2-40B4-BE49-F238E27FC236}">
                <a16:creationId xmlns:a16="http://schemas.microsoft.com/office/drawing/2014/main" id="{BFA26436-BD05-9748-B272-E988BC2D1A64}"/>
              </a:ext>
            </a:extLst>
          </p:cNvPr>
          <p:cNvPicPr>
            <a:picLocks noChangeAspect="1"/>
          </p:cNvPicPr>
          <p:nvPr/>
        </p:nvPicPr>
        <p:blipFill rotWithShape="1">
          <a:blip r:embed="rId5">
            <a:extLst>
              <a:ext uri="{28A0092B-C50C-407E-A947-70E740481C1C}">
                <a14:useLocalDpi xmlns:a14="http://schemas.microsoft.com/office/drawing/2010/main" val="0"/>
              </a:ext>
            </a:extLst>
          </a:blip>
          <a:srcRect r="21181"/>
          <a:stretch/>
        </p:blipFill>
        <p:spPr>
          <a:xfrm rot="5400000">
            <a:off x="1211688" y="107828"/>
            <a:ext cx="4359390" cy="6782764"/>
          </a:xfrm>
          <a:prstGeom prst="rect">
            <a:avLst/>
          </a:prstGeom>
        </p:spPr>
      </p:pic>
      <p:pic>
        <p:nvPicPr>
          <p:cNvPr id="17" name="Slide 7">
            <a:hlinkClick r:id="" action="ppaction://media"/>
            <a:extLst>
              <a:ext uri="{FF2B5EF4-FFF2-40B4-BE49-F238E27FC236}">
                <a16:creationId xmlns:a16="http://schemas.microsoft.com/office/drawing/2014/main" id="{4C27FA39-8378-0241-B8E9-2F8436D395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3367" y="6045200"/>
            <a:ext cx="812800" cy="812800"/>
          </a:xfrm>
          <a:prstGeom prst="rect">
            <a:avLst/>
          </a:prstGeom>
        </p:spPr>
      </p:pic>
      <p:pic>
        <p:nvPicPr>
          <p:cNvPr id="3" name="Picture 2"/>
          <p:cNvPicPr>
            <a:picLocks noChangeAspect="1"/>
          </p:cNvPicPr>
          <p:nvPr/>
        </p:nvPicPr>
        <p:blipFill>
          <a:blip r:embed="rId7"/>
          <a:stretch>
            <a:fillRect/>
          </a:stretch>
        </p:blipFill>
        <p:spPr>
          <a:xfrm>
            <a:off x="6329666" y="1417638"/>
            <a:ext cx="5705833" cy="4249467"/>
          </a:xfrm>
          <a:prstGeom prst="rect">
            <a:avLst/>
          </a:prstGeom>
        </p:spPr>
      </p:pic>
    </p:spTree>
    <p:extLst>
      <p:ext uri="{BB962C8B-B14F-4D97-AF65-F5344CB8AC3E}">
        <p14:creationId xmlns:p14="http://schemas.microsoft.com/office/powerpoint/2010/main" val="36020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sz="3600" dirty="0"/>
              <a:t>Provide evidence of training for Test Administrators/Test Proctors</a:t>
            </a:r>
            <a:br>
              <a:rPr lang="en-US" sz="3600" dirty="0"/>
            </a:br>
            <a:r>
              <a:rPr lang="en-US" sz="2400" dirty="0"/>
              <a:t>Record of training from TA/TP modules </a:t>
            </a:r>
            <a:r>
              <a:rPr lang="en-US" sz="2400" b="1" dirty="0"/>
              <a:t>OR</a:t>
            </a:r>
            <a:r>
              <a:rPr lang="en-US" sz="2400" dirty="0"/>
              <a:t> In-service sign-in sheets </a:t>
            </a:r>
            <a:r>
              <a:rPr lang="en-US" sz="3600" dirty="0"/>
              <a:t/>
            </a:r>
            <a:br>
              <a:rPr lang="en-US" sz="3600" dirty="0"/>
            </a:br>
            <a:endParaRPr lang="en-US" sz="3600" dirty="0"/>
          </a:p>
        </p:txBody>
      </p:sp>
      <p:pic>
        <p:nvPicPr>
          <p:cNvPr id="9" name="Picture 8"/>
          <p:cNvPicPr>
            <a:picLocks noChangeAspect="1"/>
          </p:cNvPicPr>
          <p:nvPr/>
        </p:nvPicPr>
        <p:blipFill>
          <a:blip r:embed="rId5"/>
          <a:stretch>
            <a:fillRect/>
          </a:stretch>
        </p:blipFill>
        <p:spPr>
          <a:xfrm>
            <a:off x="5764193" y="969717"/>
            <a:ext cx="6286040" cy="4997302"/>
          </a:xfrm>
          <a:prstGeom prst="rect">
            <a:avLst/>
          </a:prstGeom>
        </p:spPr>
      </p:pic>
      <p:pic>
        <p:nvPicPr>
          <p:cNvPr id="6" name="Slide 8">
            <a:hlinkClick r:id="" action="ppaction://media"/>
            <a:extLst>
              <a:ext uri="{FF2B5EF4-FFF2-40B4-BE49-F238E27FC236}">
                <a16:creationId xmlns:a16="http://schemas.microsoft.com/office/drawing/2014/main" id="{1333BCCF-6C3A-A94A-9D67-3A75914842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2506" y="6045200"/>
            <a:ext cx="812800" cy="812800"/>
          </a:xfrm>
          <a:prstGeom prst="rect">
            <a:avLst/>
          </a:prstGeom>
        </p:spPr>
      </p:pic>
      <p:pic>
        <p:nvPicPr>
          <p:cNvPr id="1026" name="Picture 5" descr="A screenshot of a Test Administrator Training Recor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920" y="1543211"/>
            <a:ext cx="561327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a:xfrm>
            <a:off x="4589755" y="1543211"/>
            <a:ext cx="978408" cy="3832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2" descr="image0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697873"/>
            <a:ext cx="576419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p:cNvSpPr/>
          <p:nvPr/>
        </p:nvSpPr>
        <p:spPr>
          <a:xfrm>
            <a:off x="4119239" y="3744676"/>
            <a:ext cx="798991" cy="29296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Item 2 – Testing Schedule(s)</a:t>
            </a:r>
          </a:p>
        </p:txBody>
      </p:sp>
      <p:sp>
        <p:nvSpPr>
          <p:cNvPr id="3" name="Content Placeholder 2"/>
          <p:cNvSpPr>
            <a:spLocks noGrp="1"/>
          </p:cNvSpPr>
          <p:nvPr>
            <p:ph idx="1"/>
          </p:nvPr>
        </p:nvSpPr>
        <p:spPr/>
        <p:txBody>
          <a:bodyPr>
            <a:normAutofit/>
          </a:bodyPr>
          <a:lstStyle/>
          <a:p>
            <a:r>
              <a:rPr lang="en-US" dirty="0"/>
              <a:t>Provide the site testing schedule which includes: </a:t>
            </a:r>
          </a:p>
          <a:p>
            <a:pPr lvl="1"/>
            <a:r>
              <a:rPr lang="en-US" dirty="0">
                <a:solidFill>
                  <a:srgbClr val="002060"/>
                </a:solidFill>
              </a:rPr>
              <a:t> </a:t>
            </a:r>
            <a:r>
              <a:rPr lang="en-US" dirty="0">
                <a:solidFill>
                  <a:srgbClr val="FF0000"/>
                </a:solidFill>
              </a:rPr>
              <a:t>testing days </a:t>
            </a:r>
            <a:r>
              <a:rPr lang="en-US" dirty="0">
                <a:solidFill>
                  <a:srgbClr val="002060"/>
                </a:solidFill>
              </a:rPr>
              <a:t>and time testing session is scheduled to begin, </a:t>
            </a:r>
          </a:p>
          <a:p>
            <a:pPr lvl="1"/>
            <a:r>
              <a:rPr lang="en-US" dirty="0">
                <a:solidFill>
                  <a:srgbClr val="002060"/>
                </a:solidFill>
              </a:rPr>
              <a:t> </a:t>
            </a:r>
            <a:r>
              <a:rPr lang="en-US" dirty="0">
                <a:solidFill>
                  <a:srgbClr val="FF0000"/>
                </a:solidFill>
              </a:rPr>
              <a:t>room</a:t>
            </a:r>
            <a:r>
              <a:rPr lang="en-US" dirty="0">
                <a:solidFill>
                  <a:srgbClr val="002060"/>
                </a:solidFill>
              </a:rPr>
              <a:t> </a:t>
            </a:r>
            <a:r>
              <a:rPr lang="en-US" dirty="0">
                <a:solidFill>
                  <a:srgbClr val="FF0000"/>
                </a:solidFill>
              </a:rPr>
              <a:t>assignments</a:t>
            </a:r>
            <a:r>
              <a:rPr lang="en-US" dirty="0">
                <a:solidFill>
                  <a:srgbClr val="002060"/>
                </a:solidFill>
              </a:rPr>
              <a:t> and </a:t>
            </a:r>
            <a:r>
              <a:rPr lang="en-US" dirty="0">
                <a:solidFill>
                  <a:srgbClr val="FF0000"/>
                </a:solidFill>
              </a:rPr>
              <a:t>number of students </a:t>
            </a:r>
            <a:r>
              <a:rPr lang="en-US" dirty="0">
                <a:solidFill>
                  <a:srgbClr val="002060"/>
                </a:solidFill>
              </a:rPr>
              <a:t>in each testing room</a:t>
            </a:r>
            <a:r>
              <a:rPr lang="en-US" dirty="0"/>
              <a:t>, </a:t>
            </a:r>
          </a:p>
          <a:p>
            <a:pPr lvl="1"/>
            <a:r>
              <a:rPr lang="en-US" dirty="0"/>
              <a:t> </a:t>
            </a:r>
            <a:r>
              <a:rPr lang="en-US" dirty="0">
                <a:solidFill>
                  <a:srgbClr val="FF0000"/>
                </a:solidFill>
              </a:rPr>
              <a:t>name of Test Administrator </a:t>
            </a:r>
            <a:r>
              <a:rPr lang="en-US" dirty="0"/>
              <a:t>in each testing room, and </a:t>
            </a:r>
          </a:p>
          <a:p>
            <a:pPr lvl="1"/>
            <a:r>
              <a:rPr lang="en-US" dirty="0"/>
              <a:t> </a:t>
            </a:r>
            <a:r>
              <a:rPr lang="en-US" dirty="0">
                <a:solidFill>
                  <a:srgbClr val="FF0000"/>
                </a:solidFill>
              </a:rPr>
              <a:t>number of Test Proctors </a:t>
            </a:r>
            <a:r>
              <a:rPr lang="en-US" dirty="0"/>
              <a:t>in each room. </a:t>
            </a:r>
          </a:p>
          <a:p>
            <a:pPr marL="0" indent="0">
              <a:buNone/>
            </a:pPr>
            <a:endParaRPr lang="en-US" dirty="0"/>
          </a:p>
          <a:p>
            <a:endParaRPr lang="en-US" dirty="0"/>
          </a:p>
        </p:txBody>
      </p:sp>
      <p:pic>
        <p:nvPicPr>
          <p:cNvPr id="4" name="Slide 9">
            <a:hlinkClick r:id="" action="ppaction://media"/>
            <a:extLst>
              <a:ext uri="{FF2B5EF4-FFF2-40B4-BE49-F238E27FC236}">
                <a16:creationId xmlns:a16="http://schemas.microsoft.com/office/drawing/2014/main" id="{4ABFD7F1-FA8C-F748-AAFE-C5C2F36433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64567" y="6045200"/>
            <a:ext cx="812800" cy="812800"/>
          </a:xfrm>
          <a:prstGeom prst="rect">
            <a:avLst/>
          </a:prstGeom>
        </p:spPr>
      </p:pic>
    </p:spTree>
    <p:extLst>
      <p:ext uri="{BB962C8B-B14F-4D97-AF65-F5344CB8AC3E}">
        <p14:creationId xmlns:p14="http://schemas.microsoft.com/office/powerpoint/2010/main" val="194113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46428</TotalTime>
  <Words>763</Words>
  <Application>Microsoft Office PowerPoint</Application>
  <PresentationFormat>Widescreen</PresentationFormat>
  <Paragraphs>95</Paragraphs>
  <Slides>26</Slides>
  <Notes>6</Notes>
  <HiddenSlides>0</HiddenSlides>
  <MMClips>26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Tw Cen MT</vt:lpstr>
      <vt:lpstr>1_Office Theme</vt:lpstr>
      <vt:lpstr>Academic Assessment Monitoring Program (Narrated Version)</vt:lpstr>
      <vt:lpstr>Purpose</vt:lpstr>
      <vt:lpstr>Required Documentation</vt:lpstr>
      <vt:lpstr>         Desk Monitoring</vt:lpstr>
      <vt:lpstr>District and Site Provided Documentation</vt:lpstr>
      <vt:lpstr>Line Item 1 – Training Evidence</vt:lpstr>
      <vt:lpstr>Provide evidence of training for Building Test Coordinators BTCs were trained by either their OSDE-trained DTC or via an OSDE Test Prep In-service training.  </vt:lpstr>
      <vt:lpstr>Provide evidence of training for Test Administrators/Test Proctors Record of training from TA/TP modules OR In-service sign-in sheets  </vt:lpstr>
      <vt:lpstr>Line Item 2 – Testing Schedule(s)</vt:lpstr>
      <vt:lpstr>         Test Schedules</vt:lpstr>
      <vt:lpstr>Line Item 3 – Test Security Provide a detailed, written plan describing your district’s specific procedures to maintain the security of test booklets, test tickets, answer documents, and access codes.</vt:lpstr>
      <vt:lpstr>Line Item 4 – Test Security Provide your district’s detailed, written plan for the transfer of secure testing documents to and from an Alternate Site of Instruction (e.g., hospital, juvenile detention center, homebound, etc.).</vt:lpstr>
      <vt:lpstr>Line Item 5 – Calculator Use Implementation</vt:lpstr>
      <vt:lpstr>Line Item 6 – Emergency Plan</vt:lpstr>
      <vt:lpstr>Line Item 7 – Accommodations</vt:lpstr>
      <vt:lpstr>Line Item 8 – Security Breaches</vt:lpstr>
      <vt:lpstr>Line Item 8 – Security Breaches Provide your detailed, written school plan and procedures for handling test security breaches in the Testing Status Application</vt:lpstr>
      <vt:lpstr>Line Item 8 – Security Breaches Provide your detailed, written school plan and procedures for handling self-reporting test irregularities using the Test Irregularity Form </vt:lpstr>
      <vt:lpstr>Line Item 9 – Emergency &amp; Nonstandard Accommodations</vt:lpstr>
      <vt:lpstr>Line Item 9 – Nonstandard Accommodations Provide your plan for implementation of Emergency Accommodations (EA Form)</vt:lpstr>
      <vt:lpstr>Line Item 9 – Nonstandard Accommodations proper implementation of Nonstandard Accommodations(ELA/Reading Test Read-Aloud &amp; Unique)</vt:lpstr>
      <vt:lpstr>State Collected Documentation</vt:lpstr>
      <vt:lpstr>Line Items 10-13 – Vendor Supplied Information</vt:lpstr>
      <vt:lpstr>Line Item 14 – IEP/504 Plans</vt:lpstr>
      <vt:lpstr>Submitting Documentation</vt:lpstr>
      <vt:lpstr> </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Updates</dc:title>
  <dc:creator>Maria Harris</dc:creator>
  <cp:lastModifiedBy>Sarah Owens</cp:lastModifiedBy>
  <cp:revision>243</cp:revision>
  <cp:lastPrinted>2018-11-20T15:10:21Z</cp:lastPrinted>
  <dcterms:created xsi:type="dcterms:W3CDTF">2018-09-24T18:37:05Z</dcterms:created>
  <dcterms:modified xsi:type="dcterms:W3CDTF">2019-03-12T15:39:49Z</dcterms:modified>
</cp:coreProperties>
</file>