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1" r:id="rId5"/>
    <p:sldId id="258" r:id="rId6"/>
    <p:sldId id="263" r:id="rId7"/>
    <p:sldId id="278" r:id="rId8"/>
    <p:sldId id="301" r:id="rId9"/>
    <p:sldId id="302" r:id="rId10"/>
    <p:sldId id="265" r:id="rId11"/>
    <p:sldId id="264" r:id="rId12"/>
    <p:sldId id="282" r:id="rId13"/>
    <p:sldId id="283" r:id="rId14"/>
    <p:sldId id="284" r:id="rId15"/>
    <p:sldId id="285" r:id="rId16"/>
    <p:sldId id="286" r:id="rId17"/>
    <p:sldId id="287" r:id="rId18"/>
    <p:sldId id="289" r:id="rId19"/>
    <p:sldId id="290" r:id="rId20"/>
    <p:sldId id="268" r:id="rId21"/>
    <p:sldId id="266" r:id="rId22"/>
    <p:sldId id="293" r:id="rId23"/>
    <p:sldId id="300"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irk" initials="TK" lastIdx="2" clrIdx="0">
    <p:extLst>
      <p:ext uri="{19B8F6BF-5375-455C-9EA6-DF929625EA0E}">
        <p15:presenceInfo xmlns:p15="http://schemas.microsoft.com/office/powerpoint/2012/main" userId="033d6edbdbbed1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420"/>
    <a:srgbClr val="914115"/>
    <a:srgbClr val="187BC0"/>
    <a:srgbClr val="464646"/>
    <a:srgbClr val="787878"/>
    <a:srgbClr val="004E9A"/>
    <a:srgbClr val="A96728"/>
    <a:srgbClr val="DE9027"/>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27"/>
  </p:normalViewPr>
  <p:slideViewPr>
    <p:cSldViewPr snapToGrid="0" snapToObjects="1">
      <p:cViewPr varScale="1">
        <p:scale>
          <a:sx n="42" d="100"/>
          <a:sy n="42" d="100"/>
        </p:scale>
        <p:origin x="11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362958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homas.Kirk@sde.ok.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de.ok.gov/english-language-proficiency-assess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769545"/>
            <a:ext cx="5875830" cy="2788467"/>
          </a:xfrm>
        </p:spPr>
        <p:txBody>
          <a:bodyPr>
            <a:normAutofit fontScale="90000"/>
          </a:bodyPr>
          <a:lstStyle/>
          <a:p>
            <a:r>
              <a:rPr lang="en-US" dirty="0"/>
              <a:t>Completing the Language Instruction Educational Program (LIEP) Template</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371061" y="3719744"/>
            <a:ext cx="5615404" cy="1056442"/>
          </a:xfrm>
        </p:spPr>
        <p:txBody>
          <a:bodyPr>
            <a:normAutofit/>
          </a:bodyPr>
          <a:lstStyle/>
          <a:p>
            <a:r>
              <a:rPr lang="en-US" dirty="0"/>
              <a:t>Thomas Kirk</a:t>
            </a:r>
            <a:endParaRPr lang="en-US" i="1" dirty="0"/>
          </a:p>
          <a:p>
            <a:r>
              <a:rPr lang="en-US" dirty="0"/>
              <a:t>Office of English Language Proficiency</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3100-A8E2-4539-B58A-A2CF99DE41C8}"/>
              </a:ext>
            </a:extLst>
          </p:cNvPr>
          <p:cNvSpPr>
            <a:spLocks noGrp="1"/>
          </p:cNvSpPr>
          <p:nvPr>
            <p:ph type="title"/>
          </p:nvPr>
        </p:nvSpPr>
        <p:spPr/>
        <p:txBody>
          <a:bodyPr/>
          <a:lstStyle/>
          <a:p>
            <a:r>
              <a:rPr lang="en-US" dirty="0"/>
              <a:t>The Remainder of the Template</a:t>
            </a:r>
          </a:p>
        </p:txBody>
      </p:sp>
      <p:sp>
        <p:nvSpPr>
          <p:cNvPr id="3" name="Content Placeholder 2">
            <a:extLst>
              <a:ext uri="{FF2B5EF4-FFF2-40B4-BE49-F238E27FC236}">
                <a16:creationId xmlns:a16="http://schemas.microsoft.com/office/drawing/2014/main" id="{16A606CE-3749-46E4-B347-132AA314674C}"/>
              </a:ext>
            </a:extLst>
          </p:cNvPr>
          <p:cNvSpPr>
            <a:spLocks noGrp="1"/>
          </p:cNvSpPr>
          <p:nvPr>
            <p:ph idx="1"/>
          </p:nvPr>
        </p:nvSpPr>
        <p:spPr>
          <a:xfrm>
            <a:off x="294199" y="1825624"/>
            <a:ext cx="11603603" cy="4537693"/>
          </a:xfrm>
        </p:spPr>
        <p:txBody>
          <a:bodyPr>
            <a:normAutofit lnSpcReduction="10000"/>
          </a:bodyPr>
          <a:lstStyle/>
          <a:p>
            <a:pPr marL="0" indent="0">
              <a:buNone/>
            </a:pPr>
            <a:r>
              <a:rPr lang="en-US" dirty="0"/>
              <a:t>The remainder of the LIEP Template is divided into four sections, each covering a series of program requirements. These sections are:</a:t>
            </a:r>
          </a:p>
          <a:p>
            <a:r>
              <a:rPr lang="en-US" dirty="0"/>
              <a:t>Language Instruction</a:t>
            </a:r>
          </a:p>
          <a:p>
            <a:r>
              <a:rPr lang="en-US" dirty="0"/>
              <a:t>Parent and Family Involvement</a:t>
            </a:r>
          </a:p>
          <a:p>
            <a:r>
              <a:rPr lang="en-US" dirty="0"/>
              <a:t>Professional Development</a:t>
            </a:r>
          </a:p>
          <a:p>
            <a:r>
              <a:rPr lang="en-US" dirty="0"/>
              <a:t>Civil Rights Obligations</a:t>
            </a:r>
          </a:p>
          <a:p>
            <a:pPr marL="0" indent="0">
              <a:buNone/>
            </a:pPr>
            <a:r>
              <a:rPr lang="en-US" dirty="0"/>
              <a:t> </a:t>
            </a:r>
          </a:p>
        </p:txBody>
      </p:sp>
      <p:sp>
        <p:nvSpPr>
          <p:cNvPr id="4" name="Footer Placeholder 3">
            <a:extLst>
              <a:ext uri="{FF2B5EF4-FFF2-40B4-BE49-F238E27FC236}">
                <a16:creationId xmlns:a16="http://schemas.microsoft.com/office/drawing/2014/main" id="{7B5C567F-1165-4D23-9502-B62392B33A59}"/>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5E8B65D9-BE58-49ED-8A32-9F932BA422E7}"/>
              </a:ext>
            </a:extLst>
          </p:cNvPr>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237488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2108-73FE-4FE2-96FE-E8FA02B19623}"/>
              </a:ext>
            </a:extLst>
          </p:cNvPr>
          <p:cNvSpPr>
            <a:spLocks noGrp="1"/>
          </p:cNvSpPr>
          <p:nvPr>
            <p:ph type="title"/>
          </p:nvPr>
        </p:nvSpPr>
        <p:spPr>
          <a:xfrm>
            <a:off x="294199" y="365126"/>
            <a:ext cx="11603603" cy="504886"/>
          </a:xfrm>
        </p:spPr>
        <p:txBody>
          <a:bodyPr>
            <a:normAutofit fontScale="90000"/>
          </a:bodyPr>
          <a:lstStyle/>
          <a:p>
            <a:r>
              <a:rPr lang="en-US" dirty="0"/>
              <a:t>II. Language Instruction</a:t>
            </a:r>
          </a:p>
        </p:txBody>
      </p:sp>
      <p:sp>
        <p:nvSpPr>
          <p:cNvPr id="4" name="Footer Placeholder 3">
            <a:extLst>
              <a:ext uri="{FF2B5EF4-FFF2-40B4-BE49-F238E27FC236}">
                <a16:creationId xmlns:a16="http://schemas.microsoft.com/office/drawing/2014/main" id="{A0C1D797-244E-4BF6-B177-EF75C1B5D87C}"/>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B1ED707F-7D26-4872-800F-E25E9C3F98DB}"/>
              </a:ext>
            </a:extLst>
          </p:cNvPr>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9" name="Content Placeholder 8">
            <a:extLst>
              <a:ext uri="{FF2B5EF4-FFF2-40B4-BE49-F238E27FC236}">
                <a16:creationId xmlns:a16="http://schemas.microsoft.com/office/drawing/2014/main" id="{91324172-5CD0-44D5-996E-73B705605A28}"/>
              </a:ext>
            </a:extLst>
          </p:cNvPr>
          <p:cNvPicPr>
            <a:picLocks noGrp="1" noChangeAspect="1"/>
          </p:cNvPicPr>
          <p:nvPr>
            <p:ph idx="1"/>
          </p:nvPr>
        </p:nvPicPr>
        <p:blipFill>
          <a:blip r:embed="rId2"/>
          <a:stretch>
            <a:fillRect/>
          </a:stretch>
        </p:blipFill>
        <p:spPr>
          <a:xfrm>
            <a:off x="1508253" y="1121036"/>
            <a:ext cx="9175494" cy="4991258"/>
          </a:xfrm>
          <a:ln>
            <a:solidFill>
              <a:schemeClr val="accent1"/>
            </a:solidFill>
          </a:ln>
        </p:spPr>
      </p:pic>
    </p:spTree>
    <p:extLst>
      <p:ext uri="{BB962C8B-B14F-4D97-AF65-F5344CB8AC3E}">
        <p14:creationId xmlns:p14="http://schemas.microsoft.com/office/powerpoint/2010/main" val="363427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255-89C8-44D6-A02C-305B2DCF80D5}"/>
              </a:ext>
            </a:extLst>
          </p:cNvPr>
          <p:cNvSpPr>
            <a:spLocks noGrp="1"/>
          </p:cNvSpPr>
          <p:nvPr>
            <p:ph type="title"/>
          </p:nvPr>
        </p:nvSpPr>
        <p:spPr>
          <a:xfrm>
            <a:off x="294199" y="365125"/>
            <a:ext cx="11603603" cy="398355"/>
          </a:xfrm>
        </p:spPr>
        <p:txBody>
          <a:bodyPr>
            <a:normAutofit fontScale="90000"/>
          </a:bodyPr>
          <a:lstStyle/>
          <a:p>
            <a:r>
              <a:rPr lang="en-US" dirty="0"/>
              <a:t>II. Language Instruction (cont.)</a:t>
            </a:r>
          </a:p>
        </p:txBody>
      </p:sp>
      <p:sp>
        <p:nvSpPr>
          <p:cNvPr id="4" name="Footer Placeholder 3">
            <a:extLst>
              <a:ext uri="{FF2B5EF4-FFF2-40B4-BE49-F238E27FC236}">
                <a16:creationId xmlns:a16="http://schemas.microsoft.com/office/drawing/2014/main" id="{33AB6F41-9649-4AC7-97B5-855C6C264A4A}"/>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B5D3A3B1-4881-4871-B1CC-609E7E332ECF}"/>
              </a:ext>
            </a:extLst>
          </p:cNvPr>
          <p:cNvSpPr>
            <a:spLocks noGrp="1"/>
          </p:cNvSpPr>
          <p:nvPr>
            <p:ph type="sldNum" sz="quarter" idx="12"/>
          </p:nvPr>
        </p:nvSpPr>
        <p:spPr/>
        <p:txBody>
          <a:bodyPr/>
          <a:lstStyle/>
          <a:p>
            <a:fld id="{D5CA4161-6EC3-4748-B7F3-82EA64CE3DD4}" type="slidenum">
              <a:rPr lang="en-US" smtClean="0"/>
              <a:pPr/>
              <a:t>12</a:t>
            </a:fld>
            <a:endParaRPr lang="en-US" dirty="0"/>
          </a:p>
        </p:txBody>
      </p:sp>
      <p:sp>
        <p:nvSpPr>
          <p:cNvPr id="7" name="Content Placeholder 6">
            <a:extLst>
              <a:ext uri="{FF2B5EF4-FFF2-40B4-BE49-F238E27FC236}">
                <a16:creationId xmlns:a16="http://schemas.microsoft.com/office/drawing/2014/main" id="{393684A2-26D4-4D3A-A159-BC201BEA9AD1}"/>
              </a:ext>
            </a:extLst>
          </p:cNvPr>
          <p:cNvSpPr>
            <a:spLocks noGrp="1"/>
          </p:cNvSpPr>
          <p:nvPr>
            <p:ph idx="1"/>
          </p:nvPr>
        </p:nvSpPr>
        <p:spPr>
          <a:xfrm>
            <a:off x="294199" y="1122630"/>
            <a:ext cx="11439091" cy="5054333"/>
          </a:xfrm>
        </p:spPr>
        <p:txBody>
          <a:bodyPr>
            <a:normAutofit fontScale="85000" lnSpcReduction="20000"/>
          </a:bodyPr>
          <a:lstStyle/>
          <a:p>
            <a:pPr marL="0" indent="0">
              <a:buNone/>
            </a:pPr>
            <a:r>
              <a:rPr lang="en-US" dirty="0"/>
              <a:t>Question 3 asks the LEA to indicate which strategy or strategies have been adopted and to describe how the strategy will A) achieve English proficiency, and B) meet State academic standards.</a:t>
            </a:r>
          </a:p>
          <a:p>
            <a:pPr marL="0" indent="0">
              <a:buNone/>
            </a:pPr>
            <a:r>
              <a:rPr lang="en-US" dirty="0"/>
              <a:t>The options are:</a:t>
            </a:r>
          </a:p>
          <a:p>
            <a:r>
              <a:rPr lang="en-US" dirty="0">
                <a:solidFill>
                  <a:srgbClr val="914115"/>
                </a:solidFill>
              </a:rPr>
              <a:t>Transitional Bilingual</a:t>
            </a:r>
          </a:p>
          <a:p>
            <a:r>
              <a:rPr lang="en-US" dirty="0">
                <a:solidFill>
                  <a:srgbClr val="914115"/>
                </a:solidFill>
              </a:rPr>
              <a:t>Dual Language or Two-way Immersion</a:t>
            </a:r>
          </a:p>
          <a:p>
            <a:r>
              <a:rPr lang="en-US" dirty="0">
                <a:solidFill>
                  <a:srgbClr val="914115"/>
                </a:solidFill>
              </a:rPr>
              <a:t>English as a Second Language (ESL) or English Language Development (ELD)</a:t>
            </a:r>
          </a:p>
          <a:p>
            <a:r>
              <a:rPr lang="en-US" dirty="0">
                <a:solidFill>
                  <a:srgbClr val="914115"/>
                </a:solidFill>
              </a:rPr>
              <a:t>Content Classes with integrated ESL support</a:t>
            </a:r>
          </a:p>
          <a:p>
            <a:r>
              <a:rPr lang="en-US" dirty="0">
                <a:solidFill>
                  <a:srgbClr val="914115"/>
                </a:solidFill>
              </a:rPr>
              <a:t>Newcomer Programs</a:t>
            </a:r>
          </a:p>
          <a:p>
            <a:r>
              <a:rPr lang="en-US" dirty="0">
                <a:solidFill>
                  <a:srgbClr val="914115"/>
                </a:solidFill>
              </a:rPr>
              <a:t>Other</a:t>
            </a:r>
          </a:p>
        </p:txBody>
      </p:sp>
    </p:spTree>
    <p:extLst>
      <p:ext uri="{BB962C8B-B14F-4D97-AF65-F5344CB8AC3E}">
        <p14:creationId xmlns:p14="http://schemas.microsoft.com/office/powerpoint/2010/main" val="1076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6C48-3E1E-4D6D-A858-8462B0A136EE}"/>
              </a:ext>
            </a:extLst>
          </p:cNvPr>
          <p:cNvSpPr>
            <a:spLocks noGrp="1"/>
          </p:cNvSpPr>
          <p:nvPr>
            <p:ph type="title"/>
          </p:nvPr>
        </p:nvSpPr>
        <p:spPr>
          <a:xfrm>
            <a:off x="294199" y="365126"/>
            <a:ext cx="11603603" cy="691318"/>
          </a:xfrm>
        </p:spPr>
        <p:txBody>
          <a:bodyPr>
            <a:normAutofit fontScale="90000"/>
          </a:bodyPr>
          <a:lstStyle/>
          <a:p>
            <a:r>
              <a:rPr lang="en-US" dirty="0"/>
              <a:t>II. Language Instruction (cont.)</a:t>
            </a:r>
          </a:p>
        </p:txBody>
      </p:sp>
      <p:sp>
        <p:nvSpPr>
          <p:cNvPr id="4" name="Footer Placeholder 3">
            <a:extLst>
              <a:ext uri="{FF2B5EF4-FFF2-40B4-BE49-F238E27FC236}">
                <a16:creationId xmlns:a16="http://schemas.microsoft.com/office/drawing/2014/main" id="{0839871A-43BC-40D7-9756-98618238259B}"/>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FD220C1B-5316-48C7-90C1-DC838D5EF972}"/>
              </a:ext>
            </a:extLst>
          </p:cNvPr>
          <p:cNvSpPr>
            <a:spLocks noGrp="1"/>
          </p:cNvSpPr>
          <p:nvPr>
            <p:ph type="sldNum" sz="quarter" idx="12"/>
          </p:nvPr>
        </p:nvSpPr>
        <p:spPr/>
        <p:txBody>
          <a:bodyPr/>
          <a:lstStyle/>
          <a:p>
            <a:fld id="{D5CA4161-6EC3-4748-B7F3-82EA64CE3DD4}" type="slidenum">
              <a:rPr lang="en-US" smtClean="0"/>
              <a:pPr/>
              <a:t>13</a:t>
            </a:fld>
            <a:endParaRPr lang="en-US" dirty="0"/>
          </a:p>
        </p:txBody>
      </p:sp>
      <p:pic>
        <p:nvPicPr>
          <p:cNvPr id="9" name="Content Placeholder 8">
            <a:extLst>
              <a:ext uri="{FF2B5EF4-FFF2-40B4-BE49-F238E27FC236}">
                <a16:creationId xmlns:a16="http://schemas.microsoft.com/office/drawing/2014/main" id="{BAF49C7C-9AE7-4F4B-BF95-CD195409C845}"/>
              </a:ext>
            </a:extLst>
          </p:cNvPr>
          <p:cNvPicPr>
            <a:picLocks noGrp="1" noChangeAspect="1"/>
          </p:cNvPicPr>
          <p:nvPr>
            <p:ph idx="1"/>
          </p:nvPr>
        </p:nvPicPr>
        <p:blipFill>
          <a:blip r:embed="rId3"/>
          <a:stretch>
            <a:fillRect/>
          </a:stretch>
        </p:blipFill>
        <p:spPr>
          <a:xfrm>
            <a:off x="147778" y="1056444"/>
            <a:ext cx="6959458" cy="4351338"/>
          </a:xfrm>
          <a:ln>
            <a:solidFill>
              <a:schemeClr val="accent1"/>
            </a:solidFill>
          </a:ln>
        </p:spPr>
      </p:pic>
      <p:pic>
        <p:nvPicPr>
          <p:cNvPr id="11" name="Picture 10">
            <a:extLst>
              <a:ext uri="{FF2B5EF4-FFF2-40B4-BE49-F238E27FC236}">
                <a16:creationId xmlns:a16="http://schemas.microsoft.com/office/drawing/2014/main" id="{B85FFDF3-3A68-4176-8CA7-BB5EA96D837E}"/>
              </a:ext>
            </a:extLst>
          </p:cNvPr>
          <p:cNvPicPr>
            <a:picLocks noChangeAspect="1"/>
          </p:cNvPicPr>
          <p:nvPr/>
        </p:nvPicPr>
        <p:blipFill>
          <a:blip r:embed="rId4"/>
          <a:stretch>
            <a:fillRect/>
          </a:stretch>
        </p:blipFill>
        <p:spPr>
          <a:xfrm>
            <a:off x="5655829" y="2011980"/>
            <a:ext cx="6420502" cy="4164984"/>
          </a:xfrm>
          <a:prstGeom prst="rect">
            <a:avLst/>
          </a:prstGeom>
          <a:ln>
            <a:solidFill>
              <a:schemeClr val="accent1"/>
            </a:solidFill>
          </a:ln>
        </p:spPr>
      </p:pic>
    </p:spTree>
    <p:extLst>
      <p:ext uri="{BB962C8B-B14F-4D97-AF65-F5344CB8AC3E}">
        <p14:creationId xmlns:p14="http://schemas.microsoft.com/office/powerpoint/2010/main" val="311620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88D9-11C4-495D-8BC0-228A42519A02}"/>
              </a:ext>
            </a:extLst>
          </p:cNvPr>
          <p:cNvSpPr>
            <a:spLocks noGrp="1"/>
          </p:cNvSpPr>
          <p:nvPr>
            <p:ph type="title"/>
          </p:nvPr>
        </p:nvSpPr>
        <p:spPr>
          <a:xfrm>
            <a:off x="294199" y="365126"/>
            <a:ext cx="11603603" cy="620295"/>
          </a:xfrm>
        </p:spPr>
        <p:txBody>
          <a:bodyPr>
            <a:normAutofit fontScale="90000"/>
          </a:bodyPr>
          <a:lstStyle/>
          <a:p>
            <a:r>
              <a:rPr lang="en-US" dirty="0"/>
              <a:t>II. Language Instruction (cont.)</a:t>
            </a:r>
          </a:p>
        </p:txBody>
      </p:sp>
      <p:sp>
        <p:nvSpPr>
          <p:cNvPr id="4" name="Footer Placeholder 3">
            <a:extLst>
              <a:ext uri="{FF2B5EF4-FFF2-40B4-BE49-F238E27FC236}">
                <a16:creationId xmlns:a16="http://schemas.microsoft.com/office/drawing/2014/main" id="{52380051-58C4-45DB-912D-BD982F3ADF09}"/>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245183FC-8477-4CFA-8FC2-A6C371FB3F99}"/>
              </a:ext>
            </a:extLst>
          </p:cNvPr>
          <p:cNvSpPr>
            <a:spLocks noGrp="1"/>
          </p:cNvSpPr>
          <p:nvPr>
            <p:ph type="sldNum" sz="quarter" idx="12"/>
          </p:nvPr>
        </p:nvSpPr>
        <p:spPr/>
        <p:txBody>
          <a:bodyPr/>
          <a:lstStyle/>
          <a:p>
            <a:fld id="{D5CA4161-6EC3-4748-B7F3-82EA64CE3DD4}" type="slidenum">
              <a:rPr lang="en-US" smtClean="0"/>
              <a:pPr/>
              <a:t>14</a:t>
            </a:fld>
            <a:endParaRPr lang="en-US" dirty="0"/>
          </a:p>
        </p:txBody>
      </p:sp>
      <p:pic>
        <p:nvPicPr>
          <p:cNvPr id="9" name="Content Placeholder 8">
            <a:extLst>
              <a:ext uri="{FF2B5EF4-FFF2-40B4-BE49-F238E27FC236}">
                <a16:creationId xmlns:a16="http://schemas.microsoft.com/office/drawing/2014/main" id="{74B962A1-1482-4BAC-97A5-BABD548A4C29}"/>
              </a:ext>
            </a:extLst>
          </p:cNvPr>
          <p:cNvPicPr>
            <a:picLocks noGrp="1" noChangeAspect="1"/>
          </p:cNvPicPr>
          <p:nvPr>
            <p:ph idx="1"/>
          </p:nvPr>
        </p:nvPicPr>
        <p:blipFill>
          <a:blip r:embed="rId2"/>
          <a:stretch>
            <a:fillRect/>
          </a:stretch>
        </p:blipFill>
        <p:spPr>
          <a:xfrm>
            <a:off x="589052" y="1487156"/>
            <a:ext cx="11013895" cy="4590878"/>
          </a:xfrm>
          <a:ln>
            <a:solidFill>
              <a:schemeClr val="accent1"/>
            </a:solidFill>
          </a:ln>
        </p:spPr>
      </p:pic>
    </p:spTree>
    <p:extLst>
      <p:ext uri="{BB962C8B-B14F-4D97-AF65-F5344CB8AC3E}">
        <p14:creationId xmlns:p14="http://schemas.microsoft.com/office/powerpoint/2010/main" val="381012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598E-80DD-4E9C-8D32-E5982AB0D35E}"/>
              </a:ext>
            </a:extLst>
          </p:cNvPr>
          <p:cNvSpPr>
            <a:spLocks noGrp="1"/>
          </p:cNvSpPr>
          <p:nvPr>
            <p:ph type="title"/>
          </p:nvPr>
        </p:nvSpPr>
        <p:spPr>
          <a:xfrm>
            <a:off x="294199" y="365126"/>
            <a:ext cx="11603603" cy="842238"/>
          </a:xfrm>
        </p:spPr>
        <p:txBody>
          <a:bodyPr>
            <a:normAutofit/>
          </a:bodyPr>
          <a:lstStyle/>
          <a:p>
            <a:r>
              <a:rPr lang="en-US" dirty="0"/>
              <a:t>II. Language Instruction (cont.)</a:t>
            </a:r>
          </a:p>
        </p:txBody>
      </p:sp>
      <p:sp>
        <p:nvSpPr>
          <p:cNvPr id="4" name="Footer Placeholder 3">
            <a:extLst>
              <a:ext uri="{FF2B5EF4-FFF2-40B4-BE49-F238E27FC236}">
                <a16:creationId xmlns:a16="http://schemas.microsoft.com/office/drawing/2014/main" id="{FD8B744B-7CF6-4152-9C8C-778E8900A1F5}"/>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825E0913-5011-4751-8005-CEFBD7C9DCED}"/>
              </a:ext>
            </a:extLst>
          </p:cNvPr>
          <p:cNvSpPr>
            <a:spLocks noGrp="1"/>
          </p:cNvSpPr>
          <p:nvPr>
            <p:ph type="sldNum" sz="quarter" idx="12"/>
          </p:nvPr>
        </p:nvSpPr>
        <p:spPr/>
        <p:txBody>
          <a:bodyPr/>
          <a:lstStyle/>
          <a:p>
            <a:fld id="{D5CA4161-6EC3-4748-B7F3-82EA64CE3DD4}" type="slidenum">
              <a:rPr lang="en-US" smtClean="0"/>
              <a:pPr/>
              <a:t>15</a:t>
            </a:fld>
            <a:endParaRPr lang="en-US" dirty="0"/>
          </a:p>
        </p:txBody>
      </p:sp>
      <p:pic>
        <p:nvPicPr>
          <p:cNvPr id="8" name="Content Placeholder 7">
            <a:extLst>
              <a:ext uri="{FF2B5EF4-FFF2-40B4-BE49-F238E27FC236}">
                <a16:creationId xmlns:a16="http://schemas.microsoft.com/office/drawing/2014/main" id="{EA46BD87-50E4-4E69-B3A4-4BF0BB096B96}"/>
              </a:ext>
            </a:extLst>
          </p:cNvPr>
          <p:cNvPicPr>
            <a:picLocks noGrp="1" noChangeAspect="1"/>
          </p:cNvPicPr>
          <p:nvPr>
            <p:ph idx="1"/>
          </p:nvPr>
        </p:nvPicPr>
        <p:blipFill>
          <a:blip r:embed="rId2"/>
          <a:stretch>
            <a:fillRect/>
          </a:stretch>
        </p:blipFill>
        <p:spPr>
          <a:xfrm>
            <a:off x="2479095" y="1207364"/>
            <a:ext cx="7233810" cy="5159537"/>
          </a:xfrm>
          <a:ln>
            <a:solidFill>
              <a:schemeClr val="accent1"/>
            </a:solidFill>
          </a:ln>
        </p:spPr>
      </p:pic>
    </p:spTree>
    <p:extLst>
      <p:ext uri="{BB962C8B-B14F-4D97-AF65-F5344CB8AC3E}">
        <p14:creationId xmlns:p14="http://schemas.microsoft.com/office/powerpoint/2010/main" val="23249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7AC1-53C5-436E-A109-EF6710595C73}"/>
              </a:ext>
            </a:extLst>
          </p:cNvPr>
          <p:cNvSpPr>
            <a:spLocks noGrp="1"/>
          </p:cNvSpPr>
          <p:nvPr>
            <p:ph type="title"/>
          </p:nvPr>
        </p:nvSpPr>
        <p:spPr>
          <a:xfrm>
            <a:off x="294199" y="365126"/>
            <a:ext cx="11603603" cy="904382"/>
          </a:xfrm>
        </p:spPr>
        <p:txBody>
          <a:bodyPr>
            <a:normAutofit/>
          </a:bodyPr>
          <a:lstStyle/>
          <a:p>
            <a:r>
              <a:rPr lang="en-US" dirty="0"/>
              <a:t>III. Parent and Family Involvement</a:t>
            </a:r>
          </a:p>
        </p:txBody>
      </p:sp>
      <p:sp>
        <p:nvSpPr>
          <p:cNvPr id="4" name="Footer Placeholder 3">
            <a:extLst>
              <a:ext uri="{FF2B5EF4-FFF2-40B4-BE49-F238E27FC236}">
                <a16:creationId xmlns:a16="http://schemas.microsoft.com/office/drawing/2014/main" id="{9CBDD733-3469-44E5-AD12-921783207CAC}"/>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EE0EFB85-A25D-48CB-BEDA-C08D10710BEF}"/>
              </a:ext>
            </a:extLst>
          </p:cNvPr>
          <p:cNvSpPr>
            <a:spLocks noGrp="1"/>
          </p:cNvSpPr>
          <p:nvPr>
            <p:ph type="sldNum" sz="quarter" idx="12"/>
          </p:nvPr>
        </p:nvSpPr>
        <p:spPr/>
        <p:txBody>
          <a:bodyPr/>
          <a:lstStyle/>
          <a:p>
            <a:fld id="{D5CA4161-6EC3-4748-B7F3-82EA64CE3DD4}" type="slidenum">
              <a:rPr lang="en-US" smtClean="0"/>
              <a:pPr/>
              <a:t>16</a:t>
            </a:fld>
            <a:endParaRPr lang="en-US" dirty="0"/>
          </a:p>
        </p:txBody>
      </p:sp>
      <p:pic>
        <p:nvPicPr>
          <p:cNvPr id="9" name="Content Placeholder 8">
            <a:extLst>
              <a:ext uri="{FF2B5EF4-FFF2-40B4-BE49-F238E27FC236}">
                <a16:creationId xmlns:a16="http://schemas.microsoft.com/office/drawing/2014/main" id="{D5CEA2F1-0DB0-41EC-A4E0-0128C2645809}"/>
              </a:ext>
            </a:extLst>
          </p:cNvPr>
          <p:cNvPicPr>
            <a:picLocks noGrp="1" noChangeAspect="1"/>
          </p:cNvPicPr>
          <p:nvPr>
            <p:ph idx="1"/>
          </p:nvPr>
        </p:nvPicPr>
        <p:blipFill>
          <a:blip r:embed="rId2"/>
          <a:stretch>
            <a:fillRect/>
          </a:stretch>
        </p:blipFill>
        <p:spPr>
          <a:xfrm>
            <a:off x="258234" y="1253331"/>
            <a:ext cx="6373358" cy="4351338"/>
          </a:xfrm>
          <a:ln>
            <a:solidFill>
              <a:schemeClr val="accent1"/>
            </a:solidFill>
          </a:ln>
        </p:spPr>
      </p:pic>
      <p:pic>
        <p:nvPicPr>
          <p:cNvPr id="11" name="Picture 10">
            <a:extLst>
              <a:ext uri="{FF2B5EF4-FFF2-40B4-BE49-F238E27FC236}">
                <a16:creationId xmlns:a16="http://schemas.microsoft.com/office/drawing/2014/main" id="{C0D03B3C-EDE8-4FD2-8742-AC6FC474A0C6}"/>
              </a:ext>
            </a:extLst>
          </p:cNvPr>
          <p:cNvPicPr>
            <a:picLocks noChangeAspect="1"/>
          </p:cNvPicPr>
          <p:nvPr/>
        </p:nvPicPr>
        <p:blipFill>
          <a:blip r:embed="rId3"/>
          <a:stretch>
            <a:fillRect/>
          </a:stretch>
        </p:blipFill>
        <p:spPr>
          <a:xfrm>
            <a:off x="3908809" y="3910080"/>
            <a:ext cx="8147675" cy="2082002"/>
          </a:xfrm>
          <a:prstGeom prst="rect">
            <a:avLst/>
          </a:prstGeom>
          <a:ln>
            <a:solidFill>
              <a:schemeClr val="accent1"/>
            </a:solidFill>
          </a:ln>
        </p:spPr>
      </p:pic>
    </p:spTree>
    <p:extLst>
      <p:ext uri="{BB962C8B-B14F-4D97-AF65-F5344CB8AC3E}">
        <p14:creationId xmlns:p14="http://schemas.microsoft.com/office/powerpoint/2010/main" val="102136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6C30-DD5F-4EE4-8D57-8189A27DB60A}"/>
              </a:ext>
            </a:extLst>
          </p:cNvPr>
          <p:cNvSpPr>
            <a:spLocks noGrp="1"/>
          </p:cNvSpPr>
          <p:nvPr>
            <p:ph type="title"/>
          </p:nvPr>
        </p:nvSpPr>
        <p:spPr>
          <a:xfrm>
            <a:off x="294199" y="365125"/>
            <a:ext cx="11603603" cy="644373"/>
          </a:xfrm>
        </p:spPr>
        <p:txBody>
          <a:bodyPr>
            <a:normAutofit fontScale="90000"/>
          </a:bodyPr>
          <a:lstStyle/>
          <a:p>
            <a:r>
              <a:rPr lang="en-US" dirty="0"/>
              <a:t>IV. Professional Development</a:t>
            </a:r>
          </a:p>
        </p:txBody>
      </p:sp>
      <p:sp>
        <p:nvSpPr>
          <p:cNvPr id="4" name="Footer Placeholder 3">
            <a:extLst>
              <a:ext uri="{FF2B5EF4-FFF2-40B4-BE49-F238E27FC236}">
                <a16:creationId xmlns:a16="http://schemas.microsoft.com/office/drawing/2014/main" id="{9E28151C-8213-4655-851A-42D81BCA6554}"/>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10A52E5F-7F23-4081-BE51-3D9593E9AD30}"/>
              </a:ext>
            </a:extLst>
          </p:cNvPr>
          <p:cNvSpPr>
            <a:spLocks noGrp="1"/>
          </p:cNvSpPr>
          <p:nvPr>
            <p:ph type="sldNum" sz="quarter" idx="12"/>
          </p:nvPr>
        </p:nvSpPr>
        <p:spPr/>
        <p:txBody>
          <a:bodyPr/>
          <a:lstStyle/>
          <a:p>
            <a:fld id="{D5CA4161-6EC3-4748-B7F3-82EA64CE3DD4}" type="slidenum">
              <a:rPr lang="en-US" smtClean="0"/>
              <a:pPr/>
              <a:t>17</a:t>
            </a:fld>
            <a:endParaRPr lang="en-US" dirty="0"/>
          </a:p>
        </p:txBody>
      </p:sp>
      <p:pic>
        <p:nvPicPr>
          <p:cNvPr id="9" name="Content Placeholder 8">
            <a:extLst>
              <a:ext uri="{FF2B5EF4-FFF2-40B4-BE49-F238E27FC236}">
                <a16:creationId xmlns:a16="http://schemas.microsoft.com/office/drawing/2014/main" id="{E280A4F0-AB9E-4158-891E-C2C414A9C32C}"/>
              </a:ext>
            </a:extLst>
          </p:cNvPr>
          <p:cNvPicPr>
            <a:picLocks noGrp="1" noChangeAspect="1"/>
          </p:cNvPicPr>
          <p:nvPr>
            <p:ph idx="1"/>
          </p:nvPr>
        </p:nvPicPr>
        <p:blipFill>
          <a:blip r:embed="rId2"/>
          <a:stretch>
            <a:fillRect/>
          </a:stretch>
        </p:blipFill>
        <p:spPr>
          <a:xfrm>
            <a:off x="258234" y="1009498"/>
            <a:ext cx="8067944" cy="4426660"/>
          </a:xfrm>
          <a:ln>
            <a:solidFill>
              <a:schemeClr val="accent1"/>
            </a:solidFill>
          </a:ln>
        </p:spPr>
      </p:pic>
      <p:pic>
        <p:nvPicPr>
          <p:cNvPr id="11" name="Picture 10">
            <a:extLst>
              <a:ext uri="{FF2B5EF4-FFF2-40B4-BE49-F238E27FC236}">
                <a16:creationId xmlns:a16="http://schemas.microsoft.com/office/drawing/2014/main" id="{A23EA52D-9F57-46E1-94D3-94061CF66E1E}"/>
              </a:ext>
            </a:extLst>
          </p:cNvPr>
          <p:cNvPicPr>
            <a:picLocks noChangeAspect="1"/>
          </p:cNvPicPr>
          <p:nvPr/>
        </p:nvPicPr>
        <p:blipFill>
          <a:blip r:embed="rId3"/>
          <a:stretch>
            <a:fillRect/>
          </a:stretch>
        </p:blipFill>
        <p:spPr>
          <a:xfrm>
            <a:off x="2903974" y="4343736"/>
            <a:ext cx="8329591" cy="1769412"/>
          </a:xfrm>
          <a:prstGeom prst="rect">
            <a:avLst/>
          </a:prstGeom>
          <a:ln>
            <a:solidFill>
              <a:schemeClr val="accent1"/>
            </a:solidFill>
          </a:ln>
        </p:spPr>
      </p:pic>
    </p:spTree>
    <p:extLst>
      <p:ext uri="{BB962C8B-B14F-4D97-AF65-F5344CB8AC3E}">
        <p14:creationId xmlns:p14="http://schemas.microsoft.com/office/powerpoint/2010/main" val="130883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B504-7676-49B4-86F6-7F4B2B51D89A}"/>
              </a:ext>
            </a:extLst>
          </p:cNvPr>
          <p:cNvSpPr>
            <a:spLocks noGrp="1"/>
          </p:cNvSpPr>
          <p:nvPr>
            <p:ph type="title"/>
          </p:nvPr>
        </p:nvSpPr>
        <p:spPr>
          <a:xfrm>
            <a:off x="294199" y="365126"/>
            <a:ext cx="11526741" cy="615112"/>
          </a:xfrm>
        </p:spPr>
        <p:txBody>
          <a:bodyPr>
            <a:normAutofit fontScale="90000"/>
          </a:bodyPr>
          <a:lstStyle/>
          <a:p>
            <a:r>
              <a:rPr lang="en-US" dirty="0"/>
              <a:t>V. Civil Rights Requirements</a:t>
            </a:r>
          </a:p>
        </p:txBody>
      </p:sp>
      <p:sp>
        <p:nvSpPr>
          <p:cNvPr id="4" name="Footer Placeholder 3">
            <a:extLst>
              <a:ext uri="{FF2B5EF4-FFF2-40B4-BE49-F238E27FC236}">
                <a16:creationId xmlns:a16="http://schemas.microsoft.com/office/drawing/2014/main" id="{35DDCCBA-9876-4809-A366-9714773BFBE2}"/>
              </a:ext>
            </a:extLst>
          </p:cNvPr>
          <p:cNvSpPr>
            <a:spLocks noGrp="1"/>
          </p:cNvSpPr>
          <p:nvPr>
            <p:ph type="ftr" sz="quarter" idx="11"/>
          </p:nvPr>
        </p:nvSpPr>
        <p:spPr>
          <a:xfrm>
            <a:off x="513828" y="6428095"/>
            <a:ext cx="3917495" cy="235569"/>
          </a:xfrm>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42C77AA6-E964-4C83-B423-6BA9E43AB0FE}"/>
              </a:ext>
            </a:extLst>
          </p:cNvPr>
          <p:cNvSpPr>
            <a:spLocks noGrp="1"/>
          </p:cNvSpPr>
          <p:nvPr>
            <p:ph type="sldNum" sz="quarter" idx="12"/>
          </p:nvPr>
        </p:nvSpPr>
        <p:spPr/>
        <p:txBody>
          <a:bodyPr/>
          <a:lstStyle/>
          <a:p>
            <a:fld id="{D5CA4161-6EC3-4748-B7F3-82EA64CE3DD4}" type="slidenum">
              <a:rPr lang="en-US" smtClean="0"/>
              <a:pPr/>
              <a:t>18</a:t>
            </a:fld>
            <a:endParaRPr lang="en-US" dirty="0"/>
          </a:p>
        </p:txBody>
      </p:sp>
      <p:pic>
        <p:nvPicPr>
          <p:cNvPr id="9" name="Content Placeholder 8">
            <a:extLst>
              <a:ext uri="{FF2B5EF4-FFF2-40B4-BE49-F238E27FC236}">
                <a16:creationId xmlns:a16="http://schemas.microsoft.com/office/drawing/2014/main" id="{6262B84B-096B-450F-8B6E-E656EB96EF82}"/>
              </a:ext>
            </a:extLst>
          </p:cNvPr>
          <p:cNvPicPr>
            <a:picLocks noGrp="1" noChangeAspect="1"/>
          </p:cNvPicPr>
          <p:nvPr>
            <p:ph sz="half" idx="1"/>
          </p:nvPr>
        </p:nvPicPr>
        <p:blipFill>
          <a:blip r:embed="rId2"/>
          <a:stretch>
            <a:fillRect/>
          </a:stretch>
        </p:blipFill>
        <p:spPr>
          <a:xfrm>
            <a:off x="2056559" y="1156570"/>
            <a:ext cx="8078881" cy="5206746"/>
          </a:xfrm>
          <a:ln>
            <a:solidFill>
              <a:schemeClr val="accent1"/>
            </a:solidFill>
          </a:ln>
        </p:spPr>
      </p:pic>
    </p:spTree>
    <p:extLst>
      <p:ext uri="{BB962C8B-B14F-4D97-AF65-F5344CB8AC3E}">
        <p14:creationId xmlns:p14="http://schemas.microsoft.com/office/powerpoint/2010/main" val="30540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365126"/>
            <a:ext cx="11526741" cy="622426"/>
          </a:xfrm>
        </p:spPr>
        <p:txBody>
          <a:bodyPr>
            <a:normAutofit fontScale="90000"/>
          </a:bodyPr>
          <a:lstStyle/>
          <a:p>
            <a:r>
              <a:rPr lang="en-US" dirty="0"/>
              <a:t>V. Civil Rights Requirements (cont.)</a:t>
            </a:r>
          </a:p>
        </p:txBody>
      </p:sp>
      <p:sp>
        <p:nvSpPr>
          <p:cNvPr id="5" name="Footer Placeholder 4"/>
          <p:cNvSpPr>
            <a:spLocks noGrp="1"/>
          </p:cNvSpPr>
          <p:nvPr>
            <p:ph type="ftr" sz="quarter" idx="11"/>
          </p:nvPr>
        </p:nvSpPr>
        <p:spPr/>
        <p:txBody>
          <a:bodyPr/>
          <a:lstStyle/>
          <a:p>
            <a:r>
              <a:rPr lang="en-US" dirty="0"/>
              <a:t>Language Instruction Educational Program (LIEP)</a:t>
            </a:r>
          </a:p>
        </p:txBody>
      </p:sp>
      <p:sp>
        <p:nvSpPr>
          <p:cNvPr id="6" name="Slide Number Placeholder 5"/>
          <p:cNvSpPr>
            <a:spLocks noGrp="1"/>
          </p:cNvSpPr>
          <p:nvPr>
            <p:ph type="sldNum" sz="quarter" idx="12"/>
          </p:nvPr>
        </p:nvSpPr>
        <p:spPr/>
        <p:txBody>
          <a:bodyPr/>
          <a:lstStyle/>
          <a:p>
            <a:fld id="{D5CA4161-6EC3-4748-B7F3-82EA64CE3DD4}" type="slidenum">
              <a:rPr lang="en-US" smtClean="0"/>
              <a:pPr/>
              <a:t>19</a:t>
            </a:fld>
            <a:endParaRPr lang="en-US" dirty="0"/>
          </a:p>
        </p:txBody>
      </p:sp>
      <p:pic>
        <p:nvPicPr>
          <p:cNvPr id="4" name="Picture 3">
            <a:extLst>
              <a:ext uri="{FF2B5EF4-FFF2-40B4-BE49-F238E27FC236}">
                <a16:creationId xmlns:a16="http://schemas.microsoft.com/office/drawing/2014/main" id="{9CB5A2F3-FDF9-43DB-8FEB-713BEE2F2C07}"/>
              </a:ext>
            </a:extLst>
          </p:cNvPr>
          <p:cNvPicPr>
            <a:picLocks noChangeAspect="1"/>
          </p:cNvPicPr>
          <p:nvPr/>
        </p:nvPicPr>
        <p:blipFill>
          <a:blip r:embed="rId2"/>
          <a:stretch>
            <a:fillRect/>
          </a:stretch>
        </p:blipFill>
        <p:spPr>
          <a:xfrm>
            <a:off x="294199" y="1149897"/>
            <a:ext cx="7528334" cy="3904423"/>
          </a:xfrm>
          <a:prstGeom prst="rect">
            <a:avLst/>
          </a:prstGeom>
          <a:ln>
            <a:solidFill>
              <a:schemeClr val="accent1"/>
            </a:solidFill>
          </a:ln>
        </p:spPr>
      </p:pic>
      <p:pic>
        <p:nvPicPr>
          <p:cNvPr id="9" name="Picture 8">
            <a:extLst>
              <a:ext uri="{FF2B5EF4-FFF2-40B4-BE49-F238E27FC236}">
                <a16:creationId xmlns:a16="http://schemas.microsoft.com/office/drawing/2014/main" id="{779BE842-B757-4F18-8FFF-9A61C8B9552A}"/>
              </a:ext>
            </a:extLst>
          </p:cNvPr>
          <p:cNvPicPr>
            <a:picLocks noChangeAspect="1"/>
          </p:cNvPicPr>
          <p:nvPr/>
        </p:nvPicPr>
        <p:blipFill>
          <a:blip r:embed="rId3"/>
          <a:stretch>
            <a:fillRect/>
          </a:stretch>
        </p:blipFill>
        <p:spPr>
          <a:xfrm>
            <a:off x="3547068" y="4511163"/>
            <a:ext cx="8273872" cy="1498286"/>
          </a:xfrm>
          <a:prstGeom prst="rect">
            <a:avLst/>
          </a:prstGeom>
          <a:ln>
            <a:solidFill>
              <a:schemeClr val="accent1"/>
            </a:solidFill>
          </a:ln>
        </p:spPr>
      </p:pic>
    </p:spTree>
    <p:extLst>
      <p:ext uri="{BB962C8B-B14F-4D97-AF65-F5344CB8AC3E}">
        <p14:creationId xmlns:p14="http://schemas.microsoft.com/office/powerpoint/2010/main" val="149078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DDF8-21E0-AC4C-B192-EC4B92EB6210}"/>
              </a:ext>
            </a:extLst>
          </p:cNvPr>
          <p:cNvSpPr>
            <a:spLocks noGrp="1"/>
          </p:cNvSpPr>
          <p:nvPr>
            <p:ph type="title"/>
          </p:nvPr>
        </p:nvSpPr>
        <p:spPr>
          <a:xfrm>
            <a:off x="367667" y="768350"/>
            <a:ext cx="5478566" cy="3680883"/>
          </a:xfrm>
        </p:spPr>
        <p:txBody>
          <a:bodyPr>
            <a:normAutofit fontScale="90000"/>
          </a:bodyPr>
          <a:lstStyle/>
          <a:p>
            <a:r>
              <a:rPr lang="en-US" dirty="0"/>
              <a:t>Completing the Language Instruction Educational Program (LIEP) Template</a:t>
            </a:r>
          </a:p>
        </p:txBody>
      </p:sp>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p:txBody>
          <a:bodyPr vert="horz" lIns="91440" tIns="45720" rIns="91440" bIns="45720" rtlCol="0" anchor="t">
            <a:normAutofit/>
          </a:bodyPr>
          <a:lstStyle/>
          <a:p>
            <a:r>
              <a:rPr lang="en-US" dirty="0"/>
              <a:t>Thomas Kirk	</a:t>
            </a:r>
          </a:p>
          <a:p>
            <a:r>
              <a:rPr lang="en-US" dirty="0"/>
              <a:t>Director of EL Identification and Monitoring</a:t>
            </a:r>
          </a:p>
          <a:p>
            <a:r>
              <a:rPr lang="en-US" dirty="0"/>
              <a:t>Office of English Language Proficiency</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93632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9CE8-6A6B-4D7E-8BEB-992FD993356B}"/>
              </a:ext>
            </a:extLst>
          </p:cNvPr>
          <p:cNvSpPr>
            <a:spLocks noGrp="1"/>
          </p:cNvSpPr>
          <p:nvPr>
            <p:ph type="title"/>
          </p:nvPr>
        </p:nvSpPr>
        <p:spPr/>
        <p:txBody>
          <a:bodyPr/>
          <a:lstStyle/>
          <a:p>
            <a:pPr algn="ctr"/>
            <a:r>
              <a:rPr lang="en-US" dirty="0"/>
              <a:t>Questions and Feedback</a:t>
            </a:r>
          </a:p>
        </p:txBody>
      </p:sp>
      <p:pic>
        <p:nvPicPr>
          <p:cNvPr id="6" name="Content Placeholder 5">
            <a:extLst>
              <a:ext uri="{FF2B5EF4-FFF2-40B4-BE49-F238E27FC236}">
                <a16:creationId xmlns:a16="http://schemas.microsoft.com/office/drawing/2014/main" id="{49E0E330-E56F-42D6-B7E6-5D1951088DA1}"/>
              </a:ext>
            </a:extLst>
          </p:cNvPr>
          <p:cNvPicPr>
            <a:picLocks noGrp="1" noChangeAspect="1"/>
          </p:cNvPicPr>
          <p:nvPr>
            <p:ph idx="1"/>
          </p:nvPr>
        </p:nvPicPr>
        <p:blipFill>
          <a:blip r:embed="rId2"/>
          <a:stretch>
            <a:fillRect/>
          </a:stretch>
        </p:blipFill>
        <p:spPr>
          <a:xfrm>
            <a:off x="1247771" y="2199707"/>
            <a:ext cx="9696457" cy="3654592"/>
          </a:xfrm>
          <a:prstGeom prst="rect">
            <a:avLst/>
          </a:prstGeom>
        </p:spPr>
      </p:pic>
      <p:sp>
        <p:nvSpPr>
          <p:cNvPr id="4" name="Footer Placeholder 3">
            <a:extLst>
              <a:ext uri="{FF2B5EF4-FFF2-40B4-BE49-F238E27FC236}">
                <a16:creationId xmlns:a16="http://schemas.microsoft.com/office/drawing/2014/main" id="{B871FB26-F428-4C0B-891C-86EE4B866DE1}"/>
              </a:ext>
            </a:extLst>
          </p:cNvPr>
          <p:cNvSpPr>
            <a:spLocks noGrp="1"/>
          </p:cNvSpPr>
          <p:nvPr>
            <p:ph type="ftr" sz="quarter" idx="11"/>
          </p:nvPr>
        </p:nvSpPr>
        <p:spPr>
          <a:xfrm>
            <a:off x="513829" y="6428096"/>
            <a:ext cx="5966098" cy="235568"/>
          </a:xfrm>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52916BD3-AB9B-491D-A34A-BC8087811C96}"/>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35812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E5D8-4345-4490-81FF-31D3DB60EB27}"/>
              </a:ext>
            </a:extLst>
          </p:cNvPr>
          <p:cNvSpPr>
            <a:spLocks noGrp="1"/>
          </p:cNvSpPr>
          <p:nvPr>
            <p:ph type="title"/>
          </p:nvPr>
        </p:nvSpPr>
        <p:spPr>
          <a:xfrm>
            <a:off x="367667" y="1709738"/>
            <a:ext cx="5478566" cy="923103"/>
          </a:xfrm>
        </p:spPr>
        <p:txBody>
          <a:bodyPr/>
          <a:lstStyle/>
          <a:p>
            <a:r>
              <a:rPr lang="en-US" dirty="0"/>
              <a:t>The End</a:t>
            </a:r>
          </a:p>
        </p:txBody>
      </p:sp>
      <p:sp>
        <p:nvSpPr>
          <p:cNvPr id="3" name="Text Placeholder 2">
            <a:extLst>
              <a:ext uri="{FF2B5EF4-FFF2-40B4-BE49-F238E27FC236}">
                <a16:creationId xmlns:a16="http://schemas.microsoft.com/office/drawing/2014/main" id="{34188232-F8DF-43E3-9A65-393BA1F7047B}"/>
              </a:ext>
            </a:extLst>
          </p:cNvPr>
          <p:cNvSpPr>
            <a:spLocks noGrp="1"/>
          </p:cNvSpPr>
          <p:nvPr>
            <p:ph type="body" idx="1"/>
          </p:nvPr>
        </p:nvSpPr>
        <p:spPr>
          <a:xfrm>
            <a:off x="367667" y="4680642"/>
            <a:ext cx="11456666" cy="1593409"/>
          </a:xfrm>
        </p:spPr>
        <p:txBody>
          <a:bodyPr>
            <a:normAutofit fontScale="70000" lnSpcReduction="20000"/>
          </a:bodyPr>
          <a:lstStyle/>
          <a:p>
            <a:r>
              <a:rPr lang="en-US" dirty="0"/>
              <a:t>Thomas Kirk</a:t>
            </a:r>
          </a:p>
          <a:p>
            <a:r>
              <a:rPr lang="en-US" dirty="0"/>
              <a:t>Director of EL Identification and Monitoring</a:t>
            </a:r>
          </a:p>
          <a:p>
            <a:r>
              <a:rPr lang="en-US" dirty="0"/>
              <a:t>Office of English Language Proficiency</a:t>
            </a:r>
          </a:p>
          <a:p>
            <a:r>
              <a:rPr lang="en-US" dirty="0"/>
              <a:t>Oklahoma State Department of Education</a:t>
            </a:r>
          </a:p>
          <a:p>
            <a:r>
              <a:rPr lang="en-US" dirty="0">
                <a:hlinkClick r:id="rId2"/>
              </a:rPr>
              <a:t>Thomas.Kirk@sde.ok.gov</a:t>
            </a:r>
            <a:r>
              <a:rPr lang="en-US" dirty="0"/>
              <a:t> </a:t>
            </a:r>
          </a:p>
        </p:txBody>
      </p:sp>
      <p:sp>
        <p:nvSpPr>
          <p:cNvPr id="4" name="Footer Placeholder 3">
            <a:extLst>
              <a:ext uri="{FF2B5EF4-FFF2-40B4-BE49-F238E27FC236}">
                <a16:creationId xmlns:a16="http://schemas.microsoft.com/office/drawing/2014/main" id="{E61EBF66-0024-41C9-8CF6-40E3BD73E917}"/>
              </a:ext>
            </a:extLst>
          </p:cNvPr>
          <p:cNvSpPr>
            <a:spLocks noGrp="1"/>
          </p:cNvSpPr>
          <p:nvPr>
            <p:ph type="ftr" sz="quarter" idx="11"/>
          </p:nvPr>
        </p:nvSpPr>
        <p:spPr>
          <a:xfrm>
            <a:off x="513829" y="6448641"/>
            <a:ext cx="5966098" cy="194478"/>
          </a:xfrm>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DEB19F28-172C-4DE4-818E-941FA819CB91}"/>
              </a:ext>
            </a:extLst>
          </p:cNvPr>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254172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CA7A030C-2615-3743-824B-D06266148BCD}"/>
              </a:ext>
            </a:extLst>
          </p:cNvPr>
          <p:cNvSpPr>
            <a:spLocks noGrp="1"/>
          </p:cNvSpPr>
          <p:nvPr>
            <p:ph idx="1"/>
          </p:nvPr>
        </p:nvSpPr>
        <p:spPr/>
        <p:txBody>
          <a:bodyPr>
            <a:normAutofit/>
          </a:bodyPr>
          <a:lstStyle/>
          <a:p>
            <a:pPr>
              <a:buFont typeface="Courier New" panose="02070309020205020404" pitchFamily="49" charset="0"/>
              <a:buChar char="o"/>
            </a:pPr>
            <a:r>
              <a:rPr lang="en-US" dirty="0"/>
              <a:t>Legal Requirements</a:t>
            </a:r>
          </a:p>
          <a:p>
            <a:pPr>
              <a:buFont typeface="Courier New" panose="02070309020205020404" pitchFamily="49" charset="0"/>
              <a:buChar char="o"/>
            </a:pPr>
            <a:r>
              <a:rPr lang="en-US" dirty="0"/>
              <a:t>The LIEP Template and Submitting the Completed Form</a:t>
            </a:r>
          </a:p>
          <a:p>
            <a:pPr>
              <a:buFont typeface="Courier New" panose="02070309020205020404" pitchFamily="49" charset="0"/>
              <a:buChar char="o"/>
            </a:pPr>
            <a:endParaRPr lang="en-US" sz="1000" dirty="0"/>
          </a:p>
          <a:p>
            <a:pPr lvl="1"/>
            <a:r>
              <a:rPr lang="en-US" dirty="0"/>
              <a:t>The LEA Information Page</a:t>
            </a:r>
          </a:p>
          <a:p>
            <a:pPr lvl="1"/>
            <a:r>
              <a:rPr lang="en-US" dirty="0"/>
              <a:t>I. Assurances</a:t>
            </a:r>
          </a:p>
          <a:p>
            <a:pPr lvl="1"/>
            <a:r>
              <a:rPr lang="en-US" dirty="0"/>
              <a:t>II. Language Instruction</a:t>
            </a:r>
          </a:p>
          <a:p>
            <a:pPr lvl="1"/>
            <a:r>
              <a:rPr lang="en-US" dirty="0"/>
              <a:t>III. Parent and Family Involvement</a:t>
            </a:r>
          </a:p>
          <a:p>
            <a:pPr lvl="1"/>
            <a:r>
              <a:rPr lang="en-US" dirty="0"/>
              <a:t>IV. Professional Development</a:t>
            </a:r>
          </a:p>
          <a:p>
            <a:pPr lvl="1"/>
            <a:r>
              <a:rPr lang="en-US" dirty="0"/>
              <a:t>V. Civil Rights Requirements</a:t>
            </a:r>
          </a:p>
          <a:p>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EFFF2DCA-EF76-B64C-B3D8-97765F0EB715}"/>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p:txBody>
          <a:bodyPr/>
          <a:lstStyle/>
          <a:p>
            <a:fld id="{D5CA4161-6EC3-4748-B7F3-82EA64CE3DD4}" type="slidenum">
              <a:rPr lang="en-US" smtClean="0"/>
              <a:pPr/>
              <a:t>3</a:t>
            </a:fld>
            <a:endParaRPr lang="en-US" dirty="0"/>
          </a:p>
        </p:txBody>
      </p:sp>
    </p:spTree>
    <p:extLst>
      <p:ext uri="{BB962C8B-B14F-4D97-AF65-F5344CB8AC3E}">
        <p14:creationId xmlns:p14="http://schemas.microsoft.com/office/powerpoint/2010/main" val="118010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DD2C-E25A-4CFE-8833-2409E16E6AAE}"/>
              </a:ext>
            </a:extLst>
          </p:cNvPr>
          <p:cNvSpPr>
            <a:spLocks noGrp="1"/>
          </p:cNvSpPr>
          <p:nvPr>
            <p:ph type="title"/>
          </p:nvPr>
        </p:nvSpPr>
        <p:spPr/>
        <p:txBody>
          <a:bodyPr/>
          <a:lstStyle/>
          <a:p>
            <a:r>
              <a:rPr lang="en-US" dirty="0"/>
              <a:t>Legal Requirements</a:t>
            </a:r>
          </a:p>
        </p:txBody>
      </p:sp>
      <p:sp>
        <p:nvSpPr>
          <p:cNvPr id="3" name="Content Placeholder 2">
            <a:extLst>
              <a:ext uri="{FF2B5EF4-FFF2-40B4-BE49-F238E27FC236}">
                <a16:creationId xmlns:a16="http://schemas.microsoft.com/office/drawing/2014/main" id="{07D37345-6C4D-4C57-890C-7AD0B74081DF}"/>
              </a:ext>
            </a:extLst>
          </p:cNvPr>
          <p:cNvSpPr>
            <a:spLocks noGrp="1"/>
          </p:cNvSpPr>
          <p:nvPr>
            <p:ph sz="half" idx="1"/>
          </p:nvPr>
        </p:nvSpPr>
        <p:spPr>
          <a:xfrm>
            <a:off x="294199" y="1493824"/>
            <a:ext cx="11526741" cy="4454304"/>
          </a:xfrm>
        </p:spPr>
        <p:txBody>
          <a:bodyPr>
            <a:noAutofit/>
          </a:bodyPr>
          <a:lstStyle/>
          <a:p>
            <a:pPr marL="0" indent="0">
              <a:buNone/>
            </a:pPr>
            <a:r>
              <a:rPr lang="en-US" sz="2600" dirty="0"/>
              <a:t>Under </a:t>
            </a:r>
            <a:r>
              <a:rPr lang="en-US" sz="2600" dirty="0">
                <a:solidFill>
                  <a:srgbClr val="D15420"/>
                </a:solidFill>
              </a:rPr>
              <a:t>Title VI of the Civil Rights Act of 1964 </a:t>
            </a:r>
            <a:r>
              <a:rPr lang="en-US" sz="2600" dirty="0"/>
              <a:t>and the </a:t>
            </a:r>
            <a:r>
              <a:rPr lang="en-US" sz="2600" dirty="0">
                <a:solidFill>
                  <a:srgbClr val="D15420"/>
                </a:solidFill>
              </a:rPr>
              <a:t>Equal Educational Opportunities Act of 1974 (EEOA)</a:t>
            </a:r>
            <a:r>
              <a:rPr lang="en-US" sz="2600" dirty="0"/>
              <a:t>, all States and all Local Education Agencies (LEAs) must ensure that English learners (ELs) can participate meaningfully and equally in educational programs and services. To meet these obligations LEAs must:</a:t>
            </a:r>
          </a:p>
          <a:p>
            <a:r>
              <a:rPr lang="en-US" sz="2600" dirty="0"/>
              <a:t>Identify and assess all potential EL students in a timely, valid, and reliable manner;</a:t>
            </a:r>
          </a:p>
          <a:p>
            <a:r>
              <a:rPr lang="en-US" sz="2600" dirty="0"/>
              <a:t>Provide EL students with a language assistance program that is educationally sound and proven successful, consistent with </a:t>
            </a:r>
            <a:r>
              <a:rPr lang="en-US" sz="2600" i="1" dirty="0" err="1">
                <a:solidFill>
                  <a:srgbClr val="D15420"/>
                </a:solidFill>
              </a:rPr>
              <a:t>Castañeda</a:t>
            </a:r>
            <a:r>
              <a:rPr lang="en-US" sz="2600" i="1" dirty="0">
                <a:solidFill>
                  <a:srgbClr val="D15420"/>
                </a:solidFill>
              </a:rPr>
              <a:t> v. Pickard</a:t>
            </a:r>
            <a:r>
              <a:rPr lang="en-US" sz="2600" i="1" dirty="0"/>
              <a:t> </a:t>
            </a:r>
            <a:r>
              <a:rPr lang="en-US" sz="2600" dirty="0"/>
              <a:t>and the Supreme Court decision in </a:t>
            </a:r>
            <a:r>
              <a:rPr lang="en-US" sz="2600" i="1" dirty="0">
                <a:solidFill>
                  <a:srgbClr val="D15420"/>
                </a:solidFill>
              </a:rPr>
              <a:t>Lau v. Nichols</a:t>
            </a:r>
            <a:r>
              <a:rPr lang="en-US" sz="2600" dirty="0"/>
              <a:t>.</a:t>
            </a:r>
          </a:p>
          <a:p>
            <a:r>
              <a:rPr lang="en-US" sz="2600" dirty="0"/>
              <a:t>Provide sufficiently well-prepared and trained staff and support the language assistance programs for EL students;</a:t>
            </a:r>
          </a:p>
        </p:txBody>
      </p:sp>
      <p:sp>
        <p:nvSpPr>
          <p:cNvPr id="4" name="Footer Placeholder 3">
            <a:extLst>
              <a:ext uri="{FF2B5EF4-FFF2-40B4-BE49-F238E27FC236}">
                <a16:creationId xmlns:a16="http://schemas.microsoft.com/office/drawing/2014/main" id="{90013CFD-9D4A-4D18-AAD5-8ED51C0CCBC1}"/>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3C8BE630-0764-407B-A7AB-CDB5EDCD04A2}"/>
              </a:ext>
            </a:extLst>
          </p:cNvPr>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357496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A674C7-07B4-4507-9399-5690292D861E}"/>
              </a:ext>
            </a:extLst>
          </p:cNvPr>
          <p:cNvSpPr>
            <a:spLocks noGrp="1"/>
          </p:cNvSpPr>
          <p:nvPr>
            <p:ph type="title"/>
          </p:nvPr>
        </p:nvSpPr>
        <p:spPr>
          <a:xfrm>
            <a:off x="294199" y="365125"/>
            <a:ext cx="11603603" cy="1051693"/>
          </a:xfrm>
        </p:spPr>
        <p:txBody>
          <a:bodyPr/>
          <a:lstStyle/>
          <a:p>
            <a:r>
              <a:rPr lang="en-US" dirty="0"/>
              <a:t>Legal Requirements (cont.)</a:t>
            </a:r>
          </a:p>
        </p:txBody>
      </p:sp>
      <p:sp>
        <p:nvSpPr>
          <p:cNvPr id="8" name="Content Placeholder 7">
            <a:extLst>
              <a:ext uri="{FF2B5EF4-FFF2-40B4-BE49-F238E27FC236}">
                <a16:creationId xmlns:a16="http://schemas.microsoft.com/office/drawing/2014/main" id="{C3DBAC73-AAED-47F0-92DC-457F6674DA26}"/>
              </a:ext>
            </a:extLst>
          </p:cNvPr>
          <p:cNvSpPr>
            <a:spLocks noGrp="1"/>
          </p:cNvSpPr>
          <p:nvPr>
            <p:ph idx="1"/>
          </p:nvPr>
        </p:nvSpPr>
        <p:spPr>
          <a:xfrm>
            <a:off x="294199" y="1416818"/>
            <a:ext cx="11603603" cy="4760145"/>
          </a:xfrm>
        </p:spPr>
        <p:txBody>
          <a:bodyPr>
            <a:normAutofit fontScale="92500" lnSpcReduction="10000"/>
          </a:bodyPr>
          <a:lstStyle/>
          <a:p>
            <a:r>
              <a:rPr lang="en-US" sz="2800" dirty="0"/>
              <a:t>Ensure that EL students have equal opportunities to meaningfully participate in all curricular and extracurricular activities;</a:t>
            </a:r>
          </a:p>
          <a:p>
            <a:r>
              <a:rPr lang="en-US" sz="2800" dirty="0"/>
              <a:t>Avoid unnecessary segregation of EL students;</a:t>
            </a:r>
          </a:p>
          <a:p>
            <a:r>
              <a:rPr lang="en-US" sz="2800" dirty="0"/>
              <a:t>Ensure that, in accordance with the </a:t>
            </a:r>
            <a:r>
              <a:rPr lang="en-US" sz="2800" dirty="0">
                <a:solidFill>
                  <a:srgbClr val="D15420"/>
                </a:solidFill>
              </a:rPr>
              <a:t>Individuals with Disabilities Education Act (IDEA) </a:t>
            </a:r>
            <a:r>
              <a:rPr lang="en-US" sz="2800" dirty="0"/>
              <a:t>or </a:t>
            </a:r>
            <a:r>
              <a:rPr lang="en-US" sz="2800" dirty="0">
                <a:solidFill>
                  <a:srgbClr val="D15420"/>
                </a:solidFill>
              </a:rPr>
              <a:t>Section 504 of the Rehabilitation Act of 1973</a:t>
            </a:r>
            <a:r>
              <a:rPr lang="en-US" sz="2800" dirty="0"/>
              <a:t>, EL students who have or are suspected of having a disability are identified, located, and evaluated in a timely manner and that the language needs of students who requiring special education and disability related services are considered in evaluations and delivery of services;</a:t>
            </a:r>
          </a:p>
          <a:p>
            <a:r>
              <a:rPr lang="en-US" sz="2800" dirty="0"/>
              <a:t>Meet the needs of EL students who opt out of language assistance programs;</a:t>
            </a:r>
          </a:p>
          <a:p>
            <a:endParaRPr lang="en-US" sz="3200" dirty="0"/>
          </a:p>
          <a:p>
            <a:endParaRPr lang="en-US" dirty="0"/>
          </a:p>
        </p:txBody>
      </p:sp>
      <p:sp>
        <p:nvSpPr>
          <p:cNvPr id="5" name="Footer Placeholder 4">
            <a:extLst>
              <a:ext uri="{FF2B5EF4-FFF2-40B4-BE49-F238E27FC236}">
                <a16:creationId xmlns:a16="http://schemas.microsoft.com/office/drawing/2014/main" id="{B09C7354-15C0-42E2-B863-F243162217EA}"/>
              </a:ext>
            </a:extLst>
          </p:cNvPr>
          <p:cNvSpPr>
            <a:spLocks noGrp="1"/>
          </p:cNvSpPr>
          <p:nvPr>
            <p:ph type="ftr" sz="quarter" idx="11"/>
          </p:nvPr>
        </p:nvSpPr>
        <p:spPr/>
        <p:txBody>
          <a:bodyPr/>
          <a:lstStyle/>
          <a:p>
            <a:r>
              <a:rPr lang="en-US" dirty="0"/>
              <a:t>Language Instruction Educational Program (LIEP)</a:t>
            </a:r>
          </a:p>
        </p:txBody>
      </p:sp>
      <p:sp>
        <p:nvSpPr>
          <p:cNvPr id="6" name="Slide Number Placeholder 5">
            <a:extLst>
              <a:ext uri="{FF2B5EF4-FFF2-40B4-BE49-F238E27FC236}">
                <a16:creationId xmlns:a16="http://schemas.microsoft.com/office/drawing/2014/main" id="{AF5F52EF-9E69-4769-A07B-A261372BF549}"/>
              </a:ext>
            </a:extLst>
          </p:cNvPr>
          <p:cNvSpPr>
            <a:spLocks noGrp="1"/>
          </p:cNvSpPr>
          <p:nvPr>
            <p:ph type="sldNum" sz="quarter" idx="12"/>
          </p:nvPr>
        </p:nvSpPr>
        <p:spPr/>
        <p:txBody>
          <a:bodyPr/>
          <a:lstStyle/>
          <a:p>
            <a:fld id="{D5CA4161-6EC3-4748-B7F3-82EA64CE3DD4}" type="slidenum">
              <a:rPr lang="en-US" smtClean="0"/>
              <a:pPr/>
              <a:t>5</a:t>
            </a:fld>
            <a:endParaRPr lang="en-US" dirty="0"/>
          </a:p>
        </p:txBody>
      </p:sp>
    </p:spTree>
    <p:extLst>
      <p:ext uri="{BB962C8B-B14F-4D97-AF65-F5344CB8AC3E}">
        <p14:creationId xmlns:p14="http://schemas.microsoft.com/office/powerpoint/2010/main" val="20827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B3F1-FF00-4213-89CB-FE74581A6DDC}"/>
              </a:ext>
            </a:extLst>
          </p:cNvPr>
          <p:cNvSpPr>
            <a:spLocks noGrp="1"/>
          </p:cNvSpPr>
          <p:nvPr>
            <p:ph type="title"/>
          </p:nvPr>
        </p:nvSpPr>
        <p:spPr>
          <a:xfrm>
            <a:off x="294199" y="365126"/>
            <a:ext cx="11603603" cy="1047216"/>
          </a:xfrm>
        </p:spPr>
        <p:txBody>
          <a:bodyPr/>
          <a:lstStyle/>
          <a:p>
            <a:r>
              <a:rPr lang="en-US" dirty="0"/>
              <a:t>Legal Requirements (cont.)</a:t>
            </a:r>
          </a:p>
        </p:txBody>
      </p:sp>
      <p:sp>
        <p:nvSpPr>
          <p:cNvPr id="3" name="Content Placeholder 2">
            <a:extLst>
              <a:ext uri="{FF2B5EF4-FFF2-40B4-BE49-F238E27FC236}">
                <a16:creationId xmlns:a16="http://schemas.microsoft.com/office/drawing/2014/main" id="{6852C117-3287-47C0-A754-9269AD6D1644}"/>
              </a:ext>
            </a:extLst>
          </p:cNvPr>
          <p:cNvSpPr>
            <a:spLocks noGrp="1"/>
          </p:cNvSpPr>
          <p:nvPr>
            <p:ph idx="1"/>
          </p:nvPr>
        </p:nvSpPr>
        <p:spPr>
          <a:xfrm>
            <a:off x="294199" y="1412342"/>
            <a:ext cx="11603603" cy="4764621"/>
          </a:xfrm>
        </p:spPr>
        <p:txBody>
          <a:bodyPr>
            <a:normAutofit/>
          </a:bodyPr>
          <a:lstStyle/>
          <a:p>
            <a:r>
              <a:rPr lang="en-US" sz="2600" dirty="0"/>
              <a:t>Monitor and evaluate EL students in language assistance programs to ensure their progress with respect to acquiring English proficiency and grade level content knowledge, exit EL students from language assistance programs when they are proficient in English, and monitor exited students to ensure they were not prematurely exited and that any academic deficits incurred in the language assistance program have been remedied;</a:t>
            </a:r>
          </a:p>
          <a:p>
            <a:r>
              <a:rPr lang="en-US" sz="2600" dirty="0"/>
              <a:t>Evaluate the effectiveness of the school district’s language assistance program;</a:t>
            </a:r>
          </a:p>
          <a:p>
            <a:r>
              <a:rPr lang="en-US" sz="2600" dirty="0"/>
              <a:t>Ensure meaningful communication with parents whose own English language proficiency may be limited.</a:t>
            </a:r>
          </a:p>
        </p:txBody>
      </p:sp>
      <p:sp>
        <p:nvSpPr>
          <p:cNvPr id="4" name="Footer Placeholder 3">
            <a:extLst>
              <a:ext uri="{FF2B5EF4-FFF2-40B4-BE49-F238E27FC236}">
                <a16:creationId xmlns:a16="http://schemas.microsoft.com/office/drawing/2014/main" id="{AD9B7B31-B535-492B-B3EA-874B6E8F45FA}"/>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D9F1015E-17D0-44DC-9850-AB3139A76ACE}"/>
              </a:ext>
            </a:extLst>
          </p:cNvPr>
          <p:cNvSpPr>
            <a:spLocks noGrp="1"/>
          </p:cNvSpPr>
          <p:nvPr>
            <p:ph type="sldNum" sz="quarter" idx="12"/>
          </p:nvPr>
        </p:nvSpPr>
        <p:spPr/>
        <p:txBody>
          <a:bodyPr/>
          <a:lstStyle/>
          <a:p>
            <a:fld id="{D5CA4161-6EC3-4748-B7F3-82EA64CE3DD4}" type="slidenum">
              <a:rPr lang="en-US" smtClean="0"/>
              <a:pPr/>
              <a:t>6</a:t>
            </a:fld>
            <a:endParaRPr lang="en-US" dirty="0"/>
          </a:p>
        </p:txBody>
      </p:sp>
    </p:spTree>
    <p:extLst>
      <p:ext uri="{BB962C8B-B14F-4D97-AF65-F5344CB8AC3E}">
        <p14:creationId xmlns:p14="http://schemas.microsoft.com/office/powerpoint/2010/main" val="262454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F824-E011-47C2-B9BC-A2E5BBAD4858}"/>
              </a:ext>
            </a:extLst>
          </p:cNvPr>
          <p:cNvSpPr>
            <a:spLocks noGrp="1"/>
          </p:cNvSpPr>
          <p:nvPr>
            <p:ph type="title"/>
          </p:nvPr>
        </p:nvSpPr>
        <p:spPr/>
        <p:txBody>
          <a:bodyPr/>
          <a:lstStyle/>
          <a:p>
            <a:r>
              <a:rPr lang="en-US" dirty="0"/>
              <a:t>The LIEP Template and Submitting the Completed Form </a:t>
            </a:r>
          </a:p>
        </p:txBody>
      </p:sp>
      <p:sp>
        <p:nvSpPr>
          <p:cNvPr id="3" name="Content Placeholder 2">
            <a:extLst>
              <a:ext uri="{FF2B5EF4-FFF2-40B4-BE49-F238E27FC236}">
                <a16:creationId xmlns:a16="http://schemas.microsoft.com/office/drawing/2014/main" id="{E48F7FBA-65ED-4C46-ACDA-1A9C40097609}"/>
              </a:ext>
            </a:extLst>
          </p:cNvPr>
          <p:cNvSpPr>
            <a:spLocks noGrp="1"/>
          </p:cNvSpPr>
          <p:nvPr>
            <p:ph idx="1"/>
          </p:nvPr>
        </p:nvSpPr>
        <p:spPr/>
        <p:txBody>
          <a:bodyPr>
            <a:normAutofit fontScale="92500"/>
          </a:bodyPr>
          <a:lstStyle/>
          <a:p>
            <a:r>
              <a:rPr lang="en-US" dirty="0"/>
              <a:t>The template discussed in this presentation is available on the English Learners page of the OSDE website (</a:t>
            </a:r>
            <a:r>
              <a:rPr lang="en-US" dirty="0">
                <a:hlinkClick r:id="rId2"/>
              </a:rPr>
              <a:t>https://sde.ok.gov/english-language-proficiency-assessments</a:t>
            </a:r>
            <a:r>
              <a:rPr lang="en-US" dirty="0"/>
              <a:t>).  </a:t>
            </a:r>
            <a:endParaRPr lang="en-US" dirty="0">
              <a:highlight>
                <a:srgbClr val="FFFF00"/>
              </a:highlight>
            </a:endParaRPr>
          </a:p>
          <a:p>
            <a:r>
              <a:rPr lang="en-US" dirty="0"/>
              <a:t>The completed form should be saved as a PDF file and uploaded with the LEA’s Consolidated Application.</a:t>
            </a:r>
          </a:p>
          <a:p>
            <a:r>
              <a:rPr lang="en-US" dirty="0"/>
              <a:t>The due date for submission is the same as that for the Consolidated Application – September 30, 2022. </a:t>
            </a:r>
          </a:p>
          <a:p>
            <a:r>
              <a:rPr lang="en-US" dirty="0"/>
              <a:t>The LIEP should be reviewed annually and revised as needed.</a:t>
            </a:r>
          </a:p>
        </p:txBody>
      </p:sp>
      <p:sp>
        <p:nvSpPr>
          <p:cNvPr id="4" name="Footer Placeholder 3">
            <a:extLst>
              <a:ext uri="{FF2B5EF4-FFF2-40B4-BE49-F238E27FC236}">
                <a16:creationId xmlns:a16="http://schemas.microsoft.com/office/drawing/2014/main" id="{723517EC-D1CD-4A43-934D-53B0405975D7}"/>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2DBA60FE-21B1-4762-955D-899E1510400D}"/>
              </a:ext>
            </a:extLst>
          </p:cNvPr>
          <p:cNvSpPr>
            <a:spLocks noGrp="1"/>
          </p:cNvSpPr>
          <p:nvPr>
            <p:ph type="sldNum" sz="quarter" idx="12"/>
          </p:nvPr>
        </p:nvSpPr>
        <p:spPr/>
        <p:txBody>
          <a:bodyPr/>
          <a:lstStyle/>
          <a:p>
            <a:fld id="{D5CA4161-6EC3-4748-B7F3-82EA64CE3DD4}" type="slidenum">
              <a:rPr lang="en-US" smtClean="0"/>
              <a:pPr/>
              <a:t>7</a:t>
            </a:fld>
            <a:endParaRPr lang="en-US" dirty="0"/>
          </a:p>
        </p:txBody>
      </p:sp>
    </p:spTree>
    <p:extLst>
      <p:ext uri="{BB962C8B-B14F-4D97-AF65-F5344CB8AC3E}">
        <p14:creationId xmlns:p14="http://schemas.microsoft.com/office/powerpoint/2010/main" val="96146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6C30-DD5F-4EE4-8D57-8189A27DB60A}"/>
              </a:ext>
            </a:extLst>
          </p:cNvPr>
          <p:cNvSpPr>
            <a:spLocks noGrp="1"/>
          </p:cNvSpPr>
          <p:nvPr>
            <p:ph type="title"/>
          </p:nvPr>
        </p:nvSpPr>
        <p:spPr/>
        <p:txBody>
          <a:bodyPr/>
          <a:lstStyle/>
          <a:p>
            <a:r>
              <a:rPr lang="en-US" dirty="0"/>
              <a:t>The LEA Information Page</a:t>
            </a:r>
          </a:p>
        </p:txBody>
      </p:sp>
      <p:sp>
        <p:nvSpPr>
          <p:cNvPr id="4" name="Footer Placeholder 3">
            <a:extLst>
              <a:ext uri="{FF2B5EF4-FFF2-40B4-BE49-F238E27FC236}">
                <a16:creationId xmlns:a16="http://schemas.microsoft.com/office/drawing/2014/main" id="{9E28151C-8213-4655-851A-42D81BCA6554}"/>
              </a:ext>
            </a:extLst>
          </p:cNvPr>
          <p:cNvSpPr>
            <a:spLocks noGrp="1"/>
          </p:cNvSpPr>
          <p:nvPr>
            <p:ph type="ftr" sz="quarter" idx="11"/>
          </p:nvPr>
        </p:nvSpPr>
        <p:spPr>
          <a:xfrm>
            <a:off x="595310" y="6363317"/>
            <a:ext cx="1840072" cy="365125"/>
          </a:xfrm>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10A52E5F-7F23-4081-BE51-3D9593E9AD30}"/>
              </a:ext>
            </a:extLst>
          </p:cNvPr>
          <p:cNvSpPr>
            <a:spLocks noGrp="1"/>
          </p:cNvSpPr>
          <p:nvPr>
            <p:ph type="sldNum" sz="quarter" idx="12"/>
          </p:nvPr>
        </p:nvSpPr>
        <p:spPr/>
        <p:txBody>
          <a:bodyPr/>
          <a:lstStyle/>
          <a:p>
            <a:fld id="{D5CA4161-6EC3-4748-B7F3-82EA64CE3DD4}" type="slidenum">
              <a:rPr lang="en-US" smtClean="0"/>
              <a:pPr/>
              <a:t>8</a:t>
            </a:fld>
            <a:endParaRPr lang="en-US" dirty="0"/>
          </a:p>
        </p:txBody>
      </p:sp>
      <p:pic>
        <p:nvPicPr>
          <p:cNvPr id="9" name="Content Placeholder 8">
            <a:extLst>
              <a:ext uri="{FF2B5EF4-FFF2-40B4-BE49-F238E27FC236}">
                <a16:creationId xmlns:a16="http://schemas.microsoft.com/office/drawing/2014/main" id="{A2844E11-5E4C-47A2-8058-15EF9D67A68E}"/>
              </a:ext>
            </a:extLst>
          </p:cNvPr>
          <p:cNvPicPr>
            <a:picLocks noGrp="1" noChangeAspect="1"/>
          </p:cNvPicPr>
          <p:nvPr>
            <p:ph idx="1"/>
          </p:nvPr>
        </p:nvPicPr>
        <p:blipFill>
          <a:blip r:embed="rId2"/>
          <a:stretch>
            <a:fillRect/>
          </a:stretch>
        </p:blipFill>
        <p:spPr>
          <a:xfrm>
            <a:off x="2585731" y="1512955"/>
            <a:ext cx="7020538" cy="4979920"/>
          </a:xfrm>
          <a:ln>
            <a:solidFill>
              <a:schemeClr val="accent1"/>
            </a:solidFill>
          </a:ln>
        </p:spPr>
      </p:pic>
    </p:spTree>
    <p:extLst>
      <p:ext uri="{BB962C8B-B14F-4D97-AF65-F5344CB8AC3E}">
        <p14:creationId xmlns:p14="http://schemas.microsoft.com/office/powerpoint/2010/main" val="305916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7897-B6B3-4368-8A9B-9680FC40FA52}"/>
              </a:ext>
            </a:extLst>
          </p:cNvPr>
          <p:cNvSpPr>
            <a:spLocks noGrp="1"/>
          </p:cNvSpPr>
          <p:nvPr>
            <p:ph type="title"/>
          </p:nvPr>
        </p:nvSpPr>
        <p:spPr/>
        <p:txBody>
          <a:bodyPr/>
          <a:lstStyle/>
          <a:p>
            <a:r>
              <a:rPr lang="en-US" dirty="0"/>
              <a:t>I. Assurances</a:t>
            </a:r>
          </a:p>
        </p:txBody>
      </p:sp>
      <p:sp>
        <p:nvSpPr>
          <p:cNvPr id="4" name="Footer Placeholder 3">
            <a:extLst>
              <a:ext uri="{FF2B5EF4-FFF2-40B4-BE49-F238E27FC236}">
                <a16:creationId xmlns:a16="http://schemas.microsoft.com/office/drawing/2014/main" id="{0A626B36-75C7-4BC8-96C5-DA499F1DBD39}"/>
              </a:ext>
            </a:extLst>
          </p:cNvPr>
          <p:cNvSpPr>
            <a:spLocks noGrp="1"/>
          </p:cNvSpPr>
          <p:nvPr>
            <p:ph type="ftr" sz="quarter" idx="11"/>
          </p:nvPr>
        </p:nvSpPr>
        <p:spPr/>
        <p:txBody>
          <a:bodyPr/>
          <a:lstStyle/>
          <a:p>
            <a:r>
              <a:rPr lang="en-US" dirty="0"/>
              <a:t>Language Instruction Educational Program (LIEP)</a:t>
            </a:r>
          </a:p>
        </p:txBody>
      </p:sp>
      <p:sp>
        <p:nvSpPr>
          <p:cNvPr id="5" name="Slide Number Placeholder 4">
            <a:extLst>
              <a:ext uri="{FF2B5EF4-FFF2-40B4-BE49-F238E27FC236}">
                <a16:creationId xmlns:a16="http://schemas.microsoft.com/office/drawing/2014/main" id="{40D215A9-4DA9-4152-B0DE-D657A9AA5F79}"/>
              </a:ext>
            </a:extLst>
          </p:cNvPr>
          <p:cNvSpPr>
            <a:spLocks noGrp="1"/>
          </p:cNvSpPr>
          <p:nvPr>
            <p:ph type="sldNum" sz="quarter" idx="12"/>
          </p:nvPr>
        </p:nvSpPr>
        <p:spPr/>
        <p:txBody>
          <a:bodyPr/>
          <a:lstStyle/>
          <a:p>
            <a:fld id="{D5CA4161-6EC3-4748-B7F3-82EA64CE3DD4}" type="slidenum">
              <a:rPr lang="en-US" smtClean="0"/>
              <a:pPr/>
              <a:t>9</a:t>
            </a:fld>
            <a:endParaRPr lang="en-US" dirty="0"/>
          </a:p>
        </p:txBody>
      </p:sp>
      <p:pic>
        <p:nvPicPr>
          <p:cNvPr id="21" name="Content Placeholder 20">
            <a:extLst>
              <a:ext uri="{FF2B5EF4-FFF2-40B4-BE49-F238E27FC236}">
                <a16:creationId xmlns:a16="http://schemas.microsoft.com/office/drawing/2014/main" id="{7E57CB1A-9F96-46E3-B88F-52DDB894692F}"/>
              </a:ext>
            </a:extLst>
          </p:cNvPr>
          <p:cNvPicPr>
            <a:picLocks noGrp="1" noChangeAspect="1"/>
          </p:cNvPicPr>
          <p:nvPr>
            <p:ph idx="1"/>
          </p:nvPr>
        </p:nvPicPr>
        <p:blipFill>
          <a:blip r:embed="rId2"/>
          <a:stretch>
            <a:fillRect/>
          </a:stretch>
        </p:blipFill>
        <p:spPr>
          <a:xfrm>
            <a:off x="124506" y="1363401"/>
            <a:ext cx="6795942" cy="3238744"/>
          </a:xfrm>
          <a:ln>
            <a:solidFill>
              <a:schemeClr val="accent1"/>
            </a:solidFill>
          </a:ln>
        </p:spPr>
      </p:pic>
      <p:pic>
        <p:nvPicPr>
          <p:cNvPr id="6" name="Picture 5">
            <a:extLst>
              <a:ext uri="{FF2B5EF4-FFF2-40B4-BE49-F238E27FC236}">
                <a16:creationId xmlns:a16="http://schemas.microsoft.com/office/drawing/2014/main" id="{B0D2C6E1-A7EA-413E-A614-FD8FFEFA9E60}"/>
              </a:ext>
            </a:extLst>
          </p:cNvPr>
          <p:cNvPicPr>
            <a:picLocks noChangeAspect="1"/>
          </p:cNvPicPr>
          <p:nvPr/>
        </p:nvPicPr>
        <p:blipFill>
          <a:blip r:embed="rId3"/>
          <a:stretch>
            <a:fillRect/>
          </a:stretch>
        </p:blipFill>
        <p:spPr>
          <a:xfrm>
            <a:off x="5241956" y="2893971"/>
            <a:ext cx="6655846" cy="3079364"/>
          </a:xfrm>
          <a:prstGeom prst="rect">
            <a:avLst/>
          </a:prstGeom>
          <a:ln>
            <a:solidFill>
              <a:schemeClr val="accent1"/>
            </a:solidFill>
          </a:ln>
        </p:spPr>
      </p:pic>
    </p:spTree>
    <p:extLst>
      <p:ext uri="{BB962C8B-B14F-4D97-AF65-F5344CB8AC3E}">
        <p14:creationId xmlns:p14="http://schemas.microsoft.com/office/powerpoint/2010/main" val="939228468"/>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0B8441D9-BFDB-4E5A-8EAF-273E450CF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0434B-CBE5-4AE1-BB9A-78471F5B267E}">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a219bbd-8a6c-470c-9a77-55c48485a5eb"/>
    <ds:schemaRef ds:uri="d5841c04-8ab1-45d0-a7a9-3e2ef1eb0f1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1386</TotalTime>
  <Words>849</Words>
  <Application>Microsoft Office PowerPoint</Application>
  <PresentationFormat>Widescreen</PresentationFormat>
  <Paragraphs>111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Office Theme</vt:lpstr>
      <vt:lpstr>Completing the Language Instruction Educational Program (LIEP) Template</vt:lpstr>
      <vt:lpstr>Completing the Language Instruction Educational Program (LIEP) Template</vt:lpstr>
      <vt:lpstr>Topics</vt:lpstr>
      <vt:lpstr>Legal Requirements</vt:lpstr>
      <vt:lpstr>Legal Requirements (cont.)</vt:lpstr>
      <vt:lpstr>Legal Requirements (cont.)</vt:lpstr>
      <vt:lpstr>The LIEP Template and Submitting the Completed Form </vt:lpstr>
      <vt:lpstr>The LEA Information Page</vt:lpstr>
      <vt:lpstr>I. Assurances</vt:lpstr>
      <vt:lpstr>The Remainder of the Template</vt:lpstr>
      <vt:lpstr>II. Language Instruction</vt:lpstr>
      <vt:lpstr>II. Language Instruction (cont.)</vt:lpstr>
      <vt:lpstr>II. Language Instruction (cont.)</vt:lpstr>
      <vt:lpstr>II. Language Instruction (cont.)</vt:lpstr>
      <vt:lpstr>II. Language Instruction (cont.)</vt:lpstr>
      <vt:lpstr>III. Parent and Family Involvement</vt:lpstr>
      <vt:lpstr>IV. Professional Development</vt:lpstr>
      <vt:lpstr>V. Civil Rights Requirements</vt:lpstr>
      <vt:lpstr>V. Civil Rights Requirements (cont.)</vt:lpstr>
      <vt:lpstr>Questions and Feedback</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Yuseli Freire</cp:lastModifiedBy>
  <cp:revision>106</cp:revision>
  <dcterms:created xsi:type="dcterms:W3CDTF">2020-03-05T01:01:19Z</dcterms:created>
  <dcterms:modified xsi:type="dcterms:W3CDTF">2022-04-20T19:09:23Z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