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5"/>
  </p:notesMasterIdLst>
  <p:sldIdLst>
    <p:sldId id="261" r:id="rId5"/>
    <p:sldId id="396" r:id="rId6"/>
    <p:sldId id="406" r:id="rId7"/>
    <p:sldId id="403" r:id="rId8"/>
    <p:sldId id="280" r:id="rId9"/>
    <p:sldId id="402" r:id="rId10"/>
    <p:sldId id="348" r:id="rId11"/>
    <p:sldId id="349" r:id="rId12"/>
    <p:sldId id="374" r:id="rId13"/>
    <p:sldId id="373" r:id="rId14"/>
    <p:sldId id="350" r:id="rId15"/>
    <p:sldId id="353" r:id="rId16"/>
    <p:sldId id="351" r:id="rId17"/>
    <p:sldId id="360" r:id="rId18"/>
    <p:sldId id="354" r:id="rId19"/>
    <p:sldId id="404" r:id="rId20"/>
    <p:sldId id="405" r:id="rId21"/>
    <p:sldId id="258" r:id="rId22"/>
    <p:sldId id="323" r:id="rId23"/>
    <p:sldId id="281" r:id="rId24"/>
    <p:sldId id="317" r:id="rId25"/>
    <p:sldId id="355" r:id="rId26"/>
    <p:sldId id="325" r:id="rId27"/>
    <p:sldId id="326" r:id="rId28"/>
    <p:sldId id="327" r:id="rId29"/>
    <p:sldId id="328" r:id="rId30"/>
    <p:sldId id="283" r:id="rId31"/>
    <p:sldId id="397" r:id="rId32"/>
    <p:sldId id="398" r:id="rId33"/>
    <p:sldId id="352" r:id="rId34"/>
    <p:sldId id="329" r:id="rId35"/>
    <p:sldId id="330" r:id="rId36"/>
    <p:sldId id="331" r:id="rId37"/>
    <p:sldId id="332" r:id="rId38"/>
    <p:sldId id="333" r:id="rId39"/>
    <p:sldId id="383" r:id="rId40"/>
    <p:sldId id="384" r:id="rId41"/>
    <p:sldId id="385" r:id="rId42"/>
    <p:sldId id="386" r:id="rId43"/>
    <p:sldId id="286" r:id="rId44"/>
    <p:sldId id="287" r:id="rId45"/>
    <p:sldId id="334" r:id="rId46"/>
    <p:sldId id="335" r:id="rId47"/>
    <p:sldId id="288" r:id="rId48"/>
    <p:sldId id="372" r:id="rId49"/>
    <p:sldId id="336" r:id="rId50"/>
    <p:sldId id="337" r:id="rId51"/>
    <p:sldId id="338" r:id="rId52"/>
    <p:sldId id="339" r:id="rId53"/>
    <p:sldId id="315" r:id="rId54"/>
    <p:sldId id="340" r:id="rId55"/>
    <p:sldId id="375" r:id="rId56"/>
    <p:sldId id="292" r:id="rId57"/>
    <p:sldId id="295" r:id="rId58"/>
    <p:sldId id="321" r:id="rId59"/>
    <p:sldId id="296" r:id="rId60"/>
    <p:sldId id="322" r:id="rId61"/>
    <p:sldId id="299" r:id="rId62"/>
    <p:sldId id="300" r:id="rId63"/>
    <p:sldId id="301" r:id="rId64"/>
    <p:sldId id="302" r:id="rId65"/>
    <p:sldId id="297" r:id="rId66"/>
    <p:sldId id="298" r:id="rId67"/>
    <p:sldId id="387" r:id="rId68"/>
    <p:sldId id="388" r:id="rId69"/>
    <p:sldId id="320" r:id="rId70"/>
    <p:sldId id="358" r:id="rId71"/>
    <p:sldId id="389" r:id="rId72"/>
    <p:sldId id="303" r:id="rId73"/>
    <p:sldId id="306" r:id="rId74"/>
    <p:sldId id="304" r:id="rId75"/>
    <p:sldId id="359" r:id="rId76"/>
    <p:sldId id="361" r:id="rId77"/>
    <p:sldId id="362" r:id="rId78"/>
    <p:sldId id="395" r:id="rId79"/>
    <p:sldId id="394" r:id="rId80"/>
    <p:sldId id="391" r:id="rId81"/>
    <p:sldId id="390" r:id="rId82"/>
    <p:sldId id="399" r:id="rId83"/>
    <p:sldId id="305" r:id="rId84"/>
    <p:sldId id="392" r:id="rId85"/>
    <p:sldId id="307" r:id="rId86"/>
    <p:sldId id="308" r:id="rId87"/>
    <p:sldId id="309" r:id="rId88"/>
    <p:sldId id="356" r:id="rId89"/>
    <p:sldId id="376" r:id="rId90"/>
    <p:sldId id="364" r:id="rId91"/>
    <p:sldId id="365" r:id="rId92"/>
    <p:sldId id="366" r:id="rId93"/>
    <p:sldId id="367" r:id="rId94"/>
    <p:sldId id="368" r:id="rId95"/>
    <p:sldId id="369" r:id="rId96"/>
    <p:sldId id="370" r:id="rId97"/>
    <p:sldId id="371" r:id="rId98"/>
    <p:sldId id="363" r:id="rId99"/>
    <p:sldId id="381" r:id="rId100"/>
    <p:sldId id="407" r:id="rId101"/>
    <p:sldId id="378" r:id="rId102"/>
    <p:sldId id="380" r:id="rId103"/>
    <p:sldId id="393" r:id="rId104"/>
    <p:sldId id="401" r:id="rId105"/>
    <p:sldId id="400" r:id="rId106"/>
    <p:sldId id="347" r:id="rId107"/>
    <p:sldId id="310" r:id="rId108"/>
    <p:sldId id="318" r:id="rId109"/>
    <p:sldId id="311" r:id="rId110"/>
    <p:sldId id="343" r:id="rId111"/>
    <p:sldId id="346" r:id="rId112"/>
    <p:sldId id="345" r:id="rId113"/>
    <p:sldId id="312" r:id="rId1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Chesnut" initials="LC" lastIdx="2" clrIdx="0">
    <p:extLst>
      <p:ext uri="{19B8F6BF-5375-455C-9EA6-DF929625EA0E}">
        <p15:presenceInfo xmlns:p15="http://schemas.microsoft.com/office/powerpoint/2012/main" userId="S-1-5-21-3105621484-1315669831-298050114-53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76A25-27A4-9369-2B58-83B91D60D500}" v="2" dt="2020-03-12T16:09:47.931"/>
    <p1510:client id="{42514649-2DEF-8724-D727-4EDD7131E294}" v="4" dt="2020-05-07T15:07:28.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0" autoAdjust="0"/>
    <p:restoredTop sz="93800" autoAdjust="0"/>
  </p:normalViewPr>
  <p:slideViewPr>
    <p:cSldViewPr snapToGrid="0" snapToObjects="1">
      <p:cViewPr varScale="1">
        <p:scale>
          <a:sx n="98" d="100"/>
          <a:sy n="98"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www.careeronestop.org/" TargetMode="External"/><Relationship Id="rId2" Type="http://schemas.openxmlformats.org/officeDocument/2006/relationships/hyperlink" Target="https://www.mynextmove.org/explore/ip" TargetMode="External"/><Relationship Id="rId1" Type="http://schemas.openxmlformats.org/officeDocument/2006/relationships/hyperlink" Target="https://www.ou.edu/education/centers-and-partnerships/zarrow/transition-resources/curriculum/choicemaker" TargetMode="External"/><Relationship Id="rId5" Type="http://schemas.openxmlformats.org/officeDocument/2006/relationships/hyperlink" Target="https://drive.google.com/file/d/1MKHnN2_F2oFrc-6tkcMrMvhcQnk6N2X5/view?usp=sharing" TargetMode="External"/><Relationship Id="rId4" Type="http://schemas.openxmlformats.org/officeDocument/2006/relationships/hyperlink" Target="https://www.careeronestop.org/Videos/CareerVideos/career-videos.aspx"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mynextmove.org/explore/ip" TargetMode="External"/><Relationship Id="rId2" Type="http://schemas.openxmlformats.org/officeDocument/2006/relationships/hyperlink" Target="https://www.ou.edu/education/centers-and-partnerships/zarrow/transition-resources/curriculum/choicemaker" TargetMode="External"/><Relationship Id="rId1" Type="http://schemas.openxmlformats.org/officeDocument/2006/relationships/hyperlink" Target="https://drive.google.com/file/d/1MKHnN2_F2oFrc-6tkcMrMvhcQnk6N2X5/view?usp=sharing" TargetMode="External"/><Relationship Id="rId5" Type="http://schemas.openxmlformats.org/officeDocument/2006/relationships/hyperlink" Target="https://www.careeronestop.org/Videos/CareerVideos/career-videos.aspx" TargetMode="External"/><Relationship Id="rId4" Type="http://schemas.openxmlformats.org/officeDocument/2006/relationships/hyperlink" Target="https://www.careeronestop.org/" TargetMode="Externa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69BAF-53FD-4BD0-AB28-3E1ADAEDA55E}" type="doc">
      <dgm:prSet loTypeId="urn:microsoft.com/office/officeart/2005/8/layout/hList1" loCatId="Inbox" qsTypeId="urn:microsoft.com/office/officeart/2005/8/quickstyle/simple1" qsCatId="simple" csTypeId="urn:microsoft.com/office/officeart/2005/8/colors/ColorSchemeForSuggestions" csCatId="other" phldr="1"/>
      <dgm:spPr/>
      <dgm:t>
        <a:bodyPr/>
        <a:lstStyle/>
        <a:p>
          <a:endParaRPr lang="en-US"/>
        </a:p>
      </dgm:t>
    </dgm:pt>
    <dgm:pt modelId="{D9E9DF04-7371-426A-9115-8222D0804F54}">
      <dgm:prSet/>
      <dgm:spPr/>
      <dgm:t>
        <a:bodyPr/>
        <a:lstStyle/>
        <a:p>
          <a:r>
            <a:rPr lang="en-US"/>
            <a:t>Career Interest Inventories </a:t>
          </a:r>
        </a:p>
      </dgm:t>
    </dgm:pt>
    <dgm:pt modelId="{FFBDEE75-D8D3-4B4A-A4AD-44D9F8E27563}" type="parTrans" cxnId="{311867A9-FDB0-4792-A6A1-A524B6ACF282}">
      <dgm:prSet/>
      <dgm:spPr/>
      <dgm:t>
        <a:bodyPr/>
        <a:lstStyle/>
        <a:p>
          <a:endParaRPr lang="en-US"/>
        </a:p>
      </dgm:t>
    </dgm:pt>
    <dgm:pt modelId="{AB6FFCDA-7003-4D83-A983-056FB1778C58}" type="sibTrans" cxnId="{311867A9-FDB0-4792-A6A1-A524B6ACF282}">
      <dgm:prSet/>
      <dgm:spPr/>
      <dgm:t>
        <a:bodyPr/>
        <a:lstStyle/>
        <a:p>
          <a:endParaRPr lang="en-US"/>
        </a:p>
      </dgm:t>
    </dgm:pt>
    <dgm:pt modelId="{65622506-5B5B-4F71-A911-1502F10A50CE}">
      <dgm:prSet/>
      <dgm:spPr/>
      <dgm:t>
        <a:bodyPr/>
        <a:lstStyle/>
        <a:p>
          <a:r>
            <a:rPr lang="en-US" dirty="0" smtClean="0">
              <a:hlinkClick xmlns:r="http://schemas.openxmlformats.org/officeDocument/2006/relationships" r:id="rId1"/>
            </a:rPr>
            <a:t>P-CAET</a:t>
          </a:r>
          <a:endParaRPr lang="en-US" dirty="0"/>
        </a:p>
      </dgm:t>
    </dgm:pt>
    <dgm:pt modelId="{82E779E9-791C-4B0C-974D-D412F67964B0}" type="parTrans" cxnId="{9DF4160F-30B2-41E5-99DA-233E6CE6FE5C}">
      <dgm:prSet/>
      <dgm:spPr/>
      <dgm:t>
        <a:bodyPr/>
        <a:lstStyle/>
        <a:p>
          <a:endParaRPr lang="en-US"/>
        </a:p>
      </dgm:t>
    </dgm:pt>
    <dgm:pt modelId="{CB81CD3B-4643-41FE-8666-7E06CB0C745C}" type="sibTrans" cxnId="{9DF4160F-30B2-41E5-99DA-233E6CE6FE5C}">
      <dgm:prSet/>
      <dgm:spPr/>
      <dgm:t>
        <a:bodyPr/>
        <a:lstStyle/>
        <a:p>
          <a:endParaRPr lang="en-US"/>
        </a:p>
      </dgm:t>
    </dgm:pt>
    <dgm:pt modelId="{7C079789-98A4-4D7E-84FE-F5651D65C392}">
      <dgm:prSet/>
      <dgm:spPr/>
      <dgm:t>
        <a:bodyPr/>
        <a:lstStyle/>
        <a:p>
          <a:r>
            <a:rPr lang="en-US"/>
            <a:t>Exploration tools</a:t>
          </a:r>
        </a:p>
      </dgm:t>
    </dgm:pt>
    <dgm:pt modelId="{B46E6C94-5A76-4FF9-9828-439400F2FA29}" type="parTrans" cxnId="{6668293F-1197-4491-AB22-754F04E6476B}">
      <dgm:prSet/>
      <dgm:spPr/>
      <dgm:t>
        <a:bodyPr/>
        <a:lstStyle/>
        <a:p>
          <a:endParaRPr lang="en-US"/>
        </a:p>
      </dgm:t>
    </dgm:pt>
    <dgm:pt modelId="{BD791435-8209-4CCA-B477-E3583D65DB88}" type="sibTrans" cxnId="{6668293F-1197-4491-AB22-754F04E6476B}">
      <dgm:prSet/>
      <dgm:spPr/>
      <dgm:t>
        <a:bodyPr/>
        <a:lstStyle/>
        <a:p>
          <a:endParaRPr lang="en-US"/>
        </a:p>
      </dgm:t>
    </dgm:pt>
    <dgm:pt modelId="{9A640146-1EBC-45AC-933A-61BDE3EA25E4}">
      <dgm:prSet/>
      <dgm:spPr/>
      <dgm:t>
        <a:bodyPr/>
        <a:lstStyle/>
        <a:p>
          <a:r>
            <a:rPr lang="en-US" dirty="0" smtClean="0">
              <a:hlinkClick xmlns:r="http://schemas.openxmlformats.org/officeDocument/2006/relationships" r:id="rId2"/>
            </a:rPr>
            <a:t>O*Net</a:t>
          </a:r>
          <a:endParaRPr lang="en-US" dirty="0"/>
        </a:p>
      </dgm:t>
    </dgm:pt>
    <dgm:pt modelId="{EE258A50-0488-4793-8AE3-015B69DAE0A5}" type="parTrans" cxnId="{FA97100F-39AD-4FB2-857B-6972E288C20A}">
      <dgm:prSet/>
      <dgm:spPr/>
      <dgm:t>
        <a:bodyPr/>
        <a:lstStyle/>
        <a:p>
          <a:endParaRPr lang="en-US"/>
        </a:p>
      </dgm:t>
    </dgm:pt>
    <dgm:pt modelId="{3A83B244-A32C-4084-9F08-8A4E7E8FA4F6}" type="sibTrans" cxnId="{FA97100F-39AD-4FB2-857B-6972E288C20A}">
      <dgm:prSet/>
      <dgm:spPr/>
      <dgm:t>
        <a:bodyPr/>
        <a:lstStyle/>
        <a:p>
          <a:endParaRPr lang="en-US"/>
        </a:p>
      </dgm:t>
    </dgm:pt>
    <dgm:pt modelId="{4FE037DF-BF6C-46EE-9A7B-344779C7D808}">
      <dgm:prSet/>
      <dgm:spPr/>
      <dgm:t>
        <a:bodyPr/>
        <a:lstStyle/>
        <a:p>
          <a:r>
            <a:rPr lang="en-US" dirty="0" smtClean="0">
              <a:hlinkClick xmlns:r="http://schemas.openxmlformats.org/officeDocument/2006/relationships" r:id="rId2"/>
            </a:rPr>
            <a:t>My Next Move (O*Net)*</a:t>
          </a:r>
          <a:endParaRPr lang="en-US" dirty="0" smtClean="0"/>
        </a:p>
      </dgm:t>
    </dgm:pt>
    <dgm:pt modelId="{F0BBA00F-3E29-470F-8844-794D118B1684}" type="parTrans" cxnId="{DB927614-470D-4B48-83B9-D5973BDBCC91}">
      <dgm:prSet/>
      <dgm:spPr/>
      <dgm:t>
        <a:bodyPr/>
        <a:lstStyle/>
        <a:p>
          <a:endParaRPr lang="en-US"/>
        </a:p>
      </dgm:t>
    </dgm:pt>
    <dgm:pt modelId="{8096A477-450A-47BC-8335-C522F86608F9}" type="sibTrans" cxnId="{DB927614-470D-4B48-83B9-D5973BDBCC91}">
      <dgm:prSet/>
      <dgm:spPr/>
      <dgm:t>
        <a:bodyPr/>
        <a:lstStyle/>
        <a:p>
          <a:endParaRPr lang="en-US"/>
        </a:p>
      </dgm:t>
    </dgm:pt>
    <dgm:pt modelId="{D3798BF2-CD4A-4E58-A456-63BBE75B4FA9}">
      <dgm:prSet/>
      <dgm:spPr/>
      <dgm:t>
        <a:bodyPr/>
        <a:lstStyle/>
        <a:p>
          <a:r>
            <a:rPr lang="en-US" dirty="0" smtClean="0">
              <a:hlinkClick xmlns:r="http://schemas.openxmlformats.org/officeDocument/2006/relationships" r:id="rId3"/>
            </a:rPr>
            <a:t>Career One Stop</a:t>
          </a:r>
          <a:endParaRPr lang="en-US" dirty="0" smtClean="0"/>
        </a:p>
      </dgm:t>
    </dgm:pt>
    <dgm:pt modelId="{26F1AFA6-596C-46A8-84EB-D9106580D5AA}" type="parTrans" cxnId="{9D8C437E-13A5-4737-94F8-516827D5A679}">
      <dgm:prSet/>
      <dgm:spPr/>
      <dgm:t>
        <a:bodyPr/>
        <a:lstStyle/>
        <a:p>
          <a:endParaRPr lang="en-US"/>
        </a:p>
      </dgm:t>
    </dgm:pt>
    <dgm:pt modelId="{F6067468-AC5D-46B3-9C15-F22267E1A057}" type="sibTrans" cxnId="{9D8C437E-13A5-4737-94F8-516827D5A679}">
      <dgm:prSet/>
      <dgm:spPr/>
      <dgm:t>
        <a:bodyPr/>
        <a:lstStyle/>
        <a:p>
          <a:endParaRPr lang="en-US"/>
        </a:p>
      </dgm:t>
    </dgm:pt>
    <dgm:pt modelId="{D55ABB20-39EB-4258-9D7A-8D008751FE15}">
      <dgm:prSet/>
      <dgm:spPr/>
      <dgm:t>
        <a:bodyPr/>
        <a:lstStyle/>
        <a:p>
          <a:r>
            <a:rPr lang="en-US" dirty="0" smtClean="0">
              <a:hlinkClick xmlns:r="http://schemas.openxmlformats.org/officeDocument/2006/relationships" r:id="rId4"/>
            </a:rPr>
            <a:t>Career Videos</a:t>
          </a:r>
          <a:endParaRPr lang="en-US" dirty="0" smtClean="0"/>
        </a:p>
      </dgm:t>
    </dgm:pt>
    <dgm:pt modelId="{FC21ED09-34C5-44EE-9755-110ED28E7060}" type="parTrans" cxnId="{F2D9E523-5391-4B97-8928-212C41454B17}">
      <dgm:prSet/>
      <dgm:spPr/>
    </dgm:pt>
    <dgm:pt modelId="{B6C9BD30-10E8-4609-AC03-0A5E5075D679}" type="sibTrans" cxnId="{F2D9E523-5391-4B97-8928-212C41454B17}">
      <dgm:prSet/>
      <dgm:spPr/>
    </dgm:pt>
    <dgm:pt modelId="{2EB9A756-411D-461B-AE73-EACB31BEC912}">
      <dgm:prSet/>
      <dgm:spPr/>
      <dgm:t>
        <a:bodyPr/>
        <a:lstStyle/>
        <a:p>
          <a:r>
            <a:rPr lang="en-US" dirty="0" smtClean="0">
              <a:hlinkClick xmlns:r="http://schemas.openxmlformats.org/officeDocument/2006/relationships" r:id="rId5"/>
            </a:rPr>
            <a:t>Career Interest Inventory-Pictorial</a:t>
          </a:r>
          <a:endParaRPr lang="en-US" dirty="0"/>
        </a:p>
      </dgm:t>
    </dgm:pt>
    <dgm:pt modelId="{37DA63E0-8652-4159-A567-316D7AEB1F6A}" type="parTrans" cxnId="{6E9D4CF1-E9F7-49DB-843F-709F1FF741AA}">
      <dgm:prSet/>
      <dgm:spPr/>
    </dgm:pt>
    <dgm:pt modelId="{2B0FADD4-7EDF-4801-A24A-432AE5E983C2}" type="sibTrans" cxnId="{6E9D4CF1-E9F7-49DB-843F-709F1FF741AA}">
      <dgm:prSet/>
      <dgm:spPr/>
    </dgm:pt>
    <dgm:pt modelId="{C5430D29-8277-A041-9B3F-E3B420655637}" type="pres">
      <dgm:prSet presAssocID="{6E569BAF-53FD-4BD0-AB28-3E1ADAEDA55E}" presName="Name0" presStyleCnt="0">
        <dgm:presLayoutVars>
          <dgm:dir/>
          <dgm:animLvl val="lvl"/>
          <dgm:resizeHandles val="exact"/>
        </dgm:presLayoutVars>
      </dgm:prSet>
      <dgm:spPr/>
      <dgm:t>
        <a:bodyPr/>
        <a:lstStyle/>
        <a:p>
          <a:endParaRPr lang="en-US"/>
        </a:p>
      </dgm:t>
    </dgm:pt>
    <dgm:pt modelId="{8C4D05BE-066A-904C-B610-1E5756260532}" type="pres">
      <dgm:prSet presAssocID="{D9E9DF04-7371-426A-9115-8222D0804F54}" presName="composite" presStyleCnt="0"/>
      <dgm:spPr/>
    </dgm:pt>
    <dgm:pt modelId="{E39128F7-5012-3144-9427-C5F3FE46AA4D}" type="pres">
      <dgm:prSet presAssocID="{D9E9DF04-7371-426A-9115-8222D0804F54}" presName="parTx" presStyleLbl="alignNode1" presStyleIdx="0" presStyleCnt="2">
        <dgm:presLayoutVars>
          <dgm:chMax val="0"/>
          <dgm:chPref val="0"/>
          <dgm:bulletEnabled val="1"/>
        </dgm:presLayoutVars>
      </dgm:prSet>
      <dgm:spPr/>
      <dgm:t>
        <a:bodyPr/>
        <a:lstStyle/>
        <a:p>
          <a:endParaRPr lang="en-US"/>
        </a:p>
      </dgm:t>
    </dgm:pt>
    <dgm:pt modelId="{0B84922A-37B3-DE49-9974-0B3F168F6792}" type="pres">
      <dgm:prSet presAssocID="{D9E9DF04-7371-426A-9115-8222D0804F54}" presName="desTx" presStyleLbl="alignAccFollowNode1" presStyleIdx="0" presStyleCnt="2">
        <dgm:presLayoutVars>
          <dgm:bulletEnabled val="1"/>
        </dgm:presLayoutVars>
      </dgm:prSet>
      <dgm:spPr/>
      <dgm:t>
        <a:bodyPr/>
        <a:lstStyle/>
        <a:p>
          <a:endParaRPr lang="en-US"/>
        </a:p>
      </dgm:t>
    </dgm:pt>
    <dgm:pt modelId="{F868F30D-665D-F842-89A8-922DBFAC1541}" type="pres">
      <dgm:prSet presAssocID="{AB6FFCDA-7003-4D83-A983-056FB1778C58}" presName="space" presStyleCnt="0"/>
      <dgm:spPr/>
    </dgm:pt>
    <dgm:pt modelId="{4C035C76-4A19-3C47-9036-3FA122B6AD29}" type="pres">
      <dgm:prSet presAssocID="{7C079789-98A4-4D7E-84FE-F5651D65C392}" presName="composite" presStyleCnt="0"/>
      <dgm:spPr/>
    </dgm:pt>
    <dgm:pt modelId="{F100F110-E265-D74D-94FC-628AABCC1663}" type="pres">
      <dgm:prSet presAssocID="{7C079789-98A4-4D7E-84FE-F5651D65C392}" presName="parTx" presStyleLbl="alignNode1" presStyleIdx="1" presStyleCnt="2">
        <dgm:presLayoutVars>
          <dgm:chMax val="0"/>
          <dgm:chPref val="0"/>
          <dgm:bulletEnabled val="1"/>
        </dgm:presLayoutVars>
      </dgm:prSet>
      <dgm:spPr/>
      <dgm:t>
        <a:bodyPr/>
        <a:lstStyle/>
        <a:p>
          <a:endParaRPr lang="en-US"/>
        </a:p>
      </dgm:t>
    </dgm:pt>
    <dgm:pt modelId="{40676086-B7D7-E74F-B6DD-58A756ED9D40}" type="pres">
      <dgm:prSet presAssocID="{7C079789-98A4-4D7E-84FE-F5651D65C392}" presName="desTx" presStyleLbl="alignAccFollowNode1" presStyleIdx="1" presStyleCnt="2">
        <dgm:presLayoutVars>
          <dgm:bulletEnabled val="1"/>
        </dgm:presLayoutVars>
      </dgm:prSet>
      <dgm:spPr/>
      <dgm:t>
        <a:bodyPr/>
        <a:lstStyle/>
        <a:p>
          <a:endParaRPr lang="en-US"/>
        </a:p>
      </dgm:t>
    </dgm:pt>
  </dgm:ptLst>
  <dgm:cxnLst>
    <dgm:cxn modelId="{FA97100F-39AD-4FB2-857B-6972E288C20A}" srcId="{7C079789-98A4-4D7E-84FE-F5651D65C392}" destId="{9A640146-1EBC-45AC-933A-61BDE3EA25E4}" srcOrd="0" destOrd="0" parTransId="{EE258A50-0488-4793-8AE3-015B69DAE0A5}" sibTransId="{3A83B244-A32C-4084-9F08-8A4E7E8FA4F6}"/>
    <dgm:cxn modelId="{65205428-B06A-4A12-BDA8-DF803D3F3985}" type="presOf" srcId="{D3798BF2-CD4A-4E58-A456-63BBE75B4FA9}" destId="{40676086-B7D7-E74F-B6DD-58A756ED9D40}" srcOrd="0" destOrd="1" presId="urn:microsoft.com/office/officeart/2005/8/layout/hList1"/>
    <dgm:cxn modelId="{6E9D4CF1-E9F7-49DB-843F-709F1FF741AA}" srcId="{D9E9DF04-7371-426A-9115-8222D0804F54}" destId="{2EB9A756-411D-461B-AE73-EACB31BEC912}" srcOrd="0" destOrd="0" parTransId="{37DA63E0-8652-4159-A567-316D7AEB1F6A}" sibTransId="{2B0FADD4-7EDF-4801-A24A-432AE5E983C2}"/>
    <dgm:cxn modelId="{6668293F-1197-4491-AB22-754F04E6476B}" srcId="{6E569BAF-53FD-4BD0-AB28-3E1ADAEDA55E}" destId="{7C079789-98A4-4D7E-84FE-F5651D65C392}" srcOrd="1" destOrd="0" parTransId="{B46E6C94-5A76-4FF9-9828-439400F2FA29}" sibTransId="{BD791435-8209-4CCA-B477-E3583D65DB88}"/>
    <dgm:cxn modelId="{311867A9-FDB0-4792-A6A1-A524B6ACF282}" srcId="{6E569BAF-53FD-4BD0-AB28-3E1ADAEDA55E}" destId="{D9E9DF04-7371-426A-9115-8222D0804F54}" srcOrd="0" destOrd="0" parTransId="{FFBDEE75-D8D3-4B4A-A4AD-44D9F8E27563}" sibTransId="{AB6FFCDA-7003-4D83-A983-056FB1778C58}"/>
    <dgm:cxn modelId="{B74D7AFB-2D47-EB45-A98E-7097F2013A51}" type="presOf" srcId="{9A640146-1EBC-45AC-933A-61BDE3EA25E4}" destId="{40676086-B7D7-E74F-B6DD-58A756ED9D40}" srcOrd="0" destOrd="0" presId="urn:microsoft.com/office/officeart/2005/8/layout/hList1"/>
    <dgm:cxn modelId="{123FF2D9-5C87-3C40-A6F6-5860D797E817}" type="presOf" srcId="{D9E9DF04-7371-426A-9115-8222D0804F54}" destId="{E39128F7-5012-3144-9427-C5F3FE46AA4D}" srcOrd="0" destOrd="0" presId="urn:microsoft.com/office/officeart/2005/8/layout/hList1"/>
    <dgm:cxn modelId="{F2D9E523-5391-4B97-8928-212C41454B17}" srcId="{D3798BF2-CD4A-4E58-A456-63BBE75B4FA9}" destId="{D55ABB20-39EB-4258-9D7A-8D008751FE15}" srcOrd="0" destOrd="0" parTransId="{FC21ED09-34C5-44EE-9755-110ED28E7060}" sibTransId="{B6C9BD30-10E8-4609-AC03-0A5E5075D679}"/>
    <dgm:cxn modelId="{E1A18593-EC39-8140-98BD-08370BB427BA}" type="presOf" srcId="{7C079789-98A4-4D7E-84FE-F5651D65C392}" destId="{F100F110-E265-D74D-94FC-628AABCC1663}" srcOrd="0" destOrd="0" presId="urn:microsoft.com/office/officeart/2005/8/layout/hList1"/>
    <dgm:cxn modelId="{C49DB9A8-0203-4C64-94D5-835E74533E3C}" type="presOf" srcId="{4FE037DF-BF6C-46EE-9A7B-344779C7D808}" destId="{0B84922A-37B3-DE49-9974-0B3F168F6792}" srcOrd="0" destOrd="2" presId="urn:microsoft.com/office/officeart/2005/8/layout/hList1"/>
    <dgm:cxn modelId="{B9A5C77C-FB02-FC45-9DCC-27C3D25069EF}" type="presOf" srcId="{65622506-5B5B-4F71-A911-1502F10A50CE}" destId="{0B84922A-37B3-DE49-9974-0B3F168F6792}" srcOrd="0" destOrd="1" presId="urn:microsoft.com/office/officeart/2005/8/layout/hList1"/>
    <dgm:cxn modelId="{9D8C437E-13A5-4737-94F8-516827D5A679}" srcId="{7C079789-98A4-4D7E-84FE-F5651D65C392}" destId="{D3798BF2-CD4A-4E58-A456-63BBE75B4FA9}" srcOrd="1" destOrd="0" parTransId="{26F1AFA6-596C-46A8-84EB-D9106580D5AA}" sibTransId="{F6067468-AC5D-46B3-9C15-F22267E1A057}"/>
    <dgm:cxn modelId="{858AA560-9845-44F3-A475-7E17DD03A76C}" type="presOf" srcId="{2EB9A756-411D-461B-AE73-EACB31BEC912}" destId="{0B84922A-37B3-DE49-9974-0B3F168F6792}" srcOrd="0" destOrd="0" presId="urn:microsoft.com/office/officeart/2005/8/layout/hList1"/>
    <dgm:cxn modelId="{B27BBD31-F265-485F-A44A-DAF639E92E58}" type="presOf" srcId="{D55ABB20-39EB-4258-9D7A-8D008751FE15}" destId="{40676086-B7D7-E74F-B6DD-58A756ED9D40}" srcOrd="0" destOrd="2" presId="urn:microsoft.com/office/officeart/2005/8/layout/hList1"/>
    <dgm:cxn modelId="{8A192551-2B58-3644-9E17-88B6F96158D2}" type="presOf" srcId="{6E569BAF-53FD-4BD0-AB28-3E1ADAEDA55E}" destId="{C5430D29-8277-A041-9B3F-E3B420655637}" srcOrd="0" destOrd="0" presId="urn:microsoft.com/office/officeart/2005/8/layout/hList1"/>
    <dgm:cxn modelId="{9DF4160F-30B2-41E5-99DA-233E6CE6FE5C}" srcId="{D9E9DF04-7371-426A-9115-8222D0804F54}" destId="{65622506-5B5B-4F71-A911-1502F10A50CE}" srcOrd="1" destOrd="0" parTransId="{82E779E9-791C-4B0C-974D-D412F67964B0}" sibTransId="{CB81CD3B-4643-41FE-8666-7E06CB0C745C}"/>
    <dgm:cxn modelId="{DB927614-470D-4B48-83B9-D5973BDBCC91}" srcId="{D9E9DF04-7371-426A-9115-8222D0804F54}" destId="{4FE037DF-BF6C-46EE-9A7B-344779C7D808}" srcOrd="2" destOrd="0" parTransId="{F0BBA00F-3E29-470F-8844-794D118B1684}" sibTransId="{8096A477-450A-47BC-8335-C522F86608F9}"/>
    <dgm:cxn modelId="{99D421A1-383C-7D4C-BACE-9993065AD131}" type="presParOf" srcId="{C5430D29-8277-A041-9B3F-E3B420655637}" destId="{8C4D05BE-066A-904C-B610-1E5756260532}" srcOrd="0" destOrd="0" presId="urn:microsoft.com/office/officeart/2005/8/layout/hList1"/>
    <dgm:cxn modelId="{4620026B-2A01-D041-A792-65F963D94670}" type="presParOf" srcId="{8C4D05BE-066A-904C-B610-1E5756260532}" destId="{E39128F7-5012-3144-9427-C5F3FE46AA4D}" srcOrd="0" destOrd="0" presId="urn:microsoft.com/office/officeart/2005/8/layout/hList1"/>
    <dgm:cxn modelId="{9715D50B-8038-F54D-918C-0D76E6EE5E10}" type="presParOf" srcId="{8C4D05BE-066A-904C-B610-1E5756260532}" destId="{0B84922A-37B3-DE49-9974-0B3F168F6792}" srcOrd="1" destOrd="0" presId="urn:microsoft.com/office/officeart/2005/8/layout/hList1"/>
    <dgm:cxn modelId="{3DF11901-8CEA-9541-A8C2-61550EDBE028}" type="presParOf" srcId="{C5430D29-8277-A041-9B3F-E3B420655637}" destId="{F868F30D-665D-F842-89A8-922DBFAC1541}" srcOrd="1" destOrd="0" presId="urn:microsoft.com/office/officeart/2005/8/layout/hList1"/>
    <dgm:cxn modelId="{98061839-6056-3749-B251-87D0C3FE99DA}" type="presParOf" srcId="{C5430D29-8277-A041-9B3F-E3B420655637}" destId="{4C035C76-4A19-3C47-9036-3FA122B6AD29}" srcOrd="2" destOrd="0" presId="urn:microsoft.com/office/officeart/2005/8/layout/hList1"/>
    <dgm:cxn modelId="{AF7B5B4C-42C3-6C4E-BDDC-3DCCE6E7E49D}" type="presParOf" srcId="{4C035C76-4A19-3C47-9036-3FA122B6AD29}" destId="{F100F110-E265-D74D-94FC-628AABCC1663}" srcOrd="0" destOrd="0" presId="urn:microsoft.com/office/officeart/2005/8/layout/hList1"/>
    <dgm:cxn modelId="{E624ADCE-2AD8-9A44-A3FE-67D04B0D182A}" type="presParOf" srcId="{4C035C76-4A19-3C47-9036-3FA122B6AD29}" destId="{40676086-B7D7-E74F-B6DD-58A756ED9D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28F7-5012-3144-9427-C5F3FE46AA4D}">
      <dsp:nvSpPr>
        <dsp:cNvPr id="0" name=""/>
        <dsp:cNvSpPr/>
      </dsp:nvSpPr>
      <dsp:spPr>
        <a:xfrm>
          <a:off x="57" y="36800"/>
          <a:ext cx="5507977" cy="12320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a:t>Career Interest Inventories </a:t>
          </a:r>
        </a:p>
      </dsp:txBody>
      <dsp:txXfrm>
        <a:off x="57" y="36800"/>
        <a:ext cx="5507977" cy="1232098"/>
      </dsp:txXfrm>
    </dsp:sp>
    <dsp:sp modelId="{0B84922A-37B3-DE49-9974-0B3F168F6792}">
      <dsp:nvSpPr>
        <dsp:cNvPr id="0" name=""/>
        <dsp:cNvSpPr/>
      </dsp:nvSpPr>
      <dsp:spPr>
        <a:xfrm>
          <a:off x="57" y="1268899"/>
          <a:ext cx="5507977" cy="24979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hlinkClick xmlns:r="http://schemas.openxmlformats.org/officeDocument/2006/relationships" r:id="rId1"/>
            </a:rPr>
            <a:t>Career Interest Inventory-Pictorial</a:t>
          </a:r>
          <a:endParaRPr lang="en-US" sz="3500" kern="1200" dirty="0"/>
        </a:p>
        <a:p>
          <a:pPr marL="285750" lvl="1" indent="-285750" algn="l" defTabSz="1555750">
            <a:lnSpc>
              <a:spcPct val="90000"/>
            </a:lnSpc>
            <a:spcBef>
              <a:spcPct val="0"/>
            </a:spcBef>
            <a:spcAft>
              <a:spcPct val="15000"/>
            </a:spcAft>
            <a:buChar char="••"/>
          </a:pPr>
          <a:r>
            <a:rPr lang="en-US" sz="3500" kern="1200" dirty="0" smtClean="0">
              <a:hlinkClick xmlns:r="http://schemas.openxmlformats.org/officeDocument/2006/relationships" r:id="rId2"/>
            </a:rPr>
            <a:t>P-CAET</a:t>
          </a:r>
          <a:endParaRPr lang="en-US" sz="3500" kern="1200" dirty="0"/>
        </a:p>
        <a:p>
          <a:pPr marL="285750" lvl="1" indent="-285750" algn="l" defTabSz="1555750">
            <a:lnSpc>
              <a:spcPct val="90000"/>
            </a:lnSpc>
            <a:spcBef>
              <a:spcPct val="0"/>
            </a:spcBef>
            <a:spcAft>
              <a:spcPct val="15000"/>
            </a:spcAft>
            <a:buChar char="••"/>
          </a:pPr>
          <a:r>
            <a:rPr lang="en-US" sz="3500" kern="1200" dirty="0" smtClean="0">
              <a:hlinkClick xmlns:r="http://schemas.openxmlformats.org/officeDocument/2006/relationships" r:id="rId3"/>
            </a:rPr>
            <a:t>My Next Move (O*Net)*</a:t>
          </a:r>
          <a:endParaRPr lang="en-US" sz="3500" kern="1200" dirty="0" smtClean="0"/>
        </a:p>
      </dsp:txBody>
      <dsp:txXfrm>
        <a:off x="57" y="1268899"/>
        <a:ext cx="5507977" cy="2497949"/>
      </dsp:txXfrm>
    </dsp:sp>
    <dsp:sp modelId="{F100F110-E265-D74D-94FC-628AABCC1663}">
      <dsp:nvSpPr>
        <dsp:cNvPr id="0" name=""/>
        <dsp:cNvSpPr/>
      </dsp:nvSpPr>
      <dsp:spPr>
        <a:xfrm>
          <a:off x="6279151" y="36800"/>
          <a:ext cx="5507977" cy="12320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a:t>Exploration tools</a:t>
          </a:r>
        </a:p>
      </dsp:txBody>
      <dsp:txXfrm>
        <a:off x="6279151" y="36800"/>
        <a:ext cx="5507977" cy="1232098"/>
      </dsp:txXfrm>
    </dsp:sp>
    <dsp:sp modelId="{40676086-B7D7-E74F-B6DD-58A756ED9D40}">
      <dsp:nvSpPr>
        <dsp:cNvPr id="0" name=""/>
        <dsp:cNvSpPr/>
      </dsp:nvSpPr>
      <dsp:spPr>
        <a:xfrm>
          <a:off x="6279151" y="1268899"/>
          <a:ext cx="5507977" cy="24979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hlinkClick xmlns:r="http://schemas.openxmlformats.org/officeDocument/2006/relationships" r:id="rId3"/>
            </a:rPr>
            <a:t>O*Net</a:t>
          </a:r>
          <a:endParaRPr lang="en-US" sz="3500" kern="1200" dirty="0"/>
        </a:p>
        <a:p>
          <a:pPr marL="285750" lvl="1" indent="-285750" algn="l" defTabSz="1555750">
            <a:lnSpc>
              <a:spcPct val="90000"/>
            </a:lnSpc>
            <a:spcBef>
              <a:spcPct val="0"/>
            </a:spcBef>
            <a:spcAft>
              <a:spcPct val="15000"/>
            </a:spcAft>
            <a:buChar char="••"/>
          </a:pPr>
          <a:r>
            <a:rPr lang="en-US" sz="3500" kern="1200" dirty="0" smtClean="0">
              <a:hlinkClick xmlns:r="http://schemas.openxmlformats.org/officeDocument/2006/relationships" r:id="rId4"/>
            </a:rPr>
            <a:t>Career One Stop</a:t>
          </a:r>
          <a:endParaRPr lang="en-US" sz="3500" kern="1200" dirty="0" smtClean="0"/>
        </a:p>
        <a:p>
          <a:pPr marL="571500" lvl="2" indent="-285750" algn="l" defTabSz="1555750">
            <a:lnSpc>
              <a:spcPct val="90000"/>
            </a:lnSpc>
            <a:spcBef>
              <a:spcPct val="0"/>
            </a:spcBef>
            <a:spcAft>
              <a:spcPct val="15000"/>
            </a:spcAft>
            <a:buChar char="••"/>
          </a:pPr>
          <a:r>
            <a:rPr lang="en-US" sz="3500" kern="1200" dirty="0" smtClean="0">
              <a:hlinkClick xmlns:r="http://schemas.openxmlformats.org/officeDocument/2006/relationships" r:id="rId5"/>
            </a:rPr>
            <a:t>Career Videos</a:t>
          </a:r>
          <a:endParaRPr lang="en-US" sz="3500" kern="1200" dirty="0" smtClean="0"/>
        </a:p>
      </dsp:txBody>
      <dsp:txXfrm>
        <a:off x="6279151" y="1268899"/>
        <a:ext cx="5507977" cy="24979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dirty="0"/>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ed.gov/about/offices/list/osers/osep/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ecfr.gov/cgi-bin/retrieveECFR?gp=&amp;SID=d10bac3ac358df55995bec6ad8dbeb54&amp;mc=true&amp;n=pt34.2.300&amp;r=PART&amp;ty=HTML"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sde.ok.gov/special-education"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de.ok.gov/special-education"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sde.ok.gov/special-education" TargetMode="External"/><Relationship Id="rId7" Type="http://schemas.openxmlformats.org/officeDocument/2006/relationships/hyperlink" Target="https://www.pacer.org/transition/" TargetMode="External"/><Relationship Id="rId2" Type="http://schemas.openxmlformats.org/officeDocument/2006/relationships/slide" Target="../slides/slide106.xml"/><Relationship Id="rId1" Type="http://schemas.openxmlformats.org/officeDocument/2006/relationships/notesMaster" Target="../notesMasters/notesMaster1.xml"/><Relationship Id="rId6" Type="http://schemas.openxmlformats.org/officeDocument/2006/relationships/hyperlink" Target="https://transitionta.org/" TargetMode="External"/><Relationship Id="rId5" Type="http://schemas.openxmlformats.org/officeDocument/2006/relationships/hyperlink" Target="https://www.ou.edu/education/centers-and-partnerships/zarrow" TargetMode="External"/><Relationship Id="rId4" Type="http://schemas.openxmlformats.org/officeDocument/2006/relationships/hyperlink" Target="https://sde.ok.gov/secondary-transition"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seattleu.edu/ccts/" TargetMode="External"/><Relationship Id="rId7" Type="http://schemas.openxmlformats.org/officeDocument/2006/relationships/hyperlink" Target="https://www.ok.gov/abletech/" TargetMode="External"/><Relationship Id="rId2" Type="http://schemas.openxmlformats.org/officeDocument/2006/relationships/slide" Target="../slides/slide108.xml"/><Relationship Id="rId1" Type="http://schemas.openxmlformats.org/officeDocument/2006/relationships/notesMaster" Target="../notesMasters/notesMaster1.xml"/><Relationship Id="rId6" Type="http://schemas.openxmlformats.org/officeDocument/2006/relationships/hyperlink" Target="mailto:abletech@okstate.edu" TargetMode="External"/><Relationship Id="rId5" Type="http://schemas.openxmlformats.org/officeDocument/2006/relationships/hyperlink" Target="http://www.ok-ahead.org/" TargetMode="External"/><Relationship Id="rId4" Type="http://schemas.openxmlformats.org/officeDocument/2006/relationships/hyperlink" Target="http://transitionta.org/"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okdhs.org/services/dd/Pages/default.aspx" TargetMode="External"/><Relationship Id="rId7" Type="http://schemas.openxmlformats.org/officeDocument/2006/relationships/hyperlink" Target="http://supportstofamilies.org/"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http://www.lifecoursetools.com/principles/understanding-three-buckets/" TargetMode="External"/><Relationship Id="rId5" Type="http://schemas.openxmlformats.org/officeDocument/2006/relationships/hyperlink" Target="https://www.okddc.ok.gov/" TargetMode="External"/><Relationship Id="rId4" Type="http://schemas.openxmlformats.org/officeDocument/2006/relationships/hyperlink" Target="http://okrehab.org/"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Introduction to Secondary Transition Planning: Requirements under the Individuals with Disabilities Education Act (IDEA)</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dirty="0"/>
          </a:p>
        </p:txBody>
      </p:sp>
    </p:spTree>
    <p:extLst>
      <p:ext uri="{BB962C8B-B14F-4D97-AF65-F5344CB8AC3E}">
        <p14:creationId xmlns:p14="http://schemas.microsoft.com/office/powerpoint/2010/main" val="15697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Indicator 13 checklist was developed to help ensure that States are meeting the Secondary transition requirements under IDEA. OSDE is required to report this data to the </a:t>
            </a:r>
            <a:r>
              <a:rPr lang="en-US" sz="1200" b="0" i="0" kern="1200" dirty="0">
                <a:solidFill>
                  <a:schemeClr val="tx1"/>
                </a:solidFill>
                <a:effectLst/>
                <a:latin typeface="+mn-lt"/>
                <a:ea typeface="+mn-ea"/>
                <a:cs typeface="+mn-cs"/>
              </a:rPr>
              <a:t>Office of Special Education Programs (</a:t>
            </a:r>
            <a:r>
              <a:rPr lang="en-US" sz="1200" b="0" i="0" u="sng" kern="1200" dirty="0">
                <a:solidFill>
                  <a:schemeClr val="tx1"/>
                </a:solidFill>
                <a:effectLst/>
                <a:latin typeface="+mn-lt"/>
                <a:ea typeface="+mn-ea"/>
                <a:cs typeface="+mn-cs"/>
                <a:hlinkClick r:id="rId3"/>
              </a:rPr>
              <a:t>OSEP</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components of the Indicator 13 checklist</a:t>
            </a:r>
            <a:r>
              <a:rPr lang="en-US" altLang="en-US" baseline="0" dirty="0"/>
              <a:t> are built into OK EdPlan as “Rules of Completion.”</a:t>
            </a:r>
            <a:endParaRPr lang="en-US" altLang="en-US" dirty="0"/>
          </a:p>
          <a:p>
            <a:endParaRPr lang="en-US" dirty="0"/>
          </a:p>
        </p:txBody>
      </p:sp>
      <p:sp>
        <p:nvSpPr>
          <p:cNvPr id="4" name="Slide Number Placeholder 3"/>
          <p:cNvSpPr>
            <a:spLocks noGrp="1"/>
          </p:cNvSpPr>
          <p:nvPr>
            <p:ph type="sldNum" sz="quarter" idx="10"/>
          </p:nvPr>
        </p:nvSpPr>
        <p:spPr/>
        <p:txBody>
          <a:bodyPr/>
          <a:lstStyle/>
          <a:p>
            <a:fld id="{51A2B4D4-DEE2-4DA6-B189-3843A5D375B4}" type="slidenum">
              <a:rPr lang="en-US" smtClean="0"/>
              <a:t>26</a:t>
            </a:fld>
            <a:endParaRPr lang="en-US" dirty="0"/>
          </a:p>
        </p:txBody>
      </p:sp>
    </p:spTree>
    <p:extLst>
      <p:ext uri="{BB962C8B-B14F-4D97-AF65-F5344CB8AC3E}">
        <p14:creationId xmlns:p14="http://schemas.microsoft.com/office/powerpoint/2010/main" val="175310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IEP teams must:</a:t>
            </a:r>
          </a:p>
          <a:p>
            <a:pPr lvl="1">
              <a:buFont typeface="Arial" panose="020B0604020202020204" pitchFamily="34" charset="0"/>
              <a:buChar char="•"/>
            </a:pPr>
            <a:r>
              <a:rPr lang="en-US" sz="1000" dirty="0"/>
              <a:t>Invite the student to the IEP meeting;</a:t>
            </a:r>
          </a:p>
          <a:p>
            <a:pPr lvl="1">
              <a:buFont typeface="Arial" panose="020B0604020202020204" pitchFamily="34" charset="0"/>
              <a:buChar char="•"/>
            </a:pPr>
            <a:r>
              <a:rPr lang="en-US" sz="1000" dirty="0"/>
              <a:t>Ensure that the child's preferences and interests are considered, if they do not attend;</a:t>
            </a:r>
          </a:p>
          <a:p>
            <a:pPr lvl="1">
              <a:buFont typeface="Arial" panose="020B0604020202020204" pitchFamily="34" charset="0"/>
              <a:buChar char="•"/>
            </a:pPr>
            <a:r>
              <a:rPr lang="en-US" sz="1000" dirty="0"/>
              <a:t>Invite a representative of any participating agency that is likely to be responsible for providing or paying for transition services with the </a:t>
            </a:r>
            <a:r>
              <a:rPr lang="en-US" sz="1000" b="1" dirty="0"/>
              <a:t>prior consent </a:t>
            </a:r>
            <a:r>
              <a:rPr lang="en-US" sz="1000" dirty="0"/>
              <a:t>of the parent or student who has reached the age of majority.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27</a:t>
            </a:fld>
            <a:endParaRPr lang="en-US" dirty="0"/>
          </a:p>
        </p:txBody>
      </p:sp>
    </p:spTree>
    <p:extLst>
      <p:ext uri="{BB962C8B-B14F-4D97-AF65-F5344CB8AC3E}">
        <p14:creationId xmlns:p14="http://schemas.microsoft.com/office/powerpoint/2010/main" val="36110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services are only for DDS clients including Guardianship but they do offer some services while you are on the waiting list.</a:t>
            </a: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29</a:t>
            </a:fld>
            <a:endParaRPr lang="en-US" dirty="0"/>
          </a:p>
        </p:txBody>
      </p:sp>
    </p:spTree>
    <p:extLst>
      <p:ext uri="{BB962C8B-B14F-4D97-AF65-F5344CB8AC3E}">
        <p14:creationId xmlns:p14="http://schemas.microsoft.com/office/powerpoint/2010/main" val="340696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Present Levels of Academic Achievement and Functional Educational Performance  (PLAAFP) describes the level at which students are working academically and functionally. Results of current transition assessments are included in the Present Levels of Academic Achievement and Functional Performance. The results should include students’ preferences (how they learn best, what they choose), interests (what they like to do), strengths (what they are good at), and needs (what skills they need to be taught). The list of needs should include specific transition needs that were identified from the results of the transition assessments. The transition assessment results provide an indication of students’ progress towards reaching their postsecondary goals. Therefore, the PLAAFP includes objective statements that describe how</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students’ disabilities impact involvement in secondary transition instructional activities</a:t>
            </a:r>
            <a:endParaRPr lang="en-US" b="0" dirty="0">
              <a:effectLst/>
            </a:endParaRPr>
          </a:p>
          <a:p>
            <a:pPr rtl="0"/>
            <a:r>
              <a:rPr lang="en-US" sz="1200" b="0" i="0" u="none" strike="noStrike" kern="1200" dirty="0">
                <a:solidFill>
                  <a:schemeClr val="tx1"/>
                </a:solidFill>
                <a:effectLst/>
                <a:latin typeface="+mn-lt"/>
                <a:ea typeface="+mn-ea"/>
                <a:cs typeface="+mn-cs"/>
              </a:rPr>
              <a:t>relating to attainment of postsecondary goals. The IEP team utilizes the data results to develop</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postsecondary and annual transition goals, transition services (including coordinated activities), and the course of study. To facilitate understanding and decision making, transition assessment results need to be included in a language and form that students and parents understand.</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0F55CDF-9836-42BD-8396-7310432A375C}" type="slidenum">
              <a:rPr lang="en-US" smtClean="0"/>
              <a:t>31</a:t>
            </a:fld>
            <a:endParaRPr lang="en-US" dirty="0"/>
          </a:p>
        </p:txBody>
      </p:sp>
    </p:spTree>
    <p:extLst>
      <p:ext uri="{BB962C8B-B14F-4D97-AF65-F5344CB8AC3E}">
        <p14:creationId xmlns:p14="http://schemas.microsoft.com/office/powerpoint/2010/main" val="360155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t>Students must take age-appropriate transition assessments each year. Transition Assessment is an ongoing process of collecting data on the individual’s:</a:t>
            </a:r>
          </a:p>
          <a:p>
            <a:pPr marL="830793" lvl="1" indent="-356054">
              <a:buFont typeface="Arial" panose="020B0604020202020204" pitchFamily="34" charset="0"/>
              <a:buChar char="•"/>
              <a:defRPr/>
            </a:pPr>
            <a:r>
              <a:rPr lang="en-US" sz="1000" dirty="0"/>
              <a:t>Strengths (what they are good at doing)</a:t>
            </a:r>
          </a:p>
          <a:p>
            <a:pPr marL="830793" lvl="1" indent="-356054">
              <a:buFont typeface="Arial" panose="020B0604020202020204" pitchFamily="34" charset="0"/>
              <a:buChar char="•"/>
              <a:defRPr/>
            </a:pPr>
            <a:r>
              <a:rPr lang="en-US" sz="1000" dirty="0"/>
              <a:t>Preferences (how they learn best, what they choose)</a:t>
            </a:r>
          </a:p>
          <a:p>
            <a:pPr marL="830793" lvl="1" indent="-356054">
              <a:buFont typeface="Arial" panose="020B0604020202020204" pitchFamily="34" charset="0"/>
              <a:buChar char="•"/>
              <a:defRPr/>
            </a:pPr>
            <a:r>
              <a:rPr lang="en-US" sz="1000" dirty="0"/>
              <a:t>Interests (what they like to do)</a:t>
            </a:r>
          </a:p>
          <a:p>
            <a:pPr marL="830793" lvl="1" indent="-356054">
              <a:buFont typeface="Arial" panose="020B0604020202020204" pitchFamily="34" charset="0"/>
              <a:buChar char="•"/>
              <a:defRPr/>
            </a:pPr>
            <a:r>
              <a:rPr lang="en-US" sz="1000" dirty="0"/>
              <a:t>Needs (what skills they need to be taught, which become the annual goals</a:t>
            </a:r>
          </a:p>
          <a:p>
            <a:pPr marL="8852" defTabSz="931774">
              <a:defRPr/>
            </a:pPr>
            <a:r>
              <a:rPr lang="en-US" sz="1000" dirty="0"/>
              <a:t>Results of current transition assessments are an important part of the Present Levels of Academic Achievement and Functional Performance which describes the level at which students are working academically and functionally. Transition assessment results provide an indication of students’ progress towards reaching their postsecondary goals and we use them to develop the annual transition goals.</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32</a:t>
            </a:fld>
            <a:endParaRPr lang="en-US" dirty="0"/>
          </a:p>
        </p:txBody>
      </p:sp>
    </p:spTree>
    <p:extLst>
      <p:ext uri="{BB962C8B-B14F-4D97-AF65-F5344CB8AC3E}">
        <p14:creationId xmlns:p14="http://schemas.microsoft.com/office/powerpoint/2010/main" val="2148971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76503" marR="0" lvl="1" indent="-296711" algn="l" defTabSz="914400" rtl="0" eaLnBrk="1" fontAlgn="auto" latinLnBrk="0" hangingPunct="1">
              <a:lnSpc>
                <a:spcPct val="100000"/>
              </a:lnSpc>
              <a:spcBef>
                <a:spcPts val="0"/>
              </a:spcBef>
              <a:spcAft>
                <a:spcPts val="0"/>
              </a:spcAft>
              <a:buClr>
                <a:schemeClr val="tx1">
                  <a:lumMod val="50000"/>
                  <a:lumOff val="50000"/>
                </a:schemeClr>
              </a:buClr>
              <a:buSzTx/>
              <a:buFontTx/>
              <a:buNone/>
              <a:tabLst/>
              <a:defRPr/>
            </a:pPr>
            <a:endParaRPr lang="en-US" dirty="0">
              <a:solidFill>
                <a:schemeClr val="bg2">
                  <a:lumMod val="25000"/>
                </a:schemeClr>
              </a:solidFill>
            </a:endParaRPr>
          </a:p>
          <a:p>
            <a:pPr marL="676503" lvl="1" indent="-296711">
              <a:buClr>
                <a:schemeClr val="tx1">
                  <a:lumMod val="50000"/>
                  <a:lumOff val="50000"/>
                </a:schemeClr>
              </a:buClr>
              <a:defRPr/>
            </a:pPr>
            <a:r>
              <a:rPr lang="en-US" dirty="0">
                <a:solidFill>
                  <a:schemeClr val="tx1">
                    <a:lumMod val="85000"/>
                  </a:schemeClr>
                </a:solidFill>
              </a:rPr>
              <a:t>ALL Students must be assessed in the areas of Education/Training and Employment</a:t>
            </a:r>
            <a:r>
              <a:rPr lang="en-US" baseline="0" dirty="0">
                <a:solidFill>
                  <a:schemeClr val="tx1">
                    <a:lumMod val="85000"/>
                  </a:schemeClr>
                </a:solidFill>
              </a:rPr>
              <a:t> and assessed in Independent Living and Community participation as appropriate</a:t>
            </a:r>
            <a:r>
              <a:rPr lang="en-US" baseline="0" dirty="0" smtClean="0">
                <a:solidFill>
                  <a:schemeClr val="tx1">
                    <a:lumMod val="85000"/>
                  </a:schemeClr>
                </a:solidFill>
              </a:rPr>
              <a:t>.</a:t>
            </a:r>
          </a:p>
          <a:p>
            <a:pPr marL="676503" lvl="1" indent="-296711">
              <a:buClr>
                <a:schemeClr val="tx1">
                  <a:lumMod val="50000"/>
                  <a:lumOff val="50000"/>
                </a:schemeClr>
              </a:buClr>
              <a:defRPr/>
            </a:pPr>
            <a:endParaRPr lang="en-US" baseline="0" dirty="0" smtClean="0">
              <a:solidFill>
                <a:schemeClr val="tx1">
                  <a:lumMod val="85000"/>
                </a:schemeClr>
              </a:solidFill>
            </a:endParaRPr>
          </a:p>
          <a:p>
            <a:pPr marL="676503" lvl="1" indent="-296711">
              <a:buClr>
                <a:schemeClr val="tx1">
                  <a:lumMod val="50000"/>
                  <a:lumOff val="50000"/>
                </a:schemeClr>
              </a:buClr>
              <a:defRPr/>
            </a:pPr>
            <a:r>
              <a:rPr lang="en-US" dirty="0" smtClean="0"/>
              <a:t>It is appropriate to address independent living and community participation goals when the student is participating in the alternate assessment and when results from assessments indicate student’s needs in these areas.</a:t>
            </a:r>
          </a:p>
          <a:p>
            <a:pPr marL="676503" lvl="1" indent="-296711">
              <a:buClr>
                <a:schemeClr val="tx1">
                  <a:lumMod val="50000"/>
                  <a:lumOff val="50000"/>
                </a:schemeClr>
              </a:buClr>
              <a:defRPr/>
            </a:pPr>
            <a:endParaRPr lang="en-US" baseline="0" dirty="0">
              <a:solidFill>
                <a:schemeClr val="tx1">
                  <a:lumMod val="85000"/>
                </a:schemeClr>
              </a:solidFill>
            </a:endParaRPr>
          </a:p>
          <a:p>
            <a:pPr marL="676503" marR="0" lvl="1" indent="-296711" algn="l" defTabSz="914400" rtl="0" eaLnBrk="1" fontAlgn="auto" latinLnBrk="0" hangingPunct="1">
              <a:lnSpc>
                <a:spcPct val="100000"/>
              </a:lnSpc>
              <a:spcBef>
                <a:spcPts val="0"/>
              </a:spcBef>
              <a:spcAft>
                <a:spcPts val="0"/>
              </a:spcAft>
              <a:buClr>
                <a:schemeClr val="tx1">
                  <a:lumMod val="50000"/>
                  <a:lumOff val="50000"/>
                </a:schemeClr>
              </a:buClr>
              <a:buSzTx/>
              <a:buFontTx/>
              <a:buNone/>
              <a:tabLst/>
              <a:defRPr/>
            </a:pPr>
            <a:r>
              <a:rPr lang="en-US" dirty="0">
                <a:solidFill>
                  <a:schemeClr val="tx1">
                    <a:lumMod val="85000"/>
                  </a:schemeClr>
                </a:solidFill>
              </a:rPr>
              <a:t>We recommend</a:t>
            </a:r>
            <a:r>
              <a:rPr lang="en-US" baseline="0" dirty="0">
                <a:solidFill>
                  <a:schemeClr val="tx1">
                    <a:lumMod val="85000"/>
                  </a:schemeClr>
                </a:solidFill>
              </a:rPr>
              <a:t> that students are assessed in all areas: </a:t>
            </a:r>
            <a:r>
              <a:rPr lang="en-US" dirty="0">
                <a:solidFill>
                  <a:schemeClr val="tx1">
                    <a:lumMod val="85000"/>
                  </a:schemeClr>
                </a:solidFill>
              </a:rPr>
              <a:t>Education/Training, Employment,</a:t>
            </a:r>
            <a:r>
              <a:rPr lang="en-US" baseline="0" dirty="0">
                <a:solidFill>
                  <a:schemeClr val="tx1">
                    <a:lumMod val="85000"/>
                  </a:schemeClr>
                </a:solidFill>
              </a:rPr>
              <a:t> Ind. Living and Community participation </a:t>
            </a:r>
            <a:r>
              <a:rPr lang="en-US" dirty="0">
                <a:solidFill>
                  <a:schemeClr val="bg2">
                    <a:lumMod val="25000"/>
                  </a:schemeClr>
                </a:solidFill>
              </a:rPr>
              <a:t>to help ensure our students live a GOOD LIFE!!!!</a:t>
            </a:r>
          </a:p>
          <a:p>
            <a:pPr marL="676503" lvl="1" indent="-296711">
              <a:buClr>
                <a:schemeClr val="tx1">
                  <a:lumMod val="50000"/>
                  <a:lumOff val="50000"/>
                </a:schemeClr>
              </a:buClr>
              <a:defRPr/>
            </a:pPr>
            <a:endParaRPr lang="en-US" baseline="0" dirty="0">
              <a:solidFill>
                <a:schemeClr val="tx1">
                  <a:lumMod val="85000"/>
                </a:schemeClr>
              </a:solidFill>
            </a:endParaRPr>
          </a:p>
          <a:p>
            <a:pPr marL="676503" lvl="1" indent="-296711">
              <a:buClr>
                <a:schemeClr val="tx1">
                  <a:lumMod val="50000"/>
                  <a:lumOff val="50000"/>
                </a:schemeClr>
              </a:buClr>
              <a:defRPr/>
            </a:pPr>
            <a:endParaRPr lang="en-US" dirty="0">
              <a:solidFill>
                <a:schemeClr val="tx1">
                  <a:lumMod val="85000"/>
                </a:schemeClr>
              </a:solidFill>
            </a:endParaRPr>
          </a:p>
        </p:txBody>
      </p:sp>
      <p:sp>
        <p:nvSpPr>
          <p:cNvPr id="4" name="Slide Number Placeholder 3"/>
          <p:cNvSpPr>
            <a:spLocks noGrp="1"/>
          </p:cNvSpPr>
          <p:nvPr>
            <p:ph type="sldNum" sz="quarter" idx="5"/>
          </p:nvPr>
        </p:nvSpPr>
        <p:spPr/>
        <p:txBody>
          <a:bodyPr/>
          <a:lstStyle/>
          <a:p>
            <a:pPr>
              <a:defRPr/>
            </a:pPr>
            <a:fld id="{B3657684-F599-454F-AB33-463A316773DB}" type="slidenum">
              <a:rPr lang="en-US" smtClean="0"/>
              <a:pPr>
                <a:defRPr/>
              </a:pPr>
              <a:t>33</a:t>
            </a:fld>
            <a:endParaRPr lang="en-US" dirty="0"/>
          </a:p>
        </p:txBody>
      </p:sp>
    </p:spTree>
    <p:extLst>
      <p:ext uri="{BB962C8B-B14F-4D97-AF65-F5344CB8AC3E}">
        <p14:creationId xmlns:p14="http://schemas.microsoft.com/office/powerpoint/2010/main" val="1594926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tx1"/>
                </a:solidFill>
              </a:rPr>
              <a:t>Using the interest inventories and other exploration tools, students can create their postsecondary goals.</a:t>
            </a:r>
          </a:p>
          <a:p>
            <a:endParaRPr lang="en-US" dirty="0"/>
          </a:p>
        </p:txBody>
      </p:sp>
      <p:sp>
        <p:nvSpPr>
          <p:cNvPr id="4" name="Slide Number Placeholder 3"/>
          <p:cNvSpPr>
            <a:spLocks noGrp="1"/>
          </p:cNvSpPr>
          <p:nvPr>
            <p:ph type="sldNum" sz="quarter" idx="10"/>
          </p:nvPr>
        </p:nvSpPr>
        <p:spPr/>
        <p:txBody>
          <a:bodyPr/>
          <a:lstStyle/>
          <a:p>
            <a:fld id="{8C161C1A-D472-924B-871C-3D5FD7680E11}" type="slidenum">
              <a:rPr lang="en-US" smtClean="0"/>
              <a:t>34</a:t>
            </a:fld>
            <a:endParaRPr lang="en-US"/>
          </a:p>
        </p:txBody>
      </p:sp>
    </p:spTree>
    <p:extLst>
      <p:ext uri="{BB962C8B-B14F-4D97-AF65-F5344CB8AC3E}">
        <p14:creationId xmlns:p14="http://schemas.microsoft.com/office/powerpoint/2010/main" val="47000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Transition skill assessments identify strengths, needs, and abilities. </a:t>
            </a:r>
          </a:p>
          <a:p>
            <a:r>
              <a:rPr lang="en-US" sz="1200" dirty="0"/>
              <a:t>These assessments are crucial when developing appropriate annual transition goals.</a:t>
            </a:r>
          </a:p>
          <a:p>
            <a:r>
              <a:rPr lang="en-US" sz="1200" dirty="0"/>
              <a:t>Use the </a:t>
            </a:r>
            <a:r>
              <a:rPr lang="en-US" sz="1200" b="1" u="sng" dirty="0"/>
              <a:t>needs </a:t>
            </a:r>
            <a:r>
              <a:rPr lang="en-US" sz="1200" dirty="0"/>
              <a:t>identified in the transition assessments to build the next step—annual transition goals.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35</a:t>
            </a:fld>
            <a:endParaRPr lang="en-US" dirty="0"/>
          </a:p>
        </p:txBody>
      </p:sp>
    </p:spTree>
    <p:extLst>
      <p:ext uri="{BB962C8B-B14F-4D97-AF65-F5344CB8AC3E}">
        <p14:creationId xmlns:p14="http://schemas.microsoft.com/office/powerpoint/2010/main" val="426367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means after. Postsecondary goals occur after high school and must be updated annually.</a:t>
            </a:r>
          </a:p>
          <a:p>
            <a:endParaRPr lang="en-US" dirty="0"/>
          </a:p>
          <a:p>
            <a:pPr>
              <a:buClr>
                <a:schemeClr val="tx1">
                  <a:lumMod val="50000"/>
                  <a:lumOff val="50000"/>
                </a:schemeClr>
              </a:buClr>
              <a:defRPr/>
            </a:pPr>
            <a:r>
              <a:rPr lang="en-US" dirty="0">
                <a:solidFill>
                  <a:schemeClr val="bg2">
                    <a:lumMod val="25000"/>
                  </a:schemeClr>
                </a:solidFill>
              </a:rPr>
              <a:t>All students must have postsecondary goals in the areas of:</a:t>
            </a:r>
          </a:p>
          <a:p>
            <a:pPr lvl="1">
              <a:buClr>
                <a:schemeClr val="tx1"/>
              </a:buClr>
              <a:buFont typeface="Arial" panose="020B0604020202020204" pitchFamily="34" charset="0"/>
              <a:buNone/>
              <a:defRPr/>
            </a:pPr>
            <a:r>
              <a:rPr lang="en-US" dirty="0">
                <a:solidFill>
                  <a:schemeClr val="bg2">
                    <a:lumMod val="25000"/>
                  </a:schemeClr>
                </a:solidFill>
              </a:rPr>
              <a:t>Education/Training*</a:t>
            </a:r>
          </a:p>
          <a:p>
            <a:pPr lvl="1">
              <a:buClr>
                <a:schemeClr val="tx1"/>
              </a:buClr>
              <a:buFont typeface="Arial" panose="020B0604020202020204" pitchFamily="34" charset="0"/>
              <a:buNone/>
              <a:defRPr/>
            </a:pPr>
            <a:r>
              <a:rPr lang="en-US" dirty="0">
                <a:solidFill>
                  <a:schemeClr val="bg2">
                    <a:lumMod val="25000"/>
                  </a:schemeClr>
                </a:solidFill>
              </a:rPr>
              <a:t>Employment*</a:t>
            </a:r>
          </a:p>
          <a:p>
            <a:pPr lvl="1">
              <a:buClr>
                <a:schemeClr val="tx1"/>
              </a:buClr>
              <a:buFont typeface="Arial" panose="020B0604020202020204" pitchFamily="34" charset="0"/>
              <a:buNone/>
              <a:defRPr/>
            </a:pPr>
            <a:endParaRPr lang="en-US" dirty="0">
              <a:solidFill>
                <a:schemeClr val="bg2">
                  <a:lumMod val="25000"/>
                </a:schemeClr>
              </a:solidFill>
            </a:endParaRPr>
          </a:p>
          <a:p>
            <a:pPr fontAlgn="base"/>
            <a:r>
              <a:rPr lang="en-US" sz="1200" kern="1200" dirty="0" smtClean="0">
                <a:solidFill>
                  <a:schemeClr val="tx1"/>
                </a:solidFill>
                <a:effectLst/>
                <a:latin typeface="+mn-lt"/>
                <a:ea typeface="+mn-ea"/>
                <a:cs typeface="+mn-cs"/>
              </a:rPr>
              <a:t>It is appropriate to address independent living and community participation goals when the student is participating in the alternate assessment and when results from assessments indicate student’s needs in these areas.</a:t>
            </a:r>
            <a:br>
              <a:rPr lang="en-US" sz="1200" kern="1200" dirty="0" smtClean="0">
                <a:solidFill>
                  <a:schemeClr val="tx1"/>
                </a:solidFill>
                <a:effectLst/>
                <a:latin typeface="+mn-lt"/>
                <a:ea typeface="+mn-ea"/>
                <a:cs typeface="+mn-cs"/>
              </a:rPr>
            </a:br>
            <a:endParaRPr lang="en-US" dirty="0">
              <a:solidFill>
                <a:schemeClr val="bg2">
                  <a:lumMod val="25000"/>
                </a:schemeClr>
              </a:solidFill>
            </a:endParaRPr>
          </a:p>
        </p:txBody>
      </p:sp>
      <p:sp>
        <p:nvSpPr>
          <p:cNvPr id="4" name="Slide Number Placeholder 3"/>
          <p:cNvSpPr>
            <a:spLocks noGrp="1"/>
          </p:cNvSpPr>
          <p:nvPr>
            <p:ph type="sldNum" sz="quarter" idx="10"/>
          </p:nvPr>
        </p:nvSpPr>
        <p:spPr/>
        <p:txBody>
          <a:bodyPr/>
          <a:lstStyle/>
          <a:p>
            <a:fld id="{511936F9-C00C-D84D-AB08-223138E554E6}" type="slidenum">
              <a:rPr lang="en-US" smtClean="0"/>
              <a:t>40</a:t>
            </a:fld>
            <a:endParaRPr lang="en-US" dirty="0"/>
          </a:p>
        </p:txBody>
      </p:sp>
    </p:spTree>
    <p:extLst>
      <p:ext uri="{BB962C8B-B14F-4D97-AF65-F5344CB8AC3E}">
        <p14:creationId xmlns:p14="http://schemas.microsoft.com/office/powerpoint/2010/main" val="83022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2">
                    <a:lumMod val="25000"/>
                  </a:schemeClr>
                </a:solidFill>
              </a:rPr>
              <a:t>Postsecondary goals must be measurable. They are measurable if they answer the following questions:</a:t>
            </a:r>
          </a:p>
          <a:p>
            <a:pPr>
              <a:defRPr/>
            </a:pPr>
            <a:endParaRPr lang="en-US" dirty="0">
              <a:solidFill>
                <a:schemeClr val="bg2">
                  <a:lumMod val="25000"/>
                </a:schemeClr>
              </a:solidFill>
            </a:endParaRPr>
          </a:p>
          <a:p>
            <a:pPr marL="771450" lvl="1" indent="-296711">
              <a:buFont typeface="Arial" panose="020B0604020202020204" pitchFamily="34" charset="0"/>
              <a:buChar char="•"/>
              <a:defRPr/>
            </a:pPr>
            <a:r>
              <a:rPr lang="en-US" dirty="0">
                <a:solidFill>
                  <a:schemeClr val="bg2">
                    <a:lumMod val="25000"/>
                  </a:schemeClr>
                </a:solidFill>
              </a:rPr>
              <a:t>Where will I LEARN after high school?</a:t>
            </a:r>
          </a:p>
          <a:p>
            <a:pPr lvl="1">
              <a:defRPr/>
            </a:pPr>
            <a:endParaRPr lang="en-US" dirty="0">
              <a:solidFill>
                <a:schemeClr val="bg2">
                  <a:lumMod val="25000"/>
                </a:schemeClr>
              </a:solidFill>
            </a:endParaRPr>
          </a:p>
          <a:p>
            <a:pPr marL="771450" lvl="1" indent="-296711">
              <a:buFont typeface="Arial" panose="020B0604020202020204" pitchFamily="34" charset="0"/>
              <a:buChar char="•"/>
              <a:defRPr/>
            </a:pPr>
            <a:r>
              <a:rPr lang="en-US" dirty="0">
                <a:solidFill>
                  <a:schemeClr val="bg2">
                    <a:lumMod val="25000"/>
                  </a:schemeClr>
                </a:solidFill>
              </a:rPr>
              <a:t>Where will I WORK after high school?	</a:t>
            </a:r>
          </a:p>
          <a:p>
            <a:pPr lvl="1">
              <a:defRPr/>
            </a:pPr>
            <a:r>
              <a:rPr lang="en-US" dirty="0">
                <a:solidFill>
                  <a:schemeClr val="bg2">
                    <a:lumMod val="25000"/>
                  </a:schemeClr>
                </a:solidFill>
              </a:rPr>
              <a:t>	</a:t>
            </a:r>
          </a:p>
          <a:p>
            <a:pPr marL="771450" lvl="1" indent="-296711">
              <a:buFont typeface="Arial" panose="020B0604020202020204" pitchFamily="34" charset="0"/>
              <a:buChar char="•"/>
              <a:defRPr/>
            </a:pPr>
            <a:r>
              <a:rPr lang="en-US" dirty="0">
                <a:solidFill>
                  <a:schemeClr val="bg2">
                    <a:lumMod val="25000"/>
                  </a:schemeClr>
                </a:solidFill>
              </a:rPr>
              <a:t>Where will I LIVE after high school?</a:t>
            </a:r>
          </a:p>
          <a:p>
            <a:pPr marL="830793" lvl="1" indent="-356054">
              <a:buFont typeface="+mj-lt"/>
              <a:buAutoNum type="arabicPeriod"/>
              <a:defRPr/>
            </a:pPr>
            <a:endParaRPr lang="en-US" dirty="0">
              <a:solidFill>
                <a:schemeClr val="bg2">
                  <a:lumMod val="25000"/>
                </a:schemeClr>
              </a:solidFill>
            </a:endParaRPr>
          </a:p>
          <a:p>
            <a:pPr marL="771450" lvl="1" indent="-296711">
              <a:buFont typeface="Arial" panose="020B0604020202020204" pitchFamily="34" charset="0"/>
              <a:buChar char="•"/>
              <a:defRPr/>
            </a:pPr>
            <a:r>
              <a:rPr lang="en-US" dirty="0">
                <a:solidFill>
                  <a:schemeClr val="bg2">
                    <a:lumMod val="25000"/>
                  </a:schemeClr>
                </a:solidFill>
              </a:rPr>
              <a:t>How will I PARTICIPATE in the COMMUNITY after high school?</a:t>
            </a:r>
          </a:p>
          <a:p>
            <a:pPr defTabSz="949478">
              <a:defRPr/>
            </a:pPr>
            <a:endParaRPr lang="en-US" i="1" dirty="0">
              <a:solidFill>
                <a:schemeClr val="bg2">
                  <a:lumMod val="25000"/>
                </a:schemeClr>
              </a:solidFill>
            </a:endParaRPr>
          </a:p>
          <a:p>
            <a:pPr defTabSz="949478">
              <a:defRPr/>
            </a:pPr>
            <a:r>
              <a:rPr lang="en-US" i="1" dirty="0">
                <a:solidFill>
                  <a:schemeClr val="bg2">
                    <a:lumMod val="25000"/>
                  </a:schemeClr>
                </a:solidFill>
              </a:rPr>
              <a:t>The student should have input and assist in writing their postsecondary goals which is why they are written in 1</a:t>
            </a:r>
            <a:r>
              <a:rPr lang="en-US" i="1" baseline="30000" dirty="0">
                <a:solidFill>
                  <a:schemeClr val="bg2">
                    <a:lumMod val="25000"/>
                  </a:schemeClr>
                </a:solidFill>
              </a:rPr>
              <a:t>st</a:t>
            </a:r>
            <a:r>
              <a:rPr lang="en-US" i="1" dirty="0">
                <a:solidFill>
                  <a:schemeClr val="bg2">
                    <a:lumMod val="25000"/>
                  </a:schemeClr>
                </a:solidFill>
              </a:rPr>
              <a:t> person.</a:t>
            </a:r>
            <a:endParaRPr lang="en-US" dirty="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41</a:t>
            </a:fld>
            <a:endParaRPr lang="en-US" dirty="0"/>
          </a:p>
        </p:txBody>
      </p:sp>
    </p:spTree>
    <p:extLst>
      <p:ext uri="{BB962C8B-B14F-4D97-AF65-F5344CB8AC3E}">
        <p14:creationId xmlns:p14="http://schemas.microsoft.com/office/powerpoint/2010/main" val="118488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agenda for today will include the:</a:t>
            </a:r>
          </a:p>
          <a:p>
            <a:endParaRPr lang="en-US" baseline="0" dirty="0" smtClean="0"/>
          </a:p>
          <a:p>
            <a:r>
              <a:rPr lang="en-US" dirty="0" smtClean="0"/>
              <a:t>Individuals with Disabilities Education Act (IDEA) and OK State Policy</a:t>
            </a:r>
          </a:p>
          <a:p>
            <a:r>
              <a:rPr lang="en-US" dirty="0" smtClean="0"/>
              <a:t>Indicator 13 Checklist</a:t>
            </a:r>
            <a:r>
              <a:rPr lang="en-US" baseline="0" dirty="0" smtClean="0"/>
              <a:t> </a:t>
            </a:r>
          </a:p>
          <a:p>
            <a:r>
              <a:rPr lang="en-US" dirty="0" smtClean="0"/>
              <a:t>Required components of a secondary</a:t>
            </a:r>
            <a:r>
              <a:rPr lang="en-US" baseline="0" dirty="0" smtClean="0"/>
              <a:t> transition plan</a:t>
            </a:r>
            <a:endParaRPr lang="en-US" dirty="0" smtClean="0"/>
          </a:p>
          <a:p>
            <a:endParaRPr lang="en-US" dirty="0" smtClean="0"/>
          </a:p>
          <a:p>
            <a:r>
              <a:rPr lang="en-US" dirty="0" smtClean="0"/>
              <a:t>This webinar</a:t>
            </a:r>
            <a:r>
              <a:rPr lang="en-US" baseline="0" dirty="0" smtClean="0"/>
              <a:t> will be recorded and posted in EDPlan under the Documents on the State tab. It will also be posted on the OSDE-SES Secondary Transition webpage.</a:t>
            </a: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a:t>
            </a:fld>
            <a:endParaRPr lang="en-US" dirty="0"/>
          </a:p>
        </p:txBody>
      </p:sp>
    </p:spTree>
    <p:extLst>
      <p:ext uri="{BB962C8B-B14F-4D97-AF65-F5344CB8AC3E}">
        <p14:creationId xmlns:p14="http://schemas.microsoft.com/office/powerpoint/2010/main" val="173760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student’s strengths, preferences, and interests</a:t>
            </a:r>
          </a:p>
          <a:p>
            <a:r>
              <a:rPr lang="en-US" dirty="0"/>
              <a:t>Use a career interest inventory for the Education/Training and Employment Postsecondary Goals</a:t>
            </a:r>
          </a:p>
          <a:p>
            <a:pPr lvl="1"/>
            <a:r>
              <a:rPr lang="en-US" dirty="0"/>
              <a:t>OK Career Guide: </a:t>
            </a:r>
            <a:r>
              <a:rPr lang="en-US" dirty="0" err="1"/>
              <a:t>Kuder</a:t>
            </a:r>
            <a:r>
              <a:rPr lang="en-US" dirty="0"/>
              <a:t> Career Interest Inventory</a:t>
            </a:r>
          </a:p>
          <a:p>
            <a:pPr lvl="1"/>
            <a:r>
              <a:rPr lang="en-US" dirty="0"/>
              <a:t>O*Net</a:t>
            </a:r>
          </a:p>
          <a:p>
            <a:pPr lvl="1"/>
            <a:r>
              <a:rPr lang="en-US" dirty="0"/>
              <a:t>RIASEC</a:t>
            </a:r>
          </a:p>
          <a:p>
            <a:r>
              <a:rPr lang="en-US" dirty="0"/>
              <a:t>Input from student and family</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42</a:t>
            </a:fld>
            <a:endParaRPr lang="en-US" dirty="0"/>
          </a:p>
        </p:txBody>
      </p:sp>
    </p:spTree>
    <p:extLst>
      <p:ext uri="{BB962C8B-B14F-4D97-AF65-F5344CB8AC3E}">
        <p14:creationId xmlns:p14="http://schemas.microsoft.com/office/powerpoint/2010/main" val="290367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 </a:t>
            </a:r>
            <a:r>
              <a:rPr lang="en-US" dirty="0" err="1" smtClean="0"/>
              <a:t>Zarrow</a:t>
            </a:r>
            <a:r>
              <a:rPr lang="en-US" dirty="0" smtClean="0"/>
              <a:t> Center</a:t>
            </a:r>
            <a:r>
              <a:rPr lang="en-US" baseline="0" dirty="0" smtClean="0"/>
              <a:t> created the Postsecondary Fluff Scale: </a:t>
            </a:r>
          </a:p>
          <a:p>
            <a:r>
              <a:rPr lang="en-US" dirty="0" smtClean="0"/>
              <a:t>In this case, fluff refers to the broadness and/or unrealistic characteristic of a student's postsecondary goal.</a:t>
            </a:r>
          </a:p>
          <a:p>
            <a:endParaRPr lang="en-US" dirty="0" smtClean="0"/>
          </a:p>
          <a:p>
            <a:r>
              <a:rPr lang="en-US" dirty="0" smtClean="0"/>
              <a:t>When students are younger, postsecondary goals can be fluffy! </a:t>
            </a:r>
          </a:p>
          <a:p>
            <a:pPr lvl="1"/>
            <a:r>
              <a:rPr lang="en-US" dirty="0" smtClean="0"/>
              <a:t>In other words, It is perfectly fine for young students to have BIG, broad goals for themselves. </a:t>
            </a:r>
          </a:p>
          <a:p>
            <a:pPr lvl="1"/>
            <a:r>
              <a:rPr lang="en-US" dirty="0" smtClean="0"/>
              <a:t>These big goals may not firmly match the student’s skills, abilities, and interests when they are younger. </a:t>
            </a:r>
          </a:p>
          <a:p>
            <a:pPr lvl="1"/>
            <a:endParaRPr lang="en-US" dirty="0" smtClean="0"/>
          </a:p>
          <a:p>
            <a:r>
              <a:rPr lang="en-US" dirty="0" smtClean="0"/>
              <a:t>As students get older, particularly those who are in high school, goals need to more firmly match the student’s skills, abilities, and interests.</a:t>
            </a:r>
          </a:p>
          <a:p>
            <a:pPr lvl="1"/>
            <a:r>
              <a:rPr lang="en-US" dirty="0" smtClean="0">
                <a:ea typeface="+mn-lt"/>
                <a:cs typeface="+mn-lt"/>
              </a:rPr>
              <a:t>As students age and explore other career options, their goals should be more realistic or concrete.</a:t>
            </a:r>
          </a:p>
          <a:p>
            <a:pPr lvl="1"/>
            <a:r>
              <a:rPr lang="en-US" dirty="0" smtClean="0"/>
              <a:t>Their BIG dream goals can remain, but their plan to reach those goals needs to be realistic and actionable. If not, they likely have to choose different goals for themselves. </a:t>
            </a:r>
          </a:p>
          <a:p>
            <a:endParaRPr lang="en-US" dirty="0"/>
          </a:p>
        </p:txBody>
      </p:sp>
      <p:sp>
        <p:nvSpPr>
          <p:cNvPr id="4" name="Slide Number Placeholder 3"/>
          <p:cNvSpPr>
            <a:spLocks noGrp="1"/>
          </p:cNvSpPr>
          <p:nvPr>
            <p:ph type="sldNum" sz="quarter" idx="5"/>
          </p:nvPr>
        </p:nvSpPr>
        <p:spPr/>
        <p:txBody>
          <a:bodyPr/>
          <a:lstStyle/>
          <a:p>
            <a:fld id="{F4CEBB5F-BE37-2944-8D61-8CF1D5BD3AB4}" type="slidenum">
              <a:rPr lang="en-US" smtClean="0"/>
              <a:t>43</a:t>
            </a:fld>
            <a:endParaRPr lang="en-US"/>
          </a:p>
        </p:txBody>
      </p:sp>
    </p:spTree>
    <p:extLst>
      <p:ext uri="{BB962C8B-B14F-4D97-AF65-F5344CB8AC3E}">
        <p14:creationId xmlns:p14="http://schemas.microsoft.com/office/powerpoint/2010/main" val="178728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900" dirty="0"/>
              <a:t>Examples of Postsecondary Goals</a:t>
            </a:r>
            <a:endParaRPr lang="en-US" altLang="en-US" sz="2900" b="1" dirty="0">
              <a:solidFill>
                <a:schemeClr val="bg2">
                  <a:lumMod val="25000"/>
                </a:schemeClr>
              </a:solidFill>
            </a:endParaRPr>
          </a:p>
          <a:p>
            <a:pPr>
              <a:defRPr/>
            </a:pPr>
            <a:endParaRPr lang="en-US" altLang="en-US" sz="2900" b="1" dirty="0">
              <a:solidFill>
                <a:schemeClr val="bg2">
                  <a:lumMod val="25000"/>
                </a:schemeClr>
              </a:solidFill>
            </a:endParaRPr>
          </a:p>
          <a:p>
            <a:pPr>
              <a:defRPr/>
            </a:pPr>
            <a:r>
              <a:rPr lang="en-US" altLang="en-US" sz="2900" b="1" dirty="0">
                <a:solidFill>
                  <a:schemeClr val="bg2">
                    <a:lumMod val="25000"/>
                  </a:schemeClr>
                </a:solidFill>
              </a:rPr>
              <a:t>Education/Training</a:t>
            </a:r>
            <a:endParaRPr lang="en-US" sz="2900" b="1" dirty="0">
              <a:solidFill>
                <a:schemeClr val="bg2">
                  <a:lumMod val="25000"/>
                </a:schemeClr>
              </a:solidFill>
            </a:endParaRPr>
          </a:p>
          <a:p>
            <a:pPr lvl="1">
              <a:buClr>
                <a:schemeClr val="tx1"/>
              </a:buClr>
              <a:defRPr/>
            </a:pPr>
            <a:r>
              <a:rPr lang="en-US" dirty="0" smtClean="0"/>
              <a:t>Upon graduation from high school, Dawson </a:t>
            </a:r>
            <a:r>
              <a:rPr lang="en-US" b="1" dirty="0" smtClean="0"/>
              <a:t>will receive on the job training </a:t>
            </a:r>
            <a:r>
              <a:rPr lang="en-US" dirty="0" smtClean="0"/>
              <a:t>in the retail or the service industry. </a:t>
            </a:r>
            <a:endParaRPr lang="en-US" dirty="0" smtClean="0">
              <a:solidFill>
                <a:schemeClr val="bg2">
                  <a:lumMod val="25000"/>
                </a:schemeClr>
              </a:solidFill>
            </a:endParaRPr>
          </a:p>
          <a:p>
            <a:pPr>
              <a:defRPr/>
            </a:pPr>
            <a:r>
              <a:rPr lang="en-US" altLang="en-US" sz="2900" b="1" dirty="0">
                <a:solidFill>
                  <a:schemeClr val="bg2">
                    <a:lumMod val="25000"/>
                  </a:schemeClr>
                </a:solidFill>
              </a:rPr>
              <a:t>Employment</a:t>
            </a:r>
            <a:endParaRPr lang="en-US" sz="2900" dirty="0">
              <a:solidFill>
                <a:schemeClr val="bg2">
                  <a:lumMod val="25000"/>
                </a:schemeClr>
              </a:solidFill>
            </a:endParaRPr>
          </a:p>
          <a:p>
            <a:pPr lvl="1">
              <a:defRPr/>
            </a:pPr>
            <a:r>
              <a:rPr lang="en-US" dirty="0" smtClean="0">
                <a:solidFill>
                  <a:schemeClr val="bg2">
                    <a:lumMod val="25000"/>
                  </a:schemeClr>
                </a:solidFill>
              </a:rPr>
              <a:t>Upon graduation from high school, Dawson </a:t>
            </a:r>
            <a:r>
              <a:rPr lang="en-US" b="1" dirty="0" smtClean="0">
                <a:solidFill>
                  <a:schemeClr val="bg2">
                    <a:lumMod val="25000"/>
                  </a:schemeClr>
                </a:solidFill>
              </a:rPr>
              <a:t>will </a:t>
            </a:r>
            <a:r>
              <a:rPr lang="en-US" b="1" dirty="0" smtClean="0"/>
              <a:t>work </a:t>
            </a:r>
            <a:r>
              <a:rPr lang="en-US" dirty="0" smtClean="0"/>
              <a:t>at a retail store part-time. </a:t>
            </a:r>
            <a:endParaRPr lang="en-US" dirty="0" smtClean="0">
              <a:solidFill>
                <a:schemeClr val="bg2">
                  <a:lumMod val="25000"/>
                </a:schemeClr>
              </a:solidFill>
            </a:endParaRPr>
          </a:p>
          <a:p>
            <a:pPr>
              <a:defRPr/>
            </a:pPr>
            <a:r>
              <a:rPr lang="en-US" sz="2900" b="1" dirty="0">
                <a:solidFill>
                  <a:schemeClr val="bg2">
                    <a:lumMod val="25000"/>
                  </a:schemeClr>
                </a:solidFill>
              </a:rPr>
              <a:t>Independent Living</a:t>
            </a:r>
            <a:endParaRPr lang="en-US" sz="2900" dirty="0">
              <a:solidFill>
                <a:schemeClr val="bg2">
                  <a:lumMod val="25000"/>
                </a:schemeClr>
              </a:solidFill>
            </a:endParaRPr>
          </a:p>
          <a:p>
            <a:pPr lvl="1">
              <a:defRPr/>
            </a:pPr>
            <a:r>
              <a:rPr lang="en-US" dirty="0" smtClean="0"/>
              <a:t>After graduation, Dawson </a:t>
            </a:r>
            <a:r>
              <a:rPr lang="en-US" b="1" dirty="0" smtClean="0"/>
              <a:t>will live </a:t>
            </a:r>
            <a:r>
              <a:rPr lang="en-US" dirty="0" smtClean="0"/>
              <a:t>at home and participate to the maximum extent possible in his daily routines (e.g. feeding, dressing, bathing, etc.). 	</a:t>
            </a:r>
          </a:p>
          <a:p>
            <a:pPr>
              <a:defRPr/>
            </a:pPr>
            <a:r>
              <a:rPr lang="en-US" sz="2900" b="1" dirty="0">
                <a:solidFill>
                  <a:schemeClr val="bg2">
                    <a:lumMod val="25000"/>
                  </a:schemeClr>
                </a:solidFill>
              </a:rPr>
              <a:t>Community Participation</a:t>
            </a:r>
            <a:endParaRPr lang="en-US" sz="2900" dirty="0">
              <a:solidFill>
                <a:schemeClr val="bg2">
                  <a:lumMod val="25000"/>
                </a:schemeClr>
              </a:solidFill>
            </a:endParaRPr>
          </a:p>
          <a:p>
            <a:pPr lvl="1">
              <a:defRPr/>
            </a:pPr>
            <a:r>
              <a:rPr lang="en-US" dirty="0" smtClean="0">
                <a:solidFill>
                  <a:schemeClr val="bg2">
                    <a:lumMod val="25000"/>
                  </a:schemeClr>
                </a:solidFill>
              </a:rPr>
              <a:t>Upon graduation from high school, Dawson </a:t>
            </a:r>
            <a:r>
              <a:rPr lang="en-US" altLang="en-US" b="1" dirty="0" smtClean="0">
                <a:solidFill>
                  <a:schemeClr val="bg2">
                    <a:lumMod val="25000"/>
                  </a:schemeClr>
                </a:solidFill>
              </a:rPr>
              <a:t>will </a:t>
            </a:r>
            <a:r>
              <a:rPr lang="en-US" altLang="en-US" b="1" dirty="0" smtClean="0"/>
              <a:t>j</a:t>
            </a:r>
            <a:r>
              <a:rPr lang="en-US" b="1" dirty="0" smtClean="0"/>
              <a:t>oin </a:t>
            </a:r>
            <a:r>
              <a:rPr lang="en-US" dirty="0" smtClean="0"/>
              <a:t>an organization or club for social/leisure activities in his community. </a:t>
            </a:r>
            <a:endParaRPr lang="en-US" dirty="0" smtClean="0">
              <a:solidFill>
                <a:schemeClr val="bg2">
                  <a:lumMod val="25000"/>
                </a:schemeClr>
              </a:solidFill>
            </a:endParaRPr>
          </a:p>
          <a:p>
            <a:pPr>
              <a:defRPr/>
            </a:pP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44</a:t>
            </a:fld>
            <a:endParaRPr lang="en-US" dirty="0"/>
          </a:p>
        </p:txBody>
      </p:sp>
    </p:spTree>
    <p:extLst>
      <p:ext uri="{BB962C8B-B14F-4D97-AF65-F5344CB8AC3E}">
        <p14:creationId xmlns:p14="http://schemas.microsoft.com/office/powerpoint/2010/main" val="1853871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Postsecondary Education Options</a:t>
            </a:r>
          </a:p>
          <a:p>
            <a:pPr marL="342900" indent="-342900">
              <a:buClr>
                <a:srgbClr val="0070C0"/>
              </a:buClr>
              <a:buFont typeface="Wingdings" pitchFamily="2" charset="2"/>
              <a:buChar char="§"/>
            </a:pPr>
            <a:r>
              <a:rPr lang="en-US" dirty="0" smtClean="0"/>
              <a:t>2-year College</a:t>
            </a:r>
          </a:p>
          <a:p>
            <a:pPr marL="342900" indent="-342900">
              <a:buClr>
                <a:srgbClr val="0070C0"/>
              </a:buClr>
              <a:buFont typeface="Wingdings" pitchFamily="2" charset="2"/>
              <a:buChar char="§"/>
            </a:pPr>
            <a:r>
              <a:rPr lang="en-US" dirty="0" smtClean="0"/>
              <a:t>Community College/ Jr. College</a:t>
            </a:r>
          </a:p>
          <a:p>
            <a:pPr marL="342900" indent="-342900">
              <a:buClr>
                <a:srgbClr val="0070C0"/>
              </a:buClr>
              <a:buFont typeface="Wingdings" pitchFamily="2" charset="2"/>
              <a:buChar char="§"/>
            </a:pPr>
            <a:r>
              <a:rPr lang="en-US" dirty="0" smtClean="0"/>
              <a:t>Technical College</a:t>
            </a:r>
          </a:p>
          <a:p>
            <a:pPr marL="342900" indent="-342900">
              <a:buClr>
                <a:srgbClr val="0070C0"/>
              </a:buClr>
              <a:buFont typeface="Wingdings" pitchFamily="2" charset="2"/>
              <a:buChar char="§"/>
            </a:pPr>
            <a:r>
              <a:rPr lang="en-US" dirty="0" smtClean="0"/>
              <a:t>4-year University</a:t>
            </a:r>
          </a:p>
          <a:p>
            <a:pPr marL="342900" indent="-342900">
              <a:buClr>
                <a:srgbClr val="0070C0"/>
              </a:buClr>
              <a:buFont typeface="Wingdings" pitchFamily="2" charset="2"/>
              <a:buChar char="§"/>
            </a:pPr>
            <a:r>
              <a:rPr lang="en-US" dirty="0" smtClean="0"/>
              <a:t>Private/Public</a:t>
            </a:r>
          </a:p>
          <a:p>
            <a:pPr marL="342900" indent="-342900">
              <a:buClr>
                <a:srgbClr val="0070C0"/>
              </a:buClr>
              <a:buFont typeface="Wingdings" pitchFamily="2" charset="2"/>
              <a:buChar char="§"/>
            </a:pPr>
            <a:r>
              <a:rPr lang="en-US" dirty="0" smtClean="0"/>
              <a:t>Local, in-state, out-of-state</a:t>
            </a:r>
          </a:p>
          <a:p>
            <a:r>
              <a:rPr lang="en-US" dirty="0" smtClean="0"/>
              <a:t>Postsecondary education environments for students with disabilities (Think College, Sooner Works!)</a:t>
            </a:r>
          </a:p>
          <a:p>
            <a:pPr>
              <a:buFont typeface="Wingdings" pitchFamily="2" charset="2"/>
              <a:buChar char="§"/>
            </a:pPr>
            <a:r>
              <a:rPr lang="en-US" dirty="0" smtClean="0"/>
              <a:t>On the job training</a:t>
            </a:r>
          </a:p>
          <a:p>
            <a:pPr>
              <a:buFont typeface="Wingdings" pitchFamily="2" charset="2"/>
              <a:buChar char="§"/>
            </a:pPr>
            <a:r>
              <a:rPr lang="en-US" dirty="0" smtClean="0"/>
              <a:t> Apprenticeships</a:t>
            </a:r>
          </a:p>
          <a:p>
            <a:pPr>
              <a:buFont typeface="Wingdings" pitchFamily="2" charset="2"/>
              <a:buChar char="§"/>
            </a:pPr>
            <a:r>
              <a:rPr lang="en-US" dirty="0" smtClean="0"/>
              <a:t> Adult education classes</a:t>
            </a:r>
          </a:p>
          <a:p>
            <a:pPr>
              <a:buFont typeface="Wingdings" pitchFamily="2" charset="2"/>
              <a:buChar char="§"/>
            </a:pPr>
            <a:r>
              <a:rPr lang="en-US" dirty="0" smtClean="0"/>
              <a:t> Project Search (if after HS)</a:t>
            </a:r>
          </a:p>
          <a:p>
            <a:pPr>
              <a:buFont typeface="Wingdings" pitchFamily="2" charset="2"/>
              <a:buChar char="§"/>
            </a:pPr>
            <a:r>
              <a:rPr lang="en-US" dirty="0" smtClean="0"/>
              <a:t> Learning environments at group homes or assisted living facilities</a:t>
            </a:r>
          </a:p>
          <a:p>
            <a:pPr>
              <a:buFont typeface="Wingdings" pitchFamily="2" charset="2"/>
              <a:buChar char="§"/>
            </a:pPr>
            <a:r>
              <a:rPr lang="en-US" dirty="0" smtClean="0"/>
              <a:t> Community experiences/learning experiences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46</a:t>
            </a:fld>
            <a:endParaRPr lang="en-US" dirty="0"/>
          </a:p>
        </p:txBody>
      </p:sp>
    </p:spTree>
    <p:extLst>
      <p:ext uri="{BB962C8B-B14F-4D97-AF65-F5344CB8AC3E}">
        <p14:creationId xmlns:p14="http://schemas.microsoft.com/office/powerpoint/2010/main" val="1143597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47</a:t>
            </a:fld>
            <a:endParaRPr lang="en-US" dirty="0"/>
          </a:p>
        </p:txBody>
      </p:sp>
    </p:spTree>
    <p:extLst>
      <p:ext uri="{BB962C8B-B14F-4D97-AF65-F5344CB8AC3E}">
        <p14:creationId xmlns:p14="http://schemas.microsoft.com/office/powerpoint/2010/main" val="223825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a:t>Annual Goals</a:t>
            </a:r>
            <a:endParaRPr lang="en-US" sz="1200" dirty="0">
              <a:solidFill>
                <a:schemeClr val="bg2">
                  <a:lumMod val="25000"/>
                </a:schemeClr>
              </a:solidFill>
            </a:endParaRPr>
          </a:p>
          <a:p>
            <a:pPr marL="457200" indent="-457200">
              <a:buFont typeface="Arial" panose="020B0604020202020204" pitchFamily="34" charset="0"/>
              <a:buChar char="•"/>
              <a:defRPr/>
            </a:pPr>
            <a:endParaRPr lang="en-US" sz="1200" dirty="0">
              <a:solidFill>
                <a:schemeClr val="bg2">
                  <a:lumMod val="25000"/>
                </a:schemeClr>
              </a:solidFill>
            </a:endParaRPr>
          </a:p>
          <a:p>
            <a:pPr marL="457200" indent="-457200">
              <a:buFont typeface="Arial" panose="020B0604020202020204" pitchFamily="34" charset="0"/>
              <a:buChar char="•"/>
              <a:defRPr/>
            </a:pPr>
            <a:r>
              <a:rPr lang="en-US" sz="1200" dirty="0">
                <a:solidFill>
                  <a:schemeClr val="bg2">
                    <a:lumMod val="25000"/>
                  </a:schemeClr>
                </a:solidFill>
              </a:rPr>
              <a:t>Based on </a:t>
            </a:r>
            <a:r>
              <a:rPr lang="en-US" sz="1200" b="1" dirty="0">
                <a:solidFill>
                  <a:schemeClr val="bg2">
                    <a:lumMod val="25000"/>
                  </a:schemeClr>
                </a:solidFill>
              </a:rPr>
              <a:t>NEEDS</a:t>
            </a:r>
            <a:r>
              <a:rPr lang="en-US" sz="1200" dirty="0">
                <a:solidFill>
                  <a:schemeClr val="bg2">
                    <a:lumMod val="25000"/>
                  </a:schemeClr>
                </a:solidFill>
              </a:rPr>
              <a:t> identified through transition assessments.</a:t>
            </a:r>
          </a:p>
          <a:p>
            <a:pPr>
              <a:defRPr/>
            </a:pPr>
            <a:endParaRPr lang="en-US" sz="1200" dirty="0">
              <a:solidFill>
                <a:schemeClr val="bg2">
                  <a:lumMod val="25000"/>
                </a:schemeClr>
              </a:solidFill>
            </a:endParaRPr>
          </a:p>
          <a:p>
            <a:pPr marL="457200" indent="-457200">
              <a:buFont typeface="Arial" panose="020B0604020202020204" pitchFamily="34" charset="0"/>
              <a:buChar char="•"/>
              <a:defRPr/>
            </a:pPr>
            <a:r>
              <a:rPr lang="en-US" altLang="en-US" sz="1200" dirty="0">
                <a:solidFill>
                  <a:schemeClr val="bg2">
                    <a:lumMod val="25000"/>
                  </a:schemeClr>
                </a:solidFill>
              </a:rPr>
              <a:t>Should address what skills the student will learn this academic school year to demonstrate movement towards reaching Postsecondary Goals.</a:t>
            </a:r>
          </a:p>
          <a:p>
            <a:pPr>
              <a:defRPr/>
            </a:pPr>
            <a:endParaRPr lang="en-US" altLang="en-US" sz="1200" dirty="0">
              <a:solidFill>
                <a:schemeClr val="bg2">
                  <a:lumMod val="25000"/>
                </a:schemeClr>
              </a:solidFill>
            </a:endParaRPr>
          </a:p>
          <a:p>
            <a:pPr marL="457200" indent="-457200">
              <a:buFont typeface="Arial" panose="020B0604020202020204" pitchFamily="34" charset="0"/>
              <a:buChar char="•"/>
              <a:defRPr/>
            </a:pPr>
            <a:r>
              <a:rPr lang="en-US" sz="1200" dirty="0">
                <a:solidFill>
                  <a:schemeClr val="bg2">
                    <a:lumMod val="25000"/>
                  </a:schemeClr>
                </a:solidFill>
              </a:rPr>
              <a:t>Are not mere statements of passing a class with a certain grade or to complete requirements for high school graduation. </a:t>
            </a:r>
            <a:endParaRPr lang="en-US" sz="1200" b="1" dirty="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A2B4D4-DEE2-4DA6-B189-3843A5D375B4}" type="slidenum">
              <a:rPr lang="en-US" smtClean="0"/>
              <a:t>49</a:t>
            </a:fld>
            <a:endParaRPr lang="en-US" dirty="0"/>
          </a:p>
        </p:txBody>
      </p:sp>
    </p:spTree>
    <p:extLst>
      <p:ext uri="{BB962C8B-B14F-4D97-AF65-F5344CB8AC3E}">
        <p14:creationId xmlns:p14="http://schemas.microsoft.com/office/powerpoint/2010/main" val="2849419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2">
              <a:defRPr/>
            </a:pPr>
            <a:r>
              <a:rPr lang="en-US" dirty="0">
                <a:solidFill>
                  <a:schemeClr val="bg2">
                    <a:lumMod val="25000"/>
                  </a:schemeClr>
                </a:solidFill>
              </a:rPr>
              <a:t>All students must have annual goals in the areas of Education/Training and Employment And may also have annual goals in </a:t>
            </a:r>
          </a:p>
          <a:p>
            <a:pPr marL="771450" lvl="1" indent="-296711">
              <a:buFont typeface="Arial" panose="020B0604020202020204" pitchFamily="34" charset="0"/>
              <a:buChar char="•"/>
              <a:defRPr/>
            </a:pPr>
            <a:r>
              <a:rPr lang="en-US" dirty="0">
                <a:solidFill>
                  <a:schemeClr val="bg2">
                    <a:lumMod val="25000"/>
                  </a:schemeClr>
                </a:solidFill>
              </a:rPr>
              <a:t>Independent Living </a:t>
            </a:r>
          </a:p>
          <a:p>
            <a:pPr marL="771450" lvl="1" indent="-296711">
              <a:buFont typeface="Arial" panose="020B0604020202020204" pitchFamily="34" charset="0"/>
              <a:buChar char="•"/>
              <a:defRPr/>
            </a:pPr>
            <a:r>
              <a:rPr lang="en-US" dirty="0">
                <a:solidFill>
                  <a:schemeClr val="bg2">
                    <a:lumMod val="25000"/>
                  </a:schemeClr>
                </a:solidFill>
              </a:rPr>
              <a:t>Community </a:t>
            </a:r>
            <a:r>
              <a:rPr lang="en-US" dirty="0" smtClean="0">
                <a:solidFill>
                  <a:schemeClr val="bg2">
                    <a:lumMod val="25000"/>
                  </a:schemeClr>
                </a:solidFill>
              </a:rPr>
              <a:t>Participation,</a:t>
            </a:r>
            <a:r>
              <a:rPr lang="en-US" baseline="0" dirty="0" smtClean="0">
                <a:solidFill>
                  <a:schemeClr val="bg2">
                    <a:lumMod val="25000"/>
                  </a:schemeClr>
                </a:solidFill>
              </a:rPr>
              <a:t> as appropriate</a:t>
            </a:r>
            <a:endParaRPr lang="en-US"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25000"/>
                  </a:schemeClr>
                </a:solidFill>
              </a:rPr>
              <a:t>Students need annual goals that align with each of their postsecondary goals.</a:t>
            </a:r>
          </a:p>
          <a:p>
            <a:pPr marL="474739" lvl="1" indent="0">
              <a:buFont typeface="Arial" panose="020B0604020202020204" pitchFamily="34" charset="0"/>
              <a:buNone/>
              <a:defRPr/>
            </a:pPr>
            <a:endParaRPr lang="en-US" dirty="0">
              <a:solidFill>
                <a:schemeClr val="bg2">
                  <a:lumMod val="25000"/>
                </a:schemeClr>
              </a:solidFill>
            </a:endParaRPr>
          </a:p>
          <a:p>
            <a:pPr>
              <a:defRPr/>
            </a:pPr>
            <a:r>
              <a:rPr lang="en-US" b="1" dirty="0">
                <a:solidFill>
                  <a:schemeClr val="bg2">
                    <a:lumMod val="25000"/>
                  </a:schemeClr>
                </a:solidFill>
              </a:rPr>
              <a:t>Students assessed by alternate achievement standards, must have short-term </a:t>
            </a:r>
            <a:r>
              <a:rPr lang="en-US" b="1" dirty="0" smtClean="0">
                <a:solidFill>
                  <a:schemeClr val="bg2">
                    <a:lumMod val="25000"/>
                  </a:schemeClr>
                </a:solidFill>
              </a:rPr>
              <a:t>objectives/benchmarks</a:t>
            </a:r>
            <a:r>
              <a:rPr lang="en-US" b="1" baseline="0" dirty="0" smtClean="0">
                <a:solidFill>
                  <a:schemeClr val="bg2">
                    <a:lumMod val="25000"/>
                  </a:schemeClr>
                </a:solidFill>
              </a:rPr>
              <a:t> just like they do for their other annual academic goals.</a:t>
            </a:r>
            <a:endParaRPr lang="en-US" b="1" dirty="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50</a:t>
            </a:fld>
            <a:endParaRPr lang="en-US" dirty="0"/>
          </a:p>
        </p:txBody>
      </p:sp>
    </p:spTree>
    <p:extLst>
      <p:ext uri="{BB962C8B-B14F-4D97-AF65-F5344CB8AC3E}">
        <p14:creationId xmlns:p14="http://schemas.microsoft.com/office/powerpoint/2010/main" val="232217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lumMod val="25000"/>
                  </a:schemeClr>
                </a:solidFill>
                <a:ea typeface="ＭＳ Ｐゴシック" charset="-128"/>
              </a:rPr>
              <a:t>Using the results from the assessments, students and IEP teams can answer these questions to assist them in developing annual transition goals that will help them achieve each of their postsecondary goals.</a:t>
            </a:r>
          </a:p>
          <a:p>
            <a:pPr marL="465887" indent="-465887">
              <a:buFont typeface="Arial" panose="020B0604020202020204" pitchFamily="34" charset="0"/>
              <a:buChar char="•"/>
            </a:pPr>
            <a:endParaRPr lang="en-US" dirty="0">
              <a:solidFill>
                <a:schemeClr val="bg2">
                  <a:lumMod val="25000"/>
                </a:schemeClr>
              </a:solidFill>
              <a:ea typeface="ＭＳ Ｐゴシック" charset="-128"/>
            </a:endParaRPr>
          </a:p>
          <a:p>
            <a:pPr marL="465887" indent="-465887">
              <a:buFont typeface="Arial" panose="020B0604020202020204" pitchFamily="34" charset="0"/>
              <a:buChar char="•"/>
            </a:pPr>
            <a:r>
              <a:rPr lang="en-US" dirty="0">
                <a:solidFill>
                  <a:schemeClr val="bg2">
                    <a:lumMod val="25000"/>
                  </a:schemeClr>
                </a:solidFill>
                <a:ea typeface="ＭＳ Ｐゴシック" charset="-128"/>
              </a:rPr>
              <a:t>What skills do I need to learn this year to go to school where I want?</a:t>
            </a:r>
          </a:p>
          <a:p>
            <a:pPr marL="465887" indent="-465887">
              <a:buFont typeface="Arial" panose="020B0604020202020204" pitchFamily="34" charset="0"/>
              <a:buChar char="•"/>
            </a:pPr>
            <a:r>
              <a:rPr lang="en-US" dirty="0">
                <a:solidFill>
                  <a:schemeClr val="bg2">
                    <a:lumMod val="25000"/>
                  </a:schemeClr>
                </a:solidFill>
                <a:ea typeface="ＭＳ Ｐゴシック" charset="-128"/>
              </a:rPr>
              <a:t>What skills do I need to learn this year to work where I want?</a:t>
            </a:r>
          </a:p>
          <a:p>
            <a:pPr marL="465887" indent="-465887">
              <a:buFont typeface="Arial" panose="020B0604020202020204" pitchFamily="34" charset="0"/>
              <a:buChar char="•"/>
            </a:pPr>
            <a:r>
              <a:rPr lang="en-US" dirty="0">
                <a:solidFill>
                  <a:schemeClr val="bg2">
                    <a:lumMod val="25000"/>
                  </a:schemeClr>
                </a:solidFill>
                <a:ea typeface="ＭＳ Ｐゴシック" charset="-128"/>
              </a:rPr>
              <a:t>What skills do I need to learn this year to live where I want?</a:t>
            </a:r>
          </a:p>
          <a:p>
            <a:pPr marL="465887" indent="-465887">
              <a:buFont typeface="Arial" panose="020B0604020202020204" pitchFamily="34" charset="0"/>
              <a:buChar char="•"/>
            </a:pPr>
            <a:r>
              <a:rPr lang="en-US" dirty="0">
                <a:solidFill>
                  <a:schemeClr val="bg2">
                    <a:lumMod val="25000"/>
                  </a:schemeClr>
                </a:solidFill>
                <a:ea typeface="ＭＳ Ｐゴシック" charset="-128"/>
              </a:rPr>
              <a:t>What skills do I need to learn this year to participate in my community?</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51</a:t>
            </a:fld>
            <a:endParaRPr lang="en-US" dirty="0"/>
          </a:p>
        </p:txBody>
      </p:sp>
    </p:spTree>
    <p:extLst>
      <p:ext uri="{BB962C8B-B14F-4D97-AF65-F5344CB8AC3E}">
        <p14:creationId xmlns:p14="http://schemas.microsoft.com/office/powerpoint/2010/main" val="2447042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2">
                  <a:lumMod val="25000"/>
                </a:schemeClr>
              </a:solidFill>
            </a:endParaRPr>
          </a:p>
          <a:p>
            <a:r>
              <a:rPr lang="en-US" dirty="0">
                <a:solidFill>
                  <a:schemeClr val="bg2">
                    <a:lumMod val="25000"/>
                  </a:schemeClr>
                </a:solidFill>
              </a:rPr>
              <a:t>Postsecondary goals are:</a:t>
            </a:r>
          </a:p>
          <a:p>
            <a:pPr marL="174708" indent="-174708">
              <a:buFont typeface="Arial" panose="020B0604020202020204" pitchFamily="34" charset="0"/>
              <a:buChar char="•"/>
            </a:pPr>
            <a:r>
              <a:rPr lang="en-US" dirty="0">
                <a:solidFill>
                  <a:schemeClr val="bg2">
                    <a:lumMod val="25000"/>
                  </a:schemeClr>
                </a:solidFill>
              </a:rPr>
              <a:t>Based upon student’s </a:t>
            </a:r>
            <a:r>
              <a:rPr lang="en-US" b="1" dirty="0">
                <a:solidFill>
                  <a:schemeClr val="bg2">
                    <a:lumMod val="25000"/>
                  </a:schemeClr>
                </a:solidFill>
              </a:rPr>
              <a:t>strengths, interests, and preferences </a:t>
            </a:r>
            <a:r>
              <a:rPr lang="en-US" dirty="0">
                <a:solidFill>
                  <a:schemeClr val="bg2">
                    <a:lumMod val="25000"/>
                  </a:schemeClr>
                </a:solidFill>
              </a:rPr>
              <a:t>identified through transition assessments.</a:t>
            </a:r>
          </a:p>
          <a:p>
            <a:pPr marL="174708" indent="-174708">
              <a:buFont typeface="Arial" panose="020B0604020202020204" pitchFamily="34" charset="0"/>
              <a:buChar char="•"/>
            </a:pPr>
            <a:r>
              <a:rPr lang="en-US" dirty="0">
                <a:solidFill>
                  <a:schemeClr val="bg2">
                    <a:lumMod val="25000"/>
                  </a:schemeClr>
                </a:solidFill>
              </a:rPr>
              <a:t>Occur after high school</a:t>
            </a:r>
          </a:p>
          <a:p>
            <a:pPr marL="174708" indent="-174708">
              <a:buFont typeface="Arial" panose="020B0604020202020204" pitchFamily="34" charset="0"/>
              <a:buChar char="•"/>
            </a:pPr>
            <a:endParaRPr lang="en-US" dirty="0">
              <a:solidFill>
                <a:schemeClr val="bg2">
                  <a:lumMod val="25000"/>
                </a:schemeClr>
              </a:solidFill>
            </a:endParaRPr>
          </a:p>
          <a:p>
            <a:r>
              <a:rPr lang="en-US" dirty="0" smtClean="0"/>
              <a:t>Annual transition goals:</a:t>
            </a:r>
          </a:p>
          <a:p>
            <a:pPr marL="174708" indent="-174708">
              <a:buFont typeface="Arial" panose="020B0604020202020204" pitchFamily="34" charset="0"/>
              <a:buChar char="•"/>
              <a:defRPr/>
            </a:pPr>
            <a:r>
              <a:rPr lang="en-US" dirty="0">
                <a:solidFill>
                  <a:schemeClr val="bg2">
                    <a:lumMod val="25000"/>
                  </a:schemeClr>
                </a:solidFill>
              </a:rPr>
              <a:t>Based on </a:t>
            </a:r>
            <a:r>
              <a:rPr lang="en-US" b="1" dirty="0">
                <a:solidFill>
                  <a:schemeClr val="bg2">
                    <a:lumMod val="25000"/>
                  </a:schemeClr>
                </a:solidFill>
              </a:rPr>
              <a:t>needs</a:t>
            </a:r>
            <a:r>
              <a:rPr lang="en-US" dirty="0">
                <a:solidFill>
                  <a:schemeClr val="bg2">
                    <a:lumMod val="25000"/>
                  </a:schemeClr>
                </a:solidFill>
              </a:rPr>
              <a:t> identified through transition assessments.</a:t>
            </a:r>
          </a:p>
          <a:p>
            <a:pPr marL="174708" indent="-174708">
              <a:buFont typeface="Arial" panose="020B0604020202020204" pitchFamily="34" charset="0"/>
              <a:buChar char="•"/>
              <a:defRPr/>
            </a:pPr>
            <a:r>
              <a:rPr lang="en-US" altLang="en-US" dirty="0">
                <a:solidFill>
                  <a:schemeClr val="bg2">
                    <a:lumMod val="25000"/>
                  </a:schemeClr>
                </a:solidFill>
              </a:rPr>
              <a:t>Should address what skills the student will learn this academic school year to demonstrate movement towards reaching each Postsecondary Goal.</a:t>
            </a:r>
          </a:p>
          <a:p>
            <a:pPr>
              <a:defRPr/>
            </a:pPr>
            <a:endParaRPr lang="en-US" dirty="0">
              <a:solidFill>
                <a:schemeClr val="bg2">
                  <a:lumMod val="25000"/>
                </a:schemeClr>
              </a:solidFill>
            </a:endParaRPr>
          </a:p>
          <a:p>
            <a:pPr>
              <a:defRPr/>
            </a:pPr>
            <a:r>
              <a:rPr lang="en-US" dirty="0">
                <a:solidFill>
                  <a:schemeClr val="bg2">
                    <a:lumMod val="25000"/>
                  </a:schemeClr>
                </a:solidFill>
              </a:rPr>
              <a:t>Neither postsecondary nor annual goals are mere statements of passing a class with a certain grade or to complete requirements for high school graduation. </a:t>
            </a:r>
            <a:endParaRPr lang="en-US" b="1" dirty="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53</a:t>
            </a:fld>
            <a:endParaRPr lang="en-US" dirty="0"/>
          </a:p>
        </p:txBody>
      </p:sp>
    </p:spTree>
    <p:extLst>
      <p:ext uri="{BB962C8B-B14F-4D97-AF65-F5344CB8AC3E}">
        <p14:creationId xmlns:p14="http://schemas.microsoft.com/office/powerpoint/2010/main" val="2567502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Education/Training Annual Transition Goal Example</a:t>
            </a:r>
          </a:p>
          <a:p>
            <a:endParaRPr lang="en-US" dirty="0" smtClean="0"/>
          </a:p>
          <a:p>
            <a:pPr>
              <a:defRPr/>
            </a:pPr>
            <a:r>
              <a:rPr lang="en-US" altLang="en-US" sz="2600" b="1" dirty="0">
                <a:solidFill>
                  <a:schemeClr val="bg2">
                    <a:lumMod val="25000"/>
                  </a:schemeClr>
                </a:solidFill>
              </a:rPr>
              <a:t>Postsecondary Goal</a:t>
            </a:r>
            <a:r>
              <a:rPr lang="en-US" altLang="en-US" sz="2600" dirty="0">
                <a:solidFill>
                  <a:schemeClr val="bg2">
                    <a:lumMod val="25000"/>
                  </a:schemeClr>
                </a:solidFill>
              </a:rPr>
              <a:t>: </a:t>
            </a:r>
            <a:r>
              <a:rPr lang="en-US" sz="2600" dirty="0"/>
              <a:t>Upon graduation from high school, Dawson will receive on the job training in the retail or the service industry. </a:t>
            </a:r>
          </a:p>
          <a:p>
            <a:pPr lvl="1">
              <a:defRPr/>
            </a:pPr>
            <a:r>
              <a:rPr lang="en-US" altLang="en-US" sz="2600" b="1" dirty="0">
                <a:solidFill>
                  <a:schemeClr val="bg2">
                    <a:lumMod val="25000"/>
                  </a:schemeClr>
                </a:solidFill>
              </a:rPr>
              <a:t>Annual Transition Goal: </a:t>
            </a:r>
            <a:r>
              <a:rPr lang="en-US" sz="2600" dirty="0"/>
              <a:t>After receiving instruction in choice-making and self-awareness, Dawson will communicate his choices and feelings using PECS or with a physical gesture without verbal prompting 8 out of 10 opportunities. </a:t>
            </a:r>
          </a:p>
          <a:p>
            <a:pPr lvl="2"/>
            <a:r>
              <a:rPr lang="en-US" sz="2600" b="1" dirty="0"/>
              <a:t>Objective 1</a:t>
            </a:r>
            <a:r>
              <a:rPr lang="en-US" sz="2600" dirty="0"/>
              <a:t>: When given two to four choices at mealtimes, Dawson will choose his preferred food items without verbal prompting 8 out of 10 times. </a:t>
            </a:r>
          </a:p>
          <a:p>
            <a:pPr lvl="2"/>
            <a:r>
              <a:rPr lang="en-US" sz="2600" b="1" dirty="0"/>
              <a:t>Objective 2</a:t>
            </a:r>
            <a:r>
              <a:rPr lang="en-US" sz="2600" dirty="0"/>
              <a:t>: When given the choice of an activity, Dawson will gesture or use his communication board to make a choice based upon his interest with minimal verbal prompting with 80% accuracy.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54</a:t>
            </a:fld>
            <a:endParaRPr lang="en-US" dirty="0"/>
          </a:p>
        </p:txBody>
      </p:sp>
    </p:spTree>
    <p:extLst>
      <p:ext uri="{BB962C8B-B14F-4D97-AF65-F5344CB8AC3E}">
        <p14:creationId xmlns:p14="http://schemas.microsoft.com/office/powerpoint/2010/main" val="41710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11</a:t>
            </a:fld>
            <a:endParaRPr lang="en-US" dirty="0"/>
          </a:p>
        </p:txBody>
      </p:sp>
    </p:spTree>
    <p:extLst>
      <p:ext uri="{BB962C8B-B14F-4D97-AF65-F5344CB8AC3E}">
        <p14:creationId xmlns:p14="http://schemas.microsoft.com/office/powerpoint/2010/main" val="1766411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Employment Annual Transition Goal Example</a:t>
            </a:r>
          </a:p>
          <a:p>
            <a:endParaRPr lang="en-US" dirty="0" smtClean="0"/>
          </a:p>
          <a:p>
            <a:pPr>
              <a:defRPr/>
            </a:pPr>
            <a:r>
              <a:rPr lang="en-US" altLang="en-US" sz="2600" b="1" dirty="0">
                <a:solidFill>
                  <a:schemeClr val="bg2">
                    <a:lumMod val="25000"/>
                  </a:schemeClr>
                </a:solidFill>
              </a:rPr>
              <a:t>Postsecondary Goal</a:t>
            </a:r>
            <a:r>
              <a:rPr lang="en-US" altLang="en-US" sz="2600" dirty="0">
                <a:solidFill>
                  <a:schemeClr val="bg2">
                    <a:lumMod val="25000"/>
                  </a:schemeClr>
                </a:solidFill>
              </a:rPr>
              <a:t>: </a:t>
            </a:r>
            <a:r>
              <a:rPr lang="en-US" sz="2600" dirty="0">
                <a:solidFill>
                  <a:schemeClr val="bg2">
                    <a:lumMod val="25000"/>
                  </a:schemeClr>
                </a:solidFill>
              </a:rPr>
              <a:t>Upon graduation from high school, Dawson will </a:t>
            </a:r>
            <a:r>
              <a:rPr lang="en-US" sz="2600" dirty="0"/>
              <a:t>work at a retail store part-time. </a:t>
            </a:r>
            <a:endParaRPr lang="en-US" sz="2600" dirty="0">
              <a:solidFill>
                <a:schemeClr val="bg2">
                  <a:lumMod val="25000"/>
                </a:schemeClr>
              </a:solidFill>
            </a:endParaRPr>
          </a:p>
          <a:p>
            <a:pPr lvl="1">
              <a:defRPr/>
            </a:pPr>
            <a:r>
              <a:rPr lang="en-US" sz="2600" b="1" dirty="0"/>
              <a:t>Annual Goal</a:t>
            </a:r>
            <a:r>
              <a:rPr lang="en-US" sz="2600" dirty="0"/>
              <a:t>: After mealtimes and bathroom breaks,  Dawson will check his appearance in a mirror to clean his face, brush his hair, and check his clothes without prompting with 100% accuracy. </a:t>
            </a:r>
          </a:p>
          <a:p>
            <a:pPr lvl="2">
              <a:defRPr/>
            </a:pPr>
            <a:r>
              <a:rPr lang="en-US" sz="2600" b="1" dirty="0"/>
              <a:t>Objective 1</a:t>
            </a:r>
            <a:r>
              <a:rPr lang="en-US" sz="2600" dirty="0"/>
              <a:t>: Using a mirror, Dawson will identify if he needs grooming or not to his face, hair, or clothes, 4 out of 5 given opportunities.</a:t>
            </a:r>
          </a:p>
          <a:p>
            <a:pPr lvl="2">
              <a:defRPr/>
            </a:pPr>
            <a:r>
              <a:rPr lang="en-US" sz="2600" b="1" dirty="0"/>
              <a:t>Objective 2</a:t>
            </a:r>
            <a:r>
              <a:rPr lang="en-US" sz="2600" dirty="0"/>
              <a:t>: After instruction in using hair brush, Dawson will brush his hair to make it visually acceptable 4 out 5 times.</a:t>
            </a:r>
          </a:p>
          <a:p>
            <a:pPr lvl="2">
              <a:defRPr/>
            </a:pPr>
            <a:r>
              <a:rPr lang="en-US" sz="2600" b="1" dirty="0"/>
              <a:t>Objective 3</a:t>
            </a:r>
            <a:r>
              <a:rPr lang="en-US" sz="2600" dirty="0"/>
              <a:t>: After eating or drinking, Dawson will clean his face with a napkin or wet wipe and check for cleanliness in the mirror 5 out of 5 times.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55</a:t>
            </a:fld>
            <a:endParaRPr lang="en-US" dirty="0"/>
          </a:p>
        </p:txBody>
      </p:sp>
    </p:spTree>
    <p:extLst>
      <p:ext uri="{BB962C8B-B14F-4D97-AF65-F5344CB8AC3E}">
        <p14:creationId xmlns:p14="http://schemas.microsoft.com/office/powerpoint/2010/main" val="374193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Living Annual Transition Goal Example</a:t>
            </a:r>
          </a:p>
          <a:p>
            <a:endParaRPr lang="en-US" dirty="0" smtClean="0"/>
          </a:p>
          <a:p>
            <a:pPr>
              <a:defRPr/>
            </a:pPr>
            <a:r>
              <a:rPr lang="en-US" altLang="en-US" sz="2400" b="1" dirty="0">
                <a:solidFill>
                  <a:schemeClr val="bg2">
                    <a:lumMod val="25000"/>
                  </a:schemeClr>
                </a:solidFill>
              </a:rPr>
              <a:t>Postsecondary Goal: </a:t>
            </a:r>
            <a:r>
              <a:rPr lang="en-US" sz="2400" dirty="0"/>
              <a:t>After graduation, Dawson will live at home and participate to the maximum extent possible in his daily routines (e.g. feeding, dressing, bathing, etc.).</a:t>
            </a:r>
            <a:r>
              <a:rPr lang="en-US" altLang="en-US" sz="2400" b="1" dirty="0">
                <a:solidFill>
                  <a:schemeClr val="bg2">
                    <a:lumMod val="25000"/>
                  </a:schemeClr>
                </a:solidFill>
              </a:rPr>
              <a:t> </a:t>
            </a:r>
          </a:p>
          <a:p>
            <a:pPr lvl="1"/>
            <a:r>
              <a:rPr lang="en-US" sz="2400" b="1" dirty="0"/>
              <a:t>Annual Goal</a:t>
            </a:r>
            <a:r>
              <a:rPr lang="en-US" sz="2400" dirty="0"/>
              <a:t>: When presented with a meal, Dawson will eat food (not including liquid or mushy foods) and drink with minimal physical prompts 8 out of 10 times. </a:t>
            </a:r>
          </a:p>
          <a:p>
            <a:pPr lvl="2"/>
            <a:r>
              <a:rPr lang="en-US" b="1" dirty="0" smtClean="0"/>
              <a:t>Objective 1</a:t>
            </a:r>
            <a:r>
              <a:rPr lang="en-US" dirty="0" smtClean="0"/>
              <a:t>: Using adaptive utensils, Dawson will feed himself 5-8 different types of food with minimal physical prompting 4 out of 5 opportunities.</a:t>
            </a:r>
          </a:p>
          <a:p>
            <a:pPr lvl="2"/>
            <a:r>
              <a:rPr lang="en-US" b="1" dirty="0" smtClean="0"/>
              <a:t>Objective 2</a:t>
            </a:r>
            <a:r>
              <a:rPr lang="en-US" dirty="0" smtClean="0"/>
              <a:t>: Using an adaptive drink device, Dawson will drink independently without spilling 100% of the time.  </a:t>
            </a:r>
          </a:p>
          <a:p>
            <a:pPr lvl="2"/>
            <a:r>
              <a:rPr lang="en-US" b="1" dirty="0" smtClean="0"/>
              <a:t>Objective 3</a:t>
            </a:r>
            <a:r>
              <a:rPr lang="en-US" dirty="0" smtClean="0"/>
              <a:t>: When given finger foods, Dawson will feed himself independently 100% of the time.</a:t>
            </a:r>
            <a:endParaRPr lang="en-US" altLang="en-US" dirty="0" smtClean="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56</a:t>
            </a:fld>
            <a:endParaRPr lang="en-US" dirty="0"/>
          </a:p>
        </p:txBody>
      </p:sp>
    </p:spTree>
    <p:extLst>
      <p:ext uri="{BB962C8B-B14F-4D97-AF65-F5344CB8AC3E}">
        <p14:creationId xmlns:p14="http://schemas.microsoft.com/office/powerpoint/2010/main" val="3029430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Participation Annual Transition Goal Example</a:t>
            </a:r>
          </a:p>
          <a:p>
            <a:endParaRPr lang="en-US" dirty="0" smtClean="0"/>
          </a:p>
          <a:p>
            <a:r>
              <a:rPr lang="en-US" sz="2600" b="1" dirty="0">
                <a:solidFill>
                  <a:schemeClr val="bg2">
                    <a:lumMod val="25000"/>
                  </a:schemeClr>
                </a:solidFill>
              </a:rPr>
              <a:t>Postsecondary Goal</a:t>
            </a:r>
            <a:r>
              <a:rPr lang="en-US" sz="2600" dirty="0">
                <a:solidFill>
                  <a:schemeClr val="bg2">
                    <a:lumMod val="25000"/>
                  </a:schemeClr>
                </a:solidFill>
              </a:rPr>
              <a:t>: Upon graduation from high school, Dawson </a:t>
            </a:r>
            <a:r>
              <a:rPr lang="en-US" altLang="en-US" sz="2600" dirty="0">
                <a:solidFill>
                  <a:schemeClr val="bg2">
                    <a:lumMod val="25000"/>
                  </a:schemeClr>
                </a:solidFill>
              </a:rPr>
              <a:t>will </a:t>
            </a:r>
            <a:r>
              <a:rPr lang="en-US" altLang="en-US" sz="2600" dirty="0"/>
              <a:t>j</a:t>
            </a:r>
            <a:r>
              <a:rPr lang="en-US" sz="2600" dirty="0"/>
              <a:t>oin an organization or club for social/leisure activities in his community. </a:t>
            </a:r>
          </a:p>
          <a:p>
            <a:pPr lvl="1"/>
            <a:r>
              <a:rPr lang="en-US" sz="2600" b="1" dirty="0"/>
              <a:t>Annual Goal: </a:t>
            </a:r>
            <a:r>
              <a:rPr lang="en-US" sz="2600" dirty="0"/>
              <a:t>After researching different local organizations and clubs on the Internet with help from a teacher, parent, or paraprofessional, Dawson will choose three local organizations/clubs that fit his interests. </a:t>
            </a:r>
          </a:p>
          <a:p>
            <a:pPr lvl="2"/>
            <a:r>
              <a:rPr lang="en-US" sz="2600" b="1" dirty="0"/>
              <a:t>Objective 1:</a:t>
            </a:r>
            <a:r>
              <a:rPr lang="en-US" sz="2600" dirty="0"/>
              <a:t> Dawson will show preferences for activities, items, and locations using PECS or physical gestures 4 out of 5 times.</a:t>
            </a:r>
          </a:p>
          <a:p>
            <a:pPr lvl="2"/>
            <a:r>
              <a:rPr lang="en-US" sz="2600" b="1" dirty="0"/>
              <a:t>Objective 2:</a:t>
            </a:r>
            <a:r>
              <a:rPr lang="en-US" sz="2600" dirty="0"/>
              <a:t> While searching the internet with help, Dawson will indicate his interest in certain tasks, items, locations, and activities with prompting weekly.</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57</a:t>
            </a:fld>
            <a:endParaRPr lang="en-US" dirty="0"/>
          </a:p>
        </p:txBody>
      </p:sp>
    </p:spTree>
    <p:extLst>
      <p:ext uri="{BB962C8B-B14F-4D97-AF65-F5344CB8AC3E}">
        <p14:creationId xmlns:p14="http://schemas.microsoft.com/office/powerpoint/2010/main" val="2047370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Services</a:t>
            </a:r>
            <a:r>
              <a:rPr lang="en-US" baseline="0" dirty="0" smtClean="0">
                <a:solidFill>
                  <a:schemeClr val="bg2">
                    <a:lumMod val="25000"/>
                  </a:schemeClr>
                </a:solidFill>
              </a:rPr>
              <a:t> are b</a:t>
            </a:r>
            <a:r>
              <a:rPr lang="en-US" dirty="0" smtClean="0">
                <a:solidFill>
                  <a:schemeClr val="bg2">
                    <a:lumMod val="25000"/>
                  </a:schemeClr>
                </a:solidFill>
              </a:rPr>
              <a:t>ased on the child's needs, taking into account the child's strengths, preferences, and interests; and include:</a:t>
            </a:r>
          </a:p>
          <a:p>
            <a:endParaRPr lang="en-US" dirty="0" smtClean="0">
              <a:solidFill>
                <a:schemeClr val="bg2">
                  <a:lumMod val="25000"/>
                </a:schemeClr>
              </a:solidFill>
            </a:endParaRPr>
          </a:p>
          <a:p>
            <a:pPr marL="356054" indent="-356054">
              <a:buFont typeface="Arial" panose="020B0604020202020204" pitchFamily="34" charset="0"/>
              <a:buChar char="•"/>
            </a:pPr>
            <a:r>
              <a:rPr lang="en-US" dirty="0" smtClean="0">
                <a:solidFill>
                  <a:schemeClr val="bg2">
                    <a:lumMod val="25000"/>
                  </a:schemeClr>
                </a:solidFill>
              </a:rPr>
              <a:t>Instruction;</a:t>
            </a:r>
          </a:p>
          <a:p>
            <a:pPr marL="356054" indent="-356054">
              <a:buFont typeface="Arial" panose="020B0604020202020204" pitchFamily="34" charset="0"/>
              <a:buChar char="•"/>
            </a:pPr>
            <a:r>
              <a:rPr lang="en-US" dirty="0" smtClean="0">
                <a:solidFill>
                  <a:schemeClr val="bg2">
                    <a:lumMod val="25000"/>
                  </a:schemeClr>
                </a:solidFill>
              </a:rPr>
              <a:t>Related services;</a:t>
            </a:r>
          </a:p>
          <a:p>
            <a:pPr marL="356054" indent="-356054">
              <a:buFont typeface="Arial" panose="020B0604020202020204" pitchFamily="34" charset="0"/>
              <a:buChar char="•"/>
            </a:pPr>
            <a:r>
              <a:rPr lang="en-US" dirty="0" smtClean="0">
                <a:solidFill>
                  <a:schemeClr val="bg2">
                    <a:lumMod val="25000"/>
                  </a:schemeClr>
                </a:solidFill>
              </a:rPr>
              <a:t>Community experiences;</a:t>
            </a:r>
          </a:p>
          <a:p>
            <a:pPr marL="356054" indent="-356054">
              <a:buFont typeface="Arial" panose="020B0604020202020204" pitchFamily="34" charset="0"/>
              <a:buChar char="•"/>
            </a:pPr>
            <a:r>
              <a:rPr lang="en-US" dirty="0" smtClean="0">
                <a:solidFill>
                  <a:schemeClr val="bg2">
                    <a:lumMod val="25000"/>
                  </a:schemeClr>
                </a:solidFill>
              </a:rPr>
              <a:t>Employment and other post-school adult living objectives; and</a:t>
            </a:r>
          </a:p>
          <a:p>
            <a:pPr marL="356054" indent="-356054">
              <a:buFont typeface="Arial" panose="020B0604020202020204" pitchFamily="34" charset="0"/>
              <a:buChar char="•"/>
            </a:pPr>
            <a:r>
              <a:rPr lang="en-US" dirty="0" smtClean="0">
                <a:solidFill>
                  <a:schemeClr val="bg2">
                    <a:lumMod val="25000"/>
                  </a:schemeClr>
                </a:solidFill>
              </a:rPr>
              <a:t>Daily living skills and provision of a functional vocational evaluation, if appropriate.</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58</a:t>
            </a:fld>
            <a:endParaRPr lang="en-US" dirty="0"/>
          </a:p>
        </p:txBody>
      </p:sp>
    </p:spTree>
    <p:extLst>
      <p:ext uri="{BB962C8B-B14F-4D97-AF65-F5344CB8AC3E}">
        <p14:creationId xmlns:p14="http://schemas.microsoft.com/office/powerpoint/2010/main" val="3429019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chemeClr val="bg2">
                    <a:lumMod val="25000"/>
                  </a:schemeClr>
                </a:solidFill>
              </a:rPr>
              <a:t>The</a:t>
            </a:r>
            <a:r>
              <a:rPr lang="en-US" baseline="0" dirty="0" smtClean="0">
                <a:solidFill>
                  <a:schemeClr val="bg2">
                    <a:lumMod val="25000"/>
                  </a:schemeClr>
                </a:solidFill>
              </a:rPr>
              <a:t> coordinated activities </a:t>
            </a:r>
            <a:r>
              <a:rPr lang="en-US" dirty="0" smtClean="0">
                <a:solidFill>
                  <a:schemeClr val="bg2">
                    <a:lumMod val="25000"/>
                  </a:schemeClr>
                </a:solidFill>
              </a:rPr>
              <a:t>are the tasks</a:t>
            </a:r>
            <a:r>
              <a:rPr lang="en-US" baseline="0" dirty="0" smtClean="0">
                <a:solidFill>
                  <a:schemeClr val="bg2">
                    <a:lumMod val="25000"/>
                  </a:schemeClr>
                </a:solidFill>
              </a:rPr>
              <a:t> </a:t>
            </a:r>
            <a:r>
              <a:rPr lang="en-US" dirty="0" smtClean="0">
                <a:solidFill>
                  <a:schemeClr val="bg2">
                    <a:lumMod val="25000"/>
                  </a:schemeClr>
                </a:solidFill>
              </a:rPr>
              <a:t>for the student to complete that will assist them in learning the skills and knowledge associated with each annual transition goal.</a:t>
            </a:r>
          </a:p>
          <a:p>
            <a:pPr>
              <a:defRPr/>
            </a:pPr>
            <a:endParaRPr lang="en-US" dirty="0" smtClean="0">
              <a:solidFill>
                <a:schemeClr val="bg2">
                  <a:lumMod val="25000"/>
                </a:schemeClr>
              </a:solidFill>
            </a:endParaRPr>
          </a:p>
          <a:p>
            <a:pPr>
              <a:defRPr/>
            </a:pPr>
            <a:r>
              <a:rPr lang="en-US" dirty="0" smtClean="0">
                <a:solidFill>
                  <a:schemeClr val="bg2">
                    <a:lumMod val="25000"/>
                  </a:schemeClr>
                </a:solidFill>
              </a:rPr>
              <a:t>Consider all activities that the student might benefit from or participate in to achieve each</a:t>
            </a:r>
            <a:r>
              <a:rPr lang="en-US" baseline="0" dirty="0" smtClean="0">
                <a:solidFill>
                  <a:schemeClr val="bg2">
                    <a:lumMod val="25000"/>
                  </a:schemeClr>
                </a:solidFill>
              </a:rPr>
              <a:t> annual transition </a:t>
            </a:r>
            <a:r>
              <a:rPr lang="en-US" dirty="0" smtClean="0">
                <a:solidFill>
                  <a:schemeClr val="bg2">
                    <a:lumMod val="25000"/>
                  </a:schemeClr>
                </a:solidFill>
              </a:rPr>
              <a:t>goal.</a:t>
            </a:r>
          </a:p>
          <a:p>
            <a:pPr>
              <a:defRPr/>
            </a:pPr>
            <a:endParaRPr lang="en-US" dirty="0" smtClean="0">
              <a:solidFill>
                <a:schemeClr val="bg2">
                  <a:lumMod val="25000"/>
                </a:schemeClr>
              </a:solidFill>
            </a:endParaRPr>
          </a:p>
          <a:p>
            <a:pPr>
              <a:defRPr/>
            </a:pPr>
            <a:r>
              <a:rPr lang="en-US" baseline="0" dirty="0" smtClean="0">
                <a:solidFill>
                  <a:schemeClr val="bg2">
                    <a:lumMod val="25000"/>
                  </a:schemeClr>
                </a:solidFill>
              </a:rPr>
              <a:t>Coordinated activities must be updated annually and can only occur during the IEP, not 2 or 3 years later.</a:t>
            </a:r>
            <a:endParaRPr lang="en-US" dirty="0" smtClean="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59</a:t>
            </a:fld>
            <a:endParaRPr lang="en-US" dirty="0"/>
          </a:p>
        </p:txBody>
      </p:sp>
    </p:spTree>
    <p:extLst>
      <p:ext uri="{BB962C8B-B14F-4D97-AF65-F5344CB8AC3E}">
        <p14:creationId xmlns:p14="http://schemas.microsoft.com/office/powerpoint/2010/main" val="3478562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2">
                    <a:lumMod val="25000"/>
                  </a:schemeClr>
                </a:solidFill>
              </a:rPr>
              <a:t>Coordinated activities can take place at: </a:t>
            </a:r>
          </a:p>
          <a:p>
            <a:pPr marL="771450" lvl="1" indent="-296711">
              <a:buFont typeface="Arial" panose="020B0604020202020204" pitchFamily="34" charset="0"/>
              <a:buChar char="•"/>
              <a:defRPr/>
            </a:pPr>
            <a:r>
              <a:rPr lang="en-US" dirty="0">
                <a:solidFill>
                  <a:schemeClr val="bg2">
                    <a:lumMod val="25000"/>
                  </a:schemeClr>
                </a:solidFill>
              </a:rPr>
              <a:t>School</a:t>
            </a:r>
          </a:p>
          <a:p>
            <a:pPr marL="771450" lvl="1" indent="-296711">
              <a:buFont typeface="Arial" panose="020B0604020202020204" pitchFamily="34" charset="0"/>
              <a:buChar char="•"/>
              <a:defRPr/>
            </a:pPr>
            <a:r>
              <a:rPr lang="en-US" dirty="0">
                <a:solidFill>
                  <a:schemeClr val="bg2">
                    <a:lumMod val="25000"/>
                  </a:schemeClr>
                </a:solidFill>
              </a:rPr>
              <a:t>Home</a:t>
            </a:r>
          </a:p>
          <a:p>
            <a:pPr marL="771450" lvl="1" indent="-296711">
              <a:buFont typeface="Arial" panose="020B0604020202020204" pitchFamily="34" charset="0"/>
              <a:buChar char="•"/>
              <a:defRPr/>
            </a:pPr>
            <a:r>
              <a:rPr lang="en-US" dirty="0">
                <a:solidFill>
                  <a:schemeClr val="bg2">
                    <a:lumMod val="25000"/>
                  </a:schemeClr>
                </a:solidFill>
              </a:rPr>
              <a:t>Community</a:t>
            </a:r>
          </a:p>
          <a:p>
            <a:pPr lvl="1">
              <a:defRPr/>
            </a:pPr>
            <a:endParaRPr lang="en-US" dirty="0">
              <a:solidFill>
                <a:schemeClr val="bg2">
                  <a:lumMod val="25000"/>
                </a:schemeClr>
              </a:solidFill>
            </a:endParaRPr>
          </a:p>
          <a:p>
            <a:pPr>
              <a:defRPr/>
            </a:pPr>
            <a:r>
              <a:rPr lang="en-US" dirty="0">
                <a:solidFill>
                  <a:schemeClr val="bg2">
                    <a:lumMod val="25000"/>
                  </a:schemeClr>
                </a:solidFill>
              </a:rPr>
              <a:t>People responsible may include any of the following:</a:t>
            </a:r>
          </a:p>
          <a:p>
            <a:pPr marL="830793" lvl="1" indent="-356054">
              <a:buFont typeface="Arial" panose="020B0604020202020204" pitchFamily="34" charset="0"/>
              <a:buChar char="•"/>
              <a:defRPr/>
            </a:pPr>
            <a:r>
              <a:rPr lang="en-US" dirty="0">
                <a:solidFill>
                  <a:schemeClr val="bg2">
                    <a:lumMod val="25000"/>
                  </a:schemeClr>
                </a:solidFill>
              </a:rPr>
              <a:t>Student				</a:t>
            </a:r>
          </a:p>
          <a:p>
            <a:pPr marL="830793" lvl="1" indent="-356054">
              <a:buFont typeface="Arial" panose="020B0604020202020204" pitchFamily="34" charset="0"/>
              <a:buChar char="•"/>
              <a:defRPr/>
            </a:pPr>
            <a:r>
              <a:rPr lang="en-US" dirty="0">
                <a:solidFill>
                  <a:schemeClr val="bg2">
                    <a:lumMod val="25000"/>
                  </a:schemeClr>
                </a:solidFill>
              </a:rPr>
              <a:t>Parent and/or other family members 		</a:t>
            </a:r>
          </a:p>
          <a:p>
            <a:pPr marL="830793" lvl="1" indent="-356054">
              <a:buFont typeface="Arial" panose="020B0604020202020204" pitchFamily="34" charset="0"/>
              <a:buChar char="•"/>
              <a:defRPr/>
            </a:pPr>
            <a:r>
              <a:rPr lang="en-US" dirty="0">
                <a:solidFill>
                  <a:schemeClr val="bg2">
                    <a:lumMod val="25000"/>
                  </a:schemeClr>
                </a:solidFill>
              </a:rPr>
              <a:t>Special education teacher, general education teachers, counselor, or other school staff</a:t>
            </a:r>
          </a:p>
          <a:p>
            <a:pPr marL="830793" lvl="1" indent="-356054">
              <a:buFont typeface="Arial" panose="020B0604020202020204" pitchFamily="34" charset="0"/>
              <a:buChar char="•"/>
              <a:defRPr/>
            </a:pPr>
            <a:r>
              <a:rPr lang="en-US" dirty="0">
                <a:solidFill>
                  <a:schemeClr val="bg2">
                    <a:lumMod val="25000"/>
                  </a:schemeClr>
                </a:solidFill>
              </a:rPr>
              <a:t>Outside agency staff (such as the VR counselor</a:t>
            </a:r>
          </a:p>
          <a:p>
            <a:pPr marL="474739" lvl="1">
              <a:defRPr/>
            </a:pPr>
            <a:endParaRPr lang="en-US" dirty="0">
              <a:solidFill>
                <a:schemeClr val="bg2">
                  <a:lumMod val="25000"/>
                </a:schemeClr>
              </a:solidFill>
            </a:endParaRPr>
          </a:p>
          <a:p>
            <a:pPr>
              <a:defRPr/>
            </a:pPr>
            <a:r>
              <a:rPr lang="en-US" dirty="0"/>
              <a:t>One way to encourage family involvement is to discuss with parents what coordinated activities they might be responsible for (driver’s ed., visiting the disability support services at the local college, helping student complete the FAFSA, etc.)</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60</a:t>
            </a:fld>
            <a:endParaRPr lang="en-US" dirty="0"/>
          </a:p>
        </p:txBody>
      </p:sp>
    </p:spTree>
    <p:extLst>
      <p:ext uri="{BB962C8B-B14F-4D97-AF65-F5344CB8AC3E}">
        <p14:creationId xmlns:p14="http://schemas.microsoft.com/office/powerpoint/2010/main" val="1541371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Let’s think back to Dawson:</a:t>
            </a:r>
          </a:p>
          <a:p>
            <a:pPr>
              <a:defRPr/>
            </a:pPr>
            <a:endParaRPr lang="en-US" dirty="0"/>
          </a:p>
          <a:p>
            <a:pPr>
              <a:defRPr/>
            </a:pPr>
            <a:r>
              <a:rPr lang="en-US" altLang="en-US" sz="2900" b="1" dirty="0">
                <a:solidFill>
                  <a:schemeClr val="bg2">
                    <a:lumMod val="25000"/>
                  </a:schemeClr>
                </a:solidFill>
              </a:rPr>
              <a:t>Education/Training Annual Goal: </a:t>
            </a:r>
            <a:r>
              <a:rPr lang="en-US" sz="2900" dirty="0"/>
              <a:t>After receiving instruction in choice-making and self-awareness, Dawson will communicate his choices and feelings using PECS or with a physical gesture without verbal prompting 8 out of 10 opportunities. </a:t>
            </a:r>
            <a:endParaRPr lang="en-US" altLang="en-US" sz="2900" b="1" dirty="0">
              <a:solidFill>
                <a:schemeClr val="bg2">
                  <a:lumMod val="25000"/>
                </a:schemeClr>
              </a:solidFill>
            </a:endParaRPr>
          </a:p>
          <a:p>
            <a:pPr>
              <a:defRPr/>
            </a:pPr>
            <a:r>
              <a:rPr lang="en-US" altLang="en-US" dirty="0" smtClean="0">
                <a:solidFill>
                  <a:schemeClr val="bg2">
                    <a:lumMod val="25000"/>
                  </a:schemeClr>
                </a:solidFill>
              </a:rPr>
              <a:t>Coordinated activities</a:t>
            </a:r>
          </a:p>
          <a:p>
            <a:pPr lvl="1">
              <a:defRPr/>
            </a:pPr>
            <a:r>
              <a:rPr lang="en-US" altLang="en-US" dirty="0" smtClean="0">
                <a:solidFill>
                  <a:schemeClr val="bg2">
                    <a:lumMod val="25000"/>
                  </a:schemeClr>
                </a:solidFill>
              </a:rPr>
              <a:t>Indicate how he’s feeling using a daily check-in </a:t>
            </a:r>
          </a:p>
          <a:p>
            <a:pPr lvl="1">
              <a:defRPr/>
            </a:pPr>
            <a:r>
              <a:rPr lang="en-US" altLang="en-US" dirty="0" smtClean="0">
                <a:solidFill>
                  <a:schemeClr val="bg2">
                    <a:lumMod val="25000"/>
                  </a:schemeClr>
                </a:solidFill>
              </a:rPr>
              <a:t>Make daily lunch choices at school</a:t>
            </a:r>
          </a:p>
          <a:p>
            <a:pPr lvl="1">
              <a:defRPr/>
            </a:pPr>
            <a:r>
              <a:rPr lang="en-US" altLang="en-US" dirty="0" smtClean="0">
                <a:solidFill>
                  <a:schemeClr val="bg2">
                    <a:lumMod val="25000"/>
                  </a:schemeClr>
                </a:solidFill>
              </a:rPr>
              <a:t>Make a choice for dinner at home at least once a week</a:t>
            </a:r>
          </a:p>
          <a:p>
            <a:pPr lvl="1"/>
            <a:r>
              <a:rPr lang="en-US" dirty="0" smtClean="0"/>
              <a:t>Visit a local restaurant and gesture/use PECS to make a food choice.</a:t>
            </a:r>
          </a:p>
          <a:p>
            <a:pPr lvl="1"/>
            <a:r>
              <a:rPr lang="en-US" dirty="0" smtClean="0"/>
              <a:t>Attend several activities in the community or at school to be able to make informed choices. </a:t>
            </a:r>
          </a:p>
          <a:p>
            <a:pPr>
              <a:defRPr/>
            </a:pP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61</a:t>
            </a:fld>
            <a:endParaRPr lang="en-US" dirty="0"/>
          </a:p>
        </p:txBody>
      </p:sp>
    </p:spTree>
    <p:extLst>
      <p:ext uri="{BB962C8B-B14F-4D97-AF65-F5344CB8AC3E}">
        <p14:creationId xmlns:p14="http://schemas.microsoft.com/office/powerpoint/2010/main" val="3423660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r>
              <a:rPr lang="en-US" dirty="0" smtClean="0">
                <a:solidFill>
                  <a:schemeClr val="bg2">
                    <a:lumMod val="25000"/>
                  </a:schemeClr>
                </a:solidFill>
              </a:rPr>
              <a:t>The Course of Study should identify the specific courses that a student will take, whether special education or general education, that directly support progress toward postsecondary and annual goals.</a:t>
            </a:r>
          </a:p>
          <a:p>
            <a:pPr defTabSz="949478"/>
            <a:endParaRPr lang="en-US" dirty="0" smtClean="0">
              <a:solidFill>
                <a:schemeClr val="bg2">
                  <a:lumMod val="25000"/>
                </a:schemeClr>
              </a:solidFill>
            </a:endParaRPr>
          </a:p>
          <a:p>
            <a:r>
              <a:rPr lang="en-US" dirty="0" smtClean="0"/>
              <a:t>It is updated annually and if the postsecondary goals change, the</a:t>
            </a:r>
            <a:r>
              <a:rPr lang="en-US" baseline="0" dirty="0" smtClean="0"/>
              <a:t> </a:t>
            </a:r>
            <a:r>
              <a:rPr lang="en-US" dirty="0" smtClean="0"/>
              <a:t>course of study may change.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62</a:t>
            </a:fld>
            <a:endParaRPr lang="en-US" dirty="0"/>
          </a:p>
        </p:txBody>
      </p:sp>
    </p:spTree>
    <p:extLst>
      <p:ext uri="{BB962C8B-B14F-4D97-AF65-F5344CB8AC3E}">
        <p14:creationId xmlns:p14="http://schemas.microsoft.com/office/powerpoint/2010/main" val="3156674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the Course of Study:</a:t>
            </a:r>
            <a:endParaRPr lang="en-US" dirty="0">
              <a:solidFill>
                <a:schemeClr val="bg2">
                  <a:lumMod val="25000"/>
                </a:schemeClr>
              </a:solidFill>
              <a:ea typeface="ＭＳ Ｐゴシック" charset="-128"/>
            </a:endParaRPr>
          </a:p>
          <a:p>
            <a:endParaRPr lang="en-US" dirty="0">
              <a:solidFill>
                <a:schemeClr val="bg2">
                  <a:lumMod val="25000"/>
                </a:schemeClr>
              </a:solidFill>
              <a:ea typeface="ＭＳ Ｐゴシック" charset="-128"/>
            </a:endParaRPr>
          </a:p>
          <a:p>
            <a:r>
              <a:rPr lang="en-US" dirty="0">
                <a:solidFill>
                  <a:schemeClr val="bg2">
                    <a:lumMod val="25000"/>
                  </a:schemeClr>
                </a:solidFill>
                <a:ea typeface="ＭＳ Ｐゴシック" charset="-128"/>
              </a:rPr>
              <a:t>Considering Postsecondary goals, interests, strengths, and needs, students need to answer these questions:</a:t>
            </a:r>
          </a:p>
          <a:p>
            <a:endParaRPr lang="en-US" dirty="0">
              <a:solidFill>
                <a:schemeClr val="bg2">
                  <a:lumMod val="25000"/>
                </a:schemeClr>
              </a:solidFill>
              <a:ea typeface="ＭＳ Ｐゴシック" charset="-128"/>
            </a:endParaRPr>
          </a:p>
          <a:p>
            <a:pPr marL="949478" lvl="1" indent="-474739">
              <a:buFont typeface="Arial" panose="020B0604020202020204" pitchFamily="34" charset="0"/>
              <a:buChar char="•"/>
            </a:pPr>
            <a:r>
              <a:rPr lang="en-US" dirty="0">
                <a:solidFill>
                  <a:schemeClr val="bg2">
                    <a:lumMod val="25000"/>
                  </a:schemeClr>
                </a:solidFill>
                <a:ea typeface="ＭＳ Ｐゴシック" charset="-128"/>
              </a:rPr>
              <a:t>What classes and activities do I need to prepare me to learn, work, and live where I want after leaving school?</a:t>
            </a:r>
          </a:p>
          <a:p>
            <a:pPr lvl="1"/>
            <a:endParaRPr lang="en-US" dirty="0">
              <a:solidFill>
                <a:schemeClr val="bg2">
                  <a:lumMod val="25000"/>
                </a:schemeClr>
              </a:solidFill>
              <a:ea typeface="ＭＳ Ｐゴシック" charset="-128"/>
            </a:endParaRPr>
          </a:p>
          <a:p>
            <a:pPr marL="949478" lvl="1" indent="-474739">
              <a:buFont typeface="Arial" panose="020B0604020202020204" pitchFamily="34" charset="0"/>
              <a:buChar char="•"/>
            </a:pPr>
            <a:r>
              <a:rPr lang="en-US" dirty="0">
                <a:solidFill>
                  <a:schemeClr val="bg2">
                    <a:lumMod val="25000"/>
                  </a:schemeClr>
                </a:solidFill>
                <a:ea typeface="ＭＳ Ｐゴシック" charset="-128"/>
              </a:rPr>
              <a:t>What extra activities do I need?</a:t>
            </a:r>
          </a:p>
          <a:p>
            <a:pPr lvl="1"/>
            <a:endParaRPr lang="en-US" sz="3000" dirty="0">
              <a:solidFill>
                <a:schemeClr val="bg2">
                  <a:lumMod val="25000"/>
                </a:schemeClr>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63</a:t>
            </a:fld>
            <a:endParaRPr lang="en-US" dirty="0"/>
          </a:p>
        </p:txBody>
      </p:sp>
    </p:spTree>
    <p:extLst>
      <p:ext uri="{BB962C8B-B14F-4D97-AF65-F5344CB8AC3E}">
        <p14:creationId xmlns:p14="http://schemas.microsoft.com/office/powerpoint/2010/main" val="2170797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65</a:t>
            </a:fld>
            <a:endParaRPr lang="en-US" dirty="0"/>
          </a:p>
        </p:txBody>
      </p:sp>
    </p:spTree>
    <p:extLst>
      <p:ext uri="{BB962C8B-B14F-4D97-AF65-F5344CB8AC3E}">
        <p14:creationId xmlns:p14="http://schemas.microsoft.com/office/powerpoint/2010/main" val="65414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Thank you for joining us today. My name is Lori Chesnut and I am the Secondary Transition Program Specialist at the OK State Dept. of Ed, Special Education Services. </a:t>
            </a: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18</a:t>
            </a:fld>
            <a:endParaRPr lang="en-US" dirty="0"/>
          </a:p>
        </p:txBody>
      </p:sp>
    </p:spTree>
    <p:extLst>
      <p:ext uri="{BB962C8B-B14F-4D97-AF65-F5344CB8AC3E}">
        <p14:creationId xmlns:p14="http://schemas.microsoft.com/office/powerpoint/2010/main" val="1321409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EBB5F-BE37-2944-8D61-8CF1D5BD3AB4}" type="slidenum">
              <a:rPr lang="en-US" smtClean="0"/>
              <a:t>66</a:t>
            </a:fld>
            <a:endParaRPr lang="en-US" dirty="0"/>
          </a:p>
        </p:txBody>
      </p:sp>
    </p:spTree>
    <p:extLst>
      <p:ext uri="{BB962C8B-B14F-4D97-AF65-F5344CB8AC3E}">
        <p14:creationId xmlns:p14="http://schemas.microsoft.com/office/powerpoint/2010/main" val="1033373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dirty="0" smtClean="0">
                <a:solidFill>
                  <a:schemeClr val="bg2">
                    <a:lumMod val="25000"/>
                  </a:schemeClr>
                </a:solidFill>
              </a:rPr>
              <a:t>Students entering 9</a:t>
            </a:r>
            <a:r>
              <a:rPr lang="en-US" altLang="en-US" baseline="30000" dirty="0" smtClean="0">
                <a:solidFill>
                  <a:schemeClr val="bg2">
                    <a:lumMod val="25000"/>
                  </a:schemeClr>
                </a:solidFill>
              </a:rPr>
              <a:t>th</a:t>
            </a:r>
            <a:r>
              <a:rPr lang="en-US" altLang="en-US" dirty="0" smtClean="0">
                <a:solidFill>
                  <a:schemeClr val="bg2">
                    <a:lumMod val="25000"/>
                  </a:schemeClr>
                </a:solidFill>
              </a:rPr>
              <a:t> grade are automatically enrolled in the College Preparatory/Work Ready Curriculum Track.</a:t>
            </a:r>
          </a:p>
          <a:p>
            <a:pPr>
              <a:spcBef>
                <a:spcPct val="0"/>
              </a:spcBef>
              <a:defRPr/>
            </a:pPr>
            <a:endParaRPr lang="en-US" altLang="en-US" dirty="0" smtClean="0">
              <a:solidFill>
                <a:schemeClr val="bg2">
                  <a:lumMod val="25000"/>
                </a:schemeClr>
              </a:solidFill>
            </a:endParaRPr>
          </a:p>
          <a:p>
            <a:pPr>
              <a:spcBef>
                <a:spcPct val="0"/>
              </a:spcBef>
              <a:defRPr/>
            </a:pPr>
            <a:r>
              <a:rPr lang="en-US" altLang="en-US" dirty="0" smtClean="0">
                <a:solidFill>
                  <a:schemeClr val="bg2">
                    <a:lumMod val="25000"/>
                  </a:schemeClr>
                </a:solidFill>
              </a:rPr>
              <a:t>To opt-out of the College Preparatory/Work Ready Curriculum Track for the Core Curriculum Track, parents </a:t>
            </a:r>
            <a:r>
              <a:rPr lang="en-US" altLang="en-US" b="1" dirty="0" smtClean="0">
                <a:solidFill>
                  <a:schemeClr val="bg2">
                    <a:lumMod val="25000"/>
                  </a:schemeClr>
                </a:solidFill>
              </a:rPr>
              <a:t>must</a:t>
            </a:r>
            <a:r>
              <a:rPr lang="en-US" altLang="en-US" dirty="0" smtClean="0">
                <a:solidFill>
                  <a:schemeClr val="bg2">
                    <a:lumMod val="25000"/>
                  </a:schemeClr>
                </a:solidFill>
              </a:rPr>
              <a:t> compete a form provided by the school.  This form will be placed in the student’s cumulative folder. </a:t>
            </a:r>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69</a:t>
            </a:fld>
            <a:endParaRPr lang="en-US" dirty="0"/>
          </a:p>
        </p:txBody>
      </p:sp>
    </p:spTree>
    <p:extLst>
      <p:ext uri="{BB962C8B-B14F-4D97-AF65-F5344CB8AC3E}">
        <p14:creationId xmlns:p14="http://schemas.microsoft.com/office/powerpoint/2010/main" val="664979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Vocational Education</a:t>
            </a:r>
          </a:p>
          <a:p>
            <a:pPr rtl="0"/>
            <a:r>
              <a:rPr lang="en-US" dirty="0" smtClean="0"/>
              <a:t>Utilizing students’ postsecondary goals, the IEP teams must consider and provide information to students and parents regarding vocational education. Oklahoma has a strong Career and Technology Education system with 29 technology center districts on 58 campuses, 16 Skills Center sites, and 31 adult basic education providers. It represents a major vocational education access point for students with disabilities, but other vocational educational options also exist. Many of them are unique programs and partnerships established by school districts and community vocational providers. These options may include:</a:t>
            </a:r>
            <a:endParaRPr lang="en-US" b="0" dirty="0" smtClean="0">
              <a:effectLst/>
            </a:endParaRPr>
          </a:p>
          <a:p>
            <a:pPr rtl="0" fontAlgn="base"/>
            <a:r>
              <a:rPr lang="en-US" dirty="0" smtClean="0"/>
              <a:t>Work study, which may be supported by Oklahoma’s Department of Rehabilitation</a:t>
            </a:r>
          </a:p>
          <a:p>
            <a:pPr rtl="0"/>
            <a:r>
              <a:rPr lang="en-US" dirty="0" smtClean="0"/>
              <a:t>Services, and requires that an application be submitted to DRS and approved by the VR counselor;</a:t>
            </a:r>
            <a:endParaRPr lang="en-US" b="0" dirty="0" smtClean="0">
              <a:effectLst/>
            </a:endParaRPr>
          </a:p>
          <a:p>
            <a:pPr rtl="0" fontAlgn="base"/>
            <a:r>
              <a:rPr lang="en-US" dirty="0" smtClean="0"/>
              <a:t>Work adjustment, which may be supported by Oklahoma’s Department of Rehabilitation</a:t>
            </a:r>
          </a:p>
          <a:p>
            <a:pPr rtl="0"/>
            <a:r>
              <a:rPr lang="en-US" dirty="0" smtClean="0"/>
              <a:t>Services, and requires that an application be submitted to DRS and approved by the VR counselor;</a:t>
            </a:r>
            <a:endParaRPr lang="en-US" b="0" dirty="0" smtClean="0">
              <a:effectLst/>
            </a:endParaRPr>
          </a:p>
          <a:p>
            <a:pPr rtl="0" fontAlgn="base"/>
            <a:r>
              <a:rPr lang="en-US" dirty="0" smtClean="0"/>
              <a:t>Community-based job experience programs; and</a:t>
            </a:r>
          </a:p>
          <a:p>
            <a:pPr rtl="0" fontAlgn="base"/>
            <a:r>
              <a:rPr lang="en-US" dirty="0" smtClean="0"/>
              <a:t>High school vocational education classes (may meet at high school or CareerTech</a:t>
            </a:r>
          </a:p>
          <a:p>
            <a:pPr rtl="0"/>
            <a:r>
              <a:rPr lang="en-US" dirty="0" smtClean="0"/>
              <a:t>center).</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70</a:t>
            </a:fld>
            <a:endParaRPr lang="en-US" dirty="0"/>
          </a:p>
        </p:txBody>
      </p:sp>
    </p:spTree>
    <p:extLst>
      <p:ext uri="{BB962C8B-B14F-4D97-AF65-F5344CB8AC3E}">
        <p14:creationId xmlns:p14="http://schemas.microsoft.com/office/powerpoint/2010/main" val="3921008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dirty="0">
                <a:solidFill>
                  <a:schemeClr val="bg2">
                    <a:lumMod val="25000"/>
                  </a:schemeClr>
                </a:solidFill>
              </a:rPr>
              <a:t>A referral form for DRS should be completed for the student by the age of 15 ½ and sent to the DRS office.</a:t>
            </a:r>
          </a:p>
          <a:p>
            <a:pPr marL="771450" lvl="1" indent="-296711">
              <a:buFont typeface="Arial" panose="020B0604020202020204" pitchFamily="34" charset="0"/>
              <a:buChar char="•"/>
              <a:defRPr/>
            </a:pPr>
            <a:r>
              <a:rPr lang="en-US" dirty="0">
                <a:solidFill>
                  <a:schemeClr val="bg2">
                    <a:lumMod val="25000"/>
                  </a:schemeClr>
                </a:solidFill>
              </a:rPr>
              <a:t>Consent for Release of Confidential Information must be signed by parent (or student if age 18).</a:t>
            </a:r>
          </a:p>
          <a:p>
            <a:pPr marL="771450" lvl="1" indent="-296711">
              <a:buFont typeface="Arial" panose="020B0604020202020204" pitchFamily="34" charset="0"/>
              <a:buChar char="•"/>
              <a:defRPr/>
            </a:pPr>
            <a:r>
              <a:rPr lang="en-US" dirty="0">
                <a:solidFill>
                  <a:schemeClr val="bg2">
                    <a:lumMod val="25000"/>
                  </a:schemeClr>
                </a:solidFill>
              </a:rPr>
              <a:t>Parent Consent form must be completed to invite DRS or other outside agencies to participate in the IEP meeting.</a:t>
            </a:r>
          </a:p>
          <a:p>
            <a:pPr marL="771450" lvl="1" indent="-296711">
              <a:buFont typeface="Arial" panose="020B0604020202020204" pitchFamily="34" charset="0"/>
              <a:buChar char="•"/>
              <a:defRPr/>
            </a:pPr>
            <a:r>
              <a:rPr lang="en-US" dirty="0">
                <a:solidFill>
                  <a:schemeClr val="bg2">
                    <a:lumMod val="25000"/>
                  </a:schemeClr>
                </a:solidFill>
              </a:rPr>
              <a:t>Encourage parents and students to complete the DRS application and remind them of possible services available.</a:t>
            </a:r>
          </a:p>
          <a:p>
            <a:endParaRPr lang="en-US" dirty="0"/>
          </a:p>
          <a:p>
            <a:r>
              <a:rPr lang="en-US" dirty="0"/>
              <a:t>A referral is just the initial step! Work closely with your VR counselor.</a:t>
            </a:r>
          </a:p>
        </p:txBody>
      </p:sp>
      <p:sp>
        <p:nvSpPr>
          <p:cNvPr id="4" name="Slide Number Placeholder 3"/>
          <p:cNvSpPr>
            <a:spLocks noGrp="1"/>
          </p:cNvSpPr>
          <p:nvPr>
            <p:ph type="sldNum" sz="quarter" idx="10"/>
          </p:nvPr>
        </p:nvSpPr>
        <p:spPr/>
        <p:txBody>
          <a:bodyPr/>
          <a:lstStyle/>
          <a:p>
            <a:fld id="{511936F9-C00C-D84D-AB08-223138E554E6}" type="slidenum">
              <a:rPr lang="en-US" smtClean="0"/>
              <a:t>71</a:t>
            </a:fld>
            <a:endParaRPr lang="en-US" dirty="0"/>
          </a:p>
        </p:txBody>
      </p:sp>
    </p:spTree>
    <p:extLst>
      <p:ext uri="{BB962C8B-B14F-4D97-AF65-F5344CB8AC3E}">
        <p14:creationId xmlns:p14="http://schemas.microsoft.com/office/powerpoint/2010/main" val="2193792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WIOA, DRS must set aside at least 15% of budget for Pre-employment</a:t>
            </a:r>
            <a:r>
              <a:rPr lang="en-US" baseline="0" dirty="0" smtClean="0"/>
              <a:t> transition services.</a:t>
            </a:r>
            <a:endParaRPr lang="en-US" dirty="0" smtClean="0"/>
          </a:p>
          <a:p>
            <a:r>
              <a:rPr lang="en-US" dirty="0" smtClean="0"/>
              <a:t>Pre-ETS must be available to all students with disabilities statewide.</a:t>
            </a:r>
          </a:p>
          <a:p>
            <a:r>
              <a:rPr lang="en-US" dirty="0" smtClean="0"/>
              <a:t>WIOA allows DRS to provide certain services to groups of “potentially eligible” transition-aged students. </a:t>
            </a:r>
          </a:p>
          <a:p>
            <a:r>
              <a:rPr lang="en-US" dirty="0" smtClean="0"/>
              <a:t>Pre-ETS implemented in conjunction with schools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Students with Disabilities means</a:t>
            </a:r>
            <a:r>
              <a:rPr lang="en-US" sz="1200" b="0" i="0" kern="1200" baseline="0" dirty="0" smtClean="0">
                <a:solidFill>
                  <a:schemeClr val="tx1"/>
                </a:solidFill>
                <a:effectLst/>
                <a:latin typeface="+mn-lt"/>
                <a:ea typeface="+mn-ea"/>
                <a:cs typeface="+mn-cs"/>
              </a:rPr>
              <a:t> students with disabilities </a:t>
            </a:r>
            <a:r>
              <a:rPr lang="en-US" sz="1200" b="0" i="0" kern="1200" dirty="0" smtClean="0">
                <a:solidFill>
                  <a:schemeClr val="tx1"/>
                </a:solidFill>
                <a:effectLst/>
                <a:latin typeface="+mn-lt"/>
                <a:ea typeface="+mn-ea"/>
                <a:cs typeface="+mn-cs"/>
              </a:rPr>
              <a:t>who are eligible or potentially eligible for VR services.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Pre-employment transition coordination consists of</a:t>
            </a:r>
            <a:r>
              <a:rPr lang="en-US" sz="1200" b="0" i="0" kern="1200" baseline="0" dirty="0" smtClean="0">
                <a:solidFill>
                  <a:schemeClr val="tx1"/>
                </a:solidFill>
                <a:effectLst/>
                <a:latin typeface="+mn-lt"/>
                <a:ea typeface="+mn-ea"/>
                <a:cs typeface="+mn-cs"/>
              </a:rPr>
              <a:t> VR counselors:</a:t>
            </a:r>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Attending individualized education program meetings for students with disabilities, when invited;</a:t>
            </a:r>
          </a:p>
          <a:p>
            <a:pPr rtl="0"/>
            <a:r>
              <a:rPr lang="en-US" sz="1200" b="0" i="0" kern="1200" dirty="0" smtClean="0">
                <a:solidFill>
                  <a:schemeClr val="tx1"/>
                </a:solidFill>
                <a:effectLst/>
                <a:latin typeface="+mn-lt"/>
                <a:ea typeface="+mn-ea"/>
                <a:cs typeface="+mn-cs"/>
              </a:rPr>
              <a:t>Working with the local workforce development boards, one-stop centers, and employers to develop work opportunities for students with disabilities, including internships, summer employment and other employment opportunities available throughout the school year, and apprenticeships;</a:t>
            </a:r>
          </a:p>
          <a:p>
            <a:pPr rtl="0"/>
            <a:r>
              <a:rPr lang="en-US" sz="1200" b="0" i="0" kern="1200" dirty="0" smtClean="0">
                <a:solidFill>
                  <a:schemeClr val="tx1"/>
                </a:solidFill>
                <a:effectLst/>
                <a:latin typeface="+mn-lt"/>
                <a:ea typeface="+mn-ea"/>
                <a:cs typeface="+mn-cs"/>
              </a:rPr>
              <a:t>Working with schools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coordinate and ensure the provision of pre-employment transition services.</a:t>
            </a:r>
          </a:p>
          <a:p>
            <a:endParaRPr lang="en-US" dirty="0"/>
          </a:p>
        </p:txBody>
      </p:sp>
      <p:sp>
        <p:nvSpPr>
          <p:cNvPr id="4" name="Slide Number Placeholder 3"/>
          <p:cNvSpPr>
            <a:spLocks noGrp="1"/>
          </p:cNvSpPr>
          <p:nvPr>
            <p:ph type="sldNum" sz="quarter" idx="10"/>
          </p:nvPr>
        </p:nvSpPr>
        <p:spPr/>
        <p:txBody>
          <a:bodyPr/>
          <a:lstStyle/>
          <a:p>
            <a:fld id="{51A2B4D4-DEE2-4DA6-B189-3843A5D375B4}" type="slidenum">
              <a:rPr lang="en-US" smtClean="0"/>
              <a:t>75</a:t>
            </a:fld>
            <a:endParaRPr lang="en-US" dirty="0"/>
          </a:p>
        </p:txBody>
      </p:sp>
    </p:spTree>
    <p:extLst>
      <p:ext uri="{BB962C8B-B14F-4D97-AF65-F5344CB8AC3E}">
        <p14:creationId xmlns:p14="http://schemas.microsoft.com/office/powerpoint/2010/main" val="339989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Pre-Employment Transition Services Categories:</a:t>
            </a:r>
          </a:p>
          <a:p>
            <a:endParaRPr lang="en-US" sz="2800" dirty="0" smtClean="0"/>
          </a:p>
          <a:p>
            <a:r>
              <a:rPr lang="en-US" sz="2800" dirty="0" smtClean="0"/>
              <a:t>Job Exploration Counseling</a:t>
            </a:r>
          </a:p>
          <a:p>
            <a:r>
              <a:rPr lang="en-US" sz="2800" dirty="0" smtClean="0"/>
              <a:t>Work-Based Learning Experiences</a:t>
            </a:r>
          </a:p>
          <a:p>
            <a:r>
              <a:rPr lang="en-US" sz="2800" dirty="0" smtClean="0"/>
              <a:t>Counseling Regarding Post-Secondary Programs</a:t>
            </a:r>
          </a:p>
          <a:p>
            <a:r>
              <a:rPr lang="en-US" sz="2800" dirty="0" smtClean="0"/>
              <a:t>Workplace Readiness</a:t>
            </a:r>
          </a:p>
          <a:p>
            <a:pPr lvl="1"/>
            <a:r>
              <a:rPr lang="en-US" dirty="0" smtClean="0"/>
              <a:t>Including Social and Independent Living Skills</a:t>
            </a:r>
          </a:p>
          <a:p>
            <a:r>
              <a:rPr lang="en-US" sz="2800" dirty="0" smtClean="0"/>
              <a:t>Instruction in Self-Advocacy</a:t>
            </a:r>
          </a:p>
          <a:p>
            <a:endParaRPr lang="en-US" dirty="0"/>
          </a:p>
        </p:txBody>
      </p:sp>
      <p:sp>
        <p:nvSpPr>
          <p:cNvPr id="4" name="Slide Number Placeholder 3"/>
          <p:cNvSpPr>
            <a:spLocks noGrp="1"/>
          </p:cNvSpPr>
          <p:nvPr>
            <p:ph type="sldNum" sz="quarter" idx="10"/>
          </p:nvPr>
        </p:nvSpPr>
        <p:spPr/>
        <p:txBody>
          <a:bodyPr/>
          <a:lstStyle/>
          <a:p>
            <a:fld id="{00F55CDF-9836-42BD-8396-7310432A375C}" type="slidenum">
              <a:rPr lang="en-US" smtClean="0"/>
              <a:t>76</a:t>
            </a:fld>
            <a:endParaRPr lang="en-US" dirty="0"/>
          </a:p>
        </p:txBody>
      </p:sp>
    </p:spTree>
    <p:extLst>
      <p:ext uri="{BB962C8B-B14F-4D97-AF65-F5344CB8AC3E}">
        <p14:creationId xmlns:p14="http://schemas.microsoft.com/office/powerpoint/2010/main" val="1558903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0"/>
              </a:spcBef>
            </a:pPr>
            <a:r>
              <a:rPr lang="en-US" altLang="en-US" dirty="0" smtClean="0">
                <a:solidFill>
                  <a:schemeClr val="bg2">
                    <a:lumMod val="25000"/>
                  </a:schemeClr>
                </a:solidFill>
              </a:rPr>
              <a:t>By age 17, students and parents must be informed about the age of majority and transfer of the parent’s rights to the student upon the student turning 18 years of age.</a:t>
            </a:r>
          </a:p>
          <a:p>
            <a:pPr algn="just">
              <a:spcBef>
                <a:spcPct val="0"/>
              </a:spcBef>
              <a:buFont typeface="Arial" charset="0"/>
              <a:buChar char="•"/>
            </a:pPr>
            <a:endParaRPr lang="en-US" altLang="en-US" dirty="0" smtClean="0">
              <a:solidFill>
                <a:schemeClr val="bg2">
                  <a:lumMod val="25000"/>
                </a:schemeClr>
              </a:solidFill>
            </a:endParaRPr>
          </a:p>
          <a:p>
            <a:pPr algn="just">
              <a:spcBef>
                <a:spcPct val="0"/>
              </a:spcBef>
            </a:pPr>
            <a:r>
              <a:rPr lang="en-US" altLang="en-US" dirty="0" smtClean="0">
                <a:solidFill>
                  <a:schemeClr val="bg2">
                    <a:lumMod val="25000"/>
                  </a:schemeClr>
                </a:solidFill>
              </a:rPr>
              <a:t>When the student reaches the age of majority (age 18), the notification of meeting will be addressed to the student and a copy will be provided to the parent(s).</a:t>
            </a:r>
          </a:p>
          <a:p>
            <a:pPr algn="just">
              <a:spcBef>
                <a:spcPct val="0"/>
              </a:spcBef>
              <a:buFont typeface="Arial" charset="0"/>
              <a:buChar char="•"/>
            </a:pPr>
            <a:endParaRPr lang="en-US" altLang="en-US" dirty="0" smtClean="0">
              <a:solidFill>
                <a:schemeClr val="bg2">
                  <a:lumMod val="25000"/>
                </a:schemeClr>
              </a:solidFill>
            </a:endParaRPr>
          </a:p>
          <a:p>
            <a:pPr algn="just">
              <a:spcBef>
                <a:spcPct val="0"/>
              </a:spcBef>
            </a:pPr>
            <a:r>
              <a:rPr lang="en-US" altLang="en-US" dirty="0" smtClean="0">
                <a:solidFill>
                  <a:schemeClr val="bg2">
                    <a:lumMod val="25000"/>
                  </a:schemeClr>
                </a:solidFill>
              </a:rPr>
              <a:t>The local educational agency (LEA) should inform parent(s) of their option to seek legal advice if they plan to seek guardianship and continue making all or part of the decisions for their student upon the student reaching the age of majority.</a:t>
            </a:r>
          </a:p>
          <a:p>
            <a:pPr algn="just">
              <a:spcBef>
                <a:spcPct val="0"/>
              </a:spcBef>
            </a:pPr>
            <a:endParaRPr lang="en-US" altLang="en-US" dirty="0" smtClean="0">
              <a:solidFill>
                <a:schemeClr val="bg2">
                  <a:lumMod val="25000"/>
                </a:schemeClr>
              </a:solidFill>
            </a:endParaRPr>
          </a:p>
          <a:p>
            <a:pPr algn="just">
              <a:spcBef>
                <a:spcPct val="0"/>
              </a:spcBef>
            </a:pPr>
            <a:r>
              <a:rPr lang="en-US" altLang="en-US" dirty="0" smtClean="0">
                <a:solidFill>
                  <a:schemeClr val="bg2">
                    <a:lumMod val="25000"/>
                  </a:schemeClr>
                </a:solidFill>
              </a:rPr>
              <a:t>We recommend to start having those conversations early</a:t>
            </a:r>
            <a:r>
              <a:rPr lang="en-US" altLang="en-US" baseline="0" dirty="0" smtClean="0">
                <a:solidFill>
                  <a:schemeClr val="bg2">
                    <a:lumMod val="25000"/>
                  </a:schemeClr>
                </a:solidFill>
              </a:rPr>
              <a:t> before 17.</a:t>
            </a:r>
            <a:endParaRPr lang="en-US" altLang="en-US" dirty="0" smtClean="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80</a:t>
            </a:fld>
            <a:endParaRPr lang="en-US" dirty="0"/>
          </a:p>
        </p:txBody>
      </p:sp>
    </p:spTree>
    <p:extLst>
      <p:ext uri="{BB962C8B-B14F-4D97-AF65-F5344CB8AC3E}">
        <p14:creationId xmlns:p14="http://schemas.microsoft.com/office/powerpoint/2010/main" val="2448033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2">
                    <a:lumMod val="25000"/>
                  </a:schemeClr>
                </a:solidFill>
              </a:rPr>
              <a:t>The LEA’s obligation to provide special education services ends:</a:t>
            </a:r>
          </a:p>
          <a:p>
            <a:r>
              <a:rPr lang="en-US" dirty="0" smtClean="0">
                <a:solidFill>
                  <a:schemeClr val="bg2">
                    <a:lumMod val="25000"/>
                  </a:schemeClr>
                </a:solidFill>
              </a:rPr>
              <a:t> </a:t>
            </a:r>
          </a:p>
          <a:p>
            <a:pPr marL="356054" indent="-356054">
              <a:buFont typeface="Arial" panose="020B0604020202020204" pitchFamily="34" charset="0"/>
              <a:buChar char="•"/>
            </a:pPr>
            <a:r>
              <a:rPr lang="en-US" dirty="0" smtClean="0">
                <a:solidFill>
                  <a:schemeClr val="bg2">
                    <a:lumMod val="25000"/>
                  </a:schemeClr>
                </a:solidFill>
              </a:rPr>
              <a:t>When the student meets the LEA and State requirements that apply to all students for the receipt of a regular high school diploma or</a:t>
            </a:r>
          </a:p>
          <a:p>
            <a:pPr marL="356054" indent="-356054">
              <a:buFont typeface="Arial" panose="020B0604020202020204" pitchFamily="34" charset="0"/>
              <a:buChar char="•"/>
            </a:pPr>
            <a:endParaRPr lang="en-US" dirty="0" smtClean="0">
              <a:solidFill>
                <a:schemeClr val="bg2">
                  <a:lumMod val="25000"/>
                </a:schemeClr>
              </a:solidFill>
            </a:endParaRPr>
          </a:p>
          <a:p>
            <a:pPr marL="296711" indent="-296711">
              <a:buFont typeface="Arial" panose="020B0604020202020204" pitchFamily="34" charset="0"/>
              <a:buChar char="•"/>
            </a:pPr>
            <a:r>
              <a:rPr lang="en-US" dirty="0" smtClean="0">
                <a:solidFill>
                  <a:schemeClr val="bg2">
                    <a:lumMod val="25000"/>
                  </a:schemeClr>
                </a:solidFill>
              </a:rPr>
              <a:t>When the child turns 22 years of age (they may finish the year).</a:t>
            </a:r>
          </a:p>
          <a:p>
            <a:endParaRPr lang="en-US" dirty="0" smtClean="0">
              <a:solidFill>
                <a:schemeClr val="bg2">
                  <a:lumMod val="25000"/>
                </a:schemeClr>
              </a:solidFill>
            </a:endParaRPr>
          </a:p>
          <a:p>
            <a:pPr marL="356054" indent="-356054">
              <a:buFont typeface="Arial" panose="020B0604020202020204" pitchFamily="34" charset="0"/>
              <a:buChar char="•"/>
            </a:pPr>
            <a:r>
              <a:rPr lang="en-US" dirty="0" smtClean="0">
                <a:solidFill>
                  <a:schemeClr val="bg2">
                    <a:lumMod val="25000"/>
                  </a:schemeClr>
                </a:solidFill>
              </a:rPr>
              <a:t>Although this is considered a change of placement, a reevaluation is not required.</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82</a:t>
            </a:fld>
            <a:endParaRPr lang="en-US" dirty="0"/>
          </a:p>
        </p:txBody>
      </p:sp>
    </p:spTree>
    <p:extLst>
      <p:ext uri="{BB962C8B-B14F-4D97-AF65-F5344CB8AC3E}">
        <p14:creationId xmlns:p14="http://schemas.microsoft.com/office/powerpoint/2010/main" val="3394808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solidFill>
                  <a:schemeClr val="bg2">
                    <a:lumMod val="25000"/>
                  </a:schemeClr>
                </a:solidFill>
              </a:rPr>
              <a:t>Prior to graduation and the discontinuation of special education services, the LEA: </a:t>
            </a:r>
          </a:p>
          <a:p>
            <a:endParaRPr lang="en-US" sz="2900" dirty="0">
              <a:solidFill>
                <a:schemeClr val="bg2">
                  <a:lumMod val="25000"/>
                </a:schemeClr>
              </a:solidFill>
            </a:endParaRPr>
          </a:p>
          <a:p>
            <a:pPr marL="757066" lvl="1" indent="-291179"/>
            <a:r>
              <a:rPr lang="en-US" dirty="0" smtClean="0">
                <a:solidFill>
                  <a:schemeClr val="bg2">
                    <a:lumMod val="25000"/>
                  </a:schemeClr>
                </a:solidFill>
              </a:rPr>
              <a:t>Must provide the parent and/or student with Written Notice that the LEA’s obligation to provide special education services ends when the student obtains a regular high school diploma or reaches maximum age.</a:t>
            </a:r>
            <a:endParaRPr lang="en-US" u="sng" dirty="0" smtClean="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83</a:t>
            </a:fld>
            <a:endParaRPr lang="en-US" dirty="0"/>
          </a:p>
        </p:txBody>
      </p:sp>
    </p:spTree>
    <p:extLst>
      <p:ext uri="{BB962C8B-B14F-4D97-AF65-F5344CB8AC3E}">
        <p14:creationId xmlns:p14="http://schemas.microsoft.com/office/powerpoint/2010/main" val="1119472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solidFill>
                  <a:schemeClr val="bg2">
                    <a:lumMod val="25000"/>
                  </a:schemeClr>
                </a:solidFill>
              </a:rPr>
              <a:t>The LEA must complete a Summary of Performance (SOP):</a:t>
            </a:r>
          </a:p>
          <a:p>
            <a:pPr marL="757066" lvl="1" indent="-291179">
              <a:defRPr/>
            </a:pPr>
            <a:r>
              <a:rPr lang="en-US" dirty="0" smtClean="0">
                <a:solidFill>
                  <a:schemeClr val="bg2">
                    <a:lumMod val="25000"/>
                  </a:schemeClr>
                </a:solidFill>
              </a:rPr>
              <a:t>Academic Achievement and Functional Performance</a:t>
            </a:r>
          </a:p>
          <a:p>
            <a:pPr marL="1281189" lvl="2" indent="-349415">
              <a:defRPr/>
            </a:pPr>
            <a:r>
              <a:rPr lang="en-US" sz="2900" dirty="0">
                <a:solidFill>
                  <a:schemeClr val="bg2">
                    <a:lumMod val="25000"/>
                  </a:schemeClr>
                </a:solidFill>
              </a:rPr>
              <a:t>Recent evaluation data, grades, GPA, progress made towards postsecondary goals</a:t>
            </a:r>
          </a:p>
          <a:p>
            <a:pPr marL="757066" lvl="1" indent="-291179">
              <a:defRPr/>
            </a:pPr>
            <a:r>
              <a:rPr lang="en-US" dirty="0" smtClean="0">
                <a:solidFill>
                  <a:schemeClr val="bg2">
                    <a:lumMod val="25000"/>
                  </a:schemeClr>
                </a:solidFill>
              </a:rPr>
              <a:t>Recommendations for assisting the student in meeting his/her postsecondary goals</a:t>
            </a:r>
          </a:p>
          <a:p>
            <a:pPr marL="1222953" lvl="2" indent="-291179">
              <a:defRPr/>
            </a:pPr>
            <a:r>
              <a:rPr lang="en-US" sz="2900" dirty="0">
                <a:solidFill>
                  <a:schemeClr val="bg2">
                    <a:lumMod val="25000"/>
                  </a:schemeClr>
                </a:solidFill>
              </a:rPr>
              <a:t>Activities, accommodations, assistive technology, and strategies that will enable the student to be successful</a:t>
            </a:r>
            <a:endParaRPr lang="en-US" dirty="0" smtClean="0">
              <a:solidFill>
                <a:schemeClr val="bg2">
                  <a:lumMod val="25000"/>
                </a:schemeClr>
              </a:solidFill>
            </a:endParaRPr>
          </a:p>
          <a:p>
            <a:pPr algn="ctr">
              <a:defRPr/>
            </a:pPr>
            <a:r>
              <a:rPr lang="en-US" sz="2200" b="1" dirty="0">
                <a:solidFill>
                  <a:schemeClr val="bg2">
                    <a:lumMod val="25000"/>
                  </a:schemeClr>
                </a:solidFill>
                <a:hlinkClick r:id="rId3"/>
              </a:rPr>
              <a:t>34 CFR 300.305</a:t>
            </a:r>
            <a:endParaRPr lang="en-US" sz="2200" b="1" dirty="0">
              <a:solidFill>
                <a:schemeClr val="bg2">
                  <a:lumMod val="25000"/>
                </a:schemeClr>
              </a:solidFill>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84</a:t>
            </a:fld>
            <a:endParaRPr lang="en-US" dirty="0"/>
          </a:p>
        </p:txBody>
      </p:sp>
    </p:spTree>
    <p:extLst>
      <p:ext uri="{BB962C8B-B14F-4D97-AF65-F5344CB8AC3E}">
        <p14:creationId xmlns:p14="http://schemas.microsoft.com/office/powerpoint/2010/main" val="340817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Students</a:t>
            </a:r>
            <a:r>
              <a:rPr lang="en-US" sz="1200" baseline="0" dirty="0" smtClean="0"/>
              <a:t> </a:t>
            </a:r>
            <a:r>
              <a:rPr lang="en-US" sz="1200" baseline="0" dirty="0"/>
              <a:t>with disabilities who have compliant and quality transition plans and appropriate transition services have better post-school </a:t>
            </a:r>
            <a:r>
              <a:rPr lang="en-US" sz="1200" baseline="0" dirty="0" smtClean="0"/>
              <a:t>outcomes in the areas of education/training, employment, and independent living. </a:t>
            </a:r>
            <a:r>
              <a:rPr lang="en-US" sz="1200" dirty="0" smtClean="0"/>
              <a:t>A </a:t>
            </a:r>
            <a:r>
              <a:rPr lang="en-US" sz="1200" dirty="0"/>
              <a:t>poor transition plan could be a direct violation of FAPE.</a:t>
            </a: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19</a:t>
            </a:fld>
            <a:endParaRPr lang="en-US" dirty="0"/>
          </a:p>
        </p:txBody>
      </p:sp>
    </p:spTree>
    <p:extLst>
      <p:ext uri="{BB962C8B-B14F-4D97-AF65-F5344CB8AC3E}">
        <p14:creationId xmlns:p14="http://schemas.microsoft.com/office/powerpoint/2010/main" val="1980909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DDS</a:t>
            </a:r>
            <a:r>
              <a:rPr lang="en-US" sz="1200" b="0" i="0" kern="1200" baseline="0" dirty="0">
                <a:solidFill>
                  <a:schemeClr val="tx1"/>
                </a:solidFill>
                <a:effectLst/>
                <a:latin typeface="+mn-lt"/>
                <a:ea typeface="+mn-ea"/>
                <a:cs typeface="+mn-cs"/>
              </a:rPr>
              <a:t> has a guardianship handbook.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Legal Aid: The Oklaw.org website is good for researching guardianship information, looking for forms, etc. </a:t>
            </a:r>
          </a:p>
          <a:p>
            <a:r>
              <a:rPr lang="en-US" sz="1200" b="0" i="0" kern="1200" dirty="0">
                <a:solidFill>
                  <a:schemeClr val="tx1"/>
                </a:solidFill>
                <a:effectLst/>
                <a:latin typeface="+mn-lt"/>
                <a:ea typeface="+mn-ea"/>
                <a:cs typeface="+mn-cs"/>
              </a:rPr>
              <a:t>It even has a document wizard to help create guardianship forms for children.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Chris Castleberry</a:t>
            </a:r>
            <a:r>
              <a:rPr lang="en-US" sz="1200" b="0" i="0" kern="1200" baseline="0" dirty="0">
                <a:solidFill>
                  <a:schemeClr val="tx1"/>
                </a:solidFill>
                <a:effectLst/>
                <a:latin typeface="+mn-lt"/>
                <a:ea typeface="+mn-ea"/>
                <a:cs typeface="+mn-cs"/>
              </a:rPr>
              <a:t>, the DDS Program Manger has shared </a:t>
            </a:r>
            <a:r>
              <a:rPr lang="en-US" sz="1200" b="0" i="0" kern="1200" dirty="0">
                <a:solidFill>
                  <a:schemeClr val="tx1"/>
                </a:solidFill>
                <a:effectLst/>
                <a:latin typeface="+mn-lt"/>
                <a:ea typeface="+mn-ea"/>
                <a:cs typeface="+mn-cs"/>
              </a:rPr>
              <a:t>that county court clerks can be very helpful.  Some court clerks offer a guardianship packet.  If a potential guardian will visit the office the court clerk may provide a packet with all of the required documentation for that county court.  Cleveland and Oklahoma counties offer a packet</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other counties may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too.</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B4E91244-4431-4091-B678-C2F356B58A6B}" type="slidenum">
              <a:rPr lang="en-US" smtClean="0"/>
              <a:t>103</a:t>
            </a:fld>
            <a:endParaRPr lang="en-US" dirty="0"/>
          </a:p>
        </p:txBody>
      </p:sp>
    </p:spTree>
    <p:extLst>
      <p:ext uri="{BB962C8B-B14F-4D97-AF65-F5344CB8AC3E}">
        <p14:creationId xmlns:p14="http://schemas.microsoft.com/office/powerpoint/2010/main" val="3819130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Education Services</a:t>
            </a:r>
          </a:p>
          <a:p>
            <a:r>
              <a:rPr lang="en-US" dirty="0" smtClean="0"/>
              <a:t>(405) 521-3351</a:t>
            </a:r>
          </a:p>
          <a:p>
            <a:endParaRPr lang="en-US" dirty="0" smtClean="0"/>
          </a:p>
          <a:p>
            <a:r>
              <a:rPr lang="en-US" dirty="0" smtClean="0"/>
              <a:t>Lori Chesnut, M.Ed.</a:t>
            </a:r>
          </a:p>
          <a:p>
            <a:r>
              <a:rPr lang="en-US" dirty="0" smtClean="0"/>
              <a:t>Secondary Transition Specialist</a:t>
            </a:r>
          </a:p>
          <a:p>
            <a:r>
              <a:rPr lang="en-US" dirty="0" smtClean="0"/>
              <a:t>Lori.Chesnut@sde.ok.gov</a:t>
            </a:r>
            <a:endParaRPr lang="en-US" dirty="0" smtClean="0">
              <a:hlinkClick r:id="rId3"/>
            </a:endParaRPr>
          </a:p>
          <a:p>
            <a:r>
              <a:rPr lang="en-US" dirty="0" smtClean="0"/>
              <a:t>(405) 521-4802</a:t>
            </a: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104</a:t>
            </a:fld>
            <a:endParaRPr lang="en-US" dirty="0"/>
          </a:p>
        </p:txBody>
      </p:sp>
    </p:spTree>
    <p:extLst>
      <p:ext uri="{BB962C8B-B14F-4D97-AF65-F5344CB8AC3E}">
        <p14:creationId xmlns:p14="http://schemas.microsoft.com/office/powerpoint/2010/main" val="1823272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Upcoming Transition PD:</a:t>
            </a:r>
          </a:p>
          <a:p>
            <a:pPr fontAlgn="base"/>
            <a:endParaRPr lang="en-US" dirty="0" smtClean="0"/>
          </a:p>
          <a:p>
            <a:pPr fontAlgn="base"/>
            <a:r>
              <a:rPr lang="en-US" dirty="0" smtClean="0"/>
              <a:t>Developing a Compliant Secondary Transition Plan in </a:t>
            </a:r>
            <a:r>
              <a:rPr lang="en-US" dirty="0" err="1" smtClean="0"/>
              <a:t>EDPlan</a:t>
            </a:r>
            <a:r>
              <a:rPr lang="en-US" dirty="0" smtClean="0"/>
              <a:t> Webinar on Sept. 24 at 10:00 AM</a:t>
            </a:r>
          </a:p>
          <a:p>
            <a:r>
              <a:rPr lang="en-US" dirty="0" smtClean="0"/>
              <a:t>Session on ICAP and the IEP Secondary Transition Plan on Sept. 28 at the OK Transition Institute</a:t>
            </a:r>
          </a:p>
          <a:p>
            <a:r>
              <a:rPr lang="en-US" dirty="0" smtClean="0"/>
              <a:t>Secondary Transition PD provided by the OU </a:t>
            </a:r>
            <a:r>
              <a:rPr lang="en-US" dirty="0" err="1" smtClean="0"/>
              <a:t>Zarrow</a:t>
            </a:r>
            <a:r>
              <a:rPr lang="en-US" dirty="0" smtClean="0"/>
              <a:t> Center. Topics include: Secondary Transition Assessment, Transition Planning (Mild/Moderate, Severe/Profound), Student Involvement</a:t>
            </a:r>
          </a:p>
          <a:p>
            <a:r>
              <a:rPr lang="en-US" dirty="0" smtClean="0">
                <a:hlinkClick r:id="rId3"/>
              </a:rPr>
              <a:t>Sign up</a:t>
            </a:r>
            <a:r>
              <a:rPr lang="en-US" dirty="0" smtClean="0"/>
              <a:t> for the list </a:t>
            </a:r>
            <a:r>
              <a:rPr lang="en-US" dirty="0" err="1" smtClean="0"/>
              <a:t>serv</a:t>
            </a:r>
            <a:r>
              <a:rPr lang="en-US" dirty="0" smtClean="0"/>
              <a:t> at </a:t>
            </a:r>
            <a:r>
              <a:rPr lang="en-US" dirty="0" smtClean="0">
                <a:hlinkClick r:id="rId3"/>
              </a:rPr>
              <a:t>https://sde.ok.gov/special-education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105</a:t>
            </a:fld>
            <a:endParaRPr lang="en-US" dirty="0"/>
          </a:p>
        </p:txBody>
      </p:sp>
    </p:spTree>
    <p:extLst>
      <p:ext uri="{BB962C8B-B14F-4D97-AF65-F5344CB8AC3E}">
        <p14:creationId xmlns:p14="http://schemas.microsoft.com/office/powerpoint/2010/main" val="3362195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Resources</a:t>
            </a:r>
            <a:endParaRPr lang="en-US" dirty="0" smtClean="0">
              <a:hlinkClick r:id="rId3"/>
            </a:endParaRPr>
          </a:p>
          <a:p>
            <a:endParaRPr lang="en-US" dirty="0" smtClean="0">
              <a:hlinkClick r:id="rId3"/>
            </a:endParaRPr>
          </a:p>
          <a:p>
            <a:r>
              <a:rPr lang="en-US" dirty="0" smtClean="0">
                <a:hlinkClick r:id="rId3"/>
              </a:rPr>
              <a:t>OK State Department of Education-Special Education Services</a:t>
            </a:r>
            <a:endParaRPr lang="en-US" dirty="0" smtClean="0"/>
          </a:p>
          <a:p>
            <a:pPr marL="465887" lvl="1"/>
            <a:r>
              <a:rPr lang="en-US" dirty="0" smtClean="0">
                <a:hlinkClick r:id="rId4"/>
              </a:rPr>
              <a:t>Secondary Transition Resources</a:t>
            </a:r>
            <a:endParaRPr lang="en-US" dirty="0" smtClean="0"/>
          </a:p>
          <a:p>
            <a:r>
              <a:rPr lang="en-US" dirty="0" smtClean="0"/>
              <a:t>Secondary Transition Modules in Pepper</a:t>
            </a:r>
          </a:p>
          <a:p>
            <a:r>
              <a:rPr lang="en-US" dirty="0" smtClean="0">
                <a:hlinkClick r:id="rId5"/>
              </a:rPr>
              <a:t>OU </a:t>
            </a:r>
            <a:r>
              <a:rPr lang="en-US" dirty="0" err="1" smtClean="0">
                <a:hlinkClick r:id="rId5"/>
              </a:rPr>
              <a:t>Zarrow</a:t>
            </a:r>
            <a:r>
              <a:rPr lang="en-US" dirty="0" smtClean="0">
                <a:hlinkClick r:id="rId5"/>
              </a:rPr>
              <a:t> Center</a:t>
            </a:r>
            <a:endParaRPr lang="en-US" dirty="0" smtClean="0"/>
          </a:p>
          <a:p>
            <a:r>
              <a:rPr lang="en-US" dirty="0" smtClean="0">
                <a:hlinkClick r:id="rId6"/>
              </a:rPr>
              <a:t>National Technical Assistance Center on Transition</a:t>
            </a:r>
            <a:endParaRPr lang="en-US" dirty="0" smtClean="0"/>
          </a:p>
          <a:p>
            <a:r>
              <a:rPr lang="en-US" dirty="0" smtClean="0">
                <a:hlinkClick r:id="rId7"/>
              </a:rPr>
              <a:t>PACER</a:t>
            </a:r>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106</a:t>
            </a:fld>
            <a:endParaRPr lang="en-US" dirty="0"/>
          </a:p>
        </p:txBody>
      </p:sp>
    </p:spTree>
    <p:extLst>
      <p:ext uri="{BB962C8B-B14F-4D97-AF65-F5344CB8AC3E}">
        <p14:creationId xmlns:p14="http://schemas.microsoft.com/office/powerpoint/2010/main" val="1457177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Additional Resources:</a:t>
            </a:r>
            <a:endParaRPr lang="en-US" sz="1200" dirty="0"/>
          </a:p>
          <a:p>
            <a:pPr marL="0" indent="0">
              <a:buNone/>
              <a:defRPr/>
            </a:pPr>
            <a:endParaRPr lang="en-US" sz="1200" dirty="0"/>
          </a:p>
          <a:p>
            <a:pPr marL="0" indent="0">
              <a:buNone/>
              <a:defRPr/>
            </a:pPr>
            <a:r>
              <a:rPr lang="en-US" sz="1200" dirty="0"/>
              <a:t>Center for Change in Transition Services</a:t>
            </a:r>
          </a:p>
          <a:p>
            <a:pPr marL="0" indent="0">
              <a:buNone/>
              <a:defRPr/>
            </a:pPr>
            <a:r>
              <a:rPr lang="en-US" sz="1200" dirty="0">
                <a:hlinkClick r:id="rId3"/>
              </a:rPr>
              <a:t>https://www.seattleu.edu/ccts/</a:t>
            </a:r>
            <a:endParaRPr lang="en-US" sz="1200" dirty="0"/>
          </a:p>
          <a:p>
            <a:pPr marL="0" indent="0">
              <a:buNone/>
              <a:defRPr/>
            </a:pPr>
            <a:endParaRPr lang="en-US" sz="1200" dirty="0"/>
          </a:p>
          <a:p>
            <a:pPr marL="0" indent="0">
              <a:buNone/>
              <a:defRPr/>
            </a:pPr>
            <a:r>
              <a:rPr lang="en-US" sz="1200" dirty="0"/>
              <a:t>National Technical Assistance Center on Transition (NTACT)-  NTACT is</a:t>
            </a:r>
            <a:r>
              <a:rPr lang="en-US" sz="1200" baseline="0" dirty="0"/>
              <a:t> the National Assistance Center on Transition. That’s where the case studies come from.</a:t>
            </a:r>
            <a:endParaRPr lang="en-US" sz="1200" dirty="0"/>
          </a:p>
          <a:p>
            <a:pPr marL="0" indent="0">
              <a:buNone/>
              <a:defRPr/>
            </a:pPr>
            <a:r>
              <a:rPr lang="en-US" sz="1200" dirty="0">
                <a:hlinkClick r:id="rId4"/>
              </a:rPr>
              <a:t>http://transitionta.org/</a:t>
            </a:r>
            <a:endParaRPr lang="en-US" sz="1200" dirty="0"/>
          </a:p>
          <a:p>
            <a:pPr marL="0" indent="0">
              <a:buNone/>
              <a:defRPr/>
            </a:pPr>
            <a:endParaRPr lang="en-US" sz="1200" dirty="0"/>
          </a:p>
          <a:p>
            <a:pPr marL="0" indent="0">
              <a:buNone/>
              <a:defRPr/>
            </a:pPr>
            <a:r>
              <a:rPr lang="pl-PL" sz="1200" dirty="0"/>
              <a:t>OK-AHEAD</a:t>
            </a:r>
            <a:br>
              <a:rPr lang="pl-PL" sz="1200" dirty="0"/>
            </a:br>
            <a:r>
              <a:rPr lang="pl-PL" sz="1200" dirty="0"/>
              <a:t>PO Box 42152</a:t>
            </a:r>
            <a:br>
              <a:rPr lang="pl-PL" sz="1200" dirty="0"/>
            </a:br>
            <a:r>
              <a:rPr lang="pl-PL" sz="1200" dirty="0"/>
              <a:t>Oklahoma City, OK </a:t>
            </a:r>
            <a:r>
              <a:rPr lang="en-US" sz="1200" dirty="0"/>
              <a:t> </a:t>
            </a:r>
            <a:r>
              <a:rPr lang="pl-PL" sz="1200" dirty="0"/>
              <a:t>73123</a:t>
            </a:r>
            <a:endParaRPr lang="en-US" sz="1200" dirty="0"/>
          </a:p>
          <a:p>
            <a:pPr marL="0" indent="0">
              <a:buNone/>
              <a:defRPr/>
            </a:pPr>
            <a:r>
              <a:rPr lang="en-US" sz="1200" dirty="0">
                <a:hlinkClick r:id="rId5"/>
              </a:rPr>
              <a:t>http://www.ok-ahead.org/</a:t>
            </a:r>
            <a:endParaRPr lang="en-US" sz="1200" dirty="0"/>
          </a:p>
          <a:p>
            <a:pPr marL="0" indent="0">
              <a:buNone/>
              <a:defRPr/>
            </a:pPr>
            <a:endParaRPr lang="en-US" sz="1200" dirty="0"/>
          </a:p>
          <a:p>
            <a:pPr marL="0" indent="0">
              <a:buNone/>
              <a:defRPr/>
            </a:pPr>
            <a:r>
              <a:rPr lang="en-US" sz="1200" dirty="0"/>
              <a:t>Oklahoma ABLE Tech- Oklahoma State University | Department of Wellness</a:t>
            </a:r>
            <a:br>
              <a:rPr lang="en-US" sz="1200" dirty="0"/>
            </a:br>
            <a:r>
              <a:rPr lang="en-US" sz="1200" dirty="0"/>
              <a:t>1514 W. Hall of Fame | Stillwater, OK 74078</a:t>
            </a:r>
            <a:br>
              <a:rPr lang="en-US" sz="1200" dirty="0"/>
            </a:br>
            <a:r>
              <a:rPr lang="en-US" sz="1200" dirty="0"/>
              <a:t>Phone: 405.744.9748 or 888.885.5588 (v/tty)</a:t>
            </a:r>
            <a:br>
              <a:rPr lang="en-US" sz="1200" dirty="0"/>
            </a:br>
            <a:r>
              <a:rPr lang="en-US" sz="1200" dirty="0"/>
              <a:t>Fax: 405.744.2487 | Email: </a:t>
            </a:r>
            <a:r>
              <a:rPr lang="en-US" sz="1200" dirty="0">
                <a:hlinkClick r:id="rId6"/>
              </a:rPr>
              <a:t>abletech@okstate.edu</a:t>
            </a:r>
            <a:endParaRPr lang="en-US" sz="1200" dirty="0"/>
          </a:p>
          <a:p>
            <a:pPr marL="0" indent="0">
              <a:buNone/>
            </a:pPr>
            <a:r>
              <a:rPr lang="en-US" sz="1200" dirty="0">
                <a:hlinkClick r:id="rId7"/>
              </a:rPr>
              <a:t>https://www.ok.gov/abletech/</a:t>
            </a:r>
            <a:endParaRPr lang="en-US" sz="1200" dirty="0"/>
          </a:p>
          <a:p>
            <a:endParaRPr lang="en-US" dirty="0"/>
          </a:p>
        </p:txBody>
      </p:sp>
      <p:sp>
        <p:nvSpPr>
          <p:cNvPr id="4" name="Slide Number Placeholder 3"/>
          <p:cNvSpPr>
            <a:spLocks noGrp="1"/>
          </p:cNvSpPr>
          <p:nvPr>
            <p:ph type="sldNum" sz="quarter" idx="10"/>
          </p:nvPr>
        </p:nvSpPr>
        <p:spPr/>
        <p:txBody>
          <a:bodyPr/>
          <a:lstStyle/>
          <a:p>
            <a:fld id="{B4E91244-4431-4091-B678-C2F356B58A6B}" type="slidenum">
              <a:rPr lang="en-US" smtClean="0"/>
              <a:t>108</a:t>
            </a:fld>
            <a:endParaRPr lang="en-US" dirty="0"/>
          </a:p>
        </p:txBody>
      </p:sp>
    </p:spTree>
    <p:extLst>
      <p:ext uri="{BB962C8B-B14F-4D97-AF65-F5344CB8AC3E}">
        <p14:creationId xmlns:p14="http://schemas.microsoft.com/office/powerpoint/2010/main" val="675207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25000"/>
                  </a:schemeClr>
                </a:solidFill>
              </a:rPr>
              <a:t>Oklahoma Department of Human Services: Developmental Disabilities Services</a:t>
            </a:r>
          </a:p>
          <a:p>
            <a:r>
              <a:rPr lang="en-US" sz="1200" dirty="0">
                <a:solidFill>
                  <a:schemeClr val="bg2">
                    <a:lumMod val="25000"/>
                  </a:schemeClr>
                </a:solidFill>
                <a:hlinkClick r:id="rId3"/>
              </a:rPr>
              <a:t>http://www.okdhs.org/services/dd/Pages/default.aspx</a:t>
            </a:r>
            <a:endParaRPr lang="en-US" sz="1200" dirty="0">
              <a:solidFill>
                <a:schemeClr val="bg2">
                  <a:lumMod val="25000"/>
                </a:schemeClr>
              </a:solidFill>
            </a:endParaRPr>
          </a:p>
          <a:p>
            <a:endParaRPr lang="en-US" sz="1200" dirty="0"/>
          </a:p>
          <a:p>
            <a:pPr>
              <a:defRPr/>
            </a:pPr>
            <a:r>
              <a:rPr lang="en-US" sz="1200" dirty="0">
                <a:solidFill>
                  <a:schemeClr val="bg2">
                    <a:lumMod val="25000"/>
                  </a:schemeClr>
                </a:solidFill>
              </a:rPr>
              <a:t>Oklahoma Department of Rehabilitation Services  	</a:t>
            </a:r>
          </a:p>
          <a:p>
            <a:pPr>
              <a:defRPr/>
            </a:pPr>
            <a:r>
              <a:rPr lang="en-US" sz="1200" dirty="0">
                <a:solidFill>
                  <a:schemeClr val="bg2">
                    <a:lumMod val="25000"/>
                  </a:schemeClr>
                </a:solidFill>
                <a:hlinkClick r:id="rId4"/>
              </a:rPr>
              <a:t>http://okrehab.org</a:t>
            </a:r>
            <a:endParaRPr lang="en-US" sz="1200" dirty="0">
              <a:solidFill>
                <a:schemeClr val="bg2">
                  <a:lumMod val="25000"/>
                </a:schemeClr>
              </a:solidFill>
            </a:endParaRPr>
          </a:p>
          <a:p>
            <a:pPr>
              <a:defRPr/>
            </a:pPr>
            <a:endParaRPr lang="en-US" sz="1200" dirty="0">
              <a:solidFill>
                <a:schemeClr val="bg2">
                  <a:lumMod val="25000"/>
                </a:schemeClr>
              </a:solidFill>
            </a:endParaRPr>
          </a:p>
          <a:p>
            <a:r>
              <a:rPr lang="en-US" sz="1200" dirty="0">
                <a:solidFill>
                  <a:schemeClr val="bg2">
                    <a:lumMod val="25000"/>
                  </a:schemeClr>
                </a:solidFill>
              </a:rPr>
              <a:t>Oklahoma Developmental Disabilities Council</a:t>
            </a:r>
          </a:p>
          <a:p>
            <a:r>
              <a:rPr lang="en-US" sz="1200" dirty="0">
                <a:solidFill>
                  <a:schemeClr val="bg2">
                    <a:lumMod val="25000"/>
                  </a:schemeClr>
                </a:solidFill>
                <a:hlinkClick r:id="rId5"/>
              </a:rPr>
              <a:t>https://www.okddc.ok.gov/</a:t>
            </a:r>
            <a:endParaRPr lang="en-US" sz="1200" dirty="0">
              <a:solidFill>
                <a:schemeClr val="bg2">
                  <a:lumMod val="25000"/>
                </a:schemeClr>
              </a:solidFill>
            </a:endParaRPr>
          </a:p>
          <a:p>
            <a:r>
              <a:rPr lang="en-US" sz="1200" b="0" i="0" kern="1200" dirty="0">
                <a:solidFill>
                  <a:schemeClr val="tx1"/>
                </a:solidFill>
                <a:effectLst/>
                <a:latin typeface="+mn-lt"/>
                <a:ea typeface="+mn-ea"/>
                <a:cs typeface="+mn-cs"/>
              </a:rPr>
              <a:t>Contact ODDC for information about the the</a:t>
            </a:r>
            <a:r>
              <a:rPr lang="en-US" sz="1200" b="0" i="0" kern="1200" baseline="0" dirty="0">
                <a:solidFill>
                  <a:schemeClr val="tx1"/>
                </a:solidFill>
                <a:effectLst/>
                <a:latin typeface="+mn-lt"/>
                <a:ea typeface="+mn-ea"/>
                <a:cs typeface="+mn-cs"/>
              </a:rPr>
              <a:t> Lifecourse Tools. </a:t>
            </a:r>
            <a:r>
              <a:rPr lang="en-US" sz="1200" b="0" i="0" kern="1200" dirty="0">
                <a:solidFill>
                  <a:schemeClr val="tx1"/>
                </a:solidFill>
                <a:effectLst/>
                <a:latin typeface="+mn-lt"/>
                <a:ea typeface="+mn-ea"/>
                <a:cs typeface="+mn-cs"/>
              </a:rPr>
              <a:t>The ODDC has organized resources using the "</a:t>
            </a:r>
            <a:r>
              <a:rPr lang="en-US" sz="1200" b="0" i="0" u="sng" kern="1200" dirty="0">
                <a:solidFill>
                  <a:schemeClr val="tx1"/>
                </a:solidFill>
                <a:effectLst/>
                <a:latin typeface="+mn-lt"/>
                <a:ea typeface="+mn-ea"/>
                <a:cs typeface="+mn-cs"/>
                <a:hlinkClick r:id="rId6"/>
              </a:rPr>
              <a:t>three buckets of support</a:t>
            </a:r>
            <a:r>
              <a:rPr lang="en-US" sz="1200" b="0" i="0" kern="1200" dirty="0">
                <a:solidFill>
                  <a:schemeClr val="tx1"/>
                </a:solidFill>
                <a:effectLst/>
                <a:latin typeface="+mn-lt"/>
                <a:ea typeface="+mn-ea"/>
                <a:cs typeface="+mn-cs"/>
              </a:rPr>
              <a:t>" from the </a:t>
            </a:r>
            <a:r>
              <a:rPr lang="en-US" sz="1200" b="0" i="0" u="sng" kern="1200" dirty="0">
                <a:solidFill>
                  <a:schemeClr val="tx1"/>
                </a:solidFill>
                <a:effectLst/>
                <a:latin typeface="+mn-lt"/>
                <a:ea typeface="+mn-ea"/>
                <a:cs typeface="+mn-cs"/>
                <a:hlinkClick r:id="rId7"/>
              </a:rPr>
              <a:t>Supporting Families of individuals with intellectual and developmental disabilities National Community of Practice</a:t>
            </a:r>
            <a:r>
              <a:rPr lang="en-US" sz="1200" b="0" i="0" kern="1200" dirty="0">
                <a:solidFill>
                  <a:schemeClr val="tx1"/>
                </a:solidFill>
                <a:effectLst/>
                <a:latin typeface="+mn-lt"/>
                <a:ea typeface="+mn-ea"/>
                <a:cs typeface="+mn-cs"/>
              </a:rPr>
              <a:t>.  Sometimes families need information about a disability diagnosis or about a particular therapy or program. Sometimes, they need opportunities to connect with others who have been in their shoes. </a:t>
            </a:r>
            <a:endParaRPr lang="en-US" dirty="0"/>
          </a:p>
        </p:txBody>
      </p:sp>
      <p:sp>
        <p:nvSpPr>
          <p:cNvPr id="4" name="Slide Number Placeholder 3"/>
          <p:cNvSpPr>
            <a:spLocks noGrp="1"/>
          </p:cNvSpPr>
          <p:nvPr>
            <p:ph type="sldNum" sz="quarter" idx="10"/>
          </p:nvPr>
        </p:nvSpPr>
        <p:spPr/>
        <p:txBody>
          <a:bodyPr/>
          <a:lstStyle/>
          <a:p>
            <a:fld id="{B4E91244-4431-4091-B678-C2F356B58A6B}" type="slidenum">
              <a:rPr lang="en-US" smtClean="0"/>
              <a:t>109</a:t>
            </a:fld>
            <a:endParaRPr lang="en-US" dirty="0"/>
          </a:p>
        </p:txBody>
      </p:sp>
    </p:spTree>
    <p:extLst>
      <p:ext uri="{BB962C8B-B14F-4D97-AF65-F5344CB8AC3E}">
        <p14:creationId xmlns:p14="http://schemas.microsoft.com/office/powerpoint/2010/main" val="13647104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 Up</a:t>
            </a:r>
          </a:p>
          <a:p>
            <a:endParaRPr lang="en-US" dirty="0" smtClean="0"/>
          </a:p>
          <a:p>
            <a:r>
              <a:rPr lang="en-US" dirty="0" smtClean="0"/>
              <a:t>How will this information help you to develop better secondary transition plans?</a:t>
            </a:r>
          </a:p>
          <a:p>
            <a:endParaRPr lang="en-US" dirty="0" smtClean="0"/>
          </a:p>
          <a:p>
            <a:r>
              <a:rPr lang="en-US" smtClean="0"/>
              <a:t>What questions do you still have about secondary transition planning?</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110</a:t>
            </a:fld>
            <a:endParaRPr lang="en-US" dirty="0"/>
          </a:p>
        </p:txBody>
      </p:sp>
    </p:spTree>
    <p:extLst>
      <p:ext uri="{BB962C8B-B14F-4D97-AF65-F5344CB8AC3E}">
        <p14:creationId xmlns:p14="http://schemas.microsoft.com/office/powerpoint/2010/main" val="197586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smtClean="0">
                <a:solidFill>
                  <a:schemeClr val="bg2">
                    <a:lumMod val="25000"/>
                  </a:schemeClr>
                </a:solidFill>
              </a:rPr>
              <a:t>The purposes of IDEA include ensuring that all children with disabilities have available to them a free appropriate public education (FAPE) that emphasizes special education and related services designed to meet their unique needs AND</a:t>
            </a:r>
          </a:p>
          <a:p>
            <a:pPr defTabSz="949478">
              <a:defRPr/>
            </a:pPr>
            <a:r>
              <a:rPr lang="en-US" u="sng" dirty="0" smtClean="0">
                <a:solidFill>
                  <a:srgbClr val="C00000"/>
                </a:solidFill>
              </a:rPr>
              <a:t>prepare them for further education, employment and independent living. </a:t>
            </a:r>
            <a:br>
              <a:rPr lang="en-US" u="sng" dirty="0" smtClean="0">
                <a:solidFill>
                  <a:srgbClr val="C00000"/>
                </a:solidFill>
              </a:rPr>
            </a:br>
            <a:r>
              <a:rPr lang="en-US" dirty="0" smtClean="0">
                <a:solidFill>
                  <a:schemeClr val="bg2">
                    <a:lumMod val="25000"/>
                  </a:schemeClr>
                </a:solidFill>
              </a:rPr>
              <a:t>[34 CFR 300.1(a)] [20 U.S.C. 1400(d)(1)(A)]</a:t>
            </a:r>
            <a:br>
              <a:rPr lang="en-US" dirty="0" smtClean="0">
                <a:solidFill>
                  <a:schemeClr val="bg2">
                    <a:lumMod val="25000"/>
                  </a:schemeClr>
                </a:solidFill>
              </a:rPr>
            </a:br>
            <a:endParaRPr lang="en-US" dirty="0" smtClean="0"/>
          </a:p>
          <a:p>
            <a:r>
              <a:rPr lang="en-US" dirty="0" smtClean="0"/>
              <a:t>ALL</a:t>
            </a:r>
            <a:r>
              <a:rPr lang="en-US" baseline="0" dirty="0" smtClean="0"/>
              <a:t> the SKILLS we TEACH in school should prepare our students for life AFTER high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20</a:t>
            </a:fld>
            <a:endParaRPr lang="en-US" dirty="0"/>
          </a:p>
        </p:txBody>
      </p:sp>
    </p:spTree>
    <p:extLst>
      <p:ext uri="{BB962C8B-B14F-4D97-AF65-F5344CB8AC3E}">
        <p14:creationId xmlns:p14="http://schemas.microsoft.com/office/powerpoint/2010/main" val="376014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OK State Policy,</a:t>
            </a:r>
            <a:r>
              <a:rPr lang="en-US" baseline="0" dirty="0" smtClean="0"/>
              <a:t> </a:t>
            </a:r>
            <a:r>
              <a:rPr lang="en-US" dirty="0" smtClean="0"/>
              <a:t>Secondary transition services must be in effect at the </a:t>
            </a:r>
            <a:r>
              <a:rPr lang="en-US" b="1" dirty="0" smtClean="0"/>
              <a:t>beginning</a:t>
            </a:r>
            <a:r>
              <a:rPr lang="en-US" dirty="0" smtClean="0"/>
              <a:t> of the student’s </a:t>
            </a:r>
            <a:r>
              <a:rPr lang="en-US" b="1" dirty="0" smtClean="0"/>
              <a:t>ninth grade year </a:t>
            </a:r>
            <a:r>
              <a:rPr lang="en-US" dirty="0" smtClean="0"/>
              <a:t>or by </a:t>
            </a:r>
            <a:r>
              <a:rPr lang="en-US" b="1" dirty="0" smtClean="0"/>
              <a:t>age 16</a:t>
            </a:r>
            <a:r>
              <a:rPr lang="en-US" dirty="0" smtClean="0"/>
              <a:t>, whichever occurs first. </a:t>
            </a:r>
            <a:endParaRPr lang="en-US" b="1" dirty="0" smtClean="0"/>
          </a:p>
          <a:p>
            <a:r>
              <a:rPr lang="en-US" b="1" dirty="0" smtClean="0"/>
              <a:t>This means that the Transition Plan must be developed during the student’s 8th grade year.</a:t>
            </a:r>
            <a:r>
              <a:rPr lang="en-US" dirty="0" smtClean="0"/>
              <a:t>​</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21</a:t>
            </a:fld>
            <a:endParaRPr lang="en-US" dirty="0"/>
          </a:p>
        </p:txBody>
      </p:sp>
    </p:spTree>
    <p:extLst>
      <p:ext uri="{BB962C8B-B14F-4D97-AF65-F5344CB8AC3E}">
        <p14:creationId xmlns:p14="http://schemas.microsoft.com/office/powerpoint/2010/main" val="18656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a:spcBef>
                <a:spcPts val="0"/>
              </a:spcBef>
              <a:spcAft>
                <a:spcPts val="0"/>
              </a:spcAft>
              <a:buNone/>
            </a:pPr>
            <a:r>
              <a:rPr lang="en-US" sz="1200" b="1" dirty="0"/>
              <a:t>Transition services</a:t>
            </a:r>
            <a:r>
              <a:rPr lang="en-US" sz="1200" dirty="0"/>
              <a:t> means a coordinated set of activities for a child with a disability that—</a:t>
            </a:r>
            <a:endParaRPr lang="en-US" sz="1200" dirty="0">
              <a:ln>
                <a:solidFill>
                  <a:srgbClr val="FFFFFF">
                    <a:lumMod val="75000"/>
                    <a:lumOff val="25000"/>
                    <a:alpha val="10000"/>
                  </a:srgbClr>
                </a:solidFill>
              </a:ln>
              <a:effectLst>
                <a:outerShdw blurRad="9525" dist="25400" dir="14640000" algn="tl" rotWithShape="0">
                  <a:srgbClr val="FFFFFF">
                    <a:alpha val="30000"/>
                  </a:srgbClr>
                </a:outerShdw>
              </a:effectLst>
              <a:ea typeface="Verdana" panose="020B0604030504040204"/>
              <a:cs typeface="Verdana" panose="020B0604030504040204"/>
            </a:endParaRPr>
          </a:p>
          <a:p>
            <a:pPr indent="-228600" defTabSz="914400" fontAlgn="base">
              <a:lnSpc>
                <a:spcPct val="170000"/>
              </a:lnSpc>
              <a:spcBef>
                <a:spcPts val="0"/>
              </a:spcBef>
              <a:spcAft>
                <a:spcPts val="0"/>
              </a:spcAft>
              <a:buFont typeface="Arial" panose="020B0604020202020204" pitchFamily="34" charset="0"/>
              <a:buChar char="•"/>
            </a:pPr>
            <a:r>
              <a:rPr lang="en-US" sz="1200" dirty="0"/>
              <a:t>is designed to be within a </a:t>
            </a:r>
            <a:r>
              <a:rPr lang="en-US" sz="1200" b="1" dirty="0"/>
              <a:t>results-oriented process</a:t>
            </a:r>
            <a:r>
              <a:rPr lang="en-US" sz="1200" dirty="0"/>
              <a:t>, that is focused on improving the </a:t>
            </a:r>
            <a:r>
              <a:rPr lang="en-US" sz="1200" b="1" dirty="0"/>
              <a:t>academic and functional </a:t>
            </a:r>
            <a:r>
              <a:rPr lang="en-US" sz="1200" dirty="0"/>
              <a:t>achievement of the child with a disability to </a:t>
            </a:r>
            <a:r>
              <a:rPr lang="en-US" sz="1200" b="1" dirty="0"/>
              <a:t>facilitate the child’s movement from school to post-school activities</a:t>
            </a:r>
            <a:r>
              <a:rPr lang="en-US" sz="1200" dirty="0"/>
              <a:t>, including postsecondary education, vocational education, integrated employment (including supported employment), continuing and adult education, adult services, independent living, or community participation.</a:t>
            </a:r>
            <a:endParaRPr lang="en-US" sz="1200" dirty="0">
              <a:ln>
                <a:solidFill>
                  <a:srgbClr val="FFFFFF">
                    <a:lumMod val="75000"/>
                    <a:lumOff val="25000"/>
                    <a:alpha val="10000"/>
                  </a:srgbClr>
                </a:solidFill>
              </a:ln>
              <a:effectLst>
                <a:outerShdw blurRad="9525" dist="25400" dir="14640000" algn="tl" rotWithShape="0">
                  <a:srgbClr val="FFFFFF">
                    <a:alpha val="30000"/>
                  </a:srgbClr>
                </a:outerShdw>
              </a:effectLst>
              <a:ea typeface="Verdana" panose="020B0604030504040204"/>
              <a:cs typeface="Verdana" panose="020B0604030504040204"/>
            </a:endParaRP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23</a:t>
            </a:fld>
            <a:endParaRPr lang="en-US" dirty="0"/>
          </a:p>
        </p:txBody>
      </p:sp>
    </p:spTree>
    <p:extLst>
      <p:ext uri="{BB962C8B-B14F-4D97-AF65-F5344CB8AC3E}">
        <p14:creationId xmlns:p14="http://schemas.microsoft.com/office/powerpoint/2010/main" val="106716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457200"/>
            <a:r>
              <a:rPr lang="en-US" dirty="0">
                <a:latin typeface="Tw Cen MT" panose="020B0602020104020603" pitchFamily="34" charset="0"/>
              </a:rPr>
              <a:t>Starting with the 1990 reauthorization of the Individuals with Disabilities Education Act (IDEA) (P.L. 101-476), transition services must be based on student needs and take into account student interests and preferences</a:t>
            </a:r>
          </a:p>
          <a:p>
            <a:pPr marL="514350" indent="-457200"/>
            <a:r>
              <a:rPr lang="en-US" dirty="0">
                <a:latin typeface="Tw Cen MT" panose="020B0602020104020603" pitchFamily="34" charset="0"/>
              </a:rPr>
              <a:t>Self-determined students have a stronger chance of being successful in making the transition to adulthood, including employment and independence (</a:t>
            </a:r>
            <a:r>
              <a:rPr lang="en-US" dirty="0" err="1">
                <a:latin typeface="Tw Cen MT" panose="020B0602020104020603" pitchFamily="34" charset="0"/>
              </a:rPr>
              <a:t>Wehmeyer</a:t>
            </a:r>
            <a:r>
              <a:rPr lang="en-US" dirty="0">
                <a:latin typeface="Tw Cen MT" panose="020B0602020104020603" pitchFamily="34" charset="0"/>
              </a:rPr>
              <a:t> &amp; Schwartz, 1997)</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24</a:t>
            </a:fld>
            <a:endParaRPr lang="en-US" dirty="0"/>
          </a:p>
        </p:txBody>
      </p:sp>
    </p:spTree>
    <p:extLst>
      <p:ext uri="{BB962C8B-B14F-4D97-AF65-F5344CB8AC3E}">
        <p14:creationId xmlns:p14="http://schemas.microsoft.com/office/powerpoint/2010/main" val="1310483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smtClean="0"/>
              <a:t>Transition Planning for Students with Significant Support Needs</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smtClean="0"/>
              <a:t>Transition Planning for Students with Significant Support Needs</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smtClean="0"/>
              <a:t>Transition Planning for Students with Significant Support Needs</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smtClean="0"/>
              <a:t>Transition Planning for Students with Significant Support Needs</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smtClean="0"/>
              <a:t>Transition Planning for Students with Significant Support Needs</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05801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smtClean="0"/>
              <a:t>Transition Planning for Students with Significant Support Needs</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lnks.gd/l/eyJhbGciOiJIUzI1NiJ9.eyJidWxsZXRpbl9saW5rX2lkIjoxMDcsInVyaSI6ImJwMjpjbGljayIsImJ1bGxldGluX2lkIjoiMjAyMTEwMjguNDgwNTg0MDEiLCJ1cmwiOiJodHRwczovL3pvb20udXMvcmVjL3BsYXkvVjN3S192T0lLeFVUZ0dabGZ3alY0aFdWVk5UT3d3a01WNnNlX1ZZZk5ZTFdaMkRUbjdkV3RRN2Y5YVVOYkd4Z3UycUg3Y3IwN3I4OVRnMmoub0Z1d0RIRzlxdDRQenJGYz9zdGFydFRpbWU9MTYxNDI3MjcwNDAwMCZfeF96bV9ydGFpZD1Tek1pd0NuQ1FTLUgxWnM3LTQ1Mm9nLjE2MzQwNzA1MzY1MDEuYTIwNGMyN2ZjYzdkNjA1OTBlZDE1YWNkMTQxMjZjYzgmX3hfem1fcmh0YWlkPTExOCJ9.hqC2kgzW1zXVlt7_PPk391ZuJ9GoYvLvvZqBs6DDqp4/s/1063937929/br/115195329770-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hyperlink" Target="https://outreach.ou.edu/training-and-development/ncdet/incentives/"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s://www.disabilityrightstx.org/en/category/supported-decision-making/" TargetMode="External"/><Relationship Id="rId3" Type="http://schemas.openxmlformats.org/officeDocument/2006/relationships/hyperlink" Target="http://www.okdhs.org/OKDHS%20Publication%20Library/05-54.pdf#search=guardianship" TargetMode="External"/><Relationship Id="rId7" Type="http://schemas.openxmlformats.org/officeDocument/2006/relationships/hyperlink" Target="http://okdlc.org/"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hyperlink" Target="http://www.okdhs.org/services/dd/Pages/GA.aspx" TargetMode="External"/><Relationship Id="rId5" Type="http://schemas.openxmlformats.org/officeDocument/2006/relationships/hyperlink" Target="http://www.oscn.net/static/forms/aoc_forms/guardianship.asp" TargetMode="External"/><Relationship Id="rId10" Type="http://schemas.openxmlformats.org/officeDocument/2006/relationships/hyperlink" Target="http://www.specialneedsalliance.org/" TargetMode="External"/><Relationship Id="rId4" Type="http://schemas.openxmlformats.org/officeDocument/2006/relationships/hyperlink" Target="http://oklaw.org/issues/family/guardianship" TargetMode="External"/><Relationship Id="rId9" Type="http://schemas.openxmlformats.org/officeDocument/2006/relationships/hyperlink" Target="https://sites.google.com/site/okseniorlaw/"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sde.ok.gov/special-educ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sde.ok.gov/special-educa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rive.google.com/drive/folders/1RQrY1y8x5FpMajW3LDsgxOhGzQMclPc-?usp=sharin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ou.edu/education/centers-and-partnerships/zarrow" TargetMode="External"/><Relationship Id="rId5" Type="http://schemas.openxmlformats.org/officeDocument/2006/relationships/hyperlink" Target="https://sde.ok.gov/secondary-transition" TargetMode="External"/><Relationship Id="rId4" Type="http://schemas.openxmlformats.org/officeDocument/2006/relationships/hyperlink" Target="https://sde.ok.gov/special-education"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okedge.com/wp-content/uploads/2019/06/ICAP-IEP-Comparison-Document-FINAL.pdf" TargetMode="External"/><Relationship Id="rId2" Type="http://schemas.openxmlformats.org/officeDocument/2006/relationships/hyperlink" Target="https://www.okedge.com/" TargetMode="External"/><Relationship Id="rId1" Type="http://schemas.openxmlformats.org/officeDocument/2006/relationships/slideLayout" Target="../slideLayouts/slideLayout2.xml"/><Relationship Id="rId5" Type="http://schemas.openxmlformats.org/officeDocument/2006/relationships/hyperlink" Target="https://www.okedge.com/wp-content/uploads/2019/10/ICAP_SWD_2019-presentation.pdf" TargetMode="External"/><Relationship Id="rId4" Type="http://schemas.openxmlformats.org/officeDocument/2006/relationships/hyperlink" Target="https://www.okedge.com/wp-content/uploads/2021/03/2021-ICAP-FAQs-for-the-IEP.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transitionta.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pacer.org/transition/" TargetMode="External"/><Relationship Id="rId4" Type="http://schemas.openxmlformats.org/officeDocument/2006/relationships/hyperlink" Target="https://sites.ed.gov/idea/idea-files/policy-guidance-transition-guide-postsecondary-education-employment-students-youth-disabilities-august-2020/"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oklahomafamilynetwork.org/" TargetMode="External"/><Relationship Id="rId3" Type="http://schemas.openxmlformats.org/officeDocument/2006/relationships/hyperlink" Target="https://www.ahead-ok.org/" TargetMode="External"/><Relationship Id="rId7" Type="http://schemas.openxmlformats.org/officeDocument/2006/relationships/hyperlink" Target="https://www.okddc.ok.gov/"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s://oklahoma.gov/okdrs.html" TargetMode="External"/><Relationship Id="rId5" Type="http://schemas.openxmlformats.org/officeDocument/2006/relationships/hyperlink" Target="http://www.okdhs.org/services/dd/Pages/default.aspx" TargetMode="External"/><Relationship Id="rId10" Type="http://schemas.openxmlformats.org/officeDocument/2006/relationships/hyperlink" Target="http://soonersuccess.ouhsc.edu/" TargetMode="External"/><Relationship Id="rId4" Type="http://schemas.openxmlformats.org/officeDocument/2006/relationships/hyperlink" Target="https://www.ok.gov/abletech/" TargetMode="External"/><Relationship Id="rId9" Type="http://schemas.openxmlformats.org/officeDocument/2006/relationships/hyperlink" Target="http://oklahomaparentscen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okedge.com/wp-content/uploads/2021/03/2021-ICAP-FAQs-for-the-IE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ransitionta.org/sites/default/files/transitionplanning/NSTTAC_ChecklistForm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gi-bin/retrieveECFR?gp=&amp;SID=d10bac3ac358df55995bec6ad8dbeb54&amp;mc=true&amp;n=pt34.2.300&amp;r=PART&amp;ty=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urokdhs.org/s/dds-waivers" TargetMode="External"/><Relationship Id="rId2" Type="http://schemas.openxmlformats.org/officeDocument/2006/relationships/hyperlink" Target="https://oklahoma.gov/okdhs/services/dd/developmental-disabilities-servic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hyperlink" Target="https://drive.google.com/drive/folders/1RQrY1y8x5FpMajW3LDsgxOhGzQMclPc-?usp=shar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ecfr.gov/cgi-bin/retrieveECFR?gp=&amp;SID=d10bac3ac358df55995bec6ad8dbeb54&amp;mc=true&amp;n=pt34.2.300&amp;r=PART&amp;ty=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ori.Chesnut@sde.ok.gov" TargetMode="External"/><Relationship Id="rId2" Type="http://schemas.openxmlformats.org/officeDocument/2006/relationships/hyperlink" Target="https://lnks.gd/l/eyJhbGciOiJIUzI1NiJ9.eyJidWxsZXRpbl9saW5rX2lkIjoxMDIsInVyaSI6ImJwMjpjbGljayIsImJ1bGxldGluX2lkIjoiMjAyMTExMDIuNDgyODk1MzEiLCJ1cmwiOiJodHRwczovL2NvbnRlbnQuZ292ZGVsaXZlcnkuY29tL2F0dGFjaG1lbnRzL09LU0RFLzIwMjEvMTEvMDIvZmlsZV9hdHRhY2htZW50cy8xOTgzNzEzL09LJTIwVHJhbnNpdGlvbiUyMEhhbmRib29rJTIwRHJhZnQlMjAxMF8yOV8yMSUyMCUyODElMjkucGRmIn0.GOOlfB3gHcWWoebLLSx-jGewHkIfzsp44N_UKLLyYXo/s/601768933/br/116521597796-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sde.ok.gov/special-education-brief-document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ecfr.gov/cgi-bin/retrieveECFR?gp=&amp;SID=d10bac3ac358df55995bec6ad8dbeb54&amp;mc=true&amp;n=pt34.2.300&amp;r=PART&amp;ty=HTML"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normAutofit fontScale="90000"/>
          </a:bodyPr>
          <a:lstStyle/>
          <a:p>
            <a:r>
              <a:rPr lang="en-US" dirty="0"/>
              <a:t>Secondary Transition Planning for Students with Significant Support Needs</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normAutofit/>
          </a:bodyPr>
          <a:lstStyle/>
          <a:p>
            <a:r>
              <a:rPr lang="en-US" dirty="0" smtClean="0"/>
              <a:t>Requirements and Best Practices</a:t>
            </a:r>
            <a:endParaRPr lang="en-US" dirty="0"/>
          </a:p>
        </p:txBody>
      </p:sp>
    </p:spTree>
    <p:extLst>
      <p:ext uri="{BB962C8B-B14F-4D97-AF65-F5344CB8AC3E}">
        <p14:creationId xmlns:p14="http://schemas.microsoft.com/office/powerpoint/2010/main" val="18072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Definition of </a:t>
            </a:r>
            <a:r>
              <a:rPr lang="en-US" dirty="0" smtClean="0"/>
              <a:t>“Students </a:t>
            </a:r>
            <a:r>
              <a:rPr lang="en-US" dirty="0"/>
              <a:t>with the </a:t>
            </a:r>
            <a:r>
              <a:rPr lang="en-US" dirty="0" smtClean="0"/>
              <a:t>Most Significant Cognitive Disabilities</a:t>
            </a:r>
            <a:r>
              <a:rPr lang="en-US" dirty="0"/>
              <a:t>” 34 CFR § 200.6(d)(1)</a:t>
            </a:r>
          </a:p>
        </p:txBody>
      </p:sp>
      <p:sp>
        <p:nvSpPr>
          <p:cNvPr id="3" name="Content Placeholder 2"/>
          <p:cNvSpPr>
            <a:spLocks noGrp="1"/>
          </p:cNvSpPr>
          <p:nvPr>
            <p:ph idx="1"/>
          </p:nvPr>
        </p:nvSpPr>
        <p:spPr/>
        <p:txBody>
          <a:bodyPr>
            <a:noAutofit/>
          </a:bodyPr>
          <a:lstStyle/>
          <a:p>
            <a:r>
              <a:rPr lang="en-US" sz="2200" dirty="0"/>
              <a:t>L</a:t>
            </a:r>
            <a:r>
              <a:rPr lang="en-US" sz="2200" dirty="0" smtClean="0"/>
              <a:t>imited </a:t>
            </a:r>
            <a:r>
              <a:rPr lang="en-US" sz="2200" dirty="0"/>
              <a:t>conceptual skills, written language skills, and understanding of numerical concepts such as quantity, time, and money. </a:t>
            </a:r>
            <a:endParaRPr lang="en-US" sz="2200" dirty="0" smtClean="0"/>
          </a:p>
          <a:p>
            <a:r>
              <a:rPr lang="en-US" sz="2200" dirty="0" smtClean="0"/>
              <a:t>Vocabulary </a:t>
            </a:r>
            <a:r>
              <a:rPr lang="en-US" sz="2200" dirty="0"/>
              <a:t>and grammar are quite limited and augmentative communication devices are often necessary to communicate with others. </a:t>
            </a:r>
            <a:endParaRPr lang="en-US" sz="2200" dirty="0" smtClean="0"/>
          </a:p>
          <a:p>
            <a:r>
              <a:rPr lang="en-US" sz="2200" dirty="0" smtClean="0"/>
              <a:t>They </a:t>
            </a:r>
            <a:r>
              <a:rPr lang="en-US" sz="2200" dirty="0"/>
              <a:t>tend to focus on present, everyday events and rarely attempt to analyze or expand on new ideas and concepts through spoken language</a:t>
            </a:r>
            <a:r>
              <a:rPr lang="en-US" sz="2200" dirty="0" smtClean="0"/>
              <a:t>.</a:t>
            </a:r>
          </a:p>
          <a:p>
            <a:r>
              <a:rPr lang="en-US" sz="2200" dirty="0" smtClean="0"/>
              <a:t> </a:t>
            </a:r>
            <a:r>
              <a:rPr lang="en-US" sz="2200" dirty="0"/>
              <a:t>Skill acquisition and measurable gains on grade-level alternate academic achievement standards require extensive, direct individualized instruction. </a:t>
            </a:r>
            <a:endParaRPr lang="en-US" sz="2200" dirty="0" smtClean="0"/>
          </a:p>
          <a:p>
            <a:r>
              <a:rPr lang="en-US" sz="2200" dirty="0" smtClean="0"/>
              <a:t>These </a:t>
            </a:r>
            <a:r>
              <a:rPr lang="en-US" sz="2200" dirty="0"/>
              <a:t>students require substantial supports for all activities of daily living including meal preparation, dressing, grooming, and personal hygiene. Their personal safety is dependent upon constant supervision and will be a concern throughout their lifetime.</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spTree>
    <p:extLst>
      <p:ext uri="{BB962C8B-B14F-4D97-AF65-F5344CB8AC3E}">
        <p14:creationId xmlns:p14="http://schemas.microsoft.com/office/powerpoint/2010/main" val="22631637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 Social Security and Benefits Planning Webinar</a:t>
            </a:r>
            <a:endParaRPr lang="en-US" dirty="0"/>
          </a:p>
        </p:txBody>
      </p:sp>
      <p:sp>
        <p:nvSpPr>
          <p:cNvPr id="3" name="Content Placeholder 2"/>
          <p:cNvSpPr>
            <a:spLocks noGrp="1"/>
          </p:cNvSpPr>
          <p:nvPr>
            <p:ph idx="1"/>
          </p:nvPr>
        </p:nvSpPr>
        <p:spPr/>
        <p:txBody>
          <a:bodyPr>
            <a:normAutofit/>
          </a:bodyPr>
          <a:lstStyle/>
          <a:p>
            <a:r>
              <a:rPr lang="en-US" dirty="0" smtClean="0"/>
              <a:t>It </a:t>
            </a:r>
            <a:r>
              <a:rPr lang="en-US" dirty="0"/>
              <a:t>is possible for individuals with disabilities to work and still receive benefits! </a:t>
            </a:r>
            <a:endParaRPr lang="en-US" dirty="0" smtClean="0"/>
          </a:p>
          <a:p>
            <a:r>
              <a:rPr lang="en-US" dirty="0" smtClean="0"/>
              <a:t>Please </a:t>
            </a:r>
            <a:r>
              <a:rPr lang="en-US" dirty="0"/>
              <a:t>watch this Social Security and Benefits Planning webinar and share it with families!</a:t>
            </a:r>
          </a:p>
          <a:p>
            <a:pPr lvl="1"/>
            <a:r>
              <a:rPr lang="en-US" dirty="0">
                <a:hlinkClick r:id="rId2"/>
              </a:rPr>
              <a:t>DRS' Jason Price and Ali </a:t>
            </a:r>
            <a:r>
              <a:rPr lang="en-US" dirty="0" err="1">
                <a:hlinkClick r:id="rId2"/>
              </a:rPr>
              <a:t>Bolz</a:t>
            </a:r>
            <a:r>
              <a:rPr lang="en-US" dirty="0">
                <a:hlinkClick r:id="rId2"/>
              </a:rPr>
              <a:t> regarding Social Security and Benefits Planning</a:t>
            </a:r>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100</a:t>
            </a:fld>
            <a:endParaRPr lang="en-US" dirty="0"/>
          </a:p>
        </p:txBody>
      </p:sp>
    </p:spTree>
    <p:extLst>
      <p:ext uri="{BB962C8B-B14F-4D97-AF65-F5344CB8AC3E}">
        <p14:creationId xmlns:p14="http://schemas.microsoft.com/office/powerpoint/2010/main" val="17660062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101</a:t>
            </a:fld>
            <a:endParaRPr lang="en-US" dirty="0"/>
          </a:p>
        </p:txBody>
      </p:sp>
    </p:spTree>
    <p:extLst>
      <p:ext uri="{BB962C8B-B14F-4D97-AF65-F5344CB8AC3E}">
        <p14:creationId xmlns:p14="http://schemas.microsoft.com/office/powerpoint/2010/main" val="3267536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Incentive Planning and Assistance (OWIPA)</a:t>
            </a:r>
            <a:endParaRPr lang="en-US" dirty="0"/>
          </a:p>
        </p:txBody>
      </p:sp>
      <p:sp>
        <p:nvSpPr>
          <p:cNvPr id="3" name="Content Placeholder 2"/>
          <p:cNvSpPr>
            <a:spLocks noGrp="1"/>
          </p:cNvSpPr>
          <p:nvPr>
            <p:ph idx="1"/>
          </p:nvPr>
        </p:nvSpPr>
        <p:spPr/>
        <p:txBody>
          <a:bodyPr>
            <a:normAutofit fontScale="70000" lnSpcReduction="20000"/>
          </a:bodyPr>
          <a:lstStyle/>
          <a:p>
            <a:r>
              <a:rPr lang="en-US" dirty="0"/>
              <a:t>Who is eligible for </a:t>
            </a:r>
            <a:r>
              <a:rPr lang="en-US" dirty="0">
                <a:hlinkClick r:id="rId2"/>
              </a:rPr>
              <a:t>Work Incentive Planning and Assistance (OWIPA</a:t>
            </a:r>
            <a:r>
              <a:rPr lang="en-US" dirty="0"/>
              <a:t>)?</a:t>
            </a:r>
          </a:p>
          <a:p>
            <a:r>
              <a:rPr lang="en-US" dirty="0"/>
              <a:t>Individuals between the ages of 14 and full retirement age who are receiving Supplemental Security Income (SSI) due to a disability and/or Social Security Disability Insurance (SSDI) who are employed or are considering employment are eligible for OWIPA services.</a:t>
            </a:r>
          </a:p>
          <a:p>
            <a:r>
              <a:rPr lang="en-US" dirty="0"/>
              <a:t>OWIPA staff also provide access to information on other Federal/State/Local programs, as well as Social Security Work Incentives. Information regarding Medicaid/Medicare and alternative health insurance programs is available for beneficiaries needing guidance when determining healthcare needs.</a:t>
            </a:r>
          </a:p>
          <a:p>
            <a:r>
              <a:rPr lang="en-US" dirty="0"/>
              <a:t>The staff can provide assistance with assessing the beneficiary's current benefit situation, resolving work incentive issues, and exploring employment options.</a:t>
            </a:r>
          </a:p>
          <a:p>
            <a:r>
              <a:rPr lang="en-US" dirty="0" smtClean="0"/>
              <a:t>Statewide toll free phone number (866) 608-8873</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102</a:t>
            </a:fld>
            <a:endParaRPr lang="en-US" dirty="0"/>
          </a:p>
        </p:txBody>
      </p:sp>
    </p:spTree>
    <p:extLst>
      <p:ext uri="{BB962C8B-B14F-4D97-AF65-F5344CB8AC3E}">
        <p14:creationId xmlns:p14="http://schemas.microsoft.com/office/powerpoint/2010/main" val="25721275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506983"/>
            <a:ext cx="9328768" cy="1143000"/>
          </a:xfrm>
        </p:spPr>
        <p:txBody>
          <a:bodyPr>
            <a:normAutofit fontScale="90000"/>
          </a:bodyPr>
          <a:lstStyle/>
          <a:p>
            <a:r>
              <a:rPr lang="en-US" dirty="0">
                <a:ln w="0"/>
              </a:rPr>
              <a:t>Guardianship Resources</a:t>
            </a:r>
            <a:br>
              <a:rPr lang="en-US" dirty="0">
                <a:ln w="0"/>
              </a:rPr>
            </a:br>
            <a:endParaRPr lang="en-US" dirty="0"/>
          </a:p>
        </p:txBody>
      </p:sp>
      <p:sp>
        <p:nvSpPr>
          <p:cNvPr id="3" name="Rectangle 2"/>
          <p:cNvSpPr/>
          <p:nvPr/>
        </p:nvSpPr>
        <p:spPr>
          <a:xfrm>
            <a:off x="776835" y="1332963"/>
            <a:ext cx="9433965" cy="6155531"/>
          </a:xfrm>
          <a:prstGeom prst="rect">
            <a:avLst/>
          </a:prstGeom>
        </p:spPr>
        <p:txBody>
          <a:bodyPr wrap="square">
            <a:spAutoFit/>
          </a:bodyPr>
          <a:lstStyle/>
          <a:p>
            <a:pPr marL="342900" indent="-342900">
              <a:buFont typeface="Arial" panose="020B0604020202020204" pitchFamily="34" charset="0"/>
              <a:buChar char="•"/>
              <a:defRPr/>
            </a:pPr>
            <a:r>
              <a:rPr lang="en-US" sz="2800" dirty="0">
                <a:solidFill>
                  <a:schemeClr val="bg2">
                    <a:lumMod val="25000"/>
                  </a:schemeClr>
                </a:solidFill>
                <a:hlinkClick r:id="rId3"/>
              </a:rPr>
              <a:t>A Guide to Guardianship For Adults With Developmental </a:t>
            </a:r>
            <a:r>
              <a:rPr lang="en-US" sz="2800" dirty="0" smtClean="0">
                <a:solidFill>
                  <a:schemeClr val="bg2">
                    <a:lumMod val="25000"/>
                  </a:schemeClr>
                </a:solidFill>
                <a:hlinkClick r:id="rId3"/>
              </a:rPr>
              <a:t>Disabilities</a:t>
            </a:r>
            <a:endParaRPr lang="en-US" sz="2800" dirty="0">
              <a:solidFill>
                <a:schemeClr val="bg2">
                  <a:lumMod val="25000"/>
                </a:schemeClr>
              </a:solidFill>
            </a:endParaRPr>
          </a:p>
          <a:p>
            <a:pPr marL="342900" indent="-342900">
              <a:buFont typeface="Arial" panose="020B0604020202020204" pitchFamily="34" charset="0"/>
              <a:buChar char="•"/>
            </a:pPr>
            <a:r>
              <a:rPr lang="en-US" sz="2800" dirty="0">
                <a:solidFill>
                  <a:schemeClr val="bg2">
                    <a:lumMod val="25000"/>
                  </a:schemeClr>
                </a:solidFill>
                <a:hlinkClick r:id="rId4"/>
              </a:rPr>
              <a:t>Legal Aid OK: Oklahoma </a:t>
            </a:r>
            <a:r>
              <a:rPr lang="en-US" sz="2800" dirty="0" smtClean="0">
                <a:solidFill>
                  <a:schemeClr val="bg2">
                    <a:lumMod val="25000"/>
                  </a:schemeClr>
                </a:solidFill>
                <a:hlinkClick r:id="rId4"/>
              </a:rPr>
              <a:t>Law</a:t>
            </a:r>
            <a:endParaRPr lang="en-US" sz="2800" dirty="0">
              <a:solidFill>
                <a:schemeClr val="bg2">
                  <a:lumMod val="25000"/>
                </a:schemeClr>
              </a:solidFill>
            </a:endParaRPr>
          </a:p>
          <a:p>
            <a:pPr marL="342900" indent="-342900">
              <a:buFont typeface="Arial" panose="020B0604020202020204" pitchFamily="34" charset="0"/>
              <a:buChar char="•"/>
              <a:defRPr/>
            </a:pPr>
            <a:r>
              <a:rPr lang="en-US" sz="2800" dirty="0">
                <a:solidFill>
                  <a:schemeClr val="bg2">
                    <a:lumMod val="25000"/>
                  </a:schemeClr>
                </a:solidFill>
                <a:hlinkClick r:id="rId5"/>
              </a:rPr>
              <a:t>Oklahoma County Court Clerk Guardianship </a:t>
            </a:r>
            <a:r>
              <a:rPr lang="en-US" sz="2800" dirty="0" smtClean="0">
                <a:solidFill>
                  <a:schemeClr val="bg2">
                    <a:lumMod val="25000"/>
                  </a:schemeClr>
                </a:solidFill>
                <a:hlinkClick r:id="rId5"/>
              </a:rPr>
              <a:t>Handbook</a:t>
            </a:r>
            <a:endParaRPr lang="en-US" sz="2800" dirty="0" smtClean="0">
              <a:solidFill>
                <a:schemeClr val="bg2">
                  <a:lumMod val="25000"/>
                </a:schemeClr>
              </a:solidFill>
            </a:endParaRPr>
          </a:p>
          <a:p>
            <a:pPr marL="342900" indent="-342900">
              <a:buFont typeface="Arial" panose="020B0604020202020204" pitchFamily="34" charset="0"/>
              <a:buChar char="•"/>
              <a:defRPr/>
            </a:pPr>
            <a:r>
              <a:rPr lang="en-US" sz="2800" dirty="0">
                <a:solidFill>
                  <a:schemeClr val="bg2">
                    <a:lumMod val="25000"/>
                  </a:schemeClr>
                </a:solidFill>
                <a:hlinkClick r:id="rId6"/>
              </a:rPr>
              <a:t>Oklahoma Department of Human </a:t>
            </a:r>
            <a:r>
              <a:rPr lang="en-US" sz="2800" dirty="0" smtClean="0">
                <a:solidFill>
                  <a:schemeClr val="bg2">
                    <a:lumMod val="25000"/>
                  </a:schemeClr>
                </a:solidFill>
                <a:hlinkClick r:id="rId6"/>
              </a:rPr>
              <a:t>Services: Developmental </a:t>
            </a:r>
            <a:r>
              <a:rPr lang="en-US" sz="2800" dirty="0">
                <a:solidFill>
                  <a:schemeClr val="bg2">
                    <a:lumMod val="25000"/>
                  </a:schemeClr>
                </a:solidFill>
                <a:hlinkClick r:id="rId6"/>
              </a:rPr>
              <a:t>Disabilities Services-Guardianship </a:t>
            </a:r>
            <a:r>
              <a:rPr lang="en-US" sz="2800" dirty="0" smtClean="0">
                <a:solidFill>
                  <a:schemeClr val="bg2">
                    <a:lumMod val="25000"/>
                  </a:schemeClr>
                </a:solidFill>
                <a:hlinkClick r:id="rId6"/>
              </a:rPr>
              <a:t>Assistance</a:t>
            </a:r>
            <a:endParaRPr lang="en-US" sz="2800" dirty="0" smtClean="0">
              <a:solidFill>
                <a:schemeClr val="bg2">
                  <a:lumMod val="25000"/>
                </a:schemeClr>
              </a:solidFill>
            </a:endParaRPr>
          </a:p>
          <a:p>
            <a:pPr marL="342900" indent="-342900">
              <a:buFont typeface="Arial" panose="020B0604020202020204" pitchFamily="34" charset="0"/>
              <a:buChar char="•"/>
              <a:defRPr/>
            </a:pPr>
            <a:r>
              <a:rPr lang="en-US" sz="2800" dirty="0" smtClean="0">
                <a:solidFill>
                  <a:schemeClr val="bg2">
                    <a:lumMod val="25000"/>
                  </a:schemeClr>
                </a:solidFill>
                <a:hlinkClick r:id="rId7"/>
              </a:rPr>
              <a:t>OK Disability Law Center</a:t>
            </a:r>
            <a:endParaRPr lang="en-US" sz="2800" dirty="0" smtClean="0">
              <a:solidFill>
                <a:schemeClr val="bg2">
                  <a:lumMod val="25000"/>
                </a:schemeClr>
              </a:solidFill>
            </a:endParaRPr>
          </a:p>
          <a:p>
            <a:pPr marL="342900" indent="-342900">
              <a:buFont typeface="Arial" panose="020B0604020202020204" pitchFamily="34" charset="0"/>
              <a:buChar char="•"/>
              <a:defRPr/>
            </a:pPr>
            <a:r>
              <a:rPr lang="en-US" sz="2800" dirty="0" smtClean="0">
                <a:solidFill>
                  <a:schemeClr val="bg2">
                    <a:lumMod val="25000"/>
                  </a:schemeClr>
                </a:solidFill>
                <a:hlinkClick r:id="rId8"/>
              </a:rPr>
              <a:t>Supported Decision-Making</a:t>
            </a:r>
            <a:endParaRPr lang="en-US" sz="2800" dirty="0" smtClean="0">
              <a:solidFill>
                <a:schemeClr val="bg2">
                  <a:lumMod val="25000"/>
                </a:schemeClr>
              </a:solidFill>
            </a:endParaRPr>
          </a:p>
          <a:p>
            <a:pPr marL="342900" indent="-342900">
              <a:buFont typeface="Arial" panose="020B0604020202020204" pitchFamily="34" charset="0"/>
              <a:buChar char="•"/>
            </a:pPr>
            <a:r>
              <a:rPr lang="en-US" sz="2800" dirty="0" smtClean="0">
                <a:solidFill>
                  <a:schemeClr val="bg2">
                    <a:lumMod val="25000"/>
                  </a:schemeClr>
                </a:solidFill>
                <a:hlinkClick r:id="rId9"/>
              </a:rPr>
              <a:t>The </a:t>
            </a:r>
            <a:r>
              <a:rPr lang="en-US" sz="2800" dirty="0">
                <a:solidFill>
                  <a:schemeClr val="bg2">
                    <a:lumMod val="25000"/>
                  </a:schemeClr>
                </a:solidFill>
                <a:hlinkClick r:id="rId9"/>
              </a:rPr>
              <a:t>Senior Law Resource </a:t>
            </a:r>
            <a:r>
              <a:rPr lang="en-US" sz="2800" dirty="0" smtClean="0">
                <a:solidFill>
                  <a:schemeClr val="bg2">
                    <a:lumMod val="25000"/>
                  </a:schemeClr>
                </a:solidFill>
                <a:hlinkClick r:id="rId9"/>
              </a:rPr>
              <a:t>Center</a:t>
            </a:r>
            <a:endParaRPr lang="en-US" sz="2800" dirty="0">
              <a:solidFill>
                <a:schemeClr val="bg2">
                  <a:lumMod val="25000"/>
                </a:schemeClr>
              </a:solidFill>
            </a:endParaRPr>
          </a:p>
          <a:p>
            <a:pPr marL="342900" indent="-342900">
              <a:buFont typeface="Arial" panose="020B0604020202020204" pitchFamily="34" charset="0"/>
              <a:buChar char="•"/>
              <a:defRPr/>
            </a:pPr>
            <a:r>
              <a:rPr lang="en-US" sz="2800" dirty="0">
                <a:solidFill>
                  <a:schemeClr val="bg2">
                    <a:lumMod val="25000"/>
                  </a:schemeClr>
                </a:solidFill>
                <a:hlinkClick r:id="rId10"/>
              </a:rPr>
              <a:t>Special Needs Alliance</a:t>
            </a:r>
            <a:endParaRPr lang="en-US" sz="2800" dirty="0">
              <a:solidFill>
                <a:schemeClr val="bg2">
                  <a:lumMod val="25000"/>
                </a:schemeClr>
              </a:solidFill>
            </a:endParaRPr>
          </a:p>
          <a:p>
            <a:pPr>
              <a:defRPr/>
            </a:pPr>
            <a:endParaRPr lang="en-US" sz="2400" u="sng" dirty="0">
              <a:solidFill>
                <a:schemeClr val="bg2">
                  <a:lumMod val="25000"/>
                </a:schemeClr>
              </a:solidFill>
              <a:hlinkClick r:id="" action="ppaction://noaction"/>
            </a:endParaRPr>
          </a:p>
          <a:p>
            <a:pPr>
              <a:defRPr/>
            </a:pPr>
            <a:endParaRPr lang="en-US" sz="2200" dirty="0">
              <a:solidFill>
                <a:schemeClr val="bg2">
                  <a:lumMod val="25000"/>
                </a:schemeClr>
              </a:solidFill>
            </a:endParaRPr>
          </a:p>
          <a:p>
            <a:pPr>
              <a:defRPr/>
            </a:pPr>
            <a:endParaRPr lang="en-US" sz="2200" dirty="0">
              <a:solidFill>
                <a:schemeClr val="bg2">
                  <a:lumMod val="25000"/>
                </a:schemeClr>
              </a:solidFill>
            </a:endParaRPr>
          </a:p>
          <a:p>
            <a:pPr>
              <a:defRPr/>
            </a:pPr>
            <a:endParaRPr lang="en-US" dirty="0">
              <a:solidFill>
                <a:schemeClr val="bg2">
                  <a:lumMod val="25000"/>
                </a:schemeClr>
              </a:solidFill>
            </a:endParaRP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103</a:t>
            </a:fld>
            <a:endParaRPr lang="en-US" dirty="0"/>
          </a:p>
        </p:txBody>
      </p:sp>
    </p:spTree>
    <p:extLst>
      <p:ext uri="{BB962C8B-B14F-4D97-AF65-F5344CB8AC3E}">
        <p14:creationId xmlns:p14="http://schemas.microsoft.com/office/powerpoint/2010/main" val="991855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OSDE-SES Contact </a:t>
            </a:r>
            <a:r>
              <a:rPr lang="en-US" dirty="0"/>
              <a:t>Information </a:t>
            </a:r>
          </a:p>
        </p:txBody>
      </p:sp>
      <p:sp>
        <p:nvSpPr>
          <p:cNvPr id="3" name="Content Placeholder 2"/>
          <p:cNvSpPr>
            <a:spLocks noGrp="1"/>
          </p:cNvSpPr>
          <p:nvPr>
            <p:ph idx="1"/>
          </p:nvPr>
        </p:nvSpPr>
        <p:spPr/>
        <p:txBody>
          <a:bodyPr>
            <a:normAutofit lnSpcReduction="10000"/>
          </a:bodyPr>
          <a:lstStyle/>
          <a:p>
            <a:pPr marL="0" indent="0">
              <a:buNone/>
            </a:pPr>
            <a:r>
              <a:rPr lang="en-US" dirty="0"/>
              <a:t>Special Education Services</a:t>
            </a:r>
          </a:p>
          <a:p>
            <a:pPr marL="0" indent="0">
              <a:buNone/>
            </a:pPr>
            <a:r>
              <a:rPr lang="en-US" dirty="0"/>
              <a:t>(405) 521-3351</a:t>
            </a:r>
          </a:p>
          <a:p>
            <a:pPr marL="0" indent="0">
              <a:buNone/>
            </a:pPr>
            <a:endParaRPr lang="en-US" dirty="0" smtClean="0"/>
          </a:p>
          <a:p>
            <a:pPr marL="0" indent="0">
              <a:buNone/>
            </a:pPr>
            <a:r>
              <a:rPr lang="en-US" dirty="0" smtClean="0"/>
              <a:t>Lori Chesnut, M.Ed.</a:t>
            </a:r>
          </a:p>
          <a:p>
            <a:pPr marL="0" indent="0">
              <a:buNone/>
            </a:pPr>
            <a:r>
              <a:rPr lang="en-US" dirty="0"/>
              <a:t>Secondary Transition </a:t>
            </a:r>
            <a:r>
              <a:rPr lang="en-US" dirty="0" smtClean="0"/>
              <a:t>Specialist</a:t>
            </a:r>
            <a:endParaRPr lang="en-US" dirty="0"/>
          </a:p>
          <a:p>
            <a:pPr marL="0" indent="0">
              <a:buNone/>
            </a:pPr>
            <a:r>
              <a:rPr lang="en-US" dirty="0" smtClean="0"/>
              <a:t>Lori.Chesnut@sde.ok.gov</a:t>
            </a:r>
            <a:endParaRPr lang="en-US" dirty="0">
              <a:hlinkClick r:id="rId3"/>
            </a:endParaRPr>
          </a:p>
          <a:p>
            <a:pPr marL="0" indent="0">
              <a:buNone/>
            </a:pPr>
            <a:r>
              <a:rPr lang="en-US" dirty="0"/>
              <a:t>(405) 521-4802</a:t>
            </a:r>
            <a:endParaRPr lang="en-US" dirty="0">
              <a:hlinkClick r:id="rId3"/>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104</a:t>
            </a:fld>
            <a:endParaRPr lang="en-US" dirty="0"/>
          </a:p>
        </p:txBody>
      </p:sp>
    </p:spTree>
    <p:extLst>
      <p:ext uri="{BB962C8B-B14F-4D97-AF65-F5344CB8AC3E}">
        <p14:creationId xmlns:p14="http://schemas.microsoft.com/office/powerpoint/2010/main" val="34361470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Connected with OSDE-SES</a:t>
            </a:r>
            <a:endParaRPr lang="en-US" dirty="0"/>
          </a:p>
        </p:txBody>
      </p:sp>
      <p:sp>
        <p:nvSpPr>
          <p:cNvPr id="3" name="Content Placeholder 2"/>
          <p:cNvSpPr>
            <a:spLocks noGrp="1"/>
          </p:cNvSpPr>
          <p:nvPr>
            <p:ph idx="1"/>
          </p:nvPr>
        </p:nvSpPr>
        <p:spPr>
          <a:xfrm>
            <a:off x="294199" y="1825624"/>
            <a:ext cx="11603603" cy="4537693"/>
          </a:xfrm>
        </p:spPr>
        <p:txBody>
          <a:bodyPr>
            <a:normAutofit/>
          </a:bodyPr>
          <a:lstStyle/>
          <a:p>
            <a:r>
              <a:rPr lang="en-US" dirty="0" smtClean="0">
                <a:hlinkClick r:id="rId3"/>
              </a:rPr>
              <a:t>Sign up</a:t>
            </a:r>
            <a:r>
              <a:rPr lang="en-US" dirty="0" smtClean="0"/>
              <a:t> for the list serv at </a:t>
            </a:r>
            <a:r>
              <a:rPr lang="en-US" dirty="0" smtClean="0">
                <a:hlinkClick r:id="rId3"/>
              </a:rPr>
              <a:t>https</a:t>
            </a:r>
            <a:r>
              <a:rPr lang="en-US" dirty="0">
                <a:hlinkClick r:id="rId3"/>
              </a:rPr>
              <a:t>://sde.ok.gov/special-education</a:t>
            </a:r>
            <a:endParaRPr lang="en-US" dirty="0" smtClean="0"/>
          </a:p>
          <a:p>
            <a:r>
              <a:rPr lang="en-US" dirty="0" smtClean="0"/>
              <a:t>OSDE-SES Facebook page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105</a:t>
            </a:fld>
            <a:endParaRPr lang="en-US" dirty="0"/>
          </a:p>
        </p:txBody>
      </p:sp>
    </p:spTree>
    <p:extLst>
      <p:ext uri="{BB962C8B-B14F-4D97-AF65-F5344CB8AC3E}">
        <p14:creationId xmlns:p14="http://schemas.microsoft.com/office/powerpoint/2010/main" val="26541219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Resources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hlinkClick r:id="rId3"/>
              </a:rPr>
              <a:t>Transition Planning for Students with Significant Support Needs Presentation and Resources</a:t>
            </a:r>
            <a:endParaRPr lang="en-US" dirty="0" smtClean="0">
              <a:hlinkClick r:id="rId4"/>
            </a:endParaRPr>
          </a:p>
          <a:p>
            <a:pPr marL="0" indent="0">
              <a:buNone/>
            </a:pPr>
            <a:r>
              <a:rPr lang="en-US" dirty="0" smtClean="0">
                <a:hlinkClick r:id="rId4"/>
              </a:rPr>
              <a:t>OK </a:t>
            </a:r>
            <a:r>
              <a:rPr lang="en-US" dirty="0">
                <a:hlinkClick r:id="rId4"/>
              </a:rPr>
              <a:t>State Department of Education-Special Education Services</a:t>
            </a:r>
            <a:endParaRPr lang="en-US" dirty="0"/>
          </a:p>
          <a:p>
            <a:pPr marL="457200" lvl="1" indent="0">
              <a:buNone/>
            </a:pPr>
            <a:r>
              <a:rPr lang="en-US" dirty="0">
                <a:hlinkClick r:id="rId5"/>
              </a:rPr>
              <a:t>Secondary Transition </a:t>
            </a:r>
            <a:r>
              <a:rPr lang="en-US" dirty="0" smtClean="0">
                <a:hlinkClick r:id="rId5"/>
              </a:rPr>
              <a:t>Resources</a:t>
            </a:r>
            <a:endParaRPr lang="en-US" dirty="0" smtClean="0"/>
          </a:p>
          <a:p>
            <a:pPr lvl="2"/>
            <a:r>
              <a:rPr lang="en-US" b="1" dirty="0" smtClean="0"/>
              <a:t>Transition Planning Folders</a:t>
            </a:r>
          </a:p>
          <a:p>
            <a:pPr lvl="2"/>
            <a:r>
              <a:rPr lang="en-US" b="1" dirty="0" smtClean="0"/>
              <a:t>Secondary Transition Handbook</a:t>
            </a:r>
          </a:p>
          <a:p>
            <a:r>
              <a:rPr lang="en-US" dirty="0" smtClean="0"/>
              <a:t>Secondary Transition Modules in Pepper</a:t>
            </a:r>
          </a:p>
          <a:p>
            <a:r>
              <a:rPr lang="en-US" dirty="0">
                <a:hlinkClick r:id="rId6"/>
              </a:rPr>
              <a:t>OU Zarrow </a:t>
            </a:r>
            <a:r>
              <a:rPr lang="en-US" dirty="0" smtClean="0">
                <a:hlinkClick r:id="rId6"/>
              </a:rPr>
              <a:t>Center</a:t>
            </a:r>
            <a:endParaRPr lang="en-US" dirty="0" smtClean="0"/>
          </a:p>
          <a:p>
            <a:endParaRPr lang="en-US"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106</a:t>
            </a:fld>
            <a:endParaRPr lang="en-US" dirty="0"/>
          </a:p>
        </p:txBody>
      </p:sp>
    </p:spTree>
    <p:extLst>
      <p:ext uri="{BB962C8B-B14F-4D97-AF65-F5344CB8AC3E}">
        <p14:creationId xmlns:p14="http://schemas.microsoft.com/office/powerpoint/2010/main" val="1192029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ICAP Resources for Students with Disabilities</a:t>
            </a:r>
            <a:endParaRPr lang="en-US" dirty="0"/>
          </a:p>
        </p:txBody>
      </p:sp>
      <p:sp>
        <p:nvSpPr>
          <p:cNvPr id="3" name="Content Placeholder 2"/>
          <p:cNvSpPr>
            <a:spLocks noGrp="1"/>
          </p:cNvSpPr>
          <p:nvPr>
            <p:ph idx="1"/>
          </p:nvPr>
        </p:nvSpPr>
        <p:spPr/>
        <p:txBody>
          <a:bodyPr/>
          <a:lstStyle/>
          <a:p>
            <a:r>
              <a:rPr lang="en-US" dirty="0"/>
              <a:t>Looking for ways to incorporate the ICAP and the IEP Transition Plan</a:t>
            </a:r>
            <a:r>
              <a:rPr lang="en-US" dirty="0" smtClean="0"/>
              <a:t>?</a:t>
            </a:r>
            <a:endParaRPr lang="en-US" dirty="0">
              <a:solidFill>
                <a:srgbClr val="C00000"/>
              </a:solidFill>
              <a:ea typeface="Arial Rounded MT Bold" charset="0"/>
              <a:cs typeface="Arial" panose="020B0604020202020204" pitchFamily="34" charset="0"/>
              <a:hlinkClick r:id="rId2">
                <a:extLst>
                  <a:ext uri="{A12FA001-AC4F-418D-AE19-62706E023703}">
                    <ahyp:hlinkClr xmlns:lc="http://schemas.openxmlformats.org/drawingml/2006/lockedCanvas" xmlns:ahyp="http://schemas.microsoft.com/office/drawing/2018/hyperlinkcolor" xmlns="" val="tx"/>
                  </a:ext>
                </a:extLst>
              </a:hlinkClick>
            </a:endParaRPr>
          </a:p>
          <a:p>
            <a:r>
              <a:rPr lang="en-US" dirty="0" smtClean="0">
                <a:ea typeface="Arial Rounded MT Bold" charset="0"/>
                <a:cs typeface="Arial" panose="020B0604020202020204" pitchFamily="34" charset="0"/>
              </a:rPr>
              <a:t>Visit </a:t>
            </a:r>
            <a:r>
              <a:rPr lang="en-US" dirty="0" smtClean="0">
                <a:solidFill>
                  <a:srgbClr val="C00000"/>
                </a:solidFill>
                <a:ea typeface="Arial Rounded MT Bold" charset="0"/>
                <a:cs typeface="Arial" panose="020B0604020202020204" pitchFamily="34" charset="0"/>
                <a:hlinkClick r:id="rId2">
                  <a:extLst>
                    <a:ext uri="{A12FA001-AC4F-418D-AE19-62706E023703}">
                      <ahyp:hlinkClr xmlns:lc="http://schemas.openxmlformats.org/drawingml/2006/lockedCanvas" xmlns:ahyp="http://schemas.microsoft.com/office/drawing/2018/hyperlinkcolor" xmlns="" val="tx"/>
                    </a:ext>
                  </a:extLst>
                </a:hlinkClick>
              </a:rPr>
              <a:t>Oklahoma </a:t>
            </a:r>
            <a:r>
              <a:rPr lang="en-US" dirty="0" smtClean="0">
                <a:solidFill>
                  <a:srgbClr val="C00000"/>
                </a:solidFill>
                <a:ea typeface="Arial Rounded MT Bold" charset="0"/>
                <a:cs typeface="Arial" panose="020B0604020202020204" pitchFamily="34" charset="0"/>
                <a:hlinkClick r:id="rId2">
                  <a:extLst>
                    <a:ext uri="{A12FA001-AC4F-418D-AE19-62706E023703}">
                      <ahyp:hlinkClr xmlns:lc="http://schemas.openxmlformats.org/drawingml/2006/lockedCanvas" xmlns:ahyp="http://schemas.microsoft.com/office/drawing/2018/hyperlinkcolor" xmlns="" val="tx"/>
                    </a:ext>
                  </a:extLst>
                </a:hlinkClick>
              </a:rPr>
              <a:t>Edge</a:t>
            </a:r>
            <a:endParaRPr lang="en-US" dirty="0" smtClean="0">
              <a:solidFill>
                <a:srgbClr val="C00000"/>
              </a:solidFill>
              <a:ea typeface="Arial Rounded MT Bold" charset="0"/>
              <a:cs typeface="Arial" panose="020B0604020202020204" pitchFamily="34" charset="0"/>
            </a:endParaRPr>
          </a:p>
          <a:p>
            <a:pPr lvl="1"/>
            <a:r>
              <a:rPr lang="en-US" dirty="0" smtClean="0">
                <a:hlinkClick r:id="rId3"/>
              </a:rPr>
              <a:t>IEP and ICAP Comparison Document</a:t>
            </a:r>
            <a:endParaRPr lang="en-US" dirty="0" smtClean="0"/>
          </a:p>
          <a:p>
            <a:pPr lvl="1"/>
            <a:r>
              <a:rPr lang="en-US" dirty="0" smtClean="0">
                <a:hlinkClick r:id="rId4"/>
              </a:rPr>
              <a:t>ICAP FAQs for the IEP</a:t>
            </a:r>
            <a:endParaRPr lang="en-US" dirty="0" smtClean="0"/>
          </a:p>
          <a:p>
            <a:pPr lvl="1"/>
            <a:r>
              <a:rPr lang="en-US" dirty="0" smtClean="0">
                <a:hlinkClick r:id="rId5"/>
              </a:rPr>
              <a:t>ICAP IEP Presentation </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107</a:t>
            </a:fld>
            <a:endParaRPr lang="en-US" dirty="0"/>
          </a:p>
        </p:txBody>
      </p:sp>
    </p:spTree>
    <p:extLst>
      <p:ext uri="{BB962C8B-B14F-4D97-AF65-F5344CB8AC3E}">
        <p14:creationId xmlns:p14="http://schemas.microsoft.com/office/powerpoint/2010/main" val="39046713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67021"/>
            <a:ext cx="11603603" cy="1325563"/>
          </a:xfrm>
        </p:spPr>
        <p:txBody>
          <a:bodyPr/>
          <a:lstStyle/>
          <a:p>
            <a:r>
              <a:rPr lang="en-US" dirty="0"/>
              <a:t>Additional Resources</a:t>
            </a:r>
          </a:p>
        </p:txBody>
      </p:sp>
      <p:sp>
        <p:nvSpPr>
          <p:cNvPr id="3" name="Content Placeholder 2"/>
          <p:cNvSpPr>
            <a:spLocks noGrp="1"/>
          </p:cNvSpPr>
          <p:nvPr>
            <p:ph idx="1"/>
          </p:nvPr>
        </p:nvSpPr>
        <p:spPr>
          <a:xfrm>
            <a:off x="517890" y="927241"/>
            <a:ext cx="11379912" cy="4525963"/>
          </a:xfrm>
        </p:spPr>
        <p:txBody>
          <a:bodyPr>
            <a:normAutofit fontScale="62500" lnSpcReduction="20000"/>
          </a:bodyPr>
          <a:lstStyle/>
          <a:p>
            <a:pPr marL="0" indent="0">
              <a:buNone/>
              <a:defRPr/>
            </a:pPr>
            <a:endParaRPr lang="en-US" sz="8000" dirty="0"/>
          </a:p>
          <a:p>
            <a:pPr>
              <a:defRPr/>
            </a:pPr>
            <a:r>
              <a:rPr lang="en-US" sz="5900" dirty="0" smtClean="0">
                <a:hlinkClick r:id="rId3"/>
              </a:rPr>
              <a:t>National </a:t>
            </a:r>
            <a:r>
              <a:rPr lang="en-US" sz="5900" dirty="0">
                <a:hlinkClick r:id="rId3"/>
              </a:rPr>
              <a:t>Technical Assistance Center on Transition </a:t>
            </a:r>
            <a:r>
              <a:rPr lang="en-US" sz="5900" dirty="0" smtClean="0">
                <a:hlinkClick r:id="rId3"/>
              </a:rPr>
              <a:t>the Collaborative (NTACT:C)</a:t>
            </a:r>
            <a:endParaRPr lang="en-US" sz="5900" dirty="0" smtClean="0"/>
          </a:p>
          <a:p>
            <a:pPr>
              <a:defRPr/>
            </a:pPr>
            <a:r>
              <a:rPr lang="en-US" sz="5900" i="1" u="sng" dirty="0">
                <a:solidFill>
                  <a:schemeClr val="bg2">
                    <a:lumMod val="25000"/>
                  </a:schemeClr>
                </a:solidFill>
                <a:hlinkClick r:id="rId4" tooltip="Download A Transition Guide to Postsecondary Education and Employment for Students and Youth with Disabilities (PDF, 1.6MB)"/>
              </a:rPr>
              <a:t>OSERS: A Transition Guide to Postsecondary Education and Employment for Students and Youth with Disabilities</a:t>
            </a:r>
            <a:r>
              <a:rPr lang="en-US" sz="5900" dirty="0">
                <a:solidFill>
                  <a:schemeClr val="bg2">
                    <a:lumMod val="25000"/>
                  </a:schemeClr>
                </a:solidFill>
              </a:rPr>
              <a:t> </a:t>
            </a:r>
          </a:p>
          <a:p>
            <a:r>
              <a:rPr lang="en-US" sz="5900" dirty="0" smtClean="0">
                <a:solidFill>
                  <a:schemeClr val="bg2">
                    <a:lumMod val="25000"/>
                  </a:schemeClr>
                </a:solidFill>
                <a:hlinkClick r:id="rId5"/>
              </a:rPr>
              <a:t>PACER’s </a:t>
            </a:r>
            <a:r>
              <a:rPr lang="en-US" sz="5900" dirty="0">
                <a:solidFill>
                  <a:schemeClr val="bg2">
                    <a:lumMod val="25000"/>
                  </a:schemeClr>
                </a:solidFill>
                <a:hlinkClick r:id="rId5"/>
              </a:rPr>
              <a:t>National Parent Center on Transition and Employment</a:t>
            </a:r>
            <a:endParaRPr lang="en-US" sz="5900" dirty="0">
              <a:solidFill>
                <a:schemeClr val="bg2">
                  <a:lumMod val="25000"/>
                </a:schemeClr>
              </a:solidFill>
            </a:endParaRPr>
          </a:p>
          <a:p>
            <a:pPr marL="0" indent="0">
              <a:buNone/>
              <a:defRPr/>
            </a:pPr>
            <a:endParaRPr lang="en-US" sz="8000" dirty="0"/>
          </a:p>
          <a:p>
            <a:pPr marL="0" indent="0">
              <a:buNone/>
              <a:defRPr/>
            </a:pPr>
            <a:endParaRPr lang="en-US" sz="8000" dirty="0"/>
          </a:p>
          <a:p>
            <a:pPr marL="0" indent="0">
              <a:buNone/>
              <a:defRPr/>
            </a:pPr>
            <a:endParaRPr lang="en-US" sz="3600" dirty="0"/>
          </a:p>
          <a:p>
            <a:pPr marL="0" indent="0">
              <a:buNone/>
              <a:defRPr/>
            </a:pPr>
            <a:endParaRPr lang="en-US" sz="4800" dirty="0"/>
          </a:p>
          <a:p>
            <a:pPr marL="0" indent="0">
              <a:buNone/>
              <a:defRPr/>
            </a:pPr>
            <a:endParaRPr lang="en-US" sz="4800" dirty="0"/>
          </a:p>
          <a:p>
            <a:pPr marL="0" indent="0">
              <a:buNone/>
              <a:defRPr/>
            </a:pPr>
            <a:endParaRPr lang="en-US" sz="4800" dirty="0"/>
          </a:p>
          <a:p>
            <a:pPr marL="0" indent="0">
              <a:buNone/>
              <a:defRPr/>
            </a:pPr>
            <a:endParaRPr lang="en-US" sz="4800"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108</a:t>
            </a:fld>
            <a:endParaRPr lang="en-US" dirty="0"/>
          </a:p>
        </p:txBody>
      </p:sp>
    </p:spTree>
    <p:extLst>
      <p:ext uri="{BB962C8B-B14F-4D97-AF65-F5344CB8AC3E}">
        <p14:creationId xmlns:p14="http://schemas.microsoft.com/office/powerpoint/2010/main" val="20741136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Oklahoma Resources</a:t>
            </a:r>
            <a:endParaRPr lang="en-US" dirty="0"/>
          </a:p>
        </p:txBody>
      </p:sp>
      <p:sp>
        <p:nvSpPr>
          <p:cNvPr id="4" name="Rectangle 3"/>
          <p:cNvSpPr/>
          <p:nvPr/>
        </p:nvSpPr>
        <p:spPr>
          <a:xfrm>
            <a:off x="639270" y="1417638"/>
            <a:ext cx="10875695" cy="5293757"/>
          </a:xfrm>
          <a:prstGeom prst="rect">
            <a:avLst/>
          </a:prstGeom>
        </p:spPr>
        <p:txBody>
          <a:bodyPr wrap="square">
            <a:spAutoFit/>
          </a:bodyPr>
          <a:lstStyle/>
          <a:p>
            <a:pPr marL="342900" indent="-342900">
              <a:buFont typeface="Arial" panose="020B0604020202020204" pitchFamily="34" charset="0"/>
              <a:buChar char="•"/>
              <a:defRPr/>
            </a:pPr>
            <a:r>
              <a:rPr lang="pl-PL" sz="2800" dirty="0" smtClean="0">
                <a:hlinkClick r:id="rId3"/>
              </a:rPr>
              <a:t>OK-AHEAD</a:t>
            </a:r>
            <a:endParaRPr lang="en-US" sz="2800" dirty="0"/>
          </a:p>
          <a:p>
            <a:pPr marL="342900" indent="-342900">
              <a:buFont typeface="Arial" panose="020B0604020202020204" pitchFamily="34" charset="0"/>
              <a:buChar char="•"/>
              <a:defRPr/>
            </a:pPr>
            <a:r>
              <a:rPr lang="en-US" sz="2800" dirty="0">
                <a:hlinkClick r:id="rId4"/>
              </a:rPr>
              <a:t>Oklahoma ABLE </a:t>
            </a:r>
            <a:r>
              <a:rPr lang="en-US" sz="2800" dirty="0" smtClean="0">
                <a:hlinkClick r:id="rId4"/>
              </a:rPr>
              <a:t>Tech</a:t>
            </a:r>
            <a:endParaRPr lang="en-US" sz="2800" dirty="0">
              <a:solidFill>
                <a:schemeClr val="bg2">
                  <a:lumMod val="25000"/>
                </a:schemeClr>
              </a:solidFill>
              <a:hlinkClick r:id="rId5"/>
            </a:endParaRPr>
          </a:p>
          <a:p>
            <a:pPr marL="342900" indent="-342900">
              <a:buFont typeface="Arial" panose="020B0604020202020204" pitchFamily="34" charset="0"/>
              <a:buChar char="•"/>
            </a:pPr>
            <a:r>
              <a:rPr lang="en-US" sz="2800" dirty="0" smtClean="0">
                <a:solidFill>
                  <a:schemeClr val="bg2">
                    <a:lumMod val="25000"/>
                  </a:schemeClr>
                </a:solidFill>
                <a:hlinkClick r:id="rId5"/>
              </a:rPr>
              <a:t>Oklahoma </a:t>
            </a:r>
            <a:r>
              <a:rPr lang="en-US" sz="2800" dirty="0">
                <a:solidFill>
                  <a:schemeClr val="bg2">
                    <a:lumMod val="25000"/>
                  </a:schemeClr>
                </a:solidFill>
                <a:hlinkClick r:id="rId5"/>
              </a:rPr>
              <a:t>Department of Human Services: Developmental Disabilities </a:t>
            </a:r>
            <a:r>
              <a:rPr lang="en-US" sz="2800" dirty="0" smtClean="0">
                <a:solidFill>
                  <a:schemeClr val="bg2">
                    <a:lumMod val="25000"/>
                  </a:schemeClr>
                </a:solidFill>
                <a:hlinkClick r:id="rId5"/>
              </a:rPr>
              <a:t>Services</a:t>
            </a:r>
            <a:endParaRPr lang="en-US" sz="2800" dirty="0"/>
          </a:p>
          <a:p>
            <a:pPr marL="342900" indent="-342900">
              <a:buFont typeface="Arial" panose="020B0604020202020204" pitchFamily="34" charset="0"/>
              <a:buChar char="•"/>
              <a:defRPr/>
            </a:pPr>
            <a:r>
              <a:rPr lang="en-US" sz="2800" dirty="0">
                <a:solidFill>
                  <a:schemeClr val="bg2">
                    <a:lumMod val="25000"/>
                  </a:schemeClr>
                </a:solidFill>
                <a:hlinkClick r:id="rId6"/>
              </a:rPr>
              <a:t>Oklahoma Department of Rehabilitation </a:t>
            </a:r>
            <a:r>
              <a:rPr lang="en-US" sz="2800" dirty="0" smtClean="0">
                <a:solidFill>
                  <a:schemeClr val="bg2">
                    <a:lumMod val="25000"/>
                  </a:schemeClr>
                </a:solidFill>
                <a:hlinkClick r:id="rId6"/>
              </a:rPr>
              <a:t>Services</a:t>
            </a:r>
            <a:r>
              <a:rPr lang="en-US" sz="2800" dirty="0">
                <a:solidFill>
                  <a:schemeClr val="bg2">
                    <a:lumMod val="25000"/>
                  </a:schemeClr>
                </a:solidFill>
              </a:rPr>
              <a:t>	</a:t>
            </a:r>
          </a:p>
          <a:p>
            <a:pPr marL="342900" indent="-342900">
              <a:buFont typeface="Arial" panose="020B0604020202020204" pitchFamily="34" charset="0"/>
              <a:buChar char="•"/>
            </a:pPr>
            <a:r>
              <a:rPr lang="en-US" sz="2800" b="1" dirty="0">
                <a:solidFill>
                  <a:schemeClr val="bg2">
                    <a:lumMod val="25000"/>
                  </a:schemeClr>
                </a:solidFill>
                <a:hlinkClick r:id="rId7"/>
              </a:rPr>
              <a:t>Oklahoma Developmental Disabilities </a:t>
            </a:r>
            <a:r>
              <a:rPr lang="en-US" sz="2800" b="1" dirty="0" smtClean="0">
                <a:solidFill>
                  <a:schemeClr val="bg2">
                    <a:lumMod val="25000"/>
                  </a:schemeClr>
                </a:solidFill>
                <a:hlinkClick r:id="rId7"/>
              </a:rPr>
              <a:t>Council</a:t>
            </a:r>
            <a:endParaRPr lang="en-US" sz="2800" b="1" dirty="0"/>
          </a:p>
          <a:p>
            <a:pPr marL="342900" indent="-342900">
              <a:buFont typeface="Arial" panose="020B0604020202020204" pitchFamily="34" charset="0"/>
              <a:buChar char="•"/>
              <a:defRPr/>
            </a:pPr>
            <a:r>
              <a:rPr lang="en-US" sz="2800" dirty="0">
                <a:solidFill>
                  <a:schemeClr val="bg2">
                    <a:lumMod val="25000"/>
                  </a:schemeClr>
                </a:solidFill>
                <a:hlinkClick r:id="rId8"/>
              </a:rPr>
              <a:t>Oklahoma Family </a:t>
            </a:r>
            <a:r>
              <a:rPr lang="en-US" sz="2800" dirty="0" smtClean="0">
                <a:solidFill>
                  <a:schemeClr val="bg2">
                    <a:lumMod val="25000"/>
                  </a:schemeClr>
                </a:solidFill>
                <a:hlinkClick r:id="rId8"/>
              </a:rPr>
              <a:t>Network</a:t>
            </a:r>
            <a:endParaRPr lang="en-US" sz="2800" dirty="0" smtClean="0">
              <a:solidFill>
                <a:schemeClr val="bg2">
                  <a:lumMod val="25000"/>
                </a:schemeClr>
              </a:solidFill>
            </a:endParaRPr>
          </a:p>
          <a:p>
            <a:pPr marL="342900" indent="-342900">
              <a:buFont typeface="Arial" panose="020B0604020202020204" pitchFamily="34" charset="0"/>
              <a:buChar char="•"/>
              <a:defRPr/>
            </a:pPr>
            <a:r>
              <a:rPr lang="en-US" sz="2800" dirty="0">
                <a:solidFill>
                  <a:schemeClr val="bg2">
                    <a:lumMod val="25000"/>
                  </a:schemeClr>
                </a:solidFill>
                <a:hlinkClick r:id="rId9"/>
              </a:rPr>
              <a:t>Oklahoma Parent’s Center </a:t>
            </a:r>
            <a:endParaRPr lang="en-US" sz="2800" dirty="0" smtClean="0">
              <a:solidFill>
                <a:schemeClr val="bg2">
                  <a:lumMod val="25000"/>
                </a:schemeClr>
              </a:solidFill>
            </a:endParaRPr>
          </a:p>
          <a:p>
            <a:pPr marL="342900" indent="-342900">
              <a:buFont typeface="Arial" panose="020B0604020202020204" pitchFamily="34" charset="0"/>
              <a:buChar char="•"/>
              <a:defRPr/>
            </a:pPr>
            <a:r>
              <a:rPr lang="en-US" sz="2800" b="1" dirty="0">
                <a:solidFill>
                  <a:schemeClr val="bg2">
                    <a:lumMod val="25000"/>
                  </a:schemeClr>
                </a:solidFill>
                <a:hlinkClick r:id="rId10"/>
              </a:rPr>
              <a:t>Sooner Success</a:t>
            </a:r>
            <a:endParaRPr lang="en-US" sz="2800" b="1" dirty="0">
              <a:solidFill>
                <a:schemeClr val="bg2">
                  <a:lumMod val="25000"/>
                </a:schemeClr>
              </a:solidFill>
            </a:endParaRPr>
          </a:p>
          <a:p>
            <a:pPr>
              <a:defRPr/>
            </a:pPr>
            <a:endParaRPr lang="en-US" sz="2200" dirty="0">
              <a:solidFill>
                <a:schemeClr val="bg2">
                  <a:lumMod val="25000"/>
                </a:schemeClr>
              </a:solidFill>
            </a:endParaRPr>
          </a:p>
          <a:p>
            <a:pPr>
              <a:defRPr/>
            </a:pPr>
            <a:endParaRPr lang="en-US" sz="2200" dirty="0">
              <a:solidFill>
                <a:schemeClr val="bg2">
                  <a:lumMod val="25000"/>
                </a:schemeClr>
              </a:solidFill>
            </a:endParaRPr>
          </a:p>
          <a:p>
            <a:pPr>
              <a:defRPr/>
            </a:pPr>
            <a:endParaRPr lang="en-US" sz="2200" dirty="0">
              <a:solidFill>
                <a:schemeClr val="bg2">
                  <a:lumMod val="25000"/>
                </a:schemeClr>
              </a:solidFill>
            </a:endParaRPr>
          </a:p>
          <a:p>
            <a:pPr>
              <a:defRPr/>
            </a:pPr>
            <a:endParaRPr lang="en-US" sz="2000" dirty="0"/>
          </a:p>
        </p:txBody>
      </p:sp>
      <p:sp>
        <p:nvSpPr>
          <p:cNvPr id="2" name="Footer Placeholder 1"/>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3" name="Slide Number Placeholder 2"/>
          <p:cNvSpPr>
            <a:spLocks noGrp="1"/>
          </p:cNvSpPr>
          <p:nvPr>
            <p:ph type="sldNum" sz="quarter" idx="12"/>
          </p:nvPr>
        </p:nvSpPr>
        <p:spPr/>
        <p:txBody>
          <a:bodyPr/>
          <a:lstStyle/>
          <a:p>
            <a:fld id="{D5CA4161-6EC3-4748-B7F3-82EA64CE3DD4}" type="slidenum">
              <a:rPr lang="en-US" smtClean="0"/>
              <a:pPr/>
              <a:t>109</a:t>
            </a:fld>
            <a:endParaRPr lang="en-US" dirty="0"/>
          </a:p>
        </p:txBody>
      </p:sp>
    </p:spTree>
    <p:extLst>
      <p:ext uri="{BB962C8B-B14F-4D97-AF65-F5344CB8AC3E}">
        <p14:creationId xmlns:p14="http://schemas.microsoft.com/office/powerpoint/2010/main" val="402791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29" y="728975"/>
            <a:ext cx="7543800" cy="909562"/>
          </a:xfrm>
        </p:spPr>
        <p:txBody>
          <a:bodyPr/>
          <a:lstStyle/>
          <a:p>
            <a:r>
              <a:rPr lang="en-US" dirty="0"/>
              <a:t>Description - continued</a:t>
            </a:r>
          </a:p>
        </p:txBody>
      </p:sp>
      <p:sp>
        <p:nvSpPr>
          <p:cNvPr id="3" name="Content Placeholder 2"/>
          <p:cNvSpPr>
            <a:spLocks noGrp="1"/>
          </p:cNvSpPr>
          <p:nvPr>
            <p:ph idx="1"/>
          </p:nvPr>
        </p:nvSpPr>
        <p:spPr>
          <a:xfrm>
            <a:off x="1524000" y="1693082"/>
            <a:ext cx="9144000" cy="4958079"/>
          </a:xfrm>
        </p:spPr>
        <p:txBody>
          <a:bodyPr>
            <a:normAutofit fontScale="92500"/>
          </a:bodyPr>
          <a:lstStyle/>
          <a:p>
            <a:pPr algn="ctr">
              <a:buNone/>
            </a:pPr>
            <a:r>
              <a:rPr lang="en-US" sz="3600" dirty="0"/>
              <a:t>Severity Continuum</a:t>
            </a:r>
          </a:p>
          <a:p>
            <a:pPr algn="ctr">
              <a:spcAft>
                <a:spcPts val="1200"/>
              </a:spcAft>
              <a:buNone/>
            </a:pPr>
            <a:r>
              <a:rPr lang="en-US" sz="3600" i="1" dirty="0"/>
              <a:t>Severity           Supports</a:t>
            </a:r>
          </a:p>
          <a:p>
            <a:r>
              <a:rPr lang="en-US" dirty="0"/>
              <a:t>Communication issues - frequently</a:t>
            </a:r>
          </a:p>
          <a:p>
            <a:pPr>
              <a:buFont typeface="Arial" panose="020B0604020202020204" pitchFamily="34" charset="0"/>
              <a:buChar char="•"/>
            </a:pPr>
            <a:r>
              <a:rPr lang="en-US" dirty="0"/>
              <a:t>Self-care issues – almost always</a:t>
            </a:r>
          </a:p>
          <a:p>
            <a:pPr>
              <a:buFont typeface="Arial" panose="020B0604020202020204" pitchFamily="34" charset="0"/>
              <a:buChar char="•"/>
            </a:pPr>
            <a:r>
              <a:rPr lang="en-US" dirty="0"/>
              <a:t>Intellectual issues – often, but not always</a:t>
            </a:r>
          </a:p>
          <a:p>
            <a:pPr>
              <a:spcAft>
                <a:spcPts val="4200"/>
              </a:spcAft>
            </a:pPr>
            <a:r>
              <a:rPr lang="en-US" dirty="0"/>
              <a:t>“Multiple” systems - always</a:t>
            </a:r>
            <a:endParaRPr lang="en-US" sz="2300" b="1" dirty="0"/>
          </a:p>
          <a:p>
            <a:pPr>
              <a:spcAft>
                <a:spcPts val="1800"/>
              </a:spcAft>
              <a:buNone/>
            </a:pPr>
            <a:r>
              <a:rPr lang="en-US" sz="2300" b="1" dirty="0"/>
              <a:t>      Mild		  Moderate	            Severe	       Profound</a:t>
            </a:r>
          </a:p>
        </p:txBody>
      </p:sp>
      <p:cxnSp>
        <p:nvCxnSpPr>
          <p:cNvPr id="5" name="Straight Connector 4"/>
          <p:cNvCxnSpPr/>
          <p:nvPr/>
        </p:nvCxnSpPr>
        <p:spPr bwMode="auto">
          <a:xfrm flipV="1">
            <a:off x="1871302" y="5742330"/>
            <a:ext cx="7978054" cy="1825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Up Arrow 6"/>
          <p:cNvSpPr/>
          <p:nvPr/>
        </p:nvSpPr>
        <p:spPr bwMode="auto">
          <a:xfrm>
            <a:off x="3387957" y="2821822"/>
            <a:ext cx="357226" cy="45637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110" charset="0"/>
              <a:ea typeface="ＭＳ Ｐゴシック" pitchFamily="-110" charset="-128"/>
              <a:cs typeface="ＭＳ Ｐゴシック" pitchFamily="-110" charset="-128"/>
            </a:endParaRPr>
          </a:p>
        </p:txBody>
      </p:sp>
      <p:sp>
        <p:nvSpPr>
          <p:cNvPr id="8" name="Equal 7"/>
          <p:cNvSpPr/>
          <p:nvPr/>
        </p:nvSpPr>
        <p:spPr bwMode="auto">
          <a:xfrm>
            <a:off x="5419207" y="2837725"/>
            <a:ext cx="575531" cy="476216"/>
          </a:xfrm>
          <a:prstGeom prst="mathEqual">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FF"/>
              </a:solidFill>
              <a:latin typeface="Arial" pitchFamily="-110" charset="0"/>
              <a:ea typeface="ＭＳ Ｐゴシック" pitchFamily="-110" charset="-128"/>
              <a:cs typeface="ＭＳ Ｐゴシック" pitchFamily="-110" charset="-128"/>
            </a:endParaRPr>
          </a:p>
        </p:txBody>
      </p:sp>
      <p:sp>
        <p:nvSpPr>
          <p:cNvPr id="9" name="Up Arrow 8"/>
          <p:cNvSpPr/>
          <p:nvPr/>
        </p:nvSpPr>
        <p:spPr bwMode="auto">
          <a:xfrm>
            <a:off x="6194156" y="2766165"/>
            <a:ext cx="357226" cy="47621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110" charset="0"/>
              <a:ea typeface="ＭＳ Ｐゴシック" pitchFamily="-110" charset="-128"/>
              <a:cs typeface="ＭＳ Ｐゴシック" pitchFamily="-110" charset="-128"/>
            </a:endParaRPr>
          </a:p>
        </p:txBody>
      </p:sp>
      <p:sp>
        <p:nvSpPr>
          <p:cNvPr id="15" name="Explosion 2 14"/>
          <p:cNvSpPr/>
          <p:nvPr/>
        </p:nvSpPr>
        <p:spPr bwMode="auto">
          <a:xfrm rot="420131">
            <a:off x="3747158" y="4853075"/>
            <a:ext cx="5283111" cy="2185391"/>
          </a:xfrm>
          <a:prstGeom prst="irregularSeal2">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latin typeface="Arial" pitchFamily="-110" charset="0"/>
              <a:ea typeface="ＭＳ Ｐゴシック" pitchFamily="-110" charset="-128"/>
              <a:cs typeface="ＭＳ Ｐゴシック" pitchFamily="-110" charset="-128"/>
            </a:endParaRPr>
          </a:p>
        </p:txBody>
      </p:sp>
      <p:cxnSp>
        <p:nvCxnSpPr>
          <p:cNvPr id="18" name="Straight Connector 17"/>
          <p:cNvCxnSpPr/>
          <p:nvPr/>
        </p:nvCxnSpPr>
        <p:spPr bwMode="auto">
          <a:xfrm rot="5400000" flipH="1" flipV="1">
            <a:off x="2663035" y="5795205"/>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flipH="1" flipV="1">
            <a:off x="4898139" y="5782992"/>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flipH="1" flipV="1">
            <a:off x="7334736" y="5742328"/>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6" name="Slide Number Placeholder 5"/>
          <p:cNvSpPr>
            <a:spLocks noGrp="1"/>
          </p:cNvSpPr>
          <p:nvPr>
            <p:ph type="sldNum" sz="quarter" idx="12"/>
          </p:nvPr>
        </p:nvSpPr>
        <p:spPr/>
        <p:txBody>
          <a:bodyPr/>
          <a:lstStyle/>
          <a:p>
            <a:fld id="{D5CA4161-6EC3-4748-B7F3-82EA64CE3DD4}" type="slidenum">
              <a:rPr lang="en-US" smtClean="0"/>
              <a:pPr/>
              <a:t>11</a:t>
            </a:fld>
            <a:endParaRPr lang="en-US" dirty="0"/>
          </a:p>
        </p:txBody>
      </p:sp>
    </p:spTree>
    <p:extLst>
      <p:ext uri="{BB962C8B-B14F-4D97-AF65-F5344CB8AC3E}">
        <p14:creationId xmlns:p14="http://schemas.microsoft.com/office/powerpoint/2010/main" val="4415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Content Placeholder 2"/>
          <p:cNvSpPr>
            <a:spLocks noGrp="1"/>
          </p:cNvSpPr>
          <p:nvPr>
            <p:ph idx="1"/>
          </p:nvPr>
        </p:nvSpPr>
        <p:spPr/>
        <p:txBody>
          <a:bodyPr/>
          <a:lstStyle/>
          <a:p>
            <a:r>
              <a:rPr lang="en-US" dirty="0"/>
              <a:t>How will this information help you to develop better secondary transition plans?</a:t>
            </a:r>
          </a:p>
          <a:p>
            <a:pPr marL="0" indent="0">
              <a:buNone/>
            </a:pPr>
            <a:endParaRPr lang="en-US" dirty="0"/>
          </a:p>
          <a:p>
            <a:r>
              <a:rPr lang="en-US" dirty="0"/>
              <a:t>What questions do you still have about secondary transition planning?</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110</a:t>
            </a:fld>
            <a:endParaRPr lang="en-US" dirty="0"/>
          </a:p>
        </p:txBody>
      </p:sp>
    </p:spTree>
    <p:extLst>
      <p:ext uri="{BB962C8B-B14F-4D97-AF65-F5344CB8AC3E}">
        <p14:creationId xmlns:p14="http://schemas.microsoft.com/office/powerpoint/2010/main" val="135721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a:r>
            <a:r>
              <a:rPr lang="en-US" dirty="0"/>
              <a:t>D</a:t>
            </a:r>
            <a:r>
              <a:rPr lang="en-US" dirty="0" smtClean="0"/>
              <a:t>ata </a:t>
            </a:r>
            <a:r>
              <a:rPr lang="en-US" dirty="0"/>
              <a:t>T</a:t>
            </a:r>
            <a:r>
              <a:rPr lang="en-US" dirty="0" smtClean="0"/>
              <a:t>ell </a:t>
            </a:r>
            <a:r>
              <a:rPr lang="en-US" dirty="0"/>
              <a:t>U</a:t>
            </a:r>
            <a:r>
              <a:rPr lang="en-US" dirty="0" smtClean="0"/>
              <a:t>s about Postsecondary </a:t>
            </a:r>
            <a:r>
              <a:rPr lang="en-US" dirty="0"/>
              <a:t>P</a:t>
            </a:r>
            <a:r>
              <a:rPr lang="en-US" dirty="0" smtClean="0"/>
              <a:t>lanning?</a:t>
            </a:r>
            <a:endParaRPr lang="en-US" dirty="0"/>
          </a:p>
        </p:txBody>
      </p:sp>
      <p:sp>
        <p:nvSpPr>
          <p:cNvPr id="3" name="Content Placeholder 2"/>
          <p:cNvSpPr>
            <a:spLocks noGrp="1"/>
          </p:cNvSpPr>
          <p:nvPr>
            <p:ph idx="1"/>
          </p:nvPr>
        </p:nvSpPr>
        <p:spPr/>
        <p:txBody>
          <a:bodyPr/>
          <a:lstStyle/>
          <a:p>
            <a:r>
              <a:rPr lang="en-US" sz="3000" dirty="0"/>
              <a:t>Students with significant support needs-  not expected to attend college; &lt;10% achieve competitive employment.</a:t>
            </a:r>
          </a:p>
          <a:p>
            <a:r>
              <a:rPr lang="en-US" sz="3000" dirty="0"/>
              <a:t>Post high school expectations - stereotypical jobs at sub-minimum wages - sheltered employment</a:t>
            </a:r>
          </a:p>
          <a:p>
            <a:pPr lvl="2"/>
            <a:r>
              <a:rPr lang="en-US" sz="2000" dirty="0"/>
              <a:t>U.S. Department of Education, 2004; Wills &amp; </a:t>
            </a:r>
            <a:r>
              <a:rPr lang="en-US" sz="2000" dirty="0" err="1"/>
              <a:t>Leucking</a:t>
            </a:r>
            <a:r>
              <a:rPr lang="en-US" sz="2000" dirty="0"/>
              <a:t>, 2003; </a:t>
            </a:r>
            <a:r>
              <a:rPr lang="en-US" sz="2000" dirty="0" err="1"/>
              <a:t>Cameto</a:t>
            </a:r>
            <a:r>
              <a:rPr lang="en-US" sz="2000" dirty="0"/>
              <a:t>, et al., 2004; </a:t>
            </a:r>
            <a:r>
              <a:rPr lang="en-US" sz="2000" dirty="0" err="1"/>
              <a:t>Inge</a:t>
            </a:r>
            <a:r>
              <a:rPr lang="en-US" sz="2000" dirty="0"/>
              <a:t> &amp; Moon, 2006)</a:t>
            </a:r>
            <a:endParaRPr lang="en-US"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12</a:t>
            </a:fld>
            <a:endParaRPr lang="en-US" dirty="0"/>
          </a:p>
        </p:txBody>
      </p:sp>
    </p:spTree>
    <p:extLst>
      <p:ext uri="{BB962C8B-B14F-4D97-AF65-F5344CB8AC3E}">
        <p14:creationId xmlns:p14="http://schemas.microsoft.com/office/powerpoint/2010/main" val="381566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Students with Disabilities Need?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Transition from school to postsecondary, employment and community living is challenging for many students, this is particularly true for students who experience disability and even truer yet for students who experience significant disabilities. </a:t>
            </a:r>
          </a:p>
          <a:p>
            <a:r>
              <a:rPr lang="en-US" dirty="0"/>
              <a:t>All students, regardless of disability, need access to a high quality education, exposure to the world of work including the chance to participate in work experiences, opportunities to develop leadership and advocacy skills, connections to caring adults, safe places they can interact with their peers, and access to support services and accommodations that can allow them to transition from youth to adulthood. (NCWD-Youth, Guideposts for Success)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13</a:t>
            </a:fld>
            <a:endParaRPr lang="en-US" dirty="0"/>
          </a:p>
        </p:txBody>
      </p:sp>
    </p:spTree>
    <p:extLst>
      <p:ext uri="{BB962C8B-B14F-4D97-AF65-F5344CB8AC3E}">
        <p14:creationId xmlns:p14="http://schemas.microsoft.com/office/powerpoint/2010/main" val="197398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Students with Disabilities Need</a:t>
            </a:r>
            <a:r>
              <a:rPr lang="en-US" dirty="0" smtClean="0"/>
              <a:t>? - 2</a:t>
            </a:r>
            <a:endParaRPr lang="en-US" dirty="0"/>
          </a:p>
        </p:txBody>
      </p:sp>
      <p:sp>
        <p:nvSpPr>
          <p:cNvPr id="3" name="Content Placeholder 2"/>
          <p:cNvSpPr>
            <a:spLocks noGrp="1"/>
          </p:cNvSpPr>
          <p:nvPr>
            <p:ph idx="1"/>
          </p:nvPr>
        </p:nvSpPr>
        <p:spPr/>
        <p:txBody>
          <a:bodyPr>
            <a:normAutofit/>
          </a:bodyPr>
          <a:lstStyle/>
          <a:p>
            <a:r>
              <a:rPr lang="en-US" dirty="0"/>
              <a:t>In addition to what all students need, students with disabilities need access to quality transition planning, inclusive of work exposure and experience that aligns itself with the interests, preferences, skills and support needs of the student. </a:t>
            </a:r>
          </a:p>
          <a:p>
            <a:r>
              <a:rPr lang="en-US" dirty="0"/>
              <a:t>Competitive Integrated Employment (CIE), real work for real pay is the gold standard of transition outcomes for students with disabilities. (National Technical Assistance Center on Transition (2017). Competitive Integrated Employment Toolkit,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14</a:t>
            </a:fld>
            <a:endParaRPr lang="en-US" dirty="0"/>
          </a:p>
        </p:txBody>
      </p:sp>
    </p:spTree>
    <p:extLst>
      <p:ext uri="{BB962C8B-B14F-4D97-AF65-F5344CB8AC3E}">
        <p14:creationId xmlns:p14="http://schemas.microsoft.com/office/powerpoint/2010/main" val="1370050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Strengths </a:t>
            </a:r>
            <a:endParaRPr lang="en-US" dirty="0"/>
          </a:p>
        </p:txBody>
      </p:sp>
      <p:sp>
        <p:nvSpPr>
          <p:cNvPr id="3" name="Content Placeholder 2"/>
          <p:cNvSpPr>
            <a:spLocks noGrp="1"/>
          </p:cNvSpPr>
          <p:nvPr>
            <p:ph idx="1"/>
          </p:nvPr>
        </p:nvSpPr>
        <p:spPr/>
        <p:txBody>
          <a:bodyPr/>
          <a:lstStyle/>
          <a:p>
            <a:r>
              <a:rPr lang="en-US" dirty="0"/>
              <a:t>Reframe perceptions of students with significant disabilities </a:t>
            </a:r>
          </a:p>
          <a:p>
            <a:r>
              <a:rPr lang="en-US" dirty="0"/>
              <a:t>Focus on preferences and what a person can do, not what they can’t </a:t>
            </a:r>
          </a:p>
          <a:p>
            <a:r>
              <a:rPr lang="en-US" dirty="0"/>
              <a:t>Shifts emphasis to adding value, not what needs to be fixed  </a:t>
            </a:r>
          </a:p>
          <a:p>
            <a:r>
              <a:rPr lang="en-US" dirty="0"/>
              <a:t>Able to target employment settings where job seeker’s unique characteristics and skills will be assets - where they will fit in and make friends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15</a:t>
            </a:fld>
            <a:endParaRPr lang="en-US" dirty="0"/>
          </a:p>
        </p:txBody>
      </p:sp>
    </p:spTree>
    <p:extLst>
      <p:ext uri="{BB962C8B-B14F-4D97-AF65-F5344CB8AC3E}">
        <p14:creationId xmlns:p14="http://schemas.microsoft.com/office/powerpoint/2010/main" val="359473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Individual Career and Academic Planning (ICAP)</a:t>
            </a:r>
            <a:endParaRPr lang="en-US" dirty="0"/>
          </a:p>
        </p:txBody>
      </p:sp>
      <p:sp>
        <p:nvSpPr>
          <p:cNvPr id="7" name="Text Placeholder 6"/>
          <p:cNvSpPr>
            <a:spLocks noGrp="1"/>
          </p:cNvSpPr>
          <p:nvPr>
            <p:ph type="body" idx="1"/>
          </p:nvPr>
        </p:nvSpPr>
        <p:spPr/>
        <p:txBody>
          <a:bodyPr/>
          <a:lstStyle/>
          <a:p>
            <a:r>
              <a:rPr lang="en-US" dirty="0" smtClean="0"/>
              <a:t>For Students with Significant Support Needs</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16</a:t>
            </a:fld>
            <a:endParaRPr lang="en-US" dirty="0"/>
          </a:p>
        </p:txBody>
      </p:sp>
    </p:spTree>
    <p:extLst>
      <p:ext uri="{BB962C8B-B14F-4D97-AF65-F5344CB8AC3E}">
        <p14:creationId xmlns:p14="http://schemas.microsoft.com/office/powerpoint/2010/main" val="157157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ICAP for Students Who Participate in the OAAP</a:t>
            </a:r>
            <a:endParaRPr lang="en-US" dirty="0"/>
          </a:p>
        </p:txBody>
      </p:sp>
      <p:sp>
        <p:nvSpPr>
          <p:cNvPr id="7" name="Content Placeholder 6"/>
          <p:cNvSpPr>
            <a:spLocks noGrp="1"/>
          </p:cNvSpPr>
          <p:nvPr>
            <p:ph idx="1"/>
          </p:nvPr>
        </p:nvSpPr>
        <p:spPr/>
        <p:txBody>
          <a:bodyPr>
            <a:normAutofit fontScale="62500" lnSpcReduction="20000"/>
          </a:bodyPr>
          <a:lstStyle/>
          <a:p>
            <a:r>
              <a:rPr lang="en-US" dirty="0"/>
              <a:t>Students with severe/profound disabilities who participate in the Oklahoma Alternate Assessment Program (OAAP) still participate in the ICAP as part of graduation requirements with appropriate accommodations/ modifications determined by the IEP team. IEP teams may use appropriate transition assessments in place of the assessments in their preferred ICAP tool or </a:t>
            </a:r>
            <a:r>
              <a:rPr lang="en-US" dirty="0" err="1"/>
              <a:t>ePortfolio</a:t>
            </a:r>
            <a:r>
              <a:rPr lang="en-US" dirty="0"/>
              <a:t> system. For example, a pictorial career interest inventory may be used instead of a career interest inventory located within the ICAP tools. OSDE-SES recommends that the students still have an account in the district’s preferred electronic portfolio system (</a:t>
            </a:r>
            <a:r>
              <a:rPr lang="en-US" dirty="0" err="1"/>
              <a:t>ie</a:t>
            </a:r>
            <a:r>
              <a:rPr lang="en-US" dirty="0"/>
              <a:t> OK College Start, OK Career Guide, or other) and students’ Postsecondary Goals, Workforce Goals, and other activities continue to be housed within one of the ICAP tools, unless the IEP determines otherwise. The special education teacher and/or others who will be assisting the student with the assessments should complete the “Secondary Transition Assessments for Students with Moderate to Significant Disabilities” Pepper Module located within OK </a:t>
            </a:r>
            <a:r>
              <a:rPr lang="en-US" dirty="0" err="1"/>
              <a:t>EDPlan</a:t>
            </a:r>
            <a:r>
              <a:rPr lang="en-US" dirty="0" smtClean="0"/>
              <a:t>.</a:t>
            </a:r>
          </a:p>
          <a:p>
            <a:endParaRPr lang="en-US" dirty="0"/>
          </a:p>
          <a:p>
            <a:r>
              <a:rPr lang="en-US" dirty="0" smtClean="0">
                <a:hlinkClick r:id="rId2"/>
              </a:rPr>
              <a:t>ICAP FAQ’s for the IEP</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355836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DDF8-21E0-AC4C-B192-EC4B92EB6210}"/>
              </a:ext>
            </a:extLst>
          </p:cNvPr>
          <p:cNvSpPr>
            <a:spLocks noGrp="1"/>
          </p:cNvSpPr>
          <p:nvPr>
            <p:ph type="title"/>
          </p:nvPr>
        </p:nvSpPr>
        <p:spPr/>
        <p:txBody>
          <a:bodyPr>
            <a:normAutofit/>
          </a:bodyPr>
          <a:lstStyle/>
          <a:p>
            <a:r>
              <a:rPr lang="en-US" dirty="0" smtClean="0"/>
              <a:t>IDEA AND BEST PRACTICES</a:t>
            </a:r>
            <a:endParaRPr lang="en-US" dirty="0"/>
          </a:p>
        </p:txBody>
      </p:sp>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p:txBody>
          <a:bodyPr vert="horz" lIns="91440" tIns="45720" rIns="91440" bIns="45720" rtlCol="0" anchor="t">
            <a:normAutofit/>
          </a:bodyPr>
          <a:lstStyle/>
          <a:p>
            <a:endParaRPr lang="en-US" dirty="0" smtClean="0"/>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18</a:t>
            </a:fld>
            <a:endParaRPr lang="en-US" dirty="0"/>
          </a:p>
        </p:txBody>
      </p:sp>
    </p:spTree>
    <p:extLst>
      <p:ext uri="{BB962C8B-B14F-4D97-AF65-F5344CB8AC3E}">
        <p14:creationId xmlns:p14="http://schemas.microsoft.com/office/powerpoint/2010/main" val="93632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5E66C-967F-254E-814D-C2F7A901A7A4}"/>
              </a:ext>
            </a:extLst>
          </p:cNvPr>
          <p:cNvSpPr txBox="1"/>
          <p:nvPr/>
        </p:nvSpPr>
        <p:spPr>
          <a:xfrm>
            <a:off x="1234440" y="1807697"/>
            <a:ext cx="9723120" cy="3754437"/>
          </a:xfrm>
          <a:prstGeom prst="rect">
            <a:avLst/>
          </a:prstGeom>
        </p:spPr>
        <p:txBody>
          <a:bodyPr vert="horz" lIns="91440" tIns="45720" rIns="91440" bIns="45720" rtlCol="0" anchor="b">
            <a:normAutofit fontScale="70000" lnSpcReduction="20000"/>
          </a:bodyPr>
          <a:lstStyle/>
          <a:p>
            <a:pPr algn="ctr" defTabSz="914400">
              <a:lnSpc>
                <a:spcPct val="90000"/>
              </a:lnSpc>
              <a:spcBef>
                <a:spcPct val="0"/>
              </a:spcBef>
              <a:spcAft>
                <a:spcPts val="600"/>
              </a:spcAft>
            </a:pPr>
            <a:r>
              <a:rPr lang="en-US" sz="4500" kern="1200" dirty="0">
                <a:latin typeface="+mj-lt"/>
                <a:ea typeface="+mj-ea"/>
                <a:cs typeface="+mj-cs"/>
              </a:rPr>
              <a:t>Compliant and Quality Transition Plans</a:t>
            </a:r>
          </a:p>
          <a:p>
            <a:pPr algn="ctr">
              <a:lnSpc>
                <a:spcPct val="90000"/>
              </a:lnSpc>
              <a:spcBef>
                <a:spcPct val="0"/>
              </a:spcBef>
              <a:spcAft>
                <a:spcPts val="600"/>
              </a:spcAft>
            </a:pPr>
            <a:endParaRPr lang="en-US" sz="4500" dirty="0">
              <a:latin typeface="+mj-lt"/>
              <a:ea typeface="+mj-ea"/>
              <a:cs typeface="+mj-cs"/>
            </a:endParaRPr>
          </a:p>
          <a:p>
            <a:pPr algn="ctr">
              <a:lnSpc>
                <a:spcPct val="90000"/>
              </a:lnSpc>
              <a:spcBef>
                <a:spcPct val="0"/>
              </a:spcBef>
              <a:spcAft>
                <a:spcPts val="600"/>
              </a:spcAft>
            </a:pPr>
            <a:r>
              <a:rPr lang="en-US" sz="4500" dirty="0">
                <a:latin typeface="+mj-lt"/>
                <a:ea typeface="+mj-ea"/>
                <a:cs typeface="+mj-cs"/>
              </a:rPr>
              <a:t> </a:t>
            </a:r>
            <a:r>
              <a:rPr lang="en-US" sz="4500" kern="1200" dirty="0">
                <a:latin typeface="+mj-lt"/>
                <a:ea typeface="+mj-ea"/>
                <a:cs typeface="+mj-cs"/>
              </a:rPr>
              <a:t>=</a:t>
            </a:r>
            <a:r>
              <a:rPr lang="en-US" sz="4500" dirty="0">
                <a:latin typeface="+mj-lt"/>
                <a:ea typeface="+mj-ea"/>
                <a:cs typeface="+mj-cs"/>
              </a:rPr>
              <a:t> </a:t>
            </a:r>
          </a:p>
          <a:p>
            <a:pPr algn="ctr" defTabSz="914400">
              <a:lnSpc>
                <a:spcPct val="90000"/>
              </a:lnSpc>
              <a:spcBef>
                <a:spcPct val="0"/>
              </a:spcBef>
              <a:spcAft>
                <a:spcPts val="600"/>
              </a:spcAft>
            </a:pPr>
            <a:endParaRPr lang="en-US" sz="4500" kern="1200" dirty="0">
              <a:latin typeface="+mj-lt"/>
              <a:ea typeface="+mj-ea"/>
              <a:cs typeface="+mj-cs"/>
            </a:endParaRPr>
          </a:p>
          <a:p>
            <a:pPr algn="ctr" defTabSz="914400">
              <a:lnSpc>
                <a:spcPct val="90000"/>
              </a:lnSpc>
              <a:spcBef>
                <a:spcPct val="0"/>
              </a:spcBef>
              <a:spcAft>
                <a:spcPts val="600"/>
              </a:spcAft>
            </a:pPr>
            <a:r>
              <a:rPr lang="en-US" sz="4500" kern="1200" dirty="0">
                <a:latin typeface="+mj-lt"/>
                <a:ea typeface="+mj-ea"/>
                <a:cs typeface="+mj-cs"/>
              </a:rPr>
              <a:t>Appropriate Transition Services</a:t>
            </a:r>
          </a:p>
          <a:p>
            <a:pPr algn="ctr">
              <a:lnSpc>
                <a:spcPct val="90000"/>
              </a:lnSpc>
              <a:spcBef>
                <a:spcPct val="0"/>
              </a:spcBef>
              <a:spcAft>
                <a:spcPts val="600"/>
              </a:spcAft>
            </a:pPr>
            <a:endParaRPr lang="en-US" sz="4500" dirty="0">
              <a:latin typeface="+mj-lt"/>
              <a:ea typeface="+mj-ea"/>
              <a:cs typeface="+mj-cs"/>
            </a:endParaRPr>
          </a:p>
          <a:p>
            <a:pPr algn="ctr" defTabSz="914400">
              <a:lnSpc>
                <a:spcPct val="90000"/>
              </a:lnSpc>
              <a:spcBef>
                <a:spcPct val="0"/>
              </a:spcBef>
              <a:spcAft>
                <a:spcPts val="600"/>
              </a:spcAft>
            </a:pPr>
            <a:r>
              <a:rPr lang="en-US" sz="4500" dirty="0">
                <a:latin typeface="+mj-lt"/>
                <a:ea typeface="+mj-ea"/>
                <a:cs typeface="+mj-cs"/>
              </a:rPr>
              <a:t>=</a:t>
            </a:r>
          </a:p>
          <a:p>
            <a:pPr algn="ctr">
              <a:lnSpc>
                <a:spcPct val="90000"/>
              </a:lnSpc>
              <a:spcBef>
                <a:spcPct val="0"/>
              </a:spcBef>
              <a:spcAft>
                <a:spcPts val="600"/>
              </a:spcAft>
            </a:pPr>
            <a:endParaRPr lang="en-US" sz="4500" dirty="0">
              <a:latin typeface="+mj-lt"/>
              <a:ea typeface="+mj-ea"/>
              <a:cs typeface="+mj-cs"/>
            </a:endParaRPr>
          </a:p>
          <a:p>
            <a:pPr algn="ctr" defTabSz="914400">
              <a:lnSpc>
                <a:spcPct val="90000"/>
              </a:lnSpc>
              <a:spcBef>
                <a:spcPct val="0"/>
              </a:spcBef>
              <a:spcAft>
                <a:spcPts val="600"/>
              </a:spcAft>
            </a:pPr>
            <a:r>
              <a:rPr lang="en-US" sz="4500" kern="1200" dirty="0">
                <a:latin typeface="+mj-lt"/>
                <a:ea typeface="+mj-ea"/>
                <a:cs typeface="+mj-cs"/>
              </a:rPr>
              <a:t>Better Post-School Outcomes</a:t>
            </a:r>
          </a:p>
        </p:txBody>
      </p:sp>
      <p:sp>
        <p:nvSpPr>
          <p:cNvPr id="3" name="TextBox 2">
            <a:extLst>
              <a:ext uri="{FF2B5EF4-FFF2-40B4-BE49-F238E27FC236}">
                <a16:creationId xmlns:a16="http://schemas.microsoft.com/office/drawing/2014/main" id="{C1DCC91D-D71D-B946-9216-E71B77BA28CF}"/>
              </a:ext>
            </a:extLst>
          </p:cNvPr>
          <p:cNvSpPr txBox="1"/>
          <p:nvPr/>
        </p:nvSpPr>
        <p:spPr>
          <a:xfrm>
            <a:off x="1068811" y="5817422"/>
            <a:ext cx="10045503" cy="1000274"/>
          </a:xfrm>
          <a:prstGeom prst="rect">
            <a:avLst/>
          </a:prstGeom>
          <a:noFill/>
        </p:spPr>
        <p:txBody>
          <a:bodyPr wrap="square" lIns="91440" tIns="45720" rIns="91440" bIns="45720" rtlCol="0" anchor="t">
            <a:spAutoFit/>
          </a:bodyPr>
          <a:lstStyle/>
          <a:p>
            <a:pPr>
              <a:spcAft>
                <a:spcPts val="600"/>
              </a:spcAft>
            </a:pPr>
            <a:r>
              <a:rPr lang="en-US"/>
              <a:t>Gaumer-Erickson et al., 2014;  </a:t>
            </a:r>
            <a:r>
              <a:rPr lang="en-US" err="1"/>
              <a:t>Grigal</a:t>
            </a:r>
            <a:r>
              <a:rPr lang="en-US"/>
              <a:t>, Test, Battie, &amp; Wood, 1997; Landmark &amp; Zhang, 2012; Mazzotti, Rowe, </a:t>
            </a:r>
            <a:r>
              <a:rPr lang="en-US" err="1"/>
              <a:t>Cameto</a:t>
            </a:r>
            <a:r>
              <a:rPr lang="en-US"/>
              <a:t>, Test, &amp; Morningstar, 2013; Test et al. 2009</a:t>
            </a:r>
          </a:p>
          <a:p>
            <a:pPr>
              <a:spcAft>
                <a:spcPts val="600"/>
              </a:spcAft>
            </a:pPr>
            <a:endParaRPr lang="en-US"/>
          </a:p>
        </p:txBody>
      </p:sp>
      <p:sp>
        <p:nvSpPr>
          <p:cNvPr id="4" name="Title 3"/>
          <p:cNvSpPr>
            <a:spLocks noGrp="1"/>
          </p:cNvSpPr>
          <p:nvPr>
            <p:ph type="title"/>
          </p:nvPr>
        </p:nvSpPr>
        <p:spPr/>
        <p:txBody>
          <a:bodyPr/>
          <a:lstStyle/>
          <a:p>
            <a:r>
              <a:rPr lang="en-US" dirty="0"/>
              <a:t>Better Post-School Outcomes</a:t>
            </a:r>
          </a:p>
        </p:txBody>
      </p:sp>
      <p:sp>
        <p:nvSpPr>
          <p:cNvPr id="5" name="Content Placeholder 4"/>
          <p:cNvSpPr>
            <a:spLocks noGrp="1"/>
          </p:cNvSpPr>
          <p:nvPr>
            <p:ph idx="1"/>
          </p:nvPr>
        </p:nvSpPr>
        <p:spPr>
          <a:xfrm>
            <a:off x="294199" y="2148894"/>
            <a:ext cx="11603603" cy="4351338"/>
          </a:xfrm>
        </p:spPr>
        <p:txBody>
          <a:bodyPr/>
          <a:lstStyle/>
          <a:p>
            <a:pPr marL="0" indent="0">
              <a:buNone/>
            </a:pPr>
            <a:endParaRPr lang="en-US" dirty="0"/>
          </a:p>
        </p:txBody>
      </p:sp>
      <p:sp>
        <p:nvSpPr>
          <p:cNvPr id="6" name="Footer Placeholder 5"/>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7" name="Slide Number Placeholder 6"/>
          <p:cNvSpPr>
            <a:spLocks noGrp="1"/>
          </p:cNvSpPr>
          <p:nvPr>
            <p:ph type="sldNum" sz="quarter" idx="12"/>
          </p:nvPr>
        </p:nvSpPr>
        <p:spPr/>
        <p:txBody>
          <a:bodyPr/>
          <a:lstStyle/>
          <a:p>
            <a:fld id="{D5CA4161-6EC3-4748-B7F3-82EA64CE3DD4}" type="slidenum">
              <a:rPr lang="en-US" smtClean="0"/>
              <a:pPr/>
              <a:t>19</a:t>
            </a:fld>
            <a:endParaRPr lang="en-US" dirty="0"/>
          </a:p>
        </p:txBody>
      </p:sp>
    </p:spTree>
    <p:extLst>
      <p:ext uri="{BB962C8B-B14F-4D97-AF65-F5344CB8AC3E}">
        <p14:creationId xmlns:p14="http://schemas.microsoft.com/office/powerpoint/2010/main" val="224104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
            </a:pPr>
            <a:r>
              <a:rPr lang="en-US" dirty="0"/>
              <a:t>You are encouraged to use the chat box to ask questions or make comments.</a:t>
            </a:r>
            <a:endParaRPr lang="en-US" dirty="0">
              <a:ea typeface="Verdana"/>
              <a:cs typeface="Verdana"/>
            </a:endParaRPr>
          </a:p>
          <a:p>
            <a:pPr>
              <a:buFont typeface="Wingdings" pitchFamily="2" charset="2"/>
              <a:buChar char="§"/>
            </a:pPr>
            <a:r>
              <a:rPr lang="en-US" dirty="0"/>
              <a:t> Keep your microphones muted unless you </a:t>
            </a:r>
            <a:r>
              <a:rPr lang="en-US" dirty="0" smtClean="0"/>
              <a:t>are </a:t>
            </a:r>
            <a:r>
              <a:rPr lang="en-US" dirty="0"/>
              <a:t>invited to ask a question or make comments.</a:t>
            </a:r>
            <a:endParaRPr lang="en-US" dirty="0">
              <a:ea typeface="Verdana"/>
              <a:cs typeface="Verdana"/>
            </a:endParaRPr>
          </a:p>
          <a:p>
            <a:pPr>
              <a:buFont typeface="Wingdings" pitchFamily="2" charset="2"/>
              <a:buChar char="§"/>
            </a:pPr>
            <a:r>
              <a:rPr lang="en-US" dirty="0"/>
              <a:t> Be respectful and mindful of others on the webinar—we all come from varying backgrounds, and our knowledge bases are different.</a:t>
            </a:r>
          </a:p>
          <a:p>
            <a:pPr>
              <a:buFont typeface="Wingdings" pitchFamily="2" charset="2"/>
              <a:buChar char="§"/>
            </a:pPr>
            <a:r>
              <a:rPr lang="en-US" dirty="0"/>
              <a:t>  </a:t>
            </a:r>
            <a:r>
              <a:rPr lang="en-US" dirty="0" smtClean="0"/>
              <a:t>Access the presentations and resources from your email or by using the link to the Google Drive</a:t>
            </a:r>
            <a:endParaRPr lang="en-US" dirty="0"/>
          </a:p>
        </p:txBody>
      </p:sp>
      <p:sp>
        <p:nvSpPr>
          <p:cNvPr id="4" name="Footer Placeholder 3"/>
          <p:cNvSpPr>
            <a:spLocks noGrp="1"/>
          </p:cNvSpPr>
          <p:nvPr>
            <p:ph type="ftr" sz="quarter" idx="11"/>
          </p:nvPr>
        </p:nvSpPr>
        <p:spPr/>
        <p:txBody>
          <a:bodyPr/>
          <a:lstStyle/>
          <a:p>
            <a:r>
              <a:rPr lang="en-US" dirty="0"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2014657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a:t>
            </a:r>
          </a:p>
        </p:txBody>
      </p:sp>
      <p:sp>
        <p:nvSpPr>
          <p:cNvPr id="3" name="Content Placeholder 2"/>
          <p:cNvSpPr>
            <a:spLocks noGrp="1"/>
          </p:cNvSpPr>
          <p:nvPr>
            <p:ph idx="1"/>
          </p:nvPr>
        </p:nvSpPr>
        <p:spPr/>
        <p:txBody>
          <a:bodyPr/>
          <a:lstStyle/>
          <a:p>
            <a:r>
              <a:rPr lang="en-US" dirty="0">
                <a:solidFill>
                  <a:schemeClr val="bg2">
                    <a:lumMod val="25000"/>
                  </a:schemeClr>
                </a:solidFill>
              </a:rPr>
              <a:t>The purposes of IDEA include ensuring that all children with disabilities have available to them a free appropriate public education (FAPE) that emphasizes special education and related services designed to meet their unique needs AND</a:t>
            </a:r>
          </a:p>
          <a:p>
            <a:r>
              <a:rPr lang="en-US" u="sng" dirty="0">
                <a:solidFill>
                  <a:schemeClr val="accent1"/>
                </a:solidFill>
              </a:rPr>
              <a:t>prepare them for further education, employment and independent living</a:t>
            </a:r>
            <a:r>
              <a:rPr lang="en-US" u="sng" dirty="0" smtClean="0">
                <a:solidFill>
                  <a:schemeClr val="accent1"/>
                </a:solidFill>
              </a:rPr>
              <a:t>.</a:t>
            </a:r>
            <a:r>
              <a:rPr lang="en-US" u="sng" dirty="0">
                <a:solidFill>
                  <a:schemeClr val="accent1"/>
                </a:solidFill>
              </a:rPr>
              <a:t/>
            </a:r>
            <a:br>
              <a:rPr lang="en-US" u="sng" dirty="0">
                <a:solidFill>
                  <a:schemeClr val="accent1"/>
                </a:solidFill>
              </a:rPr>
            </a:br>
            <a:r>
              <a:rPr lang="en-US" dirty="0">
                <a:solidFill>
                  <a:schemeClr val="bg2">
                    <a:lumMod val="25000"/>
                  </a:schemeClr>
                </a:solidFill>
              </a:rPr>
              <a:t>[34 CFR 300.1(a)] [20 U.S.C. 1400(d)(1)(A)]</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330220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State Policy</a:t>
            </a:r>
            <a:endParaRPr lang="en-US" dirty="0"/>
          </a:p>
        </p:txBody>
      </p:sp>
      <p:sp>
        <p:nvSpPr>
          <p:cNvPr id="3" name="Content Placeholder 2"/>
          <p:cNvSpPr>
            <a:spLocks noGrp="1"/>
          </p:cNvSpPr>
          <p:nvPr>
            <p:ph idx="1"/>
          </p:nvPr>
        </p:nvSpPr>
        <p:spPr/>
        <p:txBody>
          <a:bodyPr/>
          <a:lstStyle/>
          <a:p>
            <a:r>
              <a:rPr lang="en-US" dirty="0"/>
              <a:t>Secondary transition services must be in effect at the </a:t>
            </a:r>
            <a:r>
              <a:rPr lang="en-US" b="1" dirty="0"/>
              <a:t>beginning</a:t>
            </a:r>
            <a:r>
              <a:rPr lang="en-US" dirty="0"/>
              <a:t> of the student’s </a:t>
            </a:r>
            <a:r>
              <a:rPr lang="en-US" b="1" dirty="0"/>
              <a:t>ninth grade year </a:t>
            </a:r>
            <a:r>
              <a:rPr lang="en-US" dirty="0"/>
              <a:t>or by </a:t>
            </a:r>
            <a:r>
              <a:rPr lang="en-US" b="1" dirty="0"/>
              <a:t>age 16</a:t>
            </a:r>
            <a:r>
              <a:rPr lang="en-US" dirty="0"/>
              <a:t>, whichever occurs first. </a:t>
            </a:r>
            <a:endParaRPr lang="en-US" b="1" dirty="0"/>
          </a:p>
          <a:p>
            <a:r>
              <a:rPr lang="en-US" b="1" dirty="0" smtClean="0"/>
              <a:t>This </a:t>
            </a:r>
            <a:r>
              <a:rPr lang="en-US" b="1" dirty="0"/>
              <a:t>means that the Transition Plan must be developed during the student’s 8th grade </a:t>
            </a:r>
            <a:r>
              <a:rPr lang="en-US" b="1" dirty="0" smtClean="0"/>
              <a:t>year.</a:t>
            </a:r>
            <a:r>
              <a:rPr lang="en-US" dirty="0"/>
              <a:t>​</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264088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Never too Early to Start Planning!</a:t>
            </a:r>
            <a:endParaRPr lang="en-US" dirty="0"/>
          </a:p>
        </p:txBody>
      </p:sp>
      <p:sp>
        <p:nvSpPr>
          <p:cNvPr id="3" name="Content Placeholder 2"/>
          <p:cNvSpPr>
            <a:spLocks noGrp="1"/>
          </p:cNvSpPr>
          <p:nvPr>
            <p:ph idx="1"/>
          </p:nvPr>
        </p:nvSpPr>
        <p:spPr/>
        <p:txBody>
          <a:bodyPr/>
          <a:lstStyle/>
          <a:p>
            <a:pPr marL="0" indent="0">
              <a:buNone/>
            </a:pPr>
            <a:r>
              <a:rPr lang="en-US" dirty="0"/>
              <a:t>Transition planning needs to start early and continue over time for youth with significant disabilities. </a:t>
            </a:r>
          </a:p>
          <a:p>
            <a:pPr marL="0" indent="0">
              <a:buNone/>
            </a:pPr>
            <a:r>
              <a:rPr lang="en-US" dirty="0"/>
              <a:t>It’s never too early to start planning!</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22</a:t>
            </a:fld>
            <a:endParaRPr lang="en-US" dirty="0"/>
          </a:p>
        </p:txBody>
      </p:sp>
    </p:spTree>
    <p:extLst>
      <p:ext uri="{BB962C8B-B14F-4D97-AF65-F5344CB8AC3E}">
        <p14:creationId xmlns:p14="http://schemas.microsoft.com/office/powerpoint/2010/main" val="927485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65CD1-C8A4-DB41-8D41-4066C5FA69CB}"/>
              </a:ext>
            </a:extLst>
          </p:cNvPr>
          <p:cNvSpPr>
            <a:spLocks noGrp="1"/>
          </p:cNvSpPr>
          <p:nvPr>
            <p:ph type="title"/>
          </p:nvPr>
        </p:nvSpPr>
        <p:spPr>
          <a:xfrm>
            <a:off x="643396" y="486025"/>
            <a:ext cx="10107561" cy="1369074"/>
          </a:xfrm>
        </p:spPr>
        <p:txBody>
          <a:bodyPr>
            <a:normAutofit/>
          </a:bodyPr>
          <a:lstStyle/>
          <a:p>
            <a:r>
              <a:rPr lang="en-US" dirty="0"/>
              <a:t>Transition Services (</a:t>
            </a:r>
            <a:r>
              <a:rPr lang="en-US" sz="4400" dirty="0"/>
              <a:t>IDEA 2004) </a:t>
            </a:r>
          </a:p>
        </p:txBody>
      </p:sp>
      <p:sp>
        <p:nvSpPr>
          <p:cNvPr id="4" name="Content Placeholder 2">
            <a:extLst>
              <a:ext uri="{FF2B5EF4-FFF2-40B4-BE49-F238E27FC236}">
                <a16:creationId xmlns:a16="http://schemas.microsoft.com/office/drawing/2014/main" id="{477F4D1D-AA7D-424E-A4C3-7274D1A1EB89}"/>
              </a:ext>
            </a:extLst>
          </p:cNvPr>
          <p:cNvSpPr txBox="1">
            <a:spLocks noGrp="1"/>
          </p:cNvSpPr>
          <p:nvPr>
            <p:ph idx="1"/>
          </p:nvPr>
        </p:nvSpPr>
        <p:spPr>
          <a:xfrm>
            <a:off x="1095188" y="1848573"/>
            <a:ext cx="10481733" cy="4420295"/>
          </a:xfrm>
          <a:prstGeom prst="rect">
            <a:avLst/>
          </a:prstGeom>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defTabSz="914400" fontAlgn="base">
              <a:spcBef>
                <a:spcPts val="0"/>
              </a:spcBef>
              <a:spcAft>
                <a:spcPts val="0"/>
              </a:spcAft>
              <a:buNone/>
            </a:pPr>
            <a:r>
              <a:rPr lang="en-US" sz="2200" b="1" dirty="0"/>
              <a:t>Transition services</a:t>
            </a:r>
            <a:r>
              <a:rPr lang="en-US" sz="2200" dirty="0"/>
              <a:t> means a coordinated set of activities for a child with a disability that—</a:t>
            </a:r>
            <a:endParaRPr lang="en-US" sz="2200" dirty="0">
              <a:ln>
                <a:solidFill>
                  <a:srgbClr val="FFFFFF">
                    <a:lumMod val="75000"/>
                    <a:lumOff val="25000"/>
                    <a:alpha val="10000"/>
                  </a:srgbClr>
                </a:solidFill>
              </a:ln>
              <a:effectLst>
                <a:outerShdw blurRad="9525" dist="25400" dir="14640000" algn="tl" rotWithShape="0">
                  <a:srgbClr val="FFFFFF">
                    <a:alpha val="30000"/>
                  </a:srgbClr>
                </a:outerShdw>
              </a:effectLst>
              <a:ea typeface="Verdana" panose="020B0604030504040204"/>
              <a:cs typeface="Verdana" panose="020B0604030504040204"/>
            </a:endParaRPr>
          </a:p>
          <a:p>
            <a:pPr indent="-228600" defTabSz="914400" fontAlgn="base">
              <a:lnSpc>
                <a:spcPct val="170000"/>
              </a:lnSpc>
              <a:spcBef>
                <a:spcPts val="0"/>
              </a:spcBef>
              <a:spcAft>
                <a:spcPts val="0"/>
              </a:spcAft>
              <a:buFont typeface="Arial" panose="020B0604020202020204" pitchFamily="34" charset="0"/>
              <a:buChar char="•"/>
            </a:pPr>
            <a:r>
              <a:rPr lang="en-US" sz="2200" dirty="0"/>
              <a:t>is designed to be within a </a:t>
            </a:r>
            <a:r>
              <a:rPr lang="en-US" sz="2200" b="1" dirty="0"/>
              <a:t>results-oriented process</a:t>
            </a:r>
            <a:r>
              <a:rPr lang="en-US" sz="2200" dirty="0"/>
              <a:t>, that is focused on improving the </a:t>
            </a:r>
            <a:r>
              <a:rPr lang="en-US" sz="2200" b="1" dirty="0"/>
              <a:t>academic and functional </a:t>
            </a:r>
            <a:r>
              <a:rPr lang="en-US" sz="2200" dirty="0"/>
              <a:t>achievement of the child with a disability to </a:t>
            </a:r>
            <a:r>
              <a:rPr lang="en-US" sz="2200" b="1" dirty="0"/>
              <a:t>facilitate the child’s movement from school to post-school activities</a:t>
            </a:r>
            <a:r>
              <a:rPr lang="en-US" sz="2200" dirty="0"/>
              <a:t>, including postsecondary education, vocational education, integrated employment (including supported employment), continuing and adult education, adult services, independent living, or community participation.</a:t>
            </a:r>
            <a:endParaRPr lang="en-US" sz="2200" dirty="0">
              <a:ln>
                <a:solidFill>
                  <a:srgbClr val="FFFFFF">
                    <a:lumMod val="75000"/>
                    <a:lumOff val="25000"/>
                    <a:alpha val="10000"/>
                  </a:srgbClr>
                </a:solidFill>
              </a:ln>
              <a:effectLst>
                <a:outerShdw blurRad="9525" dist="25400" dir="14640000" algn="tl" rotWithShape="0">
                  <a:srgbClr val="FFFFFF">
                    <a:alpha val="30000"/>
                  </a:srgbClr>
                </a:outerShdw>
              </a:effectLst>
              <a:ea typeface="Verdana" panose="020B0604030504040204"/>
              <a:cs typeface="Verdana" panose="020B0604030504040204"/>
            </a:endParaRPr>
          </a:p>
        </p:txBody>
      </p:sp>
      <p:sp>
        <p:nvSpPr>
          <p:cNvPr id="2" name="Footer Placeholder 1"/>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23</a:t>
            </a:fld>
            <a:endParaRPr lang="en-US" dirty="0"/>
          </a:p>
        </p:txBody>
      </p:sp>
    </p:spTree>
    <p:extLst>
      <p:ext uri="{BB962C8B-B14F-4D97-AF65-F5344CB8AC3E}">
        <p14:creationId xmlns:p14="http://schemas.microsoft.com/office/powerpoint/2010/main" val="2549400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Self-Determination</a:t>
            </a:r>
          </a:p>
        </p:txBody>
      </p:sp>
      <p:sp>
        <p:nvSpPr>
          <p:cNvPr id="3" name="Content Placeholder 2"/>
          <p:cNvSpPr>
            <a:spLocks noGrp="1"/>
          </p:cNvSpPr>
          <p:nvPr>
            <p:ph idx="1"/>
          </p:nvPr>
        </p:nvSpPr>
        <p:spPr/>
        <p:txBody>
          <a:bodyPr/>
          <a:lstStyle/>
          <a:p>
            <a:pPr marL="514350" indent="-457200"/>
            <a:r>
              <a:rPr lang="en-US" dirty="0">
                <a:latin typeface="Tw Cen MT" panose="020B0602020104020603" pitchFamily="34" charset="0"/>
              </a:rPr>
              <a:t>Starting with the 1990 reauthorization of the Individuals with Disabilities Education Act (IDEA) (P.L. 101-476), transition services must be based on student needs and take into account student interests and preferences</a:t>
            </a:r>
          </a:p>
          <a:p>
            <a:pPr marL="514350" indent="-457200"/>
            <a:r>
              <a:rPr lang="en-US" dirty="0">
                <a:latin typeface="Tw Cen MT" panose="020B0602020104020603" pitchFamily="34" charset="0"/>
              </a:rPr>
              <a:t>Self-determined students have a stronger chance of being successful in making the transition to adulthood, including employment and independence (</a:t>
            </a:r>
            <a:r>
              <a:rPr lang="en-US" dirty="0" err="1">
                <a:latin typeface="Tw Cen MT" panose="020B0602020104020603" pitchFamily="34" charset="0"/>
              </a:rPr>
              <a:t>Wehmeyer</a:t>
            </a:r>
            <a:r>
              <a:rPr lang="en-US" dirty="0">
                <a:latin typeface="Tw Cen MT" panose="020B0602020104020603" pitchFamily="34" charset="0"/>
              </a:rPr>
              <a:t> &amp; Schwartz, 1997)</a:t>
            </a:r>
          </a:p>
          <a:p>
            <a:pPr marL="514350" indent="-457200"/>
            <a:endParaRPr lang="en-US" dirty="0">
              <a:latin typeface="Tw Cen MT" panose="020B0602020104020603" pitchFamily="34" charset="0"/>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24</a:t>
            </a:fld>
            <a:endParaRPr lang="en-US" dirty="0"/>
          </a:p>
        </p:txBody>
      </p:sp>
    </p:spTree>
    <p:extLst>
      <p:ext uri="{BB962C8B-B14F-4D97-AF65-F5344CB8AC3E}">
        <p14:creationId xmlns:p14="http://schemas.microsoft.com/office/powerpoint/2010/main" val="2140441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Self-Determination &amp; Student Input</a:t>
            </a:r>
          </a:p>
        </p:txBody>
      </p:sp>
      <p:sp>
        <p:nvSpPr>
          <p:cNvPr id="4" name="Content Placeholder 3"/>
          <p:cNvSpPr>
            <a:spLocks noGrp="1"/>
          </p:cNvSpPr>
          <p:nvPr>
            <p:ph idx="1"/>
          </p:nvPr>
        </p:nvSpPr>
        <p:spPr>
          <a:xfrm>
            <a:off x="294199" y="1555750"/>
            <a:ext cx="11603603" cy="4621213"/>
          </a:xfrm>
        </p:spPr>
        <p:txBody>
          <a:bodyPr>
            <a:normAutofit/>
          </a:bodyPr>
          <a:lstStyle/>
          <a:p>
            <a:r>
              <a:rPr lang="en-US" dirty="0"/>
              <a:t>Make choices</a:t>
            </a:r>
          </a:p>
          <a:p>
            <a:r>
              <a:rPr lang="en-US" dirty="0"/>
              <a:t>Set goals, make plans to achieve goals</a:t>
            </a:r>
          </a:p>
          <a:p>
            <a:r>
              <a:rPr lang="en-US" dirty="0"/>
              <a:t>Attend the IEP meeting</a:t>
            </a:r>
          </a:p>
          <a:p>
            <a:r>
              <a:rPr lang="en-US" dirty="0"/>
              <a:t>Actively participate in the transition planning process </a:t>
            </a:r>
          </a:p>
          <a:p>
            <a:r>
              <a:rPr lang="en-US" dirty="0"/>
              <a:t>Lead the IEP meeting</a:t>
            </a:r>
          </a:p>
          <a:p>
            <a:r>
              <a:rPr lang="en-US" dirty="0"/>
              <a:t>Learn and practice self-determination </a:t>
            </a:r>
            <a:r>
              <a:rPr lang="en-US" dirty="0" smtClean="0"/>
              <a:t>skills</a:t>
            </a:r>
            <a:endParaRPr lang="en-US" dirty="0"/>
          </a:p>
          <a:p>
            <a:endParaRPr lang="en-US" dirty="0"/>
          </a:p>
        </p:txBody>
      </p:sp>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25</a:t>
            </a:fld>
            <a:endParaRPr lang="en-US" dirty="0"/>
          </a:p>
        </p:txBody>
      </p:sp>
    </p:spTree>
    <p:extLst>
      <p:ext uri="{BB962C8B-B14F-4D97-AF65-F5344CB8AC3E}">
        <p14:creationId xmlns:p14="http://schemas.microsoft.com/office/powerpoint/2010/main" val="2186700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Transition Requirements</a:t>
            </a:r>
            <a:br>
              <a:rPr lang="en-US" altLang="en-US" dirty="0"/>
            </a:br>
            <a:endParaRPr lang="en-US" dirty="0"/>
          </a:p>
        </p:txBody>
      </p:sp>
      <p:sp>
        <p:nvSpPr>
          <p:cNvPr id="3" name="Content Placeholder 2"/>
          <p:cNvSpPr>
            <a:spLocks noGrp="1"/>
          </p:cNvSpPr>
          <p:nvPr>
            <p:ph idx="1"/>
          </p:nvPr>
        </p:nvSpPr>
        <p:spPr>
          <a:xfrm>
            <a:off x="768743" y="1324153"/>
            <a:ext cx="9442057" cy="4525963"/>
          </a:xfrm>
        </p:spPr>
        <p:txBody>
          <a:bodyPr>
            <a:normAutofit fontScale="25000" lnSpcReduction="20000"/>
          </a:bodyPr>
          <a:lstStyle/>
          <a:p>
            <a:r>
              <a:rPr lang="en-US" sz="12800" dirty="0"/>
              <a:t>Student input (invited to meeting and preferences and interests considered)</a:t>
            </a:r>
          </a:p>
          <a:p>
            <a:r>
              <a:rPr lang="en-US" sz="12800" dirty="0"/>
              <a:t>Outside agency </a:t>
            </a:r>
            <a:r>
              <a:rPr lang="en-US" sz="12800" dirty="0" smtClean="0"/>
              <a:t>participation</a:t>
            </a:r>
          </a:p>
          <a:p>
            <a:r>
              <a:rPr lang="en-US" sz="12800" dirty="0" smtClean="0"/>
              <a:t>Age-appropriate </a:t>
            </a:r>
            <a:r>
              <a:rPr lang="en-US" sz="12800" dirty="0"/>
              <a:t>transition assessments</a:t>
            </a:r>
          </a:p>
          <a:p>
            <a:r>
              <a:rPr lang="en-US" sz="12800" dirty="0"/>
              <a:t>Postsecondary goals based upon transition assessments</a:t>
            </a:r>
          </a:p>
          <a:p>
            <a:r>
              <a:rPr lang="en-US" sz="12800" dirty="0"/>
              <a:t>Annual transition goals</a:t>
            </a:r>
          </a:p>
          <a:p>
            <a:r>
              <a:rPr lang="en-US" sz="12800" dirty="0"/>
              <a:t>Transition </a:t>
            </a:r>
            <a:r>
              <a:rPr lang="en-US" sz="12800" dirty="0" smtClean="0"/>
              <a:t>services/Coordinated Activities</a:t>
            </a:r>
            <a:endParaRPr lang="en-US" sz="12800" dirty="0"/>
          </a:p>
          <a:p>
            <a:r>
              <a:rPr lang="en-US" sz="12800" dirty="0"/>
              <a:t>Courses of study</a:t>
            </a:r>
          </a:p>
          <a:p>
            <a:pPr marL="0" indent="0" algn="ctr">
              <a:buNone/>
            </a:pPr>
            <a:r>
              <a:rPr lang="en-US" sz="9600" dirty="0" smtClean="0">
                <a:hlinkClick r:id="rId3"/>
              </a:rPr>
              <a:t>Indicator </a:t>
            </a:r>
            <a:r>
              <a:rPr lang="en-US" sz="9600" dirty="0">
                <a:hlinkClick r:id="rId3"/>
              </a:rPr>
              <a:t>13 Checklist</a:t>
            </a:r>
            <a:endParaRPr lang="en-US" sz="9600" dirty="0"/>
          </a:p>
          <a:p>
            <a:endParaRPr lang="en-US" sz="12800" dirty="0"/>
          </a:p>
          <a:p>
            <a:endParaRPr lang="en-US" dirty="0"/>
          </a:p>
          <a:p>
            <a:endParaRPr lang="en-US" dirty="0"/>
          </a:p>
          <a:p>
            <a:endParaRPr lang="en-US" dirty="0"/>
          </a:p>
          <a:p>
            <a:endParaRPr lang="en-US" dirty="0"/>
          </a:p>
          <a:p>
            <a:endParaRPr lang="en-US" dirty="0"/>
          </a:p>
          <a:p>
            <a:endParaRPr lang="en-US" sz="2800" dirty="0">
              <a:hlinkClick r:id=""/>
            </a:endParaRPr>
          </a:p>
          <a:p>
            <a:pPr marL="0" indent="0" algn="ctr">
              <a:buNone/>
            </a:pPr>
            <a:endParaRPr lang="en-US" sz="2800" dirty="0">
              <a:hlinkClick r:id=""/>
            </a:endParaRPr>
          </a:p>
          <a:p>
            <a:pPr marL="0" indent="0" algn="ctr">
              <a:buNone/>
            </a:pPr>
            <a:endParaRPr lang="en-US" sz="2800" dirty="0">
              <a:hlinkClick r:id=""/>
            </a:endParaRPr>
          </a:p>
          <a:p>
            <a:pPr marL="0" indent="0" algn="ctr">
              <a:buNone/>
            </a:pPr>
            <a:endParaRPr lang="en-US" sz="2800" dirty="0">
              <a:hlinkClick r:id=""/>
            </a:endParaRPr>
          </a:p>
          <a:p>
            <a:pPr marL="0" indent="0" algn="ctr">
              <a:buNone/>
            </a:pPr>
            <a:endParaRPr lang="en-US" sz="2800" dirty="0">
              <a:hlinkClick r:id=""/>
            </a:endParaRPr>
          </a:p>
          <a:p>
            <a:pPr marL="0" indent="0" algn="ctr">
              <a:buNone/>
            </a:pPr>
            <a:endParaRPr lang="en-US" sz="2800" dirty="0">
              <a:hlinkClick r:id=""/>
            </a:endParaRP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26</a:t>
            </a:fld>
            <a:endParaRPr lang="en-US" dirty="0"/>
          </a:p>
        </p:txBody>
      </p:sp>
    </p:spTree>
    <p:extLst>
      <p:ext uri="{BB962C8B-B14F-4D97-AF65-F5344CB8AC3E}">
        <p14:creationId xmlns:p14="http://schemas.microsoft.com/office/powerpoint/2010/main" val="4166554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 and Agency Participation</a:t>
            </a:r>
            <a:endParaRPr lang="en-US" dirty="0"/>
          </a:p>
        </p:txBody>
      </p:sp>
      <p:sp>
        <p:nvSpPr>
          <p:cNvPr id="7" name="Content Placeholder 6"/>
          <p:cNvSpPr>
            <a:spLocks noGrp="1"/>
          </p:cNvSpPr>
          <p:nvPr>
            <p:ph idx="1"/>
          </p:nvPr>
        </p:nvSpPr>
        <p:spPr/>
        <p:txBody>
          <a:bodyPr>
            <a:normAutofit fontScale="25000" lnSpcReduction="20000"/>
          </a:bodyPr>
          <a:lstStyle/>
          <a:p>
            <a:pPr marL="0" indent="0">
              <a:buNone/>
            </a:pPr>
            <a:r>
              <a:rPr lang="en-US" sz="11200" dirty="0"/>
              <a:t>IEP teams must:</a:t>
            </a:r>
          </a:p>
          <a:p>
            <a:pPr lvl="1"/>
            <a:r>
              <a:rPr lang="en-US" sz="10400" dirty="0"/>
              <a:t>Invite the student to the IEP meeting;</a:t>
            </a:r>
          </a:p>
          <a:p>
            <a:pPr lvl="1"/>
            <a:r>
              <a:rPr lang="en-US" sz="10800" dirty="0"/>
              <a:t>Ensure that the child's preferences and interests are considered, if they do not </a:t>
            </a:r>
            <a:r>
              <a:rPr lang="en-US" sz="10800" dirty="0" smtClean="0"/>
              <a:t>attend</a:t>
            </a:r>
            <a:endParaRPr lang="en-US" sz="10800" dirty="0"/>
          </a:p>
          <a:p>
            <a:pPr lvl="1"/>
            <a:r>
              <a:rPr lang="en-US" sz="10800" dirty="0"/>
              <a:t>Invite a representative of any participating agency that is likely to be responsible for providing or paying for transition services with the </a:t>
            </a:r>
            <a:r>
              <a:rPr lang="en-US" sz="10800" b="1" dirty="0"/>
              <a:t>prior consent </a:t>
            </a:r>
            <a:r>
              <a:rPr lang="en-US" sz="10800" dirty="0"/>
              <a:t>of the parent or student who has reached the age of majority.</a:t>
            </a:r>
          </a:p>
          <a:p>
            <a:pPr marL="0" indent="0">
              <a:buNone/>
            </a:pPr>
            <a:endParaRPr lang="en-US" sz="8800" dirty="0"/>
          </a:p>
          <a:p>
            <a:pPr marL="0" indent="0" algn="ctr">
              <a:buNone/>
            </a:pPr>
            <a:r>
              <a:rPr lang="en-US" sz="9600" b="1" dirty="0">
                <a:hlinkClick r:id="rId3"/>
              </a:rPr>
              <a:t>34 CFR §300.320</a:t>
            </a:r>
            <a:endParaRPr lang="en-US" sz="9600" dirty="0"/>
          </a:p>
          <a:p>
            <a:pPr marL="0" indent="0" algn="ctr">
              <a:buNone/>
            </a:pPr>
            <a:r>
              <a:rPr lang="en-US" sz="9600" b="1" dirty="0">
                <a:hlinkClick r:id="rId3"/>
              </a:rPr>
              <a:t>34 CFR 300.21</a:t>
            </a:r>
            <a:endParaRPr lang="en-US" sz="9600" b="1"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27</a:t>
            </a:fld>
            <a:endParaRPr lang="en-US" dirty="0"/>
          </a:p>
        </p:txBody>
      </p:sp>
    </p:spTree>
    <p:extLst>
      <p:ext uri="{BB962C8B-B14F-4D97-AF65-F5344CB8AC3E}">
        <p14:creationId xmlns:p14="http://schemas.microsoft.com/office/powerpoint/2010/main" val="1073530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Services and the Wait List</a:t>
            </a:r>
            <a:endParaRPr lang="en-US" dirty="0"/>
          </a:p>
        </p:txBody>
      </p:sp>
      <p:sp>
        <p:nvSpPr>
          <p:cNvPr id="3" name="Content Placeholder 2"/>
          <p:cNvSpPr>
            <a:spLocks noGrp="1"/>
          </p:cNvSpPr>
          <p:nvPr>
            <p:ph idx="1"/>
          </p:nvPr>
        </p:nvSpPr>
        <p:spPr/>
        <p:txBody>
          <a:bodyPr>
            <a:normAutofit lnSpcReduction="10000"/>
          </a:bodyPr>
          <a:lstStyle/>
          <a:p>
            <a:r>
              <a:rPr lang="en-US" dirty="0"/>
              <a:t>Students requiring support from the Oklahoma Developmental Disabilities Service (DDS) must begin the application process early to increase the likelihood of obtaining services upon completion of high school. </a:t>
            </a:r>
            <a:endParaRPr lang="en-US" dirty="0" smtClean="0"/>
          </a:p>
          <a:p>
            <a:r>
              <a:rPr lang="en-US" dirty="0" smtClean="0"/>
              <a:t>Families </a:t>
            </a:r>
            <a:r>
              <a:rPr lang="en-US" dirty="0"/>
              <a:t>and students must be made aware of this process and are encouraged to enroll when the child is as young as three years old due to possible waiting lists. For more information, please visit the </a:t>
            </a:r>
            <a:r>
              <a:rPr lang="en-US" dirty="0">
                <a:hlinkClick r:id="rId2"/>
              </a:rPr>
              <a:t>DDS</a:t>
            </a:r>
            <a:r>
              <a:rPr lang="en-US" dirty="0"/>
              <a:t> and </a:t>
            </a:r>
            <a:r>
              <a:rPr lang="en-US" dirty="0" smtClean="0"/>
              <a:t>the </a:t>
            </a:r>
            <a:r>
              <a:rPr lang="en-US" dirty="0">
                <a:hlinkClick r:id="rId3"/>
              </a:rPr>
              <a:t>DDS Waiting List </a:t>
            </a:r>
            <a:r>
              <a:rPr lang="en-US" dirty="0" smtClean="0"/>
              <a:t>websites.</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28</a:t>
            </a:fld>
            <a:endParaRPr lang="en-US" dirty="0"/>
          </a:p>
        </p:txBody>
      </p:sp>
    </p:spTree>
    <p:extLst>
      <p:ext uri="{BB962C8B-B14F-4D97-AF65-F5344CB8AC3E}">
        <p14:creationId xmlns:p14="http://schemas.microsoft.com/office/powerpoint/2010/main" val="3901624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DDS Services</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4199" y="1825625"/>
            <a:ext cx="5957745" cy="3933277"/>
          </a:xfr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29</a:t>
            </a:fld>
            <a:endParaRPr lang="en-US" dirty="0"/>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79927" y="1825625"/>
            <a:ext cx="5341012" cy="3933277"/>
          </a:xfrm>
        </p:spPr>
      </p:pic>
    </p:spTree>
    <p:extLst>
      <p:ext uri="{BB962C8B-B14F-4D97-AF65-F5344CB8AC3E}">
        <p14:creationId xmlns:p14="http://schemas.microsoft.com/office/powerpoint/2010/main" val="21901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Presentations and Resources</a:t>
            </a:r>
          </a:p>
        </p:txBody>
      </p:sp>
      <p:sp>
        <p:nvSpPr>
          <p:cNvPr id="3" name="Content Placeholder 2"/>
          <p:cNvSpPr>
            <a:spLocks noGrp="1"/>
          </p:cNvSpPr>
          <p:nvPr>
            <p:ph idx="1"/>
          </p:nvPr>
        </p:nvSpPr>
        <p:spPr/>
        <p:txBody>
          <a:bodyPr>
            <a:normAutofit lnSpcReduction="10000"/>
          </a:bodyPr>
          <a:lstStyle/>
          <a:p>
            <a:r>
              <a:rPr lang="en-US" u="sng" dirty="0">
                <a:hlinkClick r:id="rId2"/>
              </a:rPr>
              <a:t>Transition Planning for Students with Significant Support Needs Presentation and </a:t>
            </a:r>
            <a:r>
              <a:rPr lang="en-US" u="sng" dirty="0" smtClean="0">
                <a:hlinkClick r:id="rId2"/>
              </a:rPr>
              <a:t>Resources</a:t>
            </a:r>
            <a:endParaRPr lang="en-US" dirty="0" smtClean="0"/>
          </a:p>
          <a:p>
            <a:pPr marL="0" indent="0">
              <a:buNone/>
            </a:pPr>
            <a:r>
              <a:rPr lang="en-US" dirty="0"/>
              <a:t/>
            </a:r>
            <a:br>
              <a:rPr lang="en-US" dirty="0"/>
            </a:br>
            <a:r>
              <a:rPr lang="en-US" dirty="0"/>
              <a:t>Today’s Slide Decks:</a:t>
            </a:r>
          </a:p>
          <a:p>
            <a:pPr fontAlgn="base"/>
            <a:r>
              <a:rPr lang="en-US" dirty="0"/>
              <a:t>Transition Planning for Students with Significant Support Needs</a:t>
            </a:r>
          </a:p>
          <a:p>
            <a:pPr fontAlgn="base"/>
            <a:r>
              <a:rPr lang="en-US" dirty="0"/>
              <a:t>Transition Assessments</a:t>
            </a:r>
          </a:p>
          <a:p>
            <a:pPr fontAlgn="base"/>
            <a:r>
              <a:rPr lang="en-US" dirty="0"/>
              <a:t>Person-Centered Practices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a:t>
            </a:fld>
            <a:endParaRPr lang="en-US" dirty="0"/>
          </a:p>
        </p:txBody>
      </p:sp>
    </p:spTree>
    <p:extLst>
      <p:ext uri="{BB962C8B-B14F-4D97-AF65-F5344CB8AC3E}">
        <p14:creationId xmlns:p14="http://schemas.microsoft.com/office/powerpoint/2010/main" val="389890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 </a:t>
            </a:r>
            <a:r>
              <a:rPr lang="en-US" dirty="0"/>
              <a:t>C</a:t>
            </a:r>
            <a:r>
              <a:rPr lang="en-US" dirty="0" smtClean="0"/>
              <a:t>ollaborative Student-Led </a:t>
            </a:r>
            <a:r>
              <a:rPr lang="en-US" dirty="0"/>
              <a:t>P</a:t>
            </a:r>
            <a:r>
              <a:rPr lang="en-US" dirty="0" smtClean="0"/>
              <a:t>rocess</a:t>
            </a:r>
            <a:endParaRPr lang="en-US" dirty="0"/>
          </a:p>
        </p:txBody>
      </p:sp>
      <p:sp>
        <p:nvSpPr>
          <p:cNvPr id="3" name="Content Placeholder 2"/>
          <p:cNvSpPr>
            <a:spLocks noGrp="1"/>
          </p:cNvSpPr>
          <p:nvPr>
            <p:ph idx="1"/>
          </p:nvPr>
        </p:nvSpPr>
        <p:spPr/>
        <p:txBody>
          <a:bodyPr/>
          <a:lstStyle/>
          <a:p>
            <a:r>
              <a:rPr lang="en-US" dirty="0"/>
              <a:t>Ideally, Transition planning for students with disabilities is led by the student and is a collaborative effort between the local education agency, vocational rehabilitation, the student’s family or natural support system with a focus on Competitive Integrated Employment.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30</a:t>
            </a:fld>
            <a:endParaRPr lang="en-US" dirty="0"/>
          </a:p>
        </p:txBody>
      </p:sp>
    </p:spTree>
    <p:extLst>
      <p:ext uri="{BB962C8B-B14F-4D97-AF65-F5344CB8AC3E}">
        <p14:creationId xmlns:p14="http://schemas.microsoft.com/office/powerpoint/2010/main" val="775680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 Levels </a:t>
            </a:r>
          </a:p>
        </p:txBody>
      </p:sp>
      <p:sp>
        <p:nvSpPr>
          <p:cNvPr id="3" name="Content Placeholder 2"/>
          <p:cNvSpPr>
            <a:spLocks noGrp="1"/>
          </p:cNvSpPr>
          <p:nvPr>
            <p:ph idx="1"/>
          </p:nvPr>
        </p:nvSpPr>
        <p:spPr>
          <a:xfrm>
            <a:off x="914400" y="1375007"/>
            <a:ext cx="10287000" cy="5047223"/>
          </a:xfrm>
        </p:spPr>
        <p:txBody>
          <a:bodyPr>
            <a:noAutofit/>
          </a:bodyPr>
          <a:lstStyle/>
          <a:p>
            <a:pPr>
              <a:defRPr/>
            </a:pPr>
            <a:r>
              <a:rPr lang="en-US" dirty="0"/>
              <a:t>The Present Levels of Academic Achievement and Functional </a:t>
            </a:r>
            <a:r>
              <a:rPr lang="en-US" dirty="0" smtClean="0"/>
              <a:t>Performance </a:t>
            </a:r>
            <a:r>
              <a:rPr lang="en-US" dirty="0"/>
              <a:t> (PLAAFP) </a:t>
            </a:r>
            <a:r>
              <a:rPr lang="en-US" dirty="0" smtClean="0"/>
              <a:t>describe </a:t>
            </a:r>
            <a:r>
              <a:rPr lang="en-US" dirty="0"/>
              <a:t>the level at which students are working academically and functionally.</a:t>
            </a:r>
          </a:p>
          <a:p>
            <a:pPr>
              <a:defRPr/>
            </a:pPr>
            <a:r>
              <a:rPr lang="en-US" dirty="0"/>
              <a:t>Transition Assessment results must be documented in the IEP in the PLAAFP. </a:t>
            </a:r>
          </a:p>
          <a:p>
            <a:pPr>
              <a:defRPr/>
            </a:pPr>
            <a:r>
              <a:rPr lang="en-US" dirty="0" smtClean="0"/>
              <a:t>The </a:t>
            </a:r>
            <a:r>
              <a:rPr lang="en-US" dirty="0"/>
              <a:t>IEP team will utilize the data results to develop goals and services.</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31</a:t>
            </a:fld>
            <a:endParaRPr lang="en-US" dirty="0"/>
          </a:p>
        </p:txBody>
      </p:sp>
    </p:spTree>
    <p:extLst>
      <p:ext uri="{BB962C8B-B14F-4D97-AF65-F5344CB8AC3E}">
        <p14:creationId xmlns:p14="http://schemas.microsoft.com/office/powerpoint/2010/main" val="4110658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t>
            </a:r>
            <a:r>
              <a:rPr lang="en-US" dirty="0"/>
              <a:t>Assessment</a:t>
            </a:r>
          </a:p>
        </p:txBody>
      </p:sp>
      <p:sp>
        <p:nvSpPr>
          <p:cNvPr id="3" name="Content Placeholder 2"/>
          <p:cNvSpPr>
            <a:spLocks noGrp="1"/>
          </p:cNvSpPr>
          <p:nvPr>
            <p:ph idx="1"/>
          </p:nvPr>
        </p:nvSpPr>
        <p:spPr/>
        <p:txBody>
          <a:bodyPr/>
          <a:lstStyle/>
          <a:p>
            <a:pPr marL="0" indent="0">
              <a:buNone/>
              <a:defRPr/>
            </a:pPr>
            <a:r>
              <a:rPr lang="en-US" dirty="0"/>
              <a:t>Transition Assessment is an ongoing process of collecting data on the </a:t>
            </a:r>
            <a:r>
              <a:rPr lang="en-US" dirty="0" err="1"/>
              <a:t>the</a:t>
            </a:r>
            <a:r>
              <a:rPr lang="en-US" dirty="0"/>
              <a:t> student’s “</a:t>
            </a:r>
            <a:r>
              <a:rPr lang="en-US" b="1" dirty="0"/>
              <a:t>SPIN</a:t>
            </a:r>
            <a:r>
              <a:rPr lang="en-US" dirty="0"/>
              <a:t>”</a:t>
            </a:r>
          </a:p>
          <a:p>
            <a:pPr marL="800100" lvl="1" indent="-342900">
              <a:defRPr/>
            </a:pPr>
            <a:r>
              <a:rPr lang="en-US" sz="3200" b="1" u="sng" dirty="0"/>
              <a:t>S</a:t>
            </a:r>
            <a:r>
              <a:rPr lang="en-US" sz="3200" dirty="0"/>
              <a:t>trengths</a:t>
            </a:r>
          </a:p>
          <a:p>
            <a:pPr marL="800100" lvl="1" indent="-342900">
              <a:defRPr/>
            </a:pPr>
            <a:r>
              <a:rPr lang="en-US" sz="3200" b="1" u="sng" dirty="0"/>
              <a:t>P</a:t>
            </a:r>
            <a:r>
              <a:rPr lang="en-US" sz="3200" dirty="0"/>
              <a:t>references</a:t>
            </a:r>
          </a:p>
          <a:p>
            <a:pPr marL="800100" lvl="1" indent="-342900">
              <a:defRPr/>
            </a:pPr>
            <a:r>
              <a:rPr lang="en-US" sz="3200" b="1" u="sng" dirty="0"/>
              <a:t>I</a:t>
            </a:r>
            <a:r>
              <a:rPr lang="en-US" sz="3200" dirty="0"/>
              <a:t>nterests</a:t>
            </a:r>
          </a:p>
          <a:p>
            <a:pPr marL="800100" lvl="1" indent="-342900">
              <a:defRPr/>
            </a:pPr>
            <a:r>
              <a:rPr lang="en-US" sz="3200" b="1" u="sng" dirty="0"/>
              <a:t>N</a:t>
            </a:r>
            <a:r>
              <a:rPr lang="en-US" sz="3200" dirty="0"/>
              <a:t>eeds (which become the annual goals).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32</a:t>
            </a:fld>
            <a:endParaRPr lang="en-US" dirty="0"/>
          </a:p>
        </p:txBody>
      </p:sp>
    </p:spTree>
    <p:extLst>
      <p:ext uri="{BB962C8B-B14F-4D97-AF65-F5344CB8AC3E}">
        <p14:creationId xmlns:p14="http://schemas.microsoft.com/office/powerpoint/2010/main" val="3451302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0895" y="304801"/>
            <a:ext cx="10859213" cy="5726113"/>
          </a:xfrm>
        </p:spPr>
        <p:txBody>
          <a:bodyPr rtlCol="0">
            <a:normAutofit fontScale="40000" lnSpcReduction="20000"/>
          </a:bodyPr>
          <a:lstStyle/>
          <a:p>
            <a:pPr marL="365760" lvl="1" indent="0">
              <a:buClr>
                <a:schemeClr val="tx1">
                  <a:lumMod val="50000"/>
                  <a:lumOff val="50000"/>
                </a:schemeClr>
              </a:buClr>
              <a:buNone/>
              <a:defRPr/>
            </a:pPr>
            <a:r>
              <a:rPr lang="en-US" sz="10000" b="1" dirty="0">
                <a:solidFill>
                  <a:schemeClr val="tx1"/>
                </a:solidFill>
                <a:latin typeface="+mj-lt"/>
              </a:rPr>
              <a:t>Areas that Transition Assessment Should Address:</a:t>
            </a:r>
          </a:p>
          <a:p>
            <a:pPr marL="365760" lvl="1" indent="0">
              <a:buClr>
                <a:schemeClr val="tx1">
                  <a:lumMod val="50000"/>
                  <a:lumOff val="50000"/>
                </a:schemeClr>
              </a:buClr>
              <a:buNone/>
              <a:defRPr/>
            </a:pPr>
            <a:endParaRPr lang="en-US" dirty="0">
              <a:solidFill>
                <a:schemeClr val="tx1">
                  <a:lumMod val="85000"/>
                </a:schemeClr>
              </a:solidFill>
              <a:effectLst>
                <a:outerShdw blurRad="38100" dist="38100" dir="2700000" algn="tl">
                  <a:srgbClr val="000000">
                    <a:alpha val="43137"/>
                  </a:srgbClr>
                </a:outerShdw>
              </a:effectLst>
            </a:endParaRPr>
          </a:p>
          <a:p>
            <a:pPr marL="365760" lvl="1" indent="0">
              <a:buClr>
                <a:schemeClr val="tx1">
                  <a:lumMod val="50000"/>
                  <a:lumOff val="50000"/>
                </a:schemeClr>
              </a:buClr>
              <a:buNone/>
              <a:defRPr/>
            </a:pPr>
            <a:endParaRPr lang="en-US" dirty="0">
              <a:solidFill>
                <a:schemeClr val="tx1">
                  <a:lumMod val="85000"/>
                </a:schemeClr>
              </a:solidFill>
              <a:effectLst>
                <a:outerShdw blurRad="38100" dist="38100" dir="2700000" algn="tl">
                  <a:srgbClr val="000000">
                    <a:alpha val="43137"/>
                  </a:srgbClr>
                </a:outerShdw>
              </a:effectLst>
            </a:endParaRPr>
          </a:p>
          <a:p>
            <a:pPr marL="365760" lvl="1" indent="0">
              <a:buClr>
                <a:schemeClr val="tx1">
                  <a:lumMod val="50000"/>
                  <a:lumOff val="50000"/>
                </a:schemeClr>
              </a:buClr>
              <a:buNone/>
              <a:defRPr/>
            </a:pPr>
            <a:endParaRPr lang="en-US" dirty="0">
              <a:solidFill>
                <a:schemeClr val="tx1">
                  <a:lumMod val="85000"/>
                </a:schemeClr>
              </a:solidFill>
              <a:effectLst>
                <a:outerShdw blurRad="38100" dist="38100" dir="2700000" algn="tl">
                  <a:srgbClr val="000000">
                    <a:alpha val="43137"/>
                  </a:srgbClr>
                </a:outerShdw>
              </a:effectLst>
            </a:endParaRPr>
          </a:p>
          <a:p>
            <a:pPr marL="365760" lvl="1" indent="0">
              <a:buClr>
                <a:schemeClr val="tx1">
                  <a:lumMod val="50000"/>
                  <a:lumOff val="50000"/>
                </a:schemeClr>
              </a:buClr>
              <a:buNone/>
              <a:defRPr/>
            </a:pPr>
            <a:r>
              <a:rPr lang="en-US" dirty="0">
                <a:solidFill>
                  <a:schemeClr val="tx1">
                    <a:lumMod val="85000"/>
                  </a:schemeClr>
                </a:solidFill>
                <a:effectLst>
                  <a:outerShdw blurRad="38100" dist="38100" dir="2700000" algn="tl">
                    <a:srgbClr val="000000">
                      <a:alpha val="43137"/>
                    </a:srgbClr>
                  </a:outerShdw>
                </a:effectLst>
              </a:rPr>
              <a:t>          				</a:t>
            </a:r>
            <a:r>
              <a:rPr lang="en-US" sz="1800" dirty="0"/>
              <a:t> </a:t>
            </a:r>
          </a:p>
          <a:p>
            <a:pPr marL="365760" lvl="1" indent="0">
              <a:buClr>
                <a:schemeClr val="tx1">
                  <a:lumMod val="50000"/>
                  <a:lumOff val="50000"/>
                </a:schemeClr>
              </a:buClr>
              <a:buNone/>
              <a:defRPr/>
            </a:pPr>
            <a:endParaRPr lang="en-US" sz="1800" dirty="0"/>
          </a:p>
          <a:p>
            <a:pPr marL="365760" lvl="1" indent="0">
              <a:buClr>
                <a:schemeClr val="tx1">
                  <a:lumMod val="50000"/>
                  <a:lumOff val="50000"/>
                </a:schemeClr>
              </a:buClr>
              <a:buNone/>
              <a:defRPr/>
            </a:pPr>
            <a:endParaRPr lang="en-US" sz="1800" dirty="0"/>
          </a:p>
          <a:p>
            <a:pPr marL="365760" lvl="1" indent="0">
              <a:buClr>
                <a:schemeClr val="tx1">
                  <a:lumMod val="50000"/>
                  <a:lumOff val="50000"/>
                </a:schemeClr>
              </a:buClr>
              <a:buNone/>
              <a:defRPr/>
            </a:pPr>
            <a:endParaRPr lang="en-US" sz="1800" dirty="0"/>
          </a:p>
          <a:p>
            <a:pPr marL="365760" lvl="1" indent="0">
              <a:buClr>
                <a:schemeClr val="tx1">
                  <a:lumMod val="50000"/>
                  <a:lumOff val="50000"/>
                </a:schemeClr>
              </a:buClr>
              <a:buNone/>
              <a:defRPr/>
            </a:pPr>
            <a:endParaRPr lang="en-US" sz="1800" dirty="0"/>
          </a:p>
          <a:p>
            <a:pPr marL="365760" lvl="1" indent="0">
              <a:buClr>
                <a:schemeClr val="tx1">
                  <a:lumMod val="50000"/>
                  <a:lumOff val="50000"/>
                </a:schemeClr>
              </a:buClr>
              <a:buNone/>
              <a:defRPr/>
            </a:pPr>
            <a:r>
              <a:rPr lang="en-US" sz="1800" dirty="0"/>
              <a:t>			</a:t>
            </a:r>
            <a:r>
              <a:rPr lang="en-US" dirty="0"/>
              <a:t>	</a:t>
            </a:r>
            <a:r>
              <a:rPr lang="en-US" sz="6000" dirty="0"/>
              <a:t>								                                        Education/Training*</a:t>
            </a:r>
            <a:r>
              <a:rPr lang="en-US" dirty="0"/>
              <a:t>																	</a:t>
            </a:r>
            <a:r>
              <a:rPr lang="en-US" dirty="0">
                <a:solidFill>
                  <a:schemeClr val="tx1">
                    <a:lumMod val="85000"/>
                  </a:schemeClr>
                </a:solidFill>
              </a:rPr>
              <a:t>	</a:t>
            </a:r>
            <a:endParaRPr lang="en-US" dirty="0">
              <a:solidFill>
                <a:schemeClr val="tx1">
                  <a:lumMod val="85000"/>
                </a:schemeClr>
              </a:solidFill>
              <a:effectLst>
                <a:outerShdw blurRad="38100" dist="38100" dir="2700000" algn="tl">
                  <a:srgbClr val="000000">
                    <a:alpha val="43137"/>
                  </a:srgbClr>
                </a:outerShdw>
              </a:effectLst>
            </a:endParaRPr>
          </a:p>
          <a:p>
            <a:pPr marL="365760" lvl="1" indent="0">
              <a:buClr>
                <a:schemeClr val="tx1">
                  <a:lumMod val="50000"/>
                  <a:lumOff val="50000"/>
                </a:schemeClr>
              </a:buClr>
              <a:buNone/>
              <a:defRPr/>
            </a:pPr>
            <a:r>
              <a:rPr lang="en-US" dirty="0">
                <a:solidFill>
                  <a:schemeClr val="tx1">
                    <a:lumMod val="85000"/>
                  </a:schemeClr>
                </a:solidFill>
                <a:effectLst>
                  <a:outerShdw blurRad="38100" dist="38100" dir="2700000" algn="tl">
                    <a:srgbClr val="000000">
                      <a:alpha val="43137"/>
                    </a:srgbClr>
                  </a:outerShdw>
                </a:effectLst>
              </a:rPr>
              <a:t>				</a:t>
            </a:r>
          </a:p>
          <a:p>
            <a:pPr marL="365760" lvl="1" indent="0">
              <a:spcBef>
                <a:spcPts val="0"/>
              </a:spcBef>
              <a:buClr>
                <a:schemeClr val="tx1">
                  <a:lumMod val="50000"/>
                  <a:lumOff val="50000"/>
                </a:schemeClr>
              </a:buClr>
              <a:buNone/>
              <a:defRPr/>
            </a:pPr>
            <a:endParaRPr lang="en-US" sz="4400" dirty="0"/>
          </a:p>
          <a:p>
            <a:pPr marL="365760" lvl="1" indent="0">
              <a:spcBef>
                <a:spcPts val="0"/>
              </a:spcBef>
              <a:buClr>
                <a:schemeClr val="tx1">
                  <a:lumMod val="50000"/>
                  <a:lumOff val="50000"/>
                </a:schemeClr>
              </a:buClr>
              <a:buNone/>
              <a:defRPr/>
            </a:pPr>
            <a:endParaRPr lang="en-US" sz="4400" dirty="0"/>
          </a:p>
          <a:p>
            <a:pPr marL="365760" lvl="1" indent="0">
              <a:spcBef>
                <a:spcPts val="0"/>
              </a:spcBef>
              <a:buClr>
                <a:schemeClr val="tx1">
                  <a:lumMod val="50000"/>
                  <a:lumOff val="50000"/>
                </a:schemeClr>
              </a:buClr>
              <a:buNone/>
              <a:defRPr/>
            </a:pPr>
            <a:r>
              <a:rPr lang="en-US" sz="6000" dirty="0"/>
              <a:t>Employment*</a:t>
            </a:r>
            <a:r>
              <a:rPr lang="en-US" sz="1800" dirty="0">
                <a:solidFill>
                  <a:schemeClr val="tx1">
                    <a:lumMod val="85000"/>
                  </a:schemeClr>
                </a:solidFill>
              </a:rPr>
              <a:t>	</a:t>
            </a:r>
            <a:r>
              <a:rPr lang="en-US" sz="1600" dirty="0">
                <a:solidFill>
                  <a:schemeClr val="tx1">
                    <a:lumMod val="85000"/>
                  </a:schemeClr>
                </a:solidFill>
                <a:effectLst>
                  <a:outerShdw blurRad="38100" dist="38100" dir="2700000" algn="tl">
                    <a:srgbClr val="000000">
                      <a:alpha val="43137"/>
                    </a:srgbClr>
                  </a:outerShdw>
                </a:effectLst>
              </a:rPr>
              <a:t>		 </a:t>
            </a:r>
          </a:p>
          <a:p>
            <a:pPr marL="365760" lvl="1" indent="0">
              <a:spcBef>
                <a:spcPts val="0"/>
              </a:spcBef>
              <a:buClr>
                <a:schemeClr val="tx1">
                  <a:lumMod val="50000"/>
                  <a:lumOff val="50000"/>
                </a:schemeClr>
              </a:buClr>
              <a:buNone/>
              <a:defRPr/>
            </a:pPr>
            <a:r>
              <a:rPr lang="en-US" sz="1600" dirty="0">
                <a:solidFill>
                  <a:schemeClr val="tx1">
                    <a:lumMod val="85000"/>
                  </a:schemeClr>
                </a:solidFill>
                <a:effectLst>
                  <a:outerShdw blurRad="38100" dist="38100" dir="2700000" algn="tl">
                    <a:srgbClr val="000000">
                      <a:alpha val="43137"/>
                    </a:srgbClr>
                  </a:outerShdw>
                </a:effectLst>
              </a:rPr>
              <a:t>					</a:t>
            </a:r>
          </a:p>
          <a:p>
            <a:pPr marL="365760" lvl="1" indent="0">
              <a:spcBef>
                <a:spcPts val="0"/>
              </a:spcBef>
              <a:buClr>
                <a:schemeClr val="tx1">
                  <a:lumMod val="50000"/>
                  <a:lumOff val="50000"/>
                </a:schemeClr>
              </a:buClr>
              <a:buNone/>
              <a:defRPr/>
            </a:pPr>
            <a:endParaRPr lang="en-US" sz="1600" dirty="0">
              <a:solidFill>
                <a:schemeClr val="tx1">
                  <a:lumMod val="85000"/>
                </a:schemeClr>
              </a:solidFill>
              <a:effectLst>
                <a:outerShdw blurRad="38100" dist="38100" dir="2700000" algn="tl">
                  <a:srgbClr val="000000">
                    <a:alpha val="43137"/>
                  </a:srgbClr>
                </a:outerShdw>
              </a:effectLst>
            </a:endParaRPr>
          </a:p>
          <a:p>
            <a:pPr marL="365760" lvl="1" indent="0">
              <a:spcBef>
                <a:spcPts val="0"/>
              </a:spcBef>
              <a:buClr>
                <a:schemeClr val="tx1">
                  <a:lumMod val="50000"/>
                  <a:lumOff val="50000"/>
                </a:schemeClr>
              </a:buClr>
              <a:buNone/>
              <a:defRPr/>
            </a:pPr>
            <a:r>
              <a:rPr lang="en-US" sz="1600" dirty="0">
                <a:solidFill>
                  <a:schemeClr val="tx1">
                    <a:lumMod val="85000"/>
                  </a:schemeClr>
                </a:solidFill>
                <a:effectLst>
                  <a:outerShdw blurRad="38100" dist="38100" dir="2700000" algn="tl">
                    <a:srgbClr val="000000">
                      <a:alpha val="43137"/>
                    </a:srgbClr>
                  </a:outerShdw>
                </a:effectLst>
              </a:rPr>
              <a:t>	</a:t>
            </a:r>
          </a:p>
          <a:p>
            <a:pPr marL="365760" lvl="1" indent="0">
              <a:spcBef>
                <a:spcPts val="0"/>
              </a:spcBef>
              <a:buClr>
                <a:schemeClr val="tx1">
                  <a:lumMod val="50000"/>
                  <a:lumOff val="50000"/>
                </a:schemeClr>
              </a:buClr>
              <a:buNone/>
              <a:defRPr/>
            </a:pPr>
            <a:endParaRPr lang="en-US" sz="1600" dirty="0">
              <a:solidFill>
                <a:schemeClr val="tx1">
                  <a:lumMod val="85000"/>
                </a:schemeClr>
              </a:solidFill>
              <a:effectLst>
                <a:outerShdw blurRad="38100" dist="38100" dir="2700000" algn="tl">
                  <a:srgbClr val="000000">
                    <a:alpha val="43137"/>
                  </a:srgbClr>
                </a:outerShdw>
              </a:effectLst>
            </a:endParaRPr>
          </a:p>
          <a:p>
            <a:pPr marL="365760" lvl="1" indent="0">
              <a:spcBef>
                <a:spcPts val="0"/>
              </a:spcBef>
              <a:buClr>
                <a:schemeClr val="tx1">
                  <a:lumMod val="50000"/>
                  <a:lumOff val="50000"/>
                </a:schemeClr>
              </a:buClr>
              <a:buNone/>
              <a:defRPr/>
            </a:pPr>
            <a:r>
              <a:rPr lang="en-US" sz="1600" dirty="0">
                <a:solidFill>
                  <a:schemeClr val="tx1">
                    <a:lumMod val="85000"/>
                  </a:schemeClr>
                </a:solidFill>
                <a:effectLst>
                  <a:outerShdw blurRad="38100" dist="38100" dir="2700000" algn="tl">
                    <a:srgbClr val="000000">
                      <a:alpha val="43137"/>
                    </a:srgbClr>
                  </a:outerShdw>
                </a:effectLst>
              </a:rPr>
              <a:t>			</a:t>
            </a:r>
          </a:p>
          <a:p>
            <a:pPr marL="365760" lvl="1" indent="0">
              <a:spcBef>
                <a:spcPts val="0"/>
              </a:spcBef>
              <a:buClr>
                <a:schemeClr val="tx1">
                  <a:lumMod val="50000"/>
                  <a:lumOff val="50000"/>
                </a:schemeClr>
              </a:buClr>
              <a:buNone/>
              <a:defRPr/>
            </a:pPr>
            <a:endParaRPr lang="en-US" sz="1600" dirty="0">
              <a:solidFill>
                <a:schemeClr val="tx1">
                  <a:lumMod val="85000"/>
                </a:schemeClr>
              </a:solidFill>
              <a:effectLst>
                <a:outerShdw blurRad="38100" dist="38100" dir="2700000" algn="tl">
                  <a:srgbClr val="000000">
                    <a:alpha val="43137"/>
                  </a:srgbClr>
                </a:outerShdw>
              </a:effectLst>
            </a:endParaRPr>
          </a:p>
          <a:p>
            <a:pPr marL="365760" lvl="1" indent="0">
              <a:spcBef>
                <a:spcPts val="0"/>
              </a:spcBef>
              <a:buClr>
                <a:schemeClr val="tx1">
                  <a:lumMod val="50000"/>
                  <a:lumOff val="50000"/>
                </a:schemeClr>
              </a:buClr>
              <a:buNone/>
              <a:defRPr/>
            </a:pPr>
            <a:r>
              <a:rPr lang="en-US" sz="3100" dirty="0"/>
              <a:t>                            </a:t>
            </a:r>
          </a:p>
          <a:p>
            <a:pPr marL="365760" lvl="1" indent="0">
              <a:spcBef>
                <a:spcPts val="0"/>
              </a:spcBef>
              <a:buClr>
                <a:schemeClr val="tx1">
                  <a:lumMod val="50000"/>
                  <a:lumOff val="50000"/>
                </a:schemeClr>
              </a:buClr>
              <a:buNone/>
              <a:defRPr/>
            </a:pPr>
            <a:endParaRPr lang="en-US" sz="3100" dirty="0"/>
          </a:p>
          <a:p>
            <a:pPr marL="365760" lvl="1" indent="0">
              <a:spcBef>
                <a:spcPts val="0"/>
              </a:spcBef>
              <a:buClr>
                <a:schemeClr val="tx1">
                  <a:lumMod val="50000"/>
                  <a:lumOff val="50000"/>
                </a:schemeClr>
              </a:buClr>
              <a:buNone/>
              <a:defRPr/>
            </a:pPr>
            <a:endParaRPr lang="en-US" sz="3100" dirty="0"/>
          </a:p>
          <a:p>
            <a:pPr marL="365760" lvl="1" indent="0">
              <a:spcBef>
                <a:spcPts val="0"/>
              </a:spcBef>
              <a:buClr>
                <a:schemeClr val="tx1">
                  <a:lumMod val="50000"/>
                  <a:lumOff val="50000"/>
                </a:schemeClr>
              </a:buClr>
              <a:buNone/>
              <a:defRPr/>
            </a:pPr>
            <a:r>
              <a:rPr lang="en-US" sz="3100" dirty="0"/>
              <a:t>                                  </a:t>
            </a:r>
          </a:p>
          <a:p>
            <a:pPr marL="365760" lvl="1" indent="0">
              <a:spcBef>
                <a:spcPts val="0"/>
              </a:spcBef>
              <a:buClr>
                <a:schemeClr val="tx1">
                  <a:lumMod val="50000"/>
                  <a:lumOff val="50000"/>
                </a:schemeClr>
              </a:buClr>
              <a:buNone/>
              <a:defRPr/>
            </a:pPr>
            <a:endParaRPr lang="en-US" sz="3100" dirty="0"/>
          </a:p>
          <a:p>
            <a:pPr marL="365760" lvl="1" indent="0">
              <a:spcBef>
                <a:spcPts val="0"/>
              </a:spcBef>
              <a:buClr>
                <a:schemeClr val="tx1">
                  <a:lumMod val="50000"/>
                  <a:lumOff val="50000"/>
                </a:schemeClr>
              </a:buClr>
              <a:buNone/>
              <a:defRPr/>
            </a:pPr>
            <a:endParaRPr lang="en-US" sz="3100" dirty="0"/>
          </a:p>
          <a:p>
            <a:pPr marL="365760" lvl="1" indent="0">
              <a:spcBef>
                <a:spcPts val="0"/>
              </a:spcBef>
              <a:buClr>
                <a:schemeClr val="tx1">
                  <a:lumMod val="50000"/>
                  <a:lumOff val="50000"/>
                </a:schemeClr>
              </a:buClr>
              <a:buNone/>
              <a:defRPr/>
            </a:pPr>
            <a:r>
              <a:rPr lang="en-US" sz="3100" dirty="0"/>
              <a:t>			</a:t>
            </a:r>
          </a:p>
          <a:p>
            <a:pPr marL="365760" lvl="1" indent="0">
              <a:spcBef>
                <a:spcPts val="0"/>
              </a:spcBef>
              <a:buClr>
                <a:schemeClr val="tx1">
                  <a:lumMod val="50000"/>
                  <a:lumOff val="50000"/>
                </a:schemeClr>
              </a:buClr>
              <a:buNone/>
              <a:defRPr/>
            </a:pPr>
            <a:r>
              <a:rPr lang="en-US" sz="6000" dirty="0"/>
              <a:t>                       Community Participation</a:t>
            </a:r>
          </a:p>
          <a:p>
            <a:pPr marL="365760" lvl="1" indent="0">
              <a:spcBef>
                <a:spcPts val="0"/>
              </a:spcBef>
              <a:buClr>
                <a:schemeClr val="tx1">
                  <a:lumMod val="50000"/>
                  <a:lumOff val="50000"/>
                </a:schemeClr>
              </a:buClr>
              <a:buNone/>
              <a:defRPr/>
            </a:pPr>
            <a:r>
              <a:rPr lang="en-US" dirty="0">
                <a:solidFill>
                  <a:schemeClr val="tx1">
                    <a:lumMod val="85000"/>
                  </a:schemeClr>
                </a:solidFill>
                <a:effectLst>
                  <a:outerShdw blurRad="38100" dist="38100" dir="2700000" algn="tl">
                    <a:srgbClr val="000000">
                      <a:alpha val="43137"/>
                    </a:srgbClr>
                  </a:outerShdw>
                </a:effectLst>
              </a:rPr>
              <a:t>			</a:t>
            </a:r>
            <a:r>
              <a:rPr lang="en-US" dirty="0">
                <a:solidFill>
                  <a:schemeClr val="tx2">
                    <a:lumMod val="75000"/>
                  </a:schemeClr>
                </a:solidFill>
                <a:effectLst>
                  <a:outerShdw blurRad="38100" dist="38100" dir="2700000" algn="tl">
                    <a:srgbClr val="000000">
                      <a:alpha val="43137"/>
                    </a:srgbClr>
                  </a:outerShdw>
                </a:effectLst>
              </a:rPr>
              <a:t>							</a:t>
            </a:r>
            <a:r>
              <a:rPr lang="en-US" sz="1800" dirty="0">
                <a:solidFill>
                  <a:schemeClr val="tx1">
                    <a:lumMod val="85000"/>
                  </a:schemeClr>
                </a:solidFill>
              </a:rPr>
              <a:t>	</a:t>
            </a:r>
          </a:p>
          <a:p>
            <a:pPr marL="365760" lvl="1" indent="0">
              <a:spcBef>
                <a:spcPts val="0"/>
              </a:spcBef>
              <a:buClr>
                <a:schemeClr val="tx1">
                  <a:lumMod val="50000"/>
                  <a:lumOff val="50000"/>
                </a:schemeClr>
              </a:buClr>
              <a:buNone/>
              <a:defRPr/>
            </a:pPr>
            <a:endParaRPr lang="en-US" sz="2000" dirty="0"/>
          </a:p>
        </p:txBody>
      </p:sp>
      <p:sp>
        <p:nvSpPr>
          <p:cNvPr id="8" name="Rectangle 7"/>
          <p:cNvSpPr/>
          <p:nvPr/>
        </p:nvSpPr>
        <p:spPr>
          <a:xfrm>
            <a:off x="8229600" y="2932485"/>
            <a:ext cx="1364762" cy="1605052"/>
          </a:xfrm>
          <a:prstGeom prst="rect">
            <a:avLst/>
          </a:prstGeom>
          <a:noFill/>
          <a:ln>
            <a:noFill/>
          </a:ln>
          <a:scene3d>
            <a:camera prst="orthographicFront"/>
            <a:lightRig rig="flat" dir="t"/>
          </a:scene3d>
          <a:sp3d/>
        </p:spPr>
        <p:style>
          <a:lnRef idx="0">
            <a:scrgbClr r="0" g="0" b="0"/>
          </a:lnRef>
          <a:fillRef idx="3">
            <a:scrgbClr r="0" g="0" b="0"/>
          </a:fillRef>
          <a:effectRef idx="2">
            <a:schemeClr val="accent2">
              <a:hueOff val="0"/>
              <a:satOff val="0"/>
              <a:lumOff val="0"/>
              <a:alphaOff val="0"/>
            </a:schemeClr>
          </a:effectRef>
          <a:fontRef idx="minor">
            <a:schemeClr val="lt1"/>
          </a:fontRef>
        </p:style>
      </p:sp>
      <p:sp>
        <p:nvSpPr>
          <p:cNvPr id="17" name="Rectangle 16"/>
          <p:cNvSpPr/>
          <p:nvPr/>
        </p:nvSpPr>
        <p:spPr>
          <a:xfrm>
            <a:off x="8229600" y="2667003"/>
            <a:ext cx="1364762" cy="1523995"/>
          </a:xfrm>
          <a:prstGeom prst="rect">
            <a:avLst/>
          </a:prstGeom>
          <a:noFill/>
          <a:ln>
            <a:noFill/>
          </a:ln>
          <a:scene3d>
            <a:camera prst="orthographicFront"/>
            <a:lightRig rig="flat" dir="t"/>
          </a:scene3d>
          <a:sp3d/>
        </p:spPr>
        <p:style>
          <a:lnRef idx="0">
            <a:scrgbClr r="0" g="0" b="0"/>
          </a:lnRef>
          <a:fillRef idx="3">
            <a:scrgbClr r="0" g="0" b="0"/>
          </a:fillRef>
          <a:effectRef idx="1">
            <a:schemeClr val="accent2">
              <a:hueOff val="0"/>
              <a:satOff val="0"/>
              <a:lumOff val="0"/>
              <a:alphaOff val="0"/>
            </a:schemeClr>
          </a:effectRef>
          <a:fontRef idx="minor">
            <a:schemeClr val="lt1"/>
          </a:fontRef>
        </p:style>
      </p:sp>
      <p:pic>
        <p:nvPicPr>
          <p:cNvPr id="10252" name="Picture 14" descr="mom-girl.jpg"/>
          <p:cNvPicPr>
            <a:picLocks noChangeAspect="1"/>
          </p:cNvPicPr>
          <p:nvPr/>
        </p:nvPicPr>
        <p:blipFill>
          <a:blip r:embed="rId3">
            <a:extLst>
              <a:ext uri="{28A0092B-C50C-407E-A947-70E740481C1C}">
                <a14:useLocalDpi xmlns:a14="http://schemas.microsoft.com/office/drawing/2010/main" val="0"/>
              </a:ext>
            </a:extLst>
          </a:blip>
          <a:srcRect l="13483" r="5392"/>
          <a:stretch>
            <a:fillRect/>
          </a:stretch>
        </p:blipFill>
        <p:spPr bwMode="auto">
          <a:xfrm>
            <a:off x="4890782" y="1167052"/>
            <a:ext cx="1724018" cy="15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Photoxpress_595392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2236" y="1678366"/>
            <a:ext cx="14398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work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3419" y="1443410"/>
            <a:ext cx="1556576" cy="228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8305800" y="1524000"/>
            <a:ext cx="1364762" cy="38099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68580" tIns="68580" rIns="68580" bIns="68580" spcCol="1270"/>
          <a:lstStyle/>
          <a:p>
            <a:pPr defTabSz="800100">
              <a:lnSpc>
                <a:spcPct val="90000"/>
              </a:lnSpc>
              <a:spcAft>
                <a:spcPct val="35000"/>
              </a:spcAft>
              <a:defRPr/>
            </a:pPr>
            <a:endParaRPr lang="en-US" sz="1500" b="1" dirty="0">
              <a:solidFill>
                <a:schemeClr val="bg1"/>
              </a:solidFill>
            </a:endParaRPr>
          </a:p>
        </p:txBody>
      </p:sp>
      <p:pic>
        <p:nvPicPr>
          <p:cNvPr id="2" name="Picture 1"/>
          <p:cNvPicPr>
            <a:picLocks noChangeAspect="1"/>
          </p:cNvPicPr>
          <p:nvPr/>
        </p:nvPicPr>
        <p:blipFill>
          <a:blip r:embed="rId6"/>
          <a:stretch>
            <a:fillRect/>
          </a:stretch>
        </p:blipFill>
        <p:spPr>
          <a:xfrm>
            <a:off x="3521407" y="3710295"/>
            <a:ext cx="2390775" cy="1504950"/>
          </a:xfrm>
          <a:prstGeom prst="rect">
            <a:avLst/>
          </a:prstGeom>
        </p:spPr>
      </p:pic>
      <p:sp>
        <p:nvSpPr>
          <p:cNvPr id="4" name="TextBox 3"/>
          <p:cNvSpPr txBox="1"/>
          <p:nvPr/>
        </p:nvSpPr>
        <p:spPr>
          <a:xfrm>
            <a:off x="7511143" y="3477344"/>
            <a:ext cx="3050840" cy="738664"/>
          </a:xfrm>
          <a:prstGeom prst="rect">
            <a:avLst/>
          </a:prstGeom>
          <a:noFill/>
        </p:spPr>
        <p:txBody>
          <a:bodyPr wrap="square" rtlCol="0">
            <a:spAutoFit/>
          </a:bodyPr>
          <a:lstStyle/>
          <a:p>
            <a:r>
              <a:rPr lang="en-US" dirty="0">
                <a:solidFill>
                  <a:schemeClr val="bg2">
                    <a:lumMod val="25000"/>
                  </a:schemeClr>
                </a:solidFill>
              </a:rPr>
              <a:t>    </a:t>
            </a:r>
            <a:endParaRPr lang="en-US" sz="2400" dirty="0">
              <a:solidFill>
                <a:schemeClr val="bg2">
                  <a:lumMod val="25000"/>
                </a:schemeClr>
              </a:solidFill>
            </a:endParaRPr>
          </a:p>
          <a:p>
            <a:r>
              <a:rPr lang="en-US" sz="2400" dirty="0">
                <a:solidFill>
                  <a:schemeClr val="bg2">
                    <a:lumMod val="25000"/>
                  </a:schemeClr>
                </a:solidFill>
              </a:rPr>
              <a:t>   Independent Living</a:t>
            </a:r>
          </a:p>
        </p:txBody>
      </p:sp>
      <p:sp>
        <p:nvSpPr>
          <p:cNvPr id="5" name="Footer Placeholder 4"/>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33</a:t>
            </a:fld>
            <a:endParaRPr lang="en-US" dirty="0"/>
          </a:p>
        </p:txBody>
      </p:sp>
    </p:spTree>
    <p:extLst>
      <p:ext uri="{BB962C8B-B14F-4D97-AF65-F5344CB8AC3E}">
        <p14:creationId xmlns:p14="http://schemas.microsoft.com/office/powerpoint/2010/main" val="3207285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noGrp="1"/>
          </p:cNvGraphicFramePr>
          <p:nvPr>
            <p:ph idx="1"/>
            <p:extLst>
              <p:ext uri="{D42A27DB-BD31-4B8C-83A1-F6EECF244321}">
                <p14:modId xmlns:p14="http://schemas.microsoft.com/office/powerpoint/2010/main" val="2913104372"/>
              </p:ext>
            </p:extLst>
          </p:nvPr>
        </p:nvGraphicFramePr>
        <p:xfrm>
          <a:off x="202405" y="1390646"/>
          <a:ext cx="11787187" cy="380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53156" y="56030"/>
            <a:ext cx="10867581" cy="1325563"/>
          </a:xfrm>
          <a:prstGeom prst="rect">
            <a:avLst/>
          </a:prstGeom>
          <a:solidFill>
            <a:schemeClr val="bg1"/>
          </a:solidFill>
        </p:spPr>
        <p:txBody>
          <a:bodyPr vert="horz" lIns="91440" tIns="45720" rIns="91440" bIns="45720" rtlCol="0" anchor="ctr">
            <a:normAutofit/>
          </a:bodyPr>
          <a:lstStyle/>
          <a:p>
            <a:pPr>
              <a:lnSpc>
                <a:spcPct val="90000"/>
              </a:lnSpc>
              <a:spcBef>
                <a:spcPct val="0"/>
              </a:spcBef>
              <a:spcAft>
                <a:spcPts val="600"/>
              </a:spcAft>
            </a:pPr>
            <a:r>
              <a:rPr lang="en-US" sz="4000" b="1" kern="1200" dirty="0" smtClean="0">
                <a:latin typeface="+mj-lt"/>
                <a:ea typeface="+mj-ea"/>
                <a:cs typeface="+mj-cs"/>
              </a:rPr>
              <a:t>Transition </a:t>
            </a:r>
            <a:r>
              <a:rPr lang="en-US" sz="4000" b="1" kern="1200" dirty="0">
                <a:latin typeface="+mj-lt"/>
                <a:ea typeface="+mj-ea"/>
                <a:cs typeface="+mj-cs"/>
              </a:rPr>
              <a:t>Interest Inventories and Exploration Tools</a:t>
            </a:r>
          </a:p>
        </p:txBody>
      </p:sp>
      <p:sp>
        <p:nvSpPr>
          <p:cNvPr id="6" name="Rounded Rectangle 5">
            <a:extLst>
              <a:ext uri="{FF2B5EF4-FFF2-40B4-BE49-F238E27FC236}">
                <a16:creationId xmlns:a16="http://schemas.microsoft.com/office/drawing/2014/main" id="{41E74471-B471-154B-A6A5-2F2DC0E19D90}"/>
              </a:ext>
            </a:extLst>
          </p:cNvPr>
          <p:cNvSpPr/>
          <p:nvPr/>
        </p:nvSpPr>
        <p:spPr>
          <a:xfrm>
            <a:off x="1688783" y="4966283"/>
            <a:ext cx="8604509" cy="144877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These provide students with an idea of how their interests and preferences align with jobs and guide education postsecondary goals.</a:t>
            </a:r>
          </a:p>
        </p:txBody>
      </p:sp>
      <p:sp>
        <p:nvSpPr>
          <p:cNvPr id="2" name="Footer Placeholder 1"/>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3" name="Slide Number Placeholder 2"/>
          <p:cNvSpPr>
            <a:spLocks noGrp="1"/>
          </p:cNvSpPr>
          <p:nvPr>
            <p:ph type="sldNum" sz="quarter" idx="12"/>
          </p:nvPr>
        </p:nvSpPr>
        <p:spPr/>
        <p:txBody>
          <a:bodyPr/>
          <a:lstStyle/>
          <a:p>
            <a:fld id="{D5CA4161-6EC3-4748-B7F3-82EA64CE3DD4}" type="slidenum">
              <a:rPr lang="en-US" smtClean="0"/>
              <a:pPr/>
              <a:t>34</a:t>
            </a:fld>
            <a:endParaRPr lang="en-US" dirty="0"/>
          </a:p>
        </p:txBody>
      </p:sp>
    </p:spTree>
    <p:extLst>
      <p:ext uri="{BB962C8B-B14F-4D97-AF65-F5344CB8AC3E}">
        <p14:creationId xmlns:p14="http://schemas.microsoft.com/office/powerpoint/2010/main" val="4157813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847" y="431122"/>
            <a:ext cx="10353761" cy="1633340"/>
          </a:xfrm>
        </p:spPr>
        <p:txBody>
          <a:bodyPr>
            <a:normAutofit/>
          </a:bodyPr>
          <a:lstStyle/>
          <a:p>
            <a:r>
              <a:rPr lang="en-US" sz="4000" dirty="0" smtClean="0">
                <a:solidFill>
                  <a:schemeClr val="tx1"/>
                </a:solidFill>
              </a:rPr>
              <a:t>Transition Skills </a:t>
            </a:r>
            <a:r>
              <a:rPr lang="en-US" sz="4000" dirty="0">
                <a:solidFill>
                  <a:schemeClr val="tx1"/>
                </a:solidFill>
              </a:rPr>
              <a:t>and </a:t>
            </a:r>
            <a:r>
              <a:rPr lang="en-US" sz="4000" dirty="0" smtClean="0">
                <a:solidFill>
                  <a:schemeClr val="tx1"/>
                </a:solidFill>
              </a:rPr>
              <a:t>Abilities Assessments</a:t>
            </a:r>
            <a:endParaRPr lang="en-US" sz="4000" dirty="0">
              <a:solidFill>
                <a:schemeClr val="tx1"/>
              </a:solidFill>
            </a:endParaRPr>
          </a:p>
        </p:txBody>
      </p:sp>
      <p:sp>
        <p:nvSpPr>
          <p:cNvPr id="3" name="Content Placeholder 2"/>
          <p:cNvSpPr>
            <a:spLocks noGrp="1"/>
          </p:cNvSpPr>
          <p:nvPr>
            <p:ph idx="1"/>
          </p:nvPr>
        </p:nvSpPr>
        <p:spPr>
          <a:xfrm>
            <a:off x="546652" y="1551464"/>
            <a:ext cx="10720905" cy="4059086"/>
          </a:xfrm>
          <a:effectLst/>
        </p:spPr>
        <p:txBody>
          <a:bodyPr anchor="ctr">
            <a:noAutofit/>
          </a:bodyPr>
          <a:lstStyle/>
          <a:p>
            <a:pPr marL="0" indent="0">
              <a:buNone/>
            </a:pPr>
            <a:r>
              <a:rPr lang="en-US" sz="2800" dirty="0"/>
              <a:t>Transition skill assessments identify strengths, needs, and abilities. </a:t>
            </a:r>
          </a:p>
          <a:p>
            <a:r>
              <a:rPr lang="en-US" sz="2800" dirty="0"/>
              <a:t>These assessments are crucial when developing appropriate annual transition goals.</a:t>
            </a:r>
          </a:p>
          <a:p>
            <a:r>
              <a:rPr lang="en-US" sz="2800" dirty="0"/>
              <a:t>Use the </a:t>
            </a:r>
            <a:r>
              <a:rPr lang="en-US" sz="2800" b="1" u="sng" dirty="0"/>
              <a:t>needs</a:t>
            </a:r>
            <a:r>
              <a:rPr lang="en-US" sz="2800" b="1" dirty="0"/>
              <a:t> </a:t>
            </a:r>
            <a:r>
              <a:rPr lang="en-US" sz="2800" dirty="0"/>
              <a:t>identified in the transition assessments to build the </a:t>
            </a:r>
            <a:r>
              <a:rPr lang="en-US" sz="2800" dirty="0" smtClean="0"/>
              <a:t>annual </a:t>
            </a:r>
            <a:r>
              <a:rPr lang="en-US" sz="2800" dirty="0"/>
              <a:t>transition goals. </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35</a:t>
            </a:fld>
            <a:endParaRPr lang="en-US" dirty="0"/>
          </a:p>
        </p:txBody>
      </p:sp>
    </p:spTree>
    <p:extLst>
      <p:ext uri="{BB962C8B-B14F-4D97-AF65-F5344CB8AC3E}">
        <p14:creationId xmlns:p14="http://schemas.microsoft.com/office/powerpoint/2010/main" val="1267231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Need that May Impact Transition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468" y="1798262"/>
            <a:ext cx="11381334" cy="4154300"/>
          </a:xfr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36</a:t>
            </a:fld>
            <a:endParaRPr lang="en-US" dirty="0"/>
          </a:p>
        </p:txBody>
      </p:sp>
    </p:spTree>
    <p:extLst>
      <p:ext uri="{BB962C8B-B14F-4D97-AF65-F5344CB8AC3E}">
        <p14:creationId xmlns:p14="http://schemas.microsoft.com/office/powerpoint/2010/main" val="4128030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
            </a:r>
            <a:r>
              <a:rPr lang="en-US" dirty="0" smtClean="0"/>
              <a:t>Areas </a:t>
            </a:r>
            <a:r>
              <a:rPr lang="en-US" dirty="0"/>
              <a:t>of Need that May Impact Transition </a:t>
            </a:r>
            <a:r>
              <a:rPr lang="en-US" dirty="0" smtClean="0"/>
              <a:t>- 2</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829" y="1690688"/>
            <a:ext cx="11383973" cy="4190159"/>
          </a:xfr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37</a:t>
            </a:fld>
            <a:endParaRPr lang="en-US" dirty="0"/>
          </a:p>
        </p:txBody>
      </p:sp>
    </p:spTree>
    <p:extLst>
      <p:ext uri="{BB962C8B-B14F-4D97-AF65-F5344CB8AC3E}">
        <p14:creationId xmlns:p14="http://schemas.microsoft.com/office/powerpoint/2010/main" val="1644595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Adaptive Behavior Examples</a:t>
            </a:r>
            <a:endParaRPr lang="en-US" dirty="0"/>
          </a:p>
        </p:txBody>
      </p:sp>
      <p:sp>
        <p:nvSpPr>
          <p:cNvPr id="3" name="Content Placeholder 2"/>
          <p:cNvSpPr>
            <a:spLocks noGrp="1"/>
          </p:cNvSpPr>
          <p:nvPr>
            <p:ph sz="half" idx="1"/>
          </p:nvPr>
        </p:nvSpPr>
        <p:spPr/>
        <p:txBody>
          <a:bodyPr>
            <a:normAutofit fontScale="92500"/>
          </a:bodyPr>
          <a:lstStyle/>
          <a:p>
            <a:r>
              <a:rPr lang="en-US" dirty="0" smtClean="0"/>
              <a:t>Daily Living Skills</a:t>
            </a:r>
          </a:p>
          <a:p>
            <a:r>
              <a:rPr lang="en-US" dirty="0"/>
              <a:t>Self-Direction</a:t>
            </a:r>
          </a:p>
          <a:p>
            <a:r>
              <a:rPr lang="en-US" dirty="0" smtClean="0"/>
              <a:t>Self-Care</a:t>
            </a:r>
          </a:p>
          <a:p>
            <a:r>
              <a:rPr lang="en-US" dirty="0" smtClean="0"/>
              <a:t>Functional Academics</a:t>
            </a:r>
          </a:p>
          <a:p>
            <a:r>
              <a:rPr lang="en-US" dirty="0" smtClean="0"/>
              <a:t>Leisure/Recreation</a:t>
            </a:r>
          </a:p>
          <a:p>
            <a:r>
              <a:rPr lang="en-US" dirty="0" smtClean="0"/>
              <a:t>Relationships</a:t>
            </a:r>
          </a:p>
          <a:p>
            <a:r>
              <a:rPr lang="en-US" dirty="0" smtClean="0"/>
              <a:t>Social Skills</a:t>
            </a:r>
          </a:p>
          <a:p>
            <a:r>
              <a:rPr lang="en-US" dirty="0" smtClean="0"/>
              <a:t>Transportation/Mobility</a:t>
            </a:r>
          </a:p>
        </p:txBody>
      </p:sp>
      <p:sp>
        <p:nvSpPr>
          <p:cNvPr id="7" name="Content Placeholder 6"/>
          <p:cNvSpPr>
            <a:spLocks noGrp="1"/>
          </p:cNvSpPr>
          <p:nvPr>
            <p:ph sz="half" idx="2"/>
          </p:nvPr>
        </p:nvSpPr>
        <p:spPr/>
        <p:txBody>
          <a:bodyPr>
            <a:normAutofit fontScale="92500"/>
          </a:bodyPr>
          <a:lstStyle/>
          <a:p>
            <a:r>
              <a:rPr lang="en-US" dirty="0" smtClean="0"/>
              <a:t>Communication (Receptive, Expressive, and Written)</a:t>
            </a:r>
          </a:p>
          <a:p>
            <a:r>
              <a:rPr lang="en-US" dirty="0" smtClean="0"/>
              <a:t>Behavior</a:t>
            </a:r>
          </a:p>
          <a:p>
            <a:r>
              <a:rPr lang="en-US" dirty="0" smtClean="0"/>
              <a:t>Health &amp; Safety</a:t>
            </a:r>
          </a:p>
          <a:p>
            <a:r>
              <a:rPr lang="en-US" dirty="0" smtClean="0"/>
              <a:t>Home Living</a:t>
            </a:r>
          </a:p>
          <a:p>
            <a:r>
              <a:rPr lang="en-US" dirty="0" smtClean="0"/>
              <a:t>Work Skills</a:t>
            </a:r>
          </a:p>
          <a:p>
            <a:r>
              <a:rPr lang="en-US" dirty="0"/>
              <a:t>Vocational Training</a:t>
            </a:r>
          </a:p>
          <a:p>
            <a:r>
              <a:rPr lang="en-US" dirty="0"/>
              <a:t>Motor Skills (Gross and Fine)</a:t>
            </a:r>
          </a:p>
          <a:p>
            <a:endParaRPr lang="en-US" dirty="0" smtClean="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38</a:t>
            </a:fld>
            <a:endParaRPr lang="en-US" dirty="0"/>
          </a:p>
        </p:txBody>
      </p:sp>
    </p:spTree>
    <p:extLst>
      <p:ext uri="{BB962C8B-B14F-4D97-AF65-F5344CB8AC3E}">
        <p14:creationId xmlns:p14="http://schemas.microsoft.com/office/powerpoint/2010/main" val="262612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72750"/>
            <a:ext cx="11603603" cy="1325563"/>
          </a:xfrm>
        </p:spPr>
        <p:txBody>
          <a:bodyPr/>
          <a:lstStyle/>
          <a:p>
            <a:r>
              <a:rPr lang="en-US" dirty="0" smtClean="0"/>
              <a:t>Executive Functioning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176" y="896472"/>
            <a:ext cx="7512424" cy="5466845"/>
          </a:xfr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39</a:t>
            </a:fld>
            <a:endParaRPr lang="en-US" dirty="0"/>
          </a:p>
        </p:txBody>
      </p:sp>
    </p:spTree>
    <p:extLst>
      <p:ext uri="{BB962C8B-B14F-4D97-AF65-F5344CB8AC3E}">
        <p14:creationId xmlns:p14="http://schemas.microsoft.com/office/powerpoint/2010/main" val="15741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 Chat</a:t>
            </a:r>
            <a:endParaRPr lang="en-US" dirty="0"/>
          </a:p>
        </p:txBody>
      </p:sp>
      <p:sp>
        <p:nvSpPr>
          <p:cNvPr id="3" name="Content Placeholder 2"/>
          <p:cNvSpPr>
            <a:spLocks noGrp="1"/>
          </p:cNvSpPr>
          <p:nvPr>
            <p:ph idx="1"/>
          </p:nvPr>
        </p:nvSpPr>
        <p:spPr/>
        <p:txBody>
          <a:bodyPr>
            <a:normAutofit/>
          </a:bodyPr>
          <a:lstStyle/>
          <a:p>
            <a:r>
              <a:rPr lang="en-US" dirty="0"/>
              <a:t>What is your name? </a:t>
            </a:r>
          </a:p>
          <a:p>
            <a:r>
              <a:rPr lang="en-US" dirty="0"/>
              <a:t>What is your role?</a:t>
            </a:r>
          </a:p>
          <a:p>
            <a:r>
              <a:rPr lang="en-US" dirty="0"/>
              <a:t>What grade level?</a:t>
            </a:r>
          </a:p>
          <a:p>
            <a:r>
              <a:rPr lang="en-US" dirty="0"/>
              <a:t>Where are you located?</a:t>
            </a:r>
          </a:p>
          <a:p>
            <a:r>
              <a:rPr lang="en-US" dirty="0" smtClean="0"/>
              <a:t>What </a:t>
            </a:r>
            <a:r>
              <a:rPr lang="en-US" dirty="0"/>
              <a:t>are you hoping to get out of this training? (Examples: Learn about more transition assessments, help with writing goals, learn about DRS and other agencies, etc.)</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1496177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Postsecondary Goals</a:t>
            </a:r>
          </a:p>
        </p:txBody>
      </p:sp>
      <p:sp>
        <p:nvSpPr>
          <p:cNvPr id="3" name="Content Placeholder 2"/>
          <p:cNvSpPr>
            <a:spLocks noGrp="1"/>
          </p:cNvSpPr>
          <p:nvPr>
            <p:ph idx="1"/>
          </p:nvPr>
        </p:nvSpPr>
        <p:spPr/>
        <p:txBody>
          <a:bodyPr>
            <a:normAutofit lnSpcReduction="10000"/>
          </a:bodyPr>
          <a:lstStyle/>
          <a:p>
            <a:pPr>
              <a:buClr>
                <a:schemeClr val="tx1"/>
              </a:buClr>
              <a:defRPr/>
            </a:pPr>
            <a:r>
              <a:rPr lang="en-US" sz="2800" dirty="0">
                <a:solidFill>
                  <a:schemeClr val="bg2">
                    <a:lumMod val="25000"/>
                  </a:schemeClr>
                </a:solidFill>
              </a:rPr>
              <a:t>Must occur </a:t>
            </a:r>
            <a:r>
              <a:rPr lang="en-US" sz="2800" b="1" dirty="0">
                <a:solidFill>
                  <a:schemeClr val="bg2">
                    <a:lumMod val="25000"/>
                  </a:schemeClr>
                </a:solidFill>
              </a:rPr>
              <a:t>AFTER</a:t>
            </a:r>
            <a:r>
              <a:rPr lang="en-US" sz="2800" dirty="0">
                <a:solidFill>
                  <a:schemeClr val="bg2">
                    <a:lumMod val="25000"/>
                  </a:schemeClr>
                </a:solidFill>
              </a:rPr>
              <a:t> high school and must be updated annually!</a:t>
            </a:r>
          </a:p>
          <a:p>
            <a:pPr marL="457200" indent="-457200">
              <a:defRPr/>
            </a:pPr>
            <a:endParaRPr lang="en-US" sz="2800" dirty="0">
              <a:solidFill>
                <a:schemeClr val="bg2">
                  <a:lumMod val="25000"/>
                </a:schemeClr>
              </a:solidFill>
            </a:endParaRPr>
          </a:p>
          <a:p>
            <a:pPr>
              <a:buClr>
                <a:schemeClr val="tx1"/>
              </a:buClr>
              <a:defRPr/>
            </a:pPr>
            <a:r>
              <a:rPr lang="en-US" sz="2800" dirty="0">
                <a:solidFill>
                  <a:schemeClr val="bg2">
                    <a:lumMod val="25000"/>
                  </a:schemeClr>
                </a:solidFill>
              </a:rPr>
              <a:t>Postsecondary Goal Areas:</a:t>
            </a:r>
          </a:p>
          <a:p>
            <a:pPr marL="800100" lvl="1" indent="-342900">
              <a:defRPr/>
            </a:pPr>
            <a:r>
              <a:rPr lang="en-US" dirty="0">
                <a:solidFill>
                  <a:schemeClr val="bg2">
                    <a:lumMod val="25000"/>
                  </a:schemeClr>
                </a:solidFill>
              </a:rPr>
              <a:t>Education/Training*</a:t>
            </a:r>
          </a:p>
          <a:p>
            <a:pPr marL="800100" lvl="1" indent="-342900">
              <a:defRPr/>
            </a:pPr>
            <a:r>
              <a:rPr lang="en-US" dirty="0">
                <a:solidFill>
                  <a:schemeClr val="bg2">
                    <a:lumMod val="25000"/>
                  </a:schemeClr>
                </a:solidFill>
              </a:rPr>
              <a:t>Employment*</a:t>
            </a:r>
          </a:p>
          <a:p>
            <a:pPr marL="800100" lvl="1" indent="-342900">
              <a:defRPr/>
            </a:pPr>
            <a:r>
              <a:rPr lang="en-US" dirty="0">
                <a:solidFill>
                  <a:schemeClr val="bg2">
                    <a:lumMod val="25000"/>
                  </a:schemeClr>
                </a:solidFill>
              </a:rPr>
              <a:t>Independent </a:t>
            </a:r>
            <a:r>
              <a:rPr lang="en-US" dirty="0" smtClean="0">
                <a:solidFill>
                  <a:schemeClr val="bg2">
                    <a:lumMod val="25000"/>
                  </a:schemeClr>
                </a:solidFill>
              </a:rPr>
              <a:t>Living (if appropriate)</a:t>
            </a:r>
            <a:endParaRPr lang="en-US" dirty="0">
              <a:solidFill>
                <a:schemeClr val="bg2">
                  <a:lumMod val="25000"/>
                </a:schemeClr>
              </a:solidFill>
            </a:endParaRPr>
          </a:p>
          <a:p>
            <a:pPr marL="800100" lvl="1" indent="-342900">
              <a:defRPr/>
            </a:pPr>
            <a:r>
              <a:rPr lang="en-US" dirty="0">
                <a:solidFill>
                  <a:schemeClr val="bg2">
                    <a:lumMod val="25000"/>
                  </a:schemeClr>
                </a:solidFill>
              </a:rPr>
              <a:t>Community </a:t>
            </a:r>
            <a:r>
              <a:rPr lang="en-US" dirty="0" smtClean="0">
                <a:solidFill>
                  <a:schemeClr val="bg2">
                    <a:lumMod val="25000"/>
                  </a:schemeClr>
                </a:solidFill>
              </a:rPr>
              <a:t>Participation (if appropriate)</a:t>
            </a:r>
            <a:endParaRPr lang="en-US" dirty="0">
              <a:solidFill>
                <a:schemeClr val="bg2">
                  <a:lumMod val="25000"/>
                </a:schemeClr>
              </a:solidFill>
            </a:endParaRPr>
          </a:p>
          <a:p>
            <a:pPr lvl="1">
              <a:buClr>
                <a:schemeClr val="tx1"/>
              </a:buClr>
              <a:defRPr/>
            </a:pPr>
            <a:endParaRPr lang="en-US" dirty="0">
              <a:solidFill>
                <a:schemeClr val="bg2">
                  <a:lumMod val="25000"/>
                </a:schemeClr>
              </a:solidFill>
            </a:endParaRPr>
          </a:p>
          <a:p>
            <a:pPr marL="0" indent="0">
              <a:buNone/>
            </a:pPr>
            <a:r>
              <a:rPr lang="en-US" dirty="0" smtClean="0"/>
              <a:t>*</a:t>
            </a:r>
            <a:r>
              <a:rPr lang="en-US" sz="2800" dirty="0" smtClean="0"/>
              <a:t>Required for all students</a:t>
            </a:r>
            <a:endParaRPr lang="en-US" sz="2800"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40</a:t>
            </a:fld>
            <a:endParaRPr lang="en-US" dirty="0"/>
          </a:p>
        </p:txBody>
      </p:sp>
    </p:spTree>
    <p:extLst>
      <p:ext uri="{BB962C8B-B14F-4D97-AF65-F5344CB8AC3E}">
        <p14:creationId xmlns:p14="http://schemas.microsoft.com/office/powerpoint/2010/main" val="2217146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Measurable Postsecondary Goals</a:t>
            </a:r>
          </a:p>
        </p:txBody>
      </p:sp>
      <p:sp>
        <p:nvSpPr>
          <p:cNvPr id="3" name="Content Placeholder 2"/>
          <p:cNvSpPr>
            <a:spLocks noGrp="1"/>
          </p:cNvSpPr>
          <p:nvPr>
            <p:ph idx="1"/>
          </p:nvPr>
        </p:nvSpPr>
        <p:spPr/>
        <p:txBody>
          <a:bodyPr>
            <a:normAutofit lnSpcReduction="10000"/>
          </a:bodyPr>
          <a:lstStyle/>
          <a:p>
            <a:pPr>
              <a:defRPr/>
            </a:pPr>
            <a:r>
              <a:rPr lang="en-US" sz="2800" dirty="0">
                <a:solidFill>
                  <a:schemeClr val="bg2">
                    <a:lumMod val="25000"/>
                  </a:schemeClr>
                </a:solidFill>
              </a:rPr>
              <a:t>Postsecondary Goals are measurable if they answer the following questions:</a:t>
            </a:r>
          </a:p>
          <a:p>
            <a:pPr>
              <a:defRPr/>
            </a:pPr>
            <a:endParaRPr lang="en-US" sz="2800" dirty="0">
              <a:solidFill>
                <a:schemeClr val="bg2">
                  <a:lumMod val="25000"/>
                </a:schemeClr>
              </a:solidFill>
            </a:endParaRPr>
          </a:p>
          <a:p>
            <a:pPr marL="742950" lvl="1" indent="-285750">
              <a:defRPr/>
            </a:pPr>
            <a:r>
              <a:rPr lang="en-US" dirty="0">
                <a:solidFill>
                  <a:schemeClr val="bg2">
                    <a:lumMod val="25000"/>
                  </a:schemeClr>
                </a:solidFill>
              </a:rPr>
              <a:t>Where will I LEARN after high school?</a:t>
            </a:r>
          </a:p>
          <a:p>
            <a:pPr lvl="1">
              <a:defRPr/>
            </a:pPr>
            <a:endParaRPr lang="en-US" dirty="0">
              <a:solidFill>
                <a:schemeClr val="bg2">
                  <a:lumMod val="25000"/>
                </a:schemeClr>
              </a:solidFill>
            </a:endParaRPr>
          </a:p>
          <a:p>
            <a:pPr marL="742950" lvl="1" indent="-285750">
              <a:defRPr/>
            </a:pPr>
            <a:r>
              <a:rPr lang="en-US" dirty="0">
                <a:solidFill>
                  <a:schemeClr val="bg2">
                    <a:lumMod val="25000"/>
                  </a:schemeClr>
                </a:solidFill>
              </a:rPr>
              <a:t>Where will I WORK after high school?	</a:t>
            </a:r>
          </a:p>
          <a:p>
            <a:pPr lvl="1">
              <a:defRPr/>
            </a:pPr>
            <a:r>
              <a:rPr lang="en-US" dirty="0">
                <a:solidFill>
                  <a:schemeClr val="bg2">
                    <a:lumMod val="25000"/>
                  </a:schemeClr>
                </a:solidFill>
              </a:rPr>
              <a:t>	</a:t>
            </a:r>
          </a:p>
          <a:p>
            <a:pPr marL="742950" lvl="1" indent="-285750">
              <a:defRPr/>
            </a:pPr>
            <a:r>
              <a:rPr lang="en-US" dirty="0">
                <a:solidFill>
                  <a:schemeClr val="bg2">
                    <a:lumMod val="25000"/>
                  </a:schemeClr>
                </a:solidFill>
              </a:rPr>
              <a:t>Where will I LIVE after high school?</a:t>
            </a:r>
          </a:p>
          <a:p>
            <a:pPr marL="800100" lvl="1" indent="-342900">
              <a:buFont typeface="+mj-lt"/>
              <a:buAutoNum type="arabicPeriod"/>
              <a:defRPr/>
            </a:pPr>
            <a:endParaRPr lang="en-US" dirty="0">
              <a:solidFill>
                <a:schemeClr val="bg2">
                  <a:lumMod val="25000"/>
                </a:schemeClr>
              </a:solidFill>
            </a:endParaRPr>
          </a:p>
          <a:p>
            <a:pPr marL="742950" lvl="1" indent="-285750">
              <a:defRPr/>
            </a:pPr>
            <a:r>
              <a:rPr lang="en-US" dirty="0">
                <a:solidFill>
                  <a:schemeClr val="bg2">
                    <a:lumMod val="25000"/>
                  </a:schemeClr>
                </a:solidFill>
              </a:rPr>
              <a:t>How will I PARTICIPATE in the COMMUNITY after high school?</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41</a:t>
            </a:fld>
            <a:endParaRPr lang="en-US" dirty="0"/>
          </a:p>
        </p:txBody>
      </p:sp>
    </p:spTree>
    <p:extLst>
      <p:ext uri="{BB962C8B-B14F-4D97-AF65-F5344CB8AC3E}">
        <p14:creationId xmlns:p14="http://schemas.microsoft.com/office/powerpoint/2010/main" val="4289156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Develop Postsecondary Goals</a:t>
            </a:r>
          </a:p>
        </p:txBody>
      </p:sp>
      <p:sp>
        <p:nvSpPr>
          <p:cNvPr id="3" name="Content Placeholder 2"/>
          <p:cNvSpPr>
            <a:spLocks noGrp="1"/>
          </p:cNvSpPr>
          <p:nvPr>
            <p:ph idx="1"/>
          </p:nvPr>
        </p:nvSpPr>
        <p:spPr/>
        <p:txBody>
          <a:bodyPr>
            <a:normAutofit/>
          </a:bodyPr>
          <a:lstStyle/>
          <a:p>
            <a:r>
              <a:rPr lang="en-US" dirty="0"/>
              <a:t>Base them on student’s strengths, preferences, and interests from the assessment results</a:t>
            </a:r>
          </a:p>
          <a:p>
            <a:r>
              <a:rPr lang="en-US" dirty="0"/>
              <a:t>Use a career interest inventory for the Education/Training and Employment Postsecondary </a:t>
            </a:r>
            <a:r>
              <a:rPr lang="en-US" dirty="0" smtClean="0"/>
              <a:t>Goals</a:t>
            </a:r>
            <a:endParaRPr lang="en-US" dirty="0"/>
          </a:p>
          <a:p>
            <a:r>
              <a:rPr lang="en-US" dirty="0" smtClean="0"/>
              <a:t>Get </a:t>
            </a:r>
            <a:r>
              <a:rPr lang="en-US" dirty="0"/>
              <a:t>input from student and family</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42</a:t>
            </a:fld>
            <a:endParaRPr lang="en-US" dirty="0"/>
          </a:p>
        </p:txBody>
      </p:sp>
    </p:spTree>
    <p:extLst>
      <p:ext uri="{BB962C8B-B14F-4D97-AF65-F5344CB8AC3E}">
        <p14:creationId xmlns:p14="http://schemas.microsoft.com/office/powerpoint/2010/main" val="4126650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71787" y="132944"/>
            <a:ext cx="10276514" cy="1309688"/>
          </a:xfrm>
          <a:solidFill>
            <a:schemeClr val="bg1"/>
          </a:solidFill>
        </p:spPr>
        <p:txBody>
          <a:bodyPr>
            <a:normAutofit/>
          </a:bodyPr>
          <a:lstStyle/>
          <a:p>
            <a:r>
              <a:rPr lang="en-US" altLang="en-US" dirty="0">
                <a:ea typeface="ＭＳ Ｐゴシック" charset="-128"/>
              </a:rPr>
              <a:t>Postsecondary Goal </a:t>
            </a:r>
            <a:r>
              <a:rPr lang="en-US" altLang="en-US" i="1" dirty="0">
                <a:ea typeface="ＭＳ Ｐゴシック" charset="-128"/>
              </a:rPr>
              <a:t>Fluff </a:t>
            </a:r>
            <a:r>
              <a:rPr lang="en-US" altLang="en-US" dirty="0">
                <a:ea typeface="ＭＳ Ｐゴシック" charset="-128"/>
              </a:rPr>
              <a:t>Scale </a:t>
            </a:r>
          </a:p>
        </p:txBody>
      </p:sp>
      <p:sp>
        <p:nvSpPr>
          <p:cNvPr id="2" name="Slide Number Placeholder 1">
            <a:extLst>
              <a:ext uri="{FF2B5EF4-FFF2-40B4-BE49-F238E27FC236}">
                <a16:creationId xmlns:a16="http://schemas.microsoft.com/office/drawing/2014/main" id="{755BA1D3-E1B5-8649-A4E1-7676899E4C48}"/>
              </a:ext>
            </a:extLst>
          </p:cNvPr>
          <p:cNvSpPr>
            <a:spLocks noGrp="1"/>
          </p:cNvSpPr>
          <p:nvPr>
            <p:ph type="sldNum" sz="quarter" idx="12"/>
          </p:nvPr>
        </p:nvSpPr>
        <p:spPr/>
        <p:txBody>
          <a:bodyPr/>
          <a:lstStyle/>
          <a:p>
            <a:pPr>
              <a:defRPr/>
            </a:pPr>
            <a:fld id="{218D15C6-4320-B74F-A4F2-3CE71506AA3E}" type="slidenum">
              <a:rPr lang="en-US" altLang="en-US" smtClean="0"/>
              <a:pPr>
                <a:defRPr/>
              </a:pPr>
              <a:t>43</a:t>
            </a:fld>
            <a:endParaRPr lang="en-US" altLang="en-US"/>
          </a:p>
        </p:txBody>
      </p:sp>
      <p:sp>
        <p:nvSpPr>
          <p:cNvPr id="4" name="Right Triangle 3" descr="More Fluff at Elementary through freshman year is OK&#10;Less fluff for sophomore through senior "/>
          <p:cNvSpPr/>
          <p:nvPr/>
        </p:nvSpPr>
        <p:spPr>
          <a:xfrm>
            <a:off x="2325140" y="1727994"/>
            <a:ext cx="7681422" cy="2799183"/>
          </a:xfrm>
          <a:prstGeom prst="rtTriangle">
            <a:avLst/>
          </a:prstGeom>
          <a:solidFill>
            <a:schemeClr val="accent6"/>
          </a:solidFill>
          <a:ln>
            <a:solidFill>
              <a:schemeClr val="tx1">
                <a:lumMod val="50000"/>
                <a:lumOff val="50000"/>
              </a:schemeClr>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6" name="TextBox 6"/>
          <p:cNvSpPr txBox="1">
            <a:spLocks noChangeArrowheads="1"/>
          </p:cNvSpPr>
          <p:nvPr/>
        </p:nvSpPr>
        <p:spPr bwMode="auto">
          <a:xfrm>
            <a:off x="5588401" y="4831803"/>
            <a:ext cx="131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Freshman</a:t>
            </a:r>
          </a:p>
        </p:txBody>
      </p:sp>
      <p:sp>
        <p:nvSpPr>
          <p:cNvPr id="10247" name="TextBox 7"/>
          <p:cNvSpPr txBox="1">
            <a:spLocks noChangeArrowheads="1"/>
          </p:cNvSpPr>
          <p:nvPr/>
        </p:nvSpPr>
        <p:spPr bwMode="auto">
          <a:xfrm>
            <a:off x="9247188" y="4831479"/>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Senior</a:t>
            </a:r>
          </a:p>
        </p:txBody>
      </p:sp>
      <p:sp>
        <p:nvSpPr>
          <p:cNvPr id="10248" name="TextBox 8"/>
          <p:cNvSpPr txBox="1">
            <a:spLocks noChangeArrowheads="1"/>
          </p:cNvSpPr>
          <p:nvPr/>
        </p:nvSpPr>
        <p:spPr bwMode="auto">
          <a:xfrm>
            <a:off x="6909560" y="4831009"/>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Sophomore</a:t>
            </a:r>
          </a:p>
        </p:txBody>
      </p:sp>
      <p:sp>
        <p:nvSpPr>
          <p:cNvPr id="10249" name="TextBox 9"/>
          <p:cNvSpPr txBox="1">
            <a:spLocks noChangeArrowheads="1"/>
          </p:cNvSpPr>
          <p:nvPr/>
        </p:nvSpPr>
        <p:spPr bwMode="auto">
          <a:xfrm>
            <a:off x="8290648" y="4831976"/>
            <a:ext cx="95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Junior</a:t>
            </a:r>
          </a:p>
        </p:txBody>
      </p:sp>
      <p:sp>
        <p:nvSpPr>
          <p:cNvPr id="10250" name="TextBox 11"/>
          <p:cNvSpPr txBox="1">
            <a:spLocks noChangeArrowheads="1"/>
          </p:cNvSpPr>
          <p:nvPr/>
        </p:nvSpPr>
        <p:spPr bwMode="auto">
          <a:xfrm>
            <a:off x="8794751" y="3621757"/>
            <a:ext cx="175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Firm Match</a:t>
            </a:r>
          </a:p>
        </p:txBody>
      </p:sp>
      <p:sp>
        <p:nvSpPr>
          <p:cNvPr id="10251" name="TextBox 12"/>
          <p:cNvSpPr txBox="1">
            <a:spLocks noChangeArrowheads="1"/>
          </p:cNvSpPr>
          <p:nvPr/>
        </p:nvSpPr>
        <p:spPr bwMode="auto">
          <a:xfrm>
            <a:off x="2819400" y="1497013"/>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Match Not as Important (Fluff OK)</a:t>
            </a:r>
          </a:p>
        </p:txBody>
      </p:sp>
      <p:sp>
        <p:nvSpPr>
          <p:cNvPr id="16" name="TextBox 15"/>
          <p:cNvSpPr txBox="1"/>
          <p:nvPr/>
        </p:nvSpPr>
        <p:spPr>
          <a:xfrm>
            <a:off x="1571156" y="1788845"/>
            <a:ext cx="553998" cy="2953575"/>
          </a:xfrm>
          <a:prstGeom prst="rect">
            <a:avLst/>
          </a:prstGeom>
          <a:noFill/>
        </p:spPr>
        <p:txBody>
          <a:bodyPr vert="vert270" wrap="square">
            <a:spAutoFit/>
          </a:bodyPr>
          <a:lstStyle/>
          <a:p>
            <a:pPr algn="ctr">
              <a:defRPr/>
            </a:pPr>
            <a:r>
              <a:rPr lang="en-US" sz="2400">
                <a:ea typeface="ＭＳ Ｐゴシック" charset="0"/>
                <a:cs typeface="ＭＳ Ｐゴシック" charset="0"/>
              </a:rPr>
              <a:t>Amount of Fluff</a:t>
            </a:r>
          </a:p>
        </p:txBody>
      </p:sp>
      <p:sp>
        <p:nvSpPr>
          <p:cNvPr id="10253" name="TextBox 16"/>
          <p:cNvSpPr txBox="1">
            <a:spLocks noChangeArrowheads="1"/>
          </p:cNvSpPr>
          <p:nvPr/>
        </p:nvSpPr>
        <p:spPr bwMode="auto">
          <a:xfrm>
            <a:off x="4829641" y="5399893"/>
            <a:ext cx="222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Year in School</a:t>
            </a:r>
          </a:p>
        </p:txBody>
      </p:sp>
      <p:sp>
        <p:nvSpPr>
          <p:cNvPr id="15" name="TextBox 6">
            <a:extLst>
              <a:ext uri="{FF2B5EF4-FFF2-40B4-BE49-F238E27FC236}">
                <a16:creationId xmlns:a16="http://schemas.microsoft.com/office/drawing/2014/main" id="{8DF5AE80-D769-1C4D-84DF-1AAAE9645562}"/>
              </a:ext>
            </a:extLst>
          </p:cNvPr>
          <p:cNvSpPr txBox="1">
            <a:spLocks noChangeArrowheads="1"/>
          </p:cNvSpPr>
          <p:nvPr/>
        </p:nvSpPr>
        <p:spPr bwMode="auto">
          <a:xfrm>
            <a:off x="3822820" y="4831009"/>
            <a:ext cx="16303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Middle School</a:t>
            </a:r>
          </a:p>
        </p:txBody>
      </p:sp>
      <p:cxnSp>
        <p:nvCxnSpPr>
          <p:cNvPr id="8" name="Straight Arrow Connector 7" descr="age increases">
            <a:extLst>
              <a:ext uri="{FF2B5EF4-FFF2-40B4-BE49-F238E27FC236}">
                <a16:creationId xmlns:a16="http://schemas.microsoft.com/office/drawing/2014/main" id="{FFC82B00-A13F-0D46-A40B-98ACC6023B02}"/>
              </a:ext>
            </a:extLst>
          </p:cNvPr>
          <p:cNvCxnSpPr>
            <a:cxnSpLocks/>
          </p:cNvCxnSpPr>
          <p:nvPr/>
        </p:nvCxnSpPr>
        <p:spPr bwMode="auto">
          <a:xfrm>
            <a:off x="2325140" y="4711700"/>
            <a:ext cx="7681422" cy="0"/>
          </a:xfrm>
          <a:prstGeom prst="straightConnector1">
            <a:avLst/>
          </a:prstGeom>
          <a:solidFill>
            <a:schemeClr val="accent1"/>
          </a:solidFill>
          <a:ln w="28575" cap="flat" cmpd="sng" algn="ctr">
            <a:solidFill>
              <a:schemeClr val="accent6"/>
            </a:solidFill>
            <a:prstDash val="solid"/>
            <a:round/>
            <a:headEnd type="none" w="med" len="med"/>
            <a:tailEnd type="triangle"/>
          </a:ln>
          <a:effectLst>
            <a:outerShdw blurRad="50800" dist="38100" dir="2700000" algn="tl" rotWithShape="0">
              <a:prstClr val="black">
                <a:alpha val="40000"/>
              </a:prstClr>
            </a:outerShdw>
          </a:effectLst>
        </p:spPr>
      </p:cxnSp>
      <p:cxnSp>
        <p:nvCxnSpPr>
          <p:cNvPr id="10" name="Straight Arrow Connector 9" descr="amount increases">
            <a:extLst>
              <a:ext uri="{FF2B5EF4-FFF2-40B4-BE49-F238E27FC236}">
                <a16:creationId xmlns:a16="http://schemas.microsoft.com/office/drawing/2014/main" id="{8278B914-4BB2-6A49-BAF5-A2C1E2AB005A}"/>
              </a:ext>
            </a:extLst>
          </p:cNvPr>
          <p:cNvCxnSpPr>
            <a:cxnSpLocks/>
          </p:cNvCxnSpPr>
          <p:nvPr/>
        </p:nvCxnSpPr>
        <p:spPr bwMode="auto">
          <a:xfrm flipV="1">
            <a:off x="2178050" y="1727994"/>
            <a:ext cx="0" cy="2983707"/>
          </a:xfrm>
          <a:prstGeom prst="straightConnector1">
            <a:avLst/>
          </a:prstGeom>
          <a:solidFill>
            <a:schemeClr val="accent1"/>
          </a:solidFill>
          <a:ln w="28575" cap="flat" cmpd="sng" algn="ctr">
            <a:solidFill>
              <a:schemeClr val="accent6"/>
            </a:solidFill>
            <a:prstDash val="solid"/>
            <a:round/>
            <a:headEnd type="none" w="med" len="med"/>
            <a:tailEnd type="triangle"/>
          </a:ln>
          <a:effectLst>
            <a:outerShdw blurRad="50800" dist="38100" dir="5400000" algn="t" rotWithShape="0">
              <a:prstClr val="black">
                <a:alpha val="40000"/>
              </a:prstClr>
            </a:outerShdw>
          </a:effectLst>
        </p:spPr>
      </p:cxnSp>
      <p:sp>
        <p:nvSpPr>
          <p:cNvPr id="17" name="TextBox 6">
            <a:extLst>
              <a:ext uri="{FF2B5EF4-FFF2-40B4-BE49-F238E27FC236}">
                <a16:creationId xmlns:a16="http://schemas.microsoft.com/office/drawing/2014/main" id="{45C06F0F-B994-D942-B35E-F475CE3DC221}"/>
              </a:ext>
            </a:extLst>
          </p:cNvPr>
          <p:cNvSpPr txBox="1">
            <a:spLocks noChangeArrowheads="1"/>
          </p:cNvSpPr>
          <p:nvPr/>
        </p:nvSpPr>
        <p:spPr bwMode="auto">
          <a:xfrm>
            <a:off x="2326502" y="4831009"/>
            <a:ext cx="1635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latin typeface="Arial"/>
                <a:ea typeface="ＭＳ Ｐゴシック"/>
                <a:cs typeface="Arial"/>
              </a:rPr>
              <a:t>Elementary </a:t>
            </a:r>
            <a:endParaRPr lang="en-US"/>
          </a:p>
        </p:txBody>
      </p:sp>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Tree>
    <p:extLst>
      <p:ext uri="{BB962C8B-B14F-4D97-AF65-F5344CB8AC3E}">
        <p14:creationId xmlns:p14="http://schemas.microsoft.com/office/powerpoint/2010/main" val="3615381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Postsecondary Goals</a:t>
            </a:r>
          </a:p>
        </p:txBody>
      </p:sp>
      <p:sp>
        <p:nvSpPr>
          <p:cNvPr id="3" name="Content Placeholder 2"/>
          <p:cNvSpPr>
            <a:spLocks noGrp="1"/>
          </p:cNvSpPr>
          <p:nvPr>
            <p:ph idx="1"/>
          </p:nvPr>
        </p:nvSpPr>
        <p:spPr>
          <a:xfrm>
            <a:off x="294199" y="1618938"/>
            <a:ext cx="11603603" cy="4558025"/>
          </a:xfrm>
        </p:spPr>
        <p:txBody>
          <a:bodyPr>
            <a:normAutofit fontScale="85000" lnSpcReduction="10000"/>
          </a:bodyPr>
          <a:lstStyle/>
          <a:p>
            <a:pPr>
              <a:defRPr/>
            </a:pPr>
            <a:r>
              <a:rPr lang="en-US" altLang="en-US" sz="2800" b="1" dirty="0">
                <a:solidFill>
                  <a:schemeClr val="bg2">
                    <a:lumMod val="25000"/>
                  </a:schemeClr>
                </a:solidFill>
              </a:rPr>
              <a:t>Education/Training</a:t>
            </a:r>
            <a:endParaRPr lang="en-US" sz="2800" b="1" dirty="0">
              <a:solidFill>
                <a:schemeClr val="bg2">
                  <a:lumMod val="25000"/>
                </a:schemeClr>
              </a:solidFill>
            </a:endParaRPr>
          </a:p>
          <a:p>
            <a:pPr lvl="1">
              <a:buClr>
                <a:schemeClr val="tx1"/>
              </a:buClr>
              <a:defRPr/>
            </a:pPr>
            <a:r>
              <a:rPr lang="en-US" dirty="0" smtClean="0"/>
              <a:t>Upon graduation from high school, Dawson </a:t>
            </a:r>
            <a:r>
              <a:rPr lang="en-US" b="1" dirty="0" smtClean="0"/>
              <a:t>will receive </a:t>
            </a:r>
            <a:r>
              <a:rPr lang="en-US" b="1" dirty="0"/>
              <a:t>on the job training </a:t>
            </a:r>
            <a:r>
              <a:rPr lang="en-US" dirty="0"/>
              <a:t>in </a:t>
            </a:r>
            <a:r>
              <a:rPr lang="en-US" dirty="0" smtClean="0"/>
              <a:t>the retail </a:t>
            </a:r>
            <a:r>
              <a:rPr lang="en-US" dirty="0"/>
              <a:t>or the service industry. </a:t>
            </a:r>
            <a:endParaRPr lang="en-US" dirty="0">
              <a:solidFill>
                <a:schemeClr val="bg2">
                  <a:lumMod val="25000"/>
                </a:schemeClr>
              </a:solidFill>
            </a:endParaRPr>
          </a:p>
          <a:p>
            <a:pPr>
              <a:defRPr/>
            </a:pPr>
            <a:r>
              <a:rPr lang="en-US" altLang="en-US" sz="2800" b="1" dirty="0">
                <a:solidFill>
                  <a:schemeClr val="bg2">
                    <a:lumMod val="25000"/>
                  </a:schemeClr>
                </a:solidFill>
              </a:rPr>
              <a:t>Employment</a:t>
            </a:r>
            <a:endParaRPr lang="en-US" sz="2800" dirty="0">
              <a:solidFill>
                <a:schemeClr val="bg2">
                  <a:lumMod val="25000"/>
                </a:schemeClr>
              </a:solidFill>
            </a:endParaRPr>
          </a:p>
          <a:p>
            <a:pPr lvl="1">
              <a:defRPr/>
            </a:pPr>
            <a:r>
              <a:rPr lang="en-US" dirty="0">
                <a:solidFill>
                  <a:schemeClr val="bg2">
                    <a:lumMod val="25000"/>
                  </a:schemeClr>
                </a:solidFill>
              </a:rPr>
              <a:t>Upon graduation from high school</a:t>
            </a:r>
            <a:r>
              <a:rPr lang="en-US" dirty="0" smtClean="0">
                <a:solidFill>
                  <a:schemeClr val="bg2">
                    <a:lumMod val="25000"/>
                  </a:schemeClr>
                </a:solidFill>
              </a:rPr>
              <a:t>, Dawson </a:t>
            </a:r>
            <a:r>
              <a:rPr lang="en-US" b="1" dirty="0" smtClean="0">
                <a:solidFill>
                  <a:schemeClr val="bg2">
                    <a:lumMod val="25000"/>
                  </a:schemeClr>
                </a:solidFill>
              </a:rPr>
              <a:t>will </a:t>
            </a:r>
            <a:r>
              <a:rPr lang="en-US" b="1" dirty="0" smtClean="0"/>
              <a:t>work </a:t>
            </a:r>
            <a:r>
              <a:rPr lang="en-US" dirty="0" smtClean="0"/>
              <a:t>at a retail store part-time</a:t>
            </a:r>
            <a:r>
              <a:rPr lang="en-US" dirty="0"/>
              <a:t>. </a:t>
            </a:r>
            <a:endParaRPr lang="en-US" dirty="0">
              <a:solidFill>
                <a:schemeClr val="bg2">
                  <a:lumMod val="25000"/>
                </a:schemeClr>
              </a:solidFill>
            </a:endParaRPr>
          </a:p>
          <a:p>
            <a:pPr>
              <a:defRPr/>
            </a:pPr>
            <a:r>
              <a:rPr lang="en-US" sz="2800" b="1" dirty="0">
                <a:solidFill>
                  <a:schemeClr val="bg2">
                    <a:lumMod val="25000"/>
                  </a:schemeClr>
                </a:solidFill>
              </a:rPr>
              <a:t>Independent Living</a:t>
            </a:r>
            <a:endParaRPr lang="en-US" sz="2800" dirty="0">
              <a:solidFill>
                <a:schemeClr val="bg2">
                  <a:lumMod val="25000"/>
                </a:schemeClr>
              </a:solidFill>
            </a:endParaRPr>
          </a:p>
          <a:p>
            <a:pPr lvl="1">
              <a:defRPr/>
            </a:pPr>
            <a:r>
              <a:rPr lang="en-US" dirty="0"/>
              <a:t>After graduation, </a:t>
            </a:r>
            <a:r>
              <a:rPr lang="en-US" dirty="0" smtClean="0"/>
              <a:t>Dawson </a:t>
            </a:r>
            <a:r>
              <a:rPr lang="en-US" b="1" dirty="0"/>
              <a:t>will live </a:t>
            </a:r>
            <a:r>
              <a:rPr lang="en-US" dirty="0"/>
              <a:t>at home and participate to the maximum extent possible in his daily routines (e.g. feeding, dressing, bathing, etc</a:t>
            </a:r>
            <a:r>
              <a:rPr lang="en-US" dirty="0" smtClean="0"/>
              <a:t>.). </a:t>
            </a:r>
            <a:r>
              <a:rPr lang="en-US" dirty="0"/>
              <a:t>	</a:t>
            </a:r>
          </a:p>
          <a:p>
            <a:pPr>
              <a:defRPr/>
            </a:pPr>
            <a:r>
              <a:rPr lang="en-US" sz="2800" b="1" dirty="0" smtClean="0">
                <a:solidFill>
                  <a:schemeClr val="bg2">
                    <a:lumMod val="25000"/>
                  </a:schemeClr>
                </a:solidFill>
              </a:rPr>
              <a:t>Community </a:t>
            </a:r>
            <a:r>
              <a:rPr lang="en-US" sz="2800" b="1" dirty="0">
                <a:solidFill>
                  <a:schemeClr val="bg2">
                    <a:lumMod val="25000"/>
                  </a:schemeClr>
                </a:solidFill>
              </a:rPr>
              <a:t>Participation</a:t>
            </a:r>
            <a:endParaRPr lang="en-US" sz="2800" dirty="0">
              <a:solidFill>
                <a:schemeClr val="bg2">
                  <a:lumMod val="25000"/>
                </a:schemeClr>
              </a:solidFill>
            </a:endParaRPr>
          </a:p>
          <a:p>
            <a:pPr lvl="1">
              <a:defRPr/>
            </a:pPr>
            <a:r>
              <a:rPr lang="en-US" dirty="0">
                <a:solidFill>
                  <a:schemeClr val="bg2">
                    <a:lumMod val="25000"/>
                  </a:schemeClr>
                </a:solidFill>
              </a:rPr>
              <a:t>Upon graduation from high school, </a:t>
            </a:r>
            <a:r>
              <a:rPr lang="en-US" dirty="0" smtClean="0">
                <a:solidFill>
                  <a:schemeClr val="bg2">
                    <a:lumMod val="25000"/>
                  </a:schemeClr>
                </a:solidFill>
              </a:rPr>
              <a:t>Dawson </a:t>
            </a:r>
            <a:r>
              <a:rPr lang="en-US" altLang="en-US" b="1" dirty="0">
                <a:solidFill>
                  <a:schemeClr val="bg2">
                    <a:lumMod val="25000"/>
                  </a:schemeClr>
                </a:solidFill>
              </a:rPr>
              <a:t>will </a:t>
            </a:r>
            <a:r>
              <a:rPr lang="en-US" altLang="en-US" b="1" dirty="0"/>
              <a:t>j</a:t>
            </a:r>
            <a:r>
              <a:rPr lang="en-US" b="1" dirty="0" smtClean="0"/>
              <a:t>oin </a:t>
            </a:r>
            <a:r>
              <a:rPr lang="en-US" dirty="0"/>
              <a:t>an organization or club for social/leisure activities </a:t>
            </a:r>
            <a:r>
              <a:rPr lang="en-US" dirty="0" smtClean="0"/>
              <a:t>in his community</a:t>
            </a:r>
            <a:r>
              <a:rPr lang="en-US" dirty="0"/>
              <a:t>. </a:t>
            </a:r>
            <a:endParaRPr lang="en-US" dirty="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44</a:t>
            </a:fld>
            <a:endParaRPr lang="en-US" dirty="0"/>
          </a:p>
        </p:txBody>
      </p:sp>
    </p:spTree>
    <p:extLst>
      <p:ext uri="{BB962C8B-B14F-4D97-AF65-F5344CB8AC3E}">
        <p14:creationId xmlns:p14="http://schemas.microsoft.com/office/powerpoint/2010/main" val="1270497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Examples of </a:t>
            </a:r>
            <a:r>
              <a:rPr lang="en-US" dirty="0"/>
              <a:t>P</a:t>
            </a:r>
            <a:r>
              <a:rPr lang="en-US" dirty="0" smtClean="0"/>
              <a:t>ostsecondary </a:t>
            </a:r>
            <a:r>
              <a:rPr lang="en-US" dirty="0"/>
              <a:t>G</a:t>
            </a:r>
            <a:r>
              <a:rPr lang="en-US" dirty="0" smtClean="0"/>
              <a:t>oals</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b="1" dirty="0"/>
              <a:t>Education/Training</a:t>
            </a:r>
            <a:r>
              <a:rPr lang="en-US" dirty="0"/>
              <a:t>:  Jessie will audit childcare/early childhood classes at the local Career Tech Center with a full-time </a:t>
            </a:r>
            <a:r>
              <a:rPr lang="en-US" dirty="0" smtClean="0"/>
              <a:t>Habilitation Training Specialist (HTS).</a:t>
            </a:r>
            <a:endParaRPr lang="en-US" dirty="0"/>
          </a:p>
          <a:p>
            <a:pPr marL="0" indent="0">
              <a:buNone/>
            </a:pPr>
            <a:endParaRPr lang="en-US" dirty="0"/>
          </a:p>
          <a:p>
            <a:pPr marL="0" indent="0">
              <a:buNone/>
            </a:pPr>
            <a:r>
              <a:rPr lang="en-US" b="1" dirty="0"/>
              <a:t>Employment: </a:t>
            </a:r>
            <a:r>
              <a:rPr lang="en-US" dirty="0"/>
              <a:t>With the help of a full-time HTS, Jessie will volunteer 3 afternoons a week at a childcare program.</a:t>
            </a:r>
          </a:p>
          <a:p>
            <a:pPr marL="0" indent="0">
              <a:buNone/>
            </a:pPr>
            <a:endParaRPr lang="en-US" i="1" dirty="0"/>
          </a:p>
          <a:p>
            <a:pPr marL="0" indent="0">
              <a:buNone/>
            </a:pPr>
            <a:r>
              <a:rPr lang="en-US" b="1" dirty="0"/>
              <a:t>Independent/Adult Living: </a:t>
            </a:r>
            <a:r>
              <a:rPr lang="en-US" dirty="0"/>
              <a:t>Jessie will live in a group home and utilize public transportation to participate in her classes and job shadowing experiences.</a:t>
            </a:r>
          </a:p>
          <a:p>
            <a:endParaRPr lang="en-US" dirty="0"/>
          </a:p>
        </p:txBody>
      </p:sp>
      <p:sp>
        <p:nvSpPr>
          <p:cNvPr id="2" name="Footer Placeholder 1"/>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3" name="Slide Number Placeholder 2"/>
          <p:cNvSpPr>
            <a:spLocks noGrp="1"/>
          </p:cNvSpPr>
          <p:nvPr>
            <p:ph type="sldNum" sz="quarter" idx="12"/>
          </p:nvPr>
        </p:nvSpPr>
        <p:spPr/>
        <p:txBody>
          <a:bodyPr/>
          <a:lstStyle/>
          <a:p>
            <a:fld id="{D5CA4161-6EC3-4748-B7F3-82EA64CE3DD4}" type="slidenum">
              <a:rPr lang="en-US" smtClean="0"/>
              <a:pPr/>
              <a:t>45</a:t>
            </a:fld>
            <a:endParaRPr lang="en-US" dirty="0"/>
          </a:p>
        </p:txBody>
      </p:sp>
    </p:spTree>
    <p:extLst>
      <p:ext uri="{BB962C8B-B14F-4D97-AF65-F5344CB8AC3E}">
        <p14:creationId xmlns:p14="http://schemas.microsoft.com/office/powerpoint/2010/main" val="4095848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Postsecondary Education Options</a:t>
            </a:r>
          </a:p>
        </p:txBody>
      </p:sp>
      <p:sp>
        <p:nvSpPr>
          <p:cNvPr id="9" name="Content Placeholder 8"/>
          <p:cNvSpPr>
            <a:spLocks noGrp="1"/>
          </p:cNvSpPr>
          <p:nvPr>
            <p:ph sz="half" idx="1"/>
          </p:nvPr>
        </p:nvSpPr>
        <p:spPr/>
        <p:txBody>
          <a:bodyPr>
            <a:normAutofit fontScale="85000" lnSpcReduction="10000"/>
          </a:bodyPr>
          <a:lstStyle/>
          <a:p>
            <a:pPr>
              <a:buClr>
                <a:srgbClr val="0070C0"/>
              </a:buClr>
            </a:pPr>
            <a:r>
              <a:rPr lang="en-US" dirty="0"/>
              <a:t>2-year </a:t>
            </a:r>
            <a:r>
              <a:rPr lang="en-US" dirty="0" smtClean="0"/>
              <a:t>College</a:t>
            </a:r>
            <a:endParaRPr lang="en-US" dirty="0"/>
          </a:p>
          <a:p>
            <a:pPr>
              <a:buClr>
                <a:srgbClr val="0070C0"/>
              </a:buClr>
            </a:pPr>
            <a:r>
              <a:rPr lang="en-US" dirty="0"/>
              <a:t>Community College/ Jr. </a:t>
            </a:r>
            <a:r>
              <a:rPr lang="en-US" dirty="0" smtClean="0"/>
              <a:t>College</a:t>
            </a:r>
            <a:endParaRPr lang="en-US" dirty="0"/>
          </a:p>
          <a:p>
            <a:pPr>
              <a:buClr>
                <a:srgbClr val="0070C0"/>
              </a:buClr>
            </a:pPr>
            <a:r>
              <a:rPr lang="en-US" dirty="0"/>
              <a:t>Technical </a:t>
            </a:r>
            <a:r>
              <a:rPr lang="en-US" dirty="0" smtClean="0"/>
              <a:t>College</a:t>
            </a:r>
            <a:endParaRPr lang="en-US" dirty="0"/>
          </a:p>
          <a:p>
            <a:pPr>
              <a:buClr>
                <a:srgbClr val="0070C0"/>
              </a:buClr>
            </a:pPr>
            <a:r>
              <a:rPr lang="en-US" dirty="0"/>
              <a:t>4-year </a:t>
            </a:r>
            <a:r>
              <a:rPr lang="en-US" dirty="0" smtClean="0"/>
              <a:t>University</a:t>
            </a:r>
            <a:endParaRPr lang="en-US" dirty="0"/>
          </a:p>
          <a:p>
            <a:pPr>
              <a:buClr>
                <a:srgbClr val="0070C0"/>
              </a:buClr>
            </a:pPr>
            <a:r>
              <a:rPr lang="en-US" dirty="0" smtClean="0"/>
              <a:t>Private/Public</a:t>
            </a:r>
            <a:endParaRPr lang="en-US" dirty="0"/>
          </a:p>
          <a:p>
            <a:pPr>
              <a:buClr>
                <a:srgbClr val="0070C0"/>
              </a:buClr>
            </a:pPr>
            <a:r>
              <a:rPr lang="en-US" dirty="0"/>
              <a:t>Local, in-state, out-of-state</a:t>
            </a:r>
          </a:p>
          <a:p>
            <a:r>
              <a:rPr lang="en-US" dirty="0"/>
              <a:t>Postsecondary education environments for students with disabilities (Think College, Sooner Works!)</a:t>
            </a:r>
          </a:p>
          <a:p>
            <a:endParaRPr lang="en-US" dirty="0"/>
          </a:p>
        </p:txBody>
      </p:sp>
      <p:sp>
        <p:nvSpPr>
          <p:cNvPr id="10" name="Content Placeholder 9"/>
          <p:cNvSpPr>
            <a:spLocks noGrp="1"/>
          </p:cNvSpPr>
          <p:nvPr>
            <p:ph sz="half" idx="2"/>
          </p:nvPr>
        </p:nvSpPr>
        <p:spPr/>
        <p:txBody>
          <a:bodyPr>
            <a:normAutofit fontScale="85000" lnSpcReduction="10000"/>
          </a:bodyPr>
          <a:lstStyle/>
          <a:p>
            <a:r>
              <a:rPr lang="en-US" dirty="0">
                <a:solidFill>
                  <a:schemeClr val="tx1"/>
                </a:solidFill>
              </a:rPr>
              <a:t> </a:t>
            </a:r>
            <a:r>
              <a:rPr lang="en-US" dirty="0"/>
              <a:t>On the job training</a:t>
            </a:r>
          </a:p>
          <a:p>
            <a:r>
              <a:rPr lang="en-US" dirty="0"/>
              <a:t> Apprenticeships</a:t>
            </a:r>
          </a:p>
          <a:p>
            <a:r>
              <a:rPr lang="en-US" dirty="0"/>
              <a:t> Adult education classes</a:t>
            </a:r>
          </a:p>
          <a:p>
            <a:r>
              <a:rPr lang="en-US" dirty="0"/>
              <a:t> Project Search (if after HS)</a:t>
            </a:r>
          </a:p>
          <a:p>
            <a:r>
              <a:rPr lang="en-US" dirty="0"/>
              <a:t> Learning environments at group homes or assisted living facilities</a:t>
            </a:r>
          </a:p>
          <a:p>
            <a:r>
              <a:rPr lang="en-US" dirty="0"/>
              <a:t> Community experiences/learning experiences</a:t>
            </a:r>
            <a:endParaRPr lang="en-US" b="1" dirty="0"/>
          </a:p>
          <a:p>
            <a:endParaRPr lang="en-US" b="1" dirty="0"/>
          </a:p>
        </p:txBody>
      </p:sp>
      <p:sp>
        <p:nvSpPr>
          <p:cNvPr id="5" name="Footer Placeholder 4"/>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6" name="Slide Number Placeholder 5"/>
          <p:cNvSpPr>
            <a:spLocks noGrp="1"/>
          </p:cNvSpPr>
          <p:nvPr>
            <p:ph type="sldNum" sz="quarter" idx="12"/>
          </p:nvPr>
        </p:nvSpPr>
        <p:spPr/>
        <p:txBody>
          <a:bodyPr/>
          <a:lstStyle/>
          <a:p>
            <a:fld id="{D5CA4161-6EC3-4748-B7F3-82EA64CE3DD4}" type="slidenum">
              <a:rPr lang="en-US" smtClean="0"/>
              <a:pPr/>
              <a:t>46</a:t>
            </a:fld>
            <a:endParaRPr lang="en-US" dirty="0"/>
          </a:p>
        </p:txBody>
      </p:sp>
    </p:spTree>
    <p:extLst>
      <p:ext uri="{BB962C8B-B14F-4D97-AF65-F5344CB8AC3E}">
        <p14:creationId xmlns:p14="http://schemas.microsoft.com/office/powerpoint/2010/main" val="1414786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00F60-3102-0045-B6D0-C3A67296CFA3}"/>
              </a:ext>
            </a:extLst>
          </p:cNvPr>
          <p:cNvSpPr>
            <a:spLocks noGrp="1"/>
          </p:cNvSpPr>
          <p:nvPr>
            <p:ph idx="1"/>
          </p:nvPr>
        </p:nvSpPr>
        <p:spPr>
          <a:xfrm>
            <a:off x="694018" y="1582795"/>
            <a:ext cx="10805160" cy="4277034"/>
          </a:xfrm>
        </p:spPr>
        <p:txBody>
          <a:bodyPr vert="horz" lIns="0" tIns="45720" rIns="0" bIns="45720" rtlCol="0" anchor="t">
            <a:normAutofit fontScale="92500" lnSpcReduction="20000"/>
          </a:bodyPr>
          <a:lstStyle/>
          <a:p>
            <a:r>
              <a:rPr lang="en-US" b="1" dirty="0">
                <a:ea typeface="Verdana"/>
                <a:cs typeface="Verdana"/>
              </a:rPr>
              <a:t>How often? </a:t>
            </a:r>
          </a:p>
          <a:p>
            <a:pPr lvl="1"/>
            <a:r>
              <a:rPr lang="en-US" dirty="0">
                <a:ea typeface="Verdana"/>
                <a:cs typeface="Verdana"/>
              </a:rPr>
              <a:t>Part time/Full Time</a:t>
            </a:r>
          </a:p>
          <a:p>
            <a:r>
              <a:rPr lang="en-US" b="1" dirty="0">
                <a:ea typeface="Verdana"/>
                <a:cs typeface="Verdana"/>
              </a:rPr>
              <a:t>What type? </a:t>
            </a:r>
            <a:endParaRPr lang="en-US" b="1" dirty="0" smtClean="0">
              <a:ea typeface="Verdana"/>
              <a:cs typeface="Verdana"/>
            </a:endParaRPr>
          </a:p>
          <a:p>
            <a:pPr lvl="1"/>
            <a:r>
              <a:rPr lang="en-US" dirty="0" smtClean="0">
                <a:ea typeface="Verdana"/>
                <a:cs typeface="Verdana"/>
              </a:rPr>
              <a:t>Competitive</a:t>
            </a:r>
            <a:r>
              <a:rPr lang="en-US" dirty="0">
                <a:ea typeface="Verdana"/>
                <a:cs typeface="Verdana"/>
              </a:rPr>
              <a:t>, sub-minimum, volunteer, entrepreneurial, community integration/participation</a:t>
            </a:r>
          </a:p>
          <a:p>
            <a:r>
              <a:rPr lang="en-US" b="1" dirty="0">
                <a:ea typeface="Verdana"/>
                <a:cs typeface="Verdana"/>
              </a:rPr>
              <a:t>Career Type? </a:t>
            </a:r>
            <a:endParaRPr lang="en-US" b="1" dirty="0" smtClean="0">
              <a:ea typeface="Verdana"/>
              <a:cs typeface="Verdana"/>
            </a:endParaRPr>
          </a:p>
          <a:p>
            <a:pPr lvl="1"/>
            <a:r>
              <a:rPr lang="en-US" dirty="0" smtClean="0">
                <a:ea typeface="Verdana"/>
                <a:cs typeface="Verdana"/>
              </a:rPr>
              <a:t>Area </a:t>
            </a:r>
            <a:r>
              <a:rPr lang="en-US" dirty="0">
                <a:ea typeface="Verdana"/>
                <a:cs typeface="Verdana"/>
              </a:rPr>
              <a:t>of interest, based upon preferences</a:t>
            </a:r>
          </a:p>
          <a:p>
            <a:r>
              <a:rPr lang="en-US" b="1" dirty="0">
                <a:ea typeface="Verdana"/>
                <a:cs typeface="Verdana"/>
              </a:rPr>
              <a:t>Supports </a:t>
            </a:r>
            <a:r>
              <a:rPr lang="en-US" b="1" dirty="0" smtClean="0">
                <a:ea typeface="Verdana"/>
                <a:cs typeface="Verdana"/>
              </a:rPr>
              <a:t>Needed?</a:t>
            </a:r>
          </a:p>
          <a:p>
            <a:pPr lvl="1"/>
            <a:r>
              <a:rPr lang="en-US" dirty="0" smtClean="0">
                <a:ea typeface="Verdana"/>
                <a:cs typeface="Verdana"/>
              </a:rPr>
              <a:t>Vocational </a:t>
            </a:r>
            <a:r>
              <a:rPr lang="en-US" dirty="0">
                <a:ea typeface="Verdana"/>
                <a:cs typeface="Verdana"/>
              </a:rPr>
              <a:t>Rehab, Job Coach, Paid Co-Worker, Assistive Technology</a:t>
            </a:r>
          </a:p>
          <a:p>
            <a:r>
              <a:rPr lang="en-US" b="1" dirty="0">
                <a:ea typeface="Verdana"/>
                <a:cs typeface="Verdana"/>
              </a:rPr>
              <a:t>Location?</a:t>
            </a:r>
          </a:p>
        </p:txBody>
      </p:sp>
      <p:sp>
        <p:nvSpPr>
          <p:cNvPr id="3" name="Title 2">
            <a:extLst>
              <a:ext uri="{FF2B5EF4-FFF2-40B4-BE49-F238E27FC236}">
                <a16:creationId xmlns:a16="http://schemas.microsoft.com/office/drawing/2014/main" id="{6690877F-C2AA-024F-BA21-EA45E7F24FF4}"/>
              </a:ext>
            </a:extLst>
          </p:cNvPr>
          <p:cNvSpPr>
            <a:spLocks noGrp="1"/>
          </p:cNvSpPr>
          <p:nvPr>
            <p:ph type="title"/>
          </p:nvPr>
        </p:nvSpPr>
        <p:spPr>
          <a:xfrm>
            <a:off x="708809" y="763577"/>
            <a:ext cx="10058400" cy="587584"/>
          </a:xfrm>
        </p:spPr>
        <p:txBody>
          <a:bodyPr>
            <a:normAutofit fontScale="90000"/>
          </a:bodyPr>
          <a:lstStyle/>
          <a:p>
            <a:r>
              <a:rPr lang="en-US"/>
              <a:t>Postsecondary Employment Options</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47</a:t>
            </a:fld>
            <a:endParaRPr lang="en-US" dirty="0"/>
          </a:p>
        </p:txBody>
      </p:sp>
    </p:spTree>
    <p:extLst>
      <p:ext uri="{BB962C8B-B14F-4D97-AF65-F5344CB8AC3E}">
        <p14:creationId xmlns:p14="http://schemas.microsoft.com/office/powerpoint/2010/main" val="234732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55CA-93D0-634D-B7BA-1FCCC6CFF458}"/>
              </a:ext>
            </a:extLst>
          </p:cNvPr>
          <p:cNvSpPr>
            <a:spLocks noGrp="1"/>
          </p:cNvSpPr>
          <p:nvPr>
            <p:ph type="title"/>
          </p:nvPr>
        </p:nvSpPr>
        <p:spPr/>
        <p:txBody>
          <a:bodyPr/>
          <a:lstStyle/>
          <a:p>
            <a:r>
              <a:rPr lang="en-US"/>
              <a:t>Independent Living Options</a:t>
            </a:r>
          </a:p>
        </p:txBody>
      </p:sp>
      <p:sp>
        <p:nvSpPr>
          <p:cNvPr id="3" name="Content Placeholder 2">
            <a:extLst>
              <a:ext uri="{FF2B5EF4-FFF2-40B4-BE49-F238E27FC236}">
                <a16:creationId xmlns:a16="http://schemas.microsoft.com/office/drawing/2014/main" id="{491386AC-B72D-CC48-AE86-4012A742DBEF}"/>
              </a:ext>
            </a:extLst>
          </p:cNvPr>
          <p:cNvSpPr>
            <a:spLocks noGrp="1"/>
          </p:cNvSpPr>
          <p:nvPr>
            <p:ph idx="1"/>
          </p:nvPr>
        </p:nvSpPr>
        <p:spPr/>
        <p:txBody>
          <a:bodyPr vert="horz" lIns="91440" tIns="45720" rIns="91440" bIns="45720" rtlCol="0" anchor="t">
            <a:normAutofit fontScale="77500" lnSpcReduction="20000"/>
          </a:bodyPr>
          <a:lstStyle/>
          <a:p>
            <a:r>
              <a:rPr lang="en-US"/>
              <a:t>At home with parents</a:t>
            </a:r>
          </a:p>
          <a:p>
            <a:pPr marL="383540" lvl="1"/>
            <a:r>
              <a:rPr lang="en-US"/>
              <a:t>At home with parents as independently as possible</a:t>
            </a:r>
            <a:endParaRPr lang="en-US">
              <a:ea typeface="Verdana"/>
              <a:cs typeface="Verdana"/>
            </a:endParaRPr>
          </a:p>
          <a:p>
            <a:pPr marL="383540" lvl="1"/>
            <a:r>
              <a:rPr lang="en-US"/>
              <a:t>With what supports (medical, care givers)</a:t>
            </a:r>
            <a:endParaRPr lang="en-US">
              <a:ea typeface="Verdana"/>
              <a:cs typeface="Verdana"/>
            </a:endParaRPr>
          </a:p>
          <a:p>
            <a:r>
              <a:rPr lang="en-US"/>
              <a:t>With roommates</a:t>
            </a:r>
            <a:endParaRPr lang="en-US">
              <a:ea typeface="Verdana"/>
              <a:cs typeface="Verdana"/>
            </a:endParaRPr>
          </a:p>
          <a:p>
            <a:pPr marL="383540" lvl="1"/>
            <a:r>
              <a:rPr lang="en-US"/>
              <a:t>With roommates in the dorm</a:t>
            </a:r>
            <a:endParaRPr lang="en-US">
              <a:ea typeface="Verdana"/>
              <a:cs typeface="Verdana"/>
            </a:endParaRPr>
          </a:p>
          <a:p>
            <a:pPr marL="383540" lvl="1"/>
            <a:r>
              <a:rPr lang="en-US"/>
              <a:t>With roommates in a house or apartment</a:t>
            </a:r>
            <a:endParaRPr lang="en-US">
              <a:ea typeface="Verdana" panose="020B0604030504040204"/>
              <a:cs typeface="Calibri"/>
            </a:endParaRPr>
          </a:p>
          <a:p>
            <a:r>
              <a:rPr lang="en-US"/>
              <a:t>In the Dorms</a:t>
            </a:r>
          </a:p>
          <a:p>
            <a:pPr marL="383540" lvl="1"/>
            <a:r>
              <a:rPr lang="en-US"/>
              <a:t>With or without roommates</a:t>
            </a:r>
            <a:endParaRPr lang="en-US">
              <a:ea typeface="Verdana"/>
              <a:cs typeface="Verdana"/>
            </a:endParaRPr>
          </a:p>
          <a:p>
            <a:r>
              <a:rPr lang="en-US"/>
              <a:t>Group homes</a:t>
            </a:r>
            <a:endParaRPr lang="en-US">
              <a:ea typeface="Verdana"/>
              <a:cs typeface="Verdana"/>
            </a:endParaRPr>
          </a:p>
          <a:p>
            <a:pPr marL="383540" lvl="1"/>
            <a:r>
              <a:rPr lang="en-US"/>
              <a:t>Level of support given</a:t>
            </a:r>
            <a:endParaRPr lang="en-US">
              <a:ea typeface="Verdana"/>
              <a:cs typeface="Verdana"/>
            </a:endParaRPr>
          </a:p>
          <a:p>
            <a:r>
              <a:rPr lang="en-US"/>
              <a:t>Assisted or Independent Living facility</a:t>
            </a:r>
            <a:endParaRPr lang="en-US">
              <a:ea typeface="Verdana"/>
              <a:cs typeface="Verdana"/>
            </a:endParaRPr>
          </a:p>
          <a:p>
            <a:pPr marL="383540" lvl="1"/>
            <a:r>
              <a:rPr lang="en-US"/>
              <a:t>Level of independence or support given</a:t>
            </a:r>
            <a:endParaRPr lang="en-US">
              <a:ea typeface="Verdana"/>
              <a:cs typeface="Verdana"/>
            </a:endParaRPr>
          </a:p>
        </p:txBody>
      </p:sp>
      <p:pic>
        <p:nvPicPr>
          <p:cNvPr id="5" name="Picture 4" descr="Animated picture of a dorm room with a bunk bead, dresser, and a desk. There is a light on the desk and bookshelves and pictures on the wall. ">
            <a:extLst>
              <a:ext uri="{FF2B5EF4-FFF2-40B4-BE49-F238E27FC236}">
                <a16:creationId xmlns:a16="http://schemas.microsoft.com/office/drawing/2014/main" id="{9AF37DA9-389E-584A-8891-57622A89F596}"/>
              </a:ext>
            </a:extLst>
          </p:cNvPr>
          <p:cNvPicPr>
            <a:picLocks noChangeAspect="1"/>
          </p:cNvPicPr>
          <p:nvPr/>
        </p:nvPicPr>
        <p:blipFill>
          <a:blip r:embed="rId2"/>
          <a:stretch>
            <a:fillRect/>
          </a:stretch>
        </p:blipFill>
        <p:spPr>
          <a:xfrm>
            <a:off x="7809245" y="3333889"/>
            <a:ext cx="3607593" cy="2711846"/>
          </a:xfrm>
          <a:prstGeom prst="rect">
            <a:avLst/>
          </a:prstGeo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6" name="Slide Number Placeholder 5"/>
          <p:cNvSpPr>
            <a:spLocks noGrp="1"/>
          </p:cNvSpPr>
          <p:nvPr>
            <p:ph type="sldNum" sz="quarter" idx="12"/>
          </p:nvPr>
        </p:nvSpPr>
        <p:spPr/>
        <p:txBody>
          <a:bodyPr/>
          <a:lstStyle/>
          <a:p>
            <a:fld id="{D5CA4161-6EC3-4748-B7F3-82EA64CE3DD4}" type="slidenum">
              <a:rPr lang="en-US" smtClean="0"/>
              <a:pPr/>
              <a:t>48</a:t>
            </a:fld>
            <a:endParaRPr lang="en-US" dirty="0"/>
          </a:p>
        </p:txBody>
      </p:sp>
    </p:spTree>
    <p:extLst>
      <p:ext uri="{BB962C8B-B14F-4D97-AF65-F5344CB8AC3E}">
        <p14:creationId xmlns:p14="http://schemas.microsoft.com/office/powerpoint/2010/main" val="1611115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96" y="104158"/>
            <a:ext cx="9403404" cy="1143000"/>
          </a:xfrm>
        </p:spPr>
        <p:txBody>
          <a:bodyPr/>
          <a:lstStyle/>
          <a:p>
            <a:r>
              <a:rPr lang="en-US" dirty="0"/>
              <a:t>Annual </a:t>
            </a:r>
            <a:r>
              <a:rPr lang="en-US" dirty="0" smtClean="0"/>
              <a:t>Transition Goals</a:t>
            </a:r>
            <a:endParaRPr lang="en-US" dirty="0"/>
          </a:p>
        </p:txBody>
      </p:sp>
      <p:sp>
        <p:nvSpPr>
          <p:cNvPr id="3" name="Rectangle 2"/>
          <p:cNvSpPr/>
          <p:nvPr/>
        </p:nvSpPr>
        <p:spPr>
          <a:xfrm>
            <a:off x="1215736" y="934586"/>
            <a:ext cx="8995064" cy="6001643"/>
          </a:xfrm>
          <a:prstGeom prst="rect">
            <a:avLst/>
          </a:prstGeom>
        </p:spPr>
        <p:txBody>
          <a:bodyPr wrap="square">
            <a:spAutoFit/>
          </a:bodyPr>
          <a:lstStyle/>
          <a:p>
            <a:pPr>
              <a:defRPr/>
            </a:pPr>
            <a:r>
              <a:rPr lang="en-US" sz="2800" b="1" dirty="0">
                <a:solidFill>
                  <a:schemeClr val="bg2">
                    <a:lumMod val="25000"/>
                  </a:schemeClr>
                </a:solidFill>
              </a:rPr>
              <a:t>Each postsecondary goal has </a:t>
            </a:r>
            <a:r>
              <a:rPr lang="en-US" sz="2800" b="1" dirty="0" smtClean="0">
                <a:solidFill>
                  <a:schemeClr val="bg2">
                    <a:lumMod val="25000"/>
                  </a:schemeClr>
                </a:solidFill>
              </a:rPr>
              <a:t>a corresponding annual </a:t>
            </a:r>
            <a:r>
              <a:rPr lang="en-US" sz="2800" b="1" dirty="0">
                <a:solidFill>
                  <a:schemeClr val="bg2">
                    <a:lumMod val="25000"/>
                  </a:schemeClr>
                </a:solidFill>
              </a:rPr>
              <a:t>transition goal.</a:t>
            </a:r>
          </a:p>
          <a:p>
            <a:pPr marL="457200" indent="-457200">
              <a:buFont typeface="Arial" panose="020B0604020202020204" pitchFamily="34" charset="0"/>
              <a:buChar char="•"/>
              <a:defRPr/>
            </a:pPr>
            <a:endParaRPr lang="en-US" sz="2800" dirty="0">
              <a:solidFill>
                <a:schemeClr val="bg2">
                  <a:lumMod val="25000"/>
                </a:schemeClr>
              </a:solidFill>
              <a:ea typeface="ＭＳ Ｐゴシック" charset="-128"/>
            </a:endParaRPr>
          </a:p>
          <a:p>
            <a:pPr marL="457200" indent="-457200">
              <a:buFont typeface="Arial" panose="020B0604020202020204" pitchFamily="34" charset="0"/>
              <a:buChar char="•"/>
              <a:defRPr/>
            </a:pPr>
            <a:r>
              <a:rPr lang="en-US" sz="2800" dirty="0">
                <a:solidFill>
                  <a:schemeClr val="bg2">
                    <a:lumMod val="25000"/>
                  </a:schemeClr>
                </a:solidFill>
              </a:rPr>
              <a:t>Based on </a:t>
            </a:r>
            <a:r>
              <a:rPr lang="en-US" sz="2800" b="1" dirty="0">
                <a:solidFill>
                  <a:schemeClr val="bg2">
                    <a:lumMod val="25000"/>
                  </a:schemeClr>
                </a:solidFill>
              </a:rPr>
              <a:t>NEEDS</a:t>
            </a:r>
            <a:r>
              <a:rPr lang="en-US" sz="2800" dirty="0">
                <a:solidFill>
                  <a:schemeClr val="bg2">
                    <a:lumMod val="25000"/>
                  </a:schemeClr>
                </a:solidFill>
              </a:rPr>
              <a:t> identified through transition assessments</a:t>
            </a:r>
            <a:r>
              <a:rPr lang="en-US" sz="2800" dirty="0" smtClean="0">
                <a:solidFill>
                  <a:schemeClr val="bg2">
                    <a:lumMod val="25000"/>
                  </a:schemeClr>
                </a:solidFill>
              </a:rPr>
              <a:t>.</a:t>
            </a:r>
            <a:endParaRPr lang="en-US" sz="2800" dirty="0">
              <a:solidFill>
                <a:schemeClr val="bg2">
                  <a:lumMod val="25000"/>
                </a:schemeClr>
              </a:solidFill>
            </a:endParaRPr>
          </a:p>
          <a:p>
            <a:pPr marL="457200" indent="-457200">
              <a:buFont typeface="Arial" panose="020B0604020202020204" pitchFamily="34" charset="0"/>
              <a:buChar char="•"/>
              <a:defRPr/>
            </a:pPr>
            <a:r>
              <a:rPr lang="en-US" altLang="en-US" sz="2800" dirty="0">
                <a:solidFill>
                  <a:schemeClr val="bg2">
                    <a:lumMod val="25000"/>
                  </a:schemeClr>
                </a:solidFill>
              </a:rPr>
              <a:t>Should address what skills the student will learn this academic school year to demonstrate movement towards reaching Postsecondary Goals</a:t>
            </a:r>
            <a:r>
              <a:rPr lang="en-US" altLang="en-US" sz="2800" dirty="0" smtClean="0">
                <a:solidFill>
                  <a:schemeClr val="bg2">
                    <a:lumMod val="25000"/>
                  </a:schemeClr>
                </a:solidFill>
              </a:rPr>
              <a:t>.</a:t>
            </a:r>
            <a:endParaRPr lang="en-US" altLang="en-US" sz="2800" dirty="0">
              <a:solidFill>
                <a:schemeClr val="bg2">
                  <a:lumMod val="25000"/>
                </a:schemeClr>
              </a:solidFill>
            </a:endParaRPr>
          </a:p>
          <a:p>
            <a:pPr marL="457200" indent="-457200">
              <a:buFont typeface="Arial" panose="020B0604020202020204" pitchFamily="34" charset="0"/>
              <a:buChar char="•"/>
              <a:defRPr/>
            </a:pPr>
            <a:r>
              <a:rPr lang="en-US" sz="2800" dirty="0">
                <a:solidFill>
                  <a:schemeClr val="bg2">
                    <a:lumMod val="25000"/>
                  </a:schemeClr>
                </a:solidFill>
              </a:rPr>
              <a:t>Are not mere statements of passing a class with a certain grade or to complete requirements for high school graduation. </a:t>
            </a:r>
          </a:p>
          <a:p>
            <a:pPr>
              <a:defRPr/>
            </a:pPr>
            <a:endParaRPr lang="en-US" altLang="en-US" sz="3000" dirty="0">
              <a:solidFill>
                <a:schemeClr val="bg2">
                  <a:lumMod val="25000"/>
                </a:schemeClr>
              </a:solidFill>
            </a:endParaRPr>
          </a:p>
          <a:p>
            <a:pPr>
              <a:defRPr/>
            </a:pPr>
            <a:endParaRPr lang="en-US" sz="3000" dirty="0">
              <a:solidFill>
                <a:schemeClr val="bg2">
                  <a:lumMod val="25000"/>
                </a:schemeClr>
              </a:solidFill>
            </a:endParaRPr>
          </a:p>
          <a:p>
            <a:pPr>
              <a:defRPr/>
            </a:pPr>
            <a:endParaRPr lang="en-US" sz="1600" dirty="0">
              <a:latin typeface="+mj-lt"/>
            </a:endParaRP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49</a:t>
            </a:fld>
            <a:endParaRPr lang="en-US" dirty="0"/>
          </a:p>
        </p:txBody>
      </p:sp>
    </p:spTree>
    <p:extLst>
      <p:ext uri="{BB962C8B-B14F-4D97-AF65-F5344CB8AC3E}">
        <p14:creationId xmlns:p14="http://schemas.microsoft.com/office/powerpoint/2010/main" val="2409371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88680"/>
            <a:ext cx="11526742" cy="1325563"/>
          </a:xfrm>
        </p:spPr>
        <p:txBody>
          <a:bodyPr/>
          <a:lstStyle/>
          <a:p>
            <a:r>
              <a:rPr lang="en-US" dirty="0"/>
              <a:t>Agenda</a:t>
            </a:r>
          </a:p>
        </p:txBody>
      </p:sp>
      <p:sp>
        <p:nvSpPr>
          <p:cNvPr id="6" name="Content Placeholder 5"/>
          <p:cNvSpPr>
            <a:spLocks noGrp="1"/>
          </p:cNvSpPr>
          <p:nvPr>
            <p:ph type="body" idx="1"/>
          </p:nvPr>
        </p:nvSpPr>
        <p:spPr>
          <a:xfrm>
            <a:off x="294200" y="1937380"/>
            <a:ext cx="5648738" cy="823912"/>
          </a:xfrm>
        </p:spPr>
        <p:txBody>
          <a:bodyPr>
            <a:normAutofit fontScale="25000" lnSpcReduction="20000"/>
          </a:bodyPr>
          <a:lstStyle/>
          <a:p>
            <a:pPr lvl="1"/>
            <a:endParaRPr lang="en-US" dirty="0"/>
          </a:p>
          <a:p>
            <a:pPr lvl="1"/>
            <a:endParaRPr lang="en-US" dirty="0"/>
          </a:p>
          <a:p>
            <a:endParaRPr lang="en-US" dirty="0"/>
          </a:p>
          <a:p>
            <a:r>
              <a:rPr lang="en-US" sz="9600" dirty="0" smtClean="0"/>
              <a:t>Lori Chesnut</a:t>
            </a:r>
          </a:p>
          <a:p>
            <a:r>
              <a:rPr lang="en-US" sz="9600" dirty="0" smtClean="0"/>
              <a:t>Program Specialist</a:t>
            </a:r>
          </a:p>
          <a:p>
            <a:r>
              <a:rPr lang="en-US" sz="9600" dirty="0" smtClean="0"/>
              <a:t>OSDE Special Education Services</a:t>
            </a:r>
          </a:p>
          <a:p>
            <a:endParaRPr lang="en-US" sz="9600" dirty="0" smtClean="0"/>
          </a:p>
        </p:txBody>
      </p:sp>
      <p:sp>
        <p:nvSpPr>
          <p:cNvPr id="11" name="Text Placeholder 10"/>
          <p:cNvSpPr>
            <a:spLocks noGrp="1"/>
          </p:cNvSpPr>
          <p:nvPr>
            <p:ph type="body" sz="quarter" idx="3"/>
          </p:nvPr>
        </p:nvSpPr>
        <p:spPr/>
        <p:txBody>
          <a:bodyPr>
            <a:noAutofit/>
          </a:bodyPr>
          <a:lstStyle/>
          <a:p>
            <a:r>
              <a:rPr lang="en-US" dirty="0" smtClean="0"/>
              <a:t>Jennifer Randle, Director</a:t>
            </a:r>
          </a:p>
          <a:p>
            <a:r>
              <a:rPr lang="en-US" dirty="0" smtClean="0"/>
              <a:t>Developmental Disabilities Council of Oklahoma</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a:t>
            </a:fld>
            <a:endParaRPr lang="en-US" dirty="0"/>
          </a:p>
        </p:txBody>
      </p:sp>
      <p:sp>
        <p:nvSpPr>
          <p:cNvPr id="12" name="Content Placeholder 11"/>
          <p:cNvSpPr>
            <a:spLocks noGrp="1"/>
          </p:cNvSpPr>
          <p:nvPr>
            <p:ph sz="half" idx="13"/>
          </p:nvPr>
        </p:nvSpPr>
        <p:spPr/>
        <p:txBody>
          <a:bodyPr>
            <a:normAutofit/>
          </a:bodyPr>
          <a:lstStyle/>
          <a:p>
            <a:r>
              <a:rPr lang="en-US" dirty="0" smtClean="0"/>
              <a:t>9:00-12:00 </a:t>
            </a:r>
            <a:r>
              <a:rPr lang="en-US" dirty="0"/>
              <a:t>Transition Planning </a:t>
            </a:r>
          </a:p>
          <a:p>
            <a:pPr lvl="1"/>
            <a:r>
              <a:rPr lang="en-US" dirty="0"/>
              <a:t>Overview of Secondary Transition Requirements and Best Practices</a:t>
            </a:r>
          </a:p>
          <a:p>
            <a:pPr lvl="1"/>
            <a:r>
              <a:rPr lang="en-US" dirty="0"/>
              <a:t>Transition Assessments </a:t>
            </a:r>
            <a:endParaRPr lang="en-US" dirty="0" smtClean="0"/>
          </a:p>
          <a:p>
            <a:pPr lvl="1"/>
            <a:r>
              <a:rPr lang="en-US" dirty="0" smtClean="0"/>
              <a:t>Sample Transition Plans</a:t>
            </a:r>
            <a:endParaRPr lang="en-US" dirty="0"/>
          </a:p>
          <a:p>
            <a:r>
              <a:rPr lang="en-US" dirty="0" smtClean="0"/>
              <a:t>12:00-1:00 </a:t>
            </a:r>
            <a:r>
              <a:rPr lang="en-US" dirty="0"/>
              <a:t>Lunch</a:t>
            </a:r>
          </a:p>
          <a:p>
            <a:endParaRPr lang="en-US" dirty="0"/>
          </a:p>
        </p:txBody>
      </p:sp>
      <p:sp>
        <p:nvSpPr>
          <p:cNvPr id="10" name="Content Placeholder 9"/>
          <p:cNvSpPr>
            <a:spLocks noGrp="1"/>
          </p:cNvSpPr>
          <p:nvPr>
            <p:ph sz="half" idx="2"/>
          </p:nvPr>
        </p:nvSpPr>
        <p:spPr/>
        <p:txBody>
          <a:bodyPr/>
          <a:lstStyle/>
          <a:p>
            <a:r>
              <a:rPr lang="en-US" dirty="0"/>
              <a:t>1:00-3:00 Person-Centered Planning </a:t>
            </a:r>
          </a:p>
          <a:p>
            <a:endParaRPr lang="en-US" dirty="0"/>
          </a:p>
        </p:txBody>
      </p:sp>
    </p:spTree>
    <p:extLst>
      <p:ext uri="{BB962C8B-B14F-4D97-AF65-F5344CB8AC3E}">
        <p14:creationId xmlns:p14="http://schemas.microsoft.com/office/powerpoint/2010/main" val="3104177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Goals Continued</a:t>
            </a:r>
          </a:p>
        </p:txBody>
      </p:sp>
      <p:sp>
        <p:nvSpPr>
          <p:cNvPr id="3" name="Content Placeholder 2"/>
          <p:cNvSpPr>
            <a:spLocks noGrp="1"/>
          </p:cNvSpPr>
          <p:nvPr>
            <p:ph idx="1"/>
          </p:nvPr>
        </p:nvSpPr>
        <p:spPr/>
        <p:txBody>
          <a:bodyPr>
            <a:normAutofit fontScale="92500" lnSpcReduction="10000"/>
          </a:bodyPr>
          <a:lstStyle/>
          <a:p>
            <a:pPr>
              <a:defRPr/>
            </a:pPr>
            <a:r>
              <a:rPr lang="en-US" sz="2800" dirty="0">
                <a:solidFill>
                  <a:schemeClr val="bg2">
                    <a:lumMod val="25000"/>
                  </a:schemeClr>
                </a:solidFill>
              </a:rPr>
              <a:t>The Annual Transition Goals </a:t>
            </a:r>
            <a:r>
              <a:rPr lang="en-US" sz="2800" b="1" dirty="0">
                <a:solidFill>
                  <a:schemeClr val="bg2">
                    <a:lumMod val="25000"/>
                  </a:schemeClr>
                </a:solidFill>
              </a:rPr>
              <a:t>must include</a:t>
            </a:r>
            <a:r>
              <a:rPr lang="en-US" sz="2800" dirty="0">
                <a:solidFill>
                  <a:schemeClr val="bg2">
                    <a:lumMod val="25000"/>
                  </a:schemeClr>
                </a:solidFill>
              </a:rPr>
              <a:t>:</a:t>
            </a:r>
          </a:p>
          <a:p>
            <a:pPr marL="742950" lvl="1" indent="-285750">
              <a:defRPr/>
            </a:pPr>
            <a:r>
              <a:rPr lang="en-US" dirty="0">
                <a:solidFill>
                  <a:schemeClr val="bg2">
                    <a:lumMod val="25000"/>
                  </a:schemeClr>
                </a:solidFill>
              </a:rPr>
              <a:t>Education/Training*</a:t>
            </a:r>
          </a:p>
          <a:p>
            <a:pPr marL="742950" lvl="1" indent="-285750">
              <a:defRPr/>
            </a:pPr>
            <a:r>
              <a:rPr lang="en-US" dirty="0">
                <a:solidFill>
                  <a:schemeClr val="bg2">
                    <a:lumMod val="25000"/>
                  </a:schemeClr>
                </a:solidFill>
              </a:rPr>
              <a:t>Employment*</a:t>
            </a:r>
          </a:p>
          <a:p>
            <a:pPr>
              <a:defRPr/>
            </a:pPr>
            <a:endParaRPr lang="en-US" sz="2800" dirty="0">
              <a:solidFill>
                <a:schemeClr val="bg2">
                  <a:lumMod val="25000"/>
                </a:schemeClr>
              </a:solidFill>
            </a:endParaRPr>
          </a:p>
          <a:p>
            <a:pPr>
              <a:defRPr/>
            </a:pPr>
            <a:r>
              <a:rPr lang="en-US" sz="2800" dirty="0">
                <a:solidFill>
                  <a:schemeClr val="bg2">
                    <a:lumMod val="25000"/>
                  </a:schemeClr>
                </a:solidFill>
              </a:rPr>
              <a:t>May also include (as appropriate):</a:t>
            </a:r>
          </a:p>
          <a:p>
            <a:pPr marL="742950" lvl="1" indent="-285750">
              <a:defRPr/>
            </a:pPr>
            <a:r>
              <a:rPr lang="en-US" dirty="0">
                <a:solidFill>
                  <a:schemeClr val="bg2">
                    <a:lumMod val="25000"/>
                  </a:schemeClr>
                </a:solidFill>
              </a:rPr>
              <a:t>Independent Living </a:t>
            </a:r>
          </a:p>
          <a:p>
            <a:pPr marL="742950" lvl="1" indent="-285750">
              <a:defRPr/>
            </a:pPr>
            <a:r>
              <a:rPr lang="en-US" dirty="0">
                <a:solidFill>
                  <a:schemeClr val="bg2">
                    <a:lumMod val="25000"/>
                  </a:schemeClr>
                </a:solidFill>
              </a:rPr>
              <a:t>Community </a:t>
            </a:r>
            <a:r>
              <a:rPr lang="en-US" dirty="0" smtClean="0">
                <a:solidFill>
                  <a:schemeClr val="bg2">
                    <a:lumMod val="25000"/>
                  </a:schemeClr>
                </a:solidFill>
              </a:rPr>
              <a:t>Participation </a:t>
            </a:r>
            <a:endParaRPr lang="en-US" dirty="0">
              <a:solidFill>
                <a:schemeClr val="bg2">
                  <a:lumMod val="25000"/>
                </a:schemeClr>
              </a:solidFill>
            </a:endParaRPr>
          </a:p>
          <a:p>
            <a:pPr lvl="1">
              <a:defRPr/>
            </a:pPr>
            <a:endParaRPr lang="en-US" dirty="0">
              <a:solidFill>
                <a:schemeClr val="bg2">
                  <a:lumMod val="25000"/>
                </a:schemeClr>
              </a:solidFill>
            </a:endParaRPr>
          </a:p>
          <a:p>
            <a:pPr>
              <a:defRPr/>
            </a:pPr>
            <a:r>
              <a:rPr lang="en-US" sz="2800" b="1" dirty="0">
                <a:solidFill>
                  <a:schemeClr val="bg2">
                    <a:lumMod val="25000"/>
                  </a:schemeClr>
                </a:solidFill>
              </a:rPr>
              <a:t>Students assessed by alternate achievement standards, must have short-term objectives/benchmarks!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50</a:t>
            </a:fld>
            <a:endParaRPr lang="en-US" dirty="0"/>
          </a:p>
        </p:txBody>
      </p:sp>
    </p:spTree>
    <p:extLst>
      <p:ext uri="{BB962C8B-B14F-4D97-AF65-F5344CB8AC3E}">
        <p14:creationId xmlns:p14="http://schemas.microsoft.com/office/powerpoint/2010/main" val="1158331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Annual Goals</a:t>
            </a:r>
          </a:p>
        </p:txBody>
      </p:sp>
      <p:sp>
        <p:nvSpPr>
          <p:cNvPr id="3" name="Content Placeholder 2"/>
          <p:cNvSpPr>
            <a:spLocks noGrp="1"/>
          </p:cNvSpPr>
          <p:nvPr>
            <p:ph idx="1"/>
          </p:nvPr>
        </p:nvSpPr>
        <p:spPr>
          <a:xfrm>
            <a:off x="825388" y="1825625"/>
            <a:ext cx="11072414" cy="4351338"/>
          </a:xfrm>
        </p:spPr>
        <p:txBody>
          <a:bodyPr>
            <a:normAutofit fontScale="92500"/>
          </a:bodyPr>
          <a:lstStyle/>
          <a:p>
            <a:pPr marL="0" indent="0">
              <a:buNone/>
            </a:pPr>
            <a:endParaRPr lang="en-US" dirty="0">
              <a:solidFill>
                <a:schemeClr val="bg2">
                  <a:lumMod val="25000"/>
                </a:schemeClr>
              </a:solidFill>
              <a:ea typeface="ＭＳ Ｐゴシック" charset="-128"/>
            </a:endParaRPr>
          </a:p>
          <a:p>
            <a:pPr marL="457200" indent="-457200"/>
            <a:r>
              <a:rPr lang="en-US" dirty="0">
                <a:solidFill>
                  <a:schemeClr val="bg2">
                    <a:lumMod val="25000"/>
                  </a:schemeClr>
                </a:solidFill>
                <a:ea typeface="ＭＳ Ｐゴシック" charset="-128"/>
              </a:rPr>
              <a:t>What skills do I need to learn this year to go to school where I want</a:t>
            </a:r>
            <a:r>
              <a:rPr lang="en-US" dirty="0" smtClean="0">
                <a:solidFill>
                  <a:schemeClr val="bg2">
                    <a:lumMod val="25000"/>
                  </a:schemeClr>
                </a:solidFill>
                <a:ea typeface="ＭＳ Ｐゴシック" charset="-128"/>
              </a:rPr>
              <a:t>?</a:t>
            </a:r>
            <a:endParaRPr lang="en-US" dirty="0">
              <a:solidFill>
                <a:schemeClr val="bg2">
                  <a:lumMod val="25000"/>
                </a:schemeClr>
              </a:solidFill>
              <a:ea typeface="ＭＳ Ｐゴシック" charset="-128"/>
            </a:endParaRPr>
          </a:p>
          <a:p>
            <a:pPr marL="457200" indent="-457200"/>
            <a:r>
              <a:rPr lang="en-US" dirty="0">
                <a:solidFill>
                  <a:schemeClr val="bg2">
                    <a:lumMod val="25000"/>
                  </a:schemeClr>
                </a:solidFill>
                <a:ea typeface="ＭＳ Ｐゴシック" charset="-128"/>
              </a:rPr>
              <a:t>What skills do I need to learn this year to work where I want</a:t>
            </a:r>
            <a:r>
              <a:rPr lang="en-US" dirty="0" smtClean="0">
                <a:solidFill>
                  <a:schemeClr val="bg2">
                    <a:lumMod val="25000"/>
                  </a:schemeClr>
                </a:solidFill>
                <a:ea typeface="ＭＳ Ｐゴシック" charset="-128"/>
              </a:rPr>
              <a:t>?</a:t>
            </a:r>
            <a:endParaRPr lang="en-US" dirty="0">
              <a:solidFill>
                <a:schemeClr val="bg2">
                  <a:lumMod val="25000"/>
                </a:schemeClr>
              </a:solidFill>
              <a:ea typeface="ＭＳ Ｐゴシック" charset="-128"/>
            </a:endParaRPr>
          </a:p>
          <a:p>
            <a:pPr marL="457200" indent="-457200"/>
            <a:r>
              <a:rPr lang="en-US" dirty="0">
                <a:solidFill>
                  <a:schemeClr val="bg2">
                    <a:lumMod val="25000"/>
                  </a:schemeClr>
                </a:solidFill>
                <a:ea typeface="ＭＳ Ｐゴシック" charset="-128"/>
              </a:rPr>
              <a:t>What skills do I need to learn this year to live where I want</a:t>
            </a:r>
            <a:r>
              <a:rPr lang="en-US" dirty="0" smtClean="0">
                <a:solidFill>
                  <a:schemeClr val="bg2">
                    <a:lumMod val="25000"/>
                  </a:schemeClr>
                </a:solidFill>
                <a:ea typeface="ＭＳ Ｐゴシック" charset="-128"/>
              </a:rPr>
              <a:t>?</a:t>
            </a:r>
            <a:endParaRPr lang="en-US" dirty="0">
              <a:solidFill>
                <a:schemeClr val="bg2">
                  <a:lumMod val="25000"/>
                </a:schemeClr>
              </a:solidFill>
              <a:ea typeface="ＭＳ Ｐゴシック" charset="-128"/>
            </a:endParaRPr>
          </a:p>
          <a:p>
            <a:pPr marL="457200" indent="-457200"/>
            <a:r>
              <a:rPr lang="en-US" dirty="0">
                <a:solidFill>
                  <a:schemeClr val="bg2">
                    <a:lumMod val="25000"/>
                  </a:schemeClr>
                </a:solidFill>
                <a:ea typeface="ＭＳ Ｐゴシック" charset="-128"/>
              </a:rPr>
              <a:t>What skills do I need to learn this year to participate in my community?</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51</a:t>
            </a:fld>
            <a:endParaRPr lang="en-US" dirty="0"/>
          </a:p>
        </p:txBody>
      </p:sp>
    </p:spTree>
    <p:extLst>
      <p:ext uri="{BB962C8B-B14F-4D97-AF65-F5344CB8AC3E}">
        <p14:creationId xmlns:p14="http://schemas.microsoft.com/office/powerpoint/2010/main" val="3836900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Goal Poll</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52</a:t>
            </a:fld>
            <a:endParaRPr lang="en-US" dirty="0"/>
          </a:p>
        </p:txBody>
      </p:sp>
    </p:spTree>
    <p:extLst>
      <p:ext uri="{BB962C8B-B14F-4D97-AF65-F5344CB8AC3E}">
        <p14:creationId xmlns:p14="http://schemas.microsoft.com/office/powerpoint/2010/main" val="2484885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Comparing Postsecondary and Annual Transition Goals</a:t>
            </a:r>
            <a:endParaRPr lang="en-US" dirty="0"/>
          </a:p>
        </p:txBody>
      </p:sp>
      <p:sp>
        <p:nvSpPr>
          <p:cNvPr id="7" name="Text Placeholder 6"/>
          <p:cNvSpPr>
            <a:spLocks noGrp="1"/>
          </p:cNvSpPr>
          <p:nvPr>
            <p:ph type="body" idx="1"/>
          </p:nvPr>
        </p:nvSpPr>
        <p:spPr/>
        <p:txBody>
          <a:bodyPr/>
          <a:lstStyle/>
          <a:p>
            <a:r>
              <a:rPr lang="en-US" u="sng" dirty="0">
                <a:solidFill>
                  <a:schemeClr val="bg2">
                    <a:lumMod val="25000"/>
                  </a:schemeClr>
                </a:solidFill>
              </a:rPr>
              <a:t>Postsecondary Goals</a:t>
            </a:r>
          </a:p>
          <a:p>
            <a:endParaRPr lang="en-US" dirty="0"/>
          </a:p>
        </p:txBody>
      </p:sp>
      <p:sp>
        <p:nvSpPr>
          <p:cNvPr id="9" name="Text Placeholder 8"/>
          <p:cNvSpPr>
            <a:spLocks noGrp="1"/>
          </p:cNvSpPr>
          <p:nvPr>
            <p:ph type="body" sz="quarter" idx="3"/>
          </p:nvPr>
        </p:nvSpPr>
        <p:spPr/>
        <p:txBody>
          <a:bodyPr/>
          <a:lstStyle/>
          <a:p>
            <a:r>
              <a:rPr lang="en-US" u="sng" dirty="0">
                <a:solidFill>
                  <a:schemeClr val="bg2">
                    <a:lumMod val="25000"/>
                  </a:schemeClr>
                </a:solidFill>
              </a:rPr>
              <a:t>Annual Transition Goals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53</a:t>
            </a:fld>
            <a:endParaRPr lang="en-US" dirty="0"/>
          </a:p>
        </p:txBody>
      </p:sp>
      <p:sp>
        <p:nvSpPr>
          <p:cNvPr id="10" name="Content Placeholder 9"/>
          <p:cNvSpPr>
            <a:spLocks noGrp="1"/>
          </p:cNvSpPr>
          <p:nvPr>
            <p:ph sz="half" idx="13"/>
          </p:nvPr>
        </p:nvSpPr>
        <p:spPr/>
        <p:txBody>
          <a:bodyPr>
            <a:normAutofit/>
          </a:bodyPr>
          <a:lstStyle/>
          <a:p>
            <a:pPr marL="342900" indent="-342900"/>
            <a:r>
              <a:rPr lang="en-US" sz="2400" dirty="0">
                <a:solidFill>
                  <a:schemeClr val="bg2">
                    <a:lumMod val="25000"/>
                  </a:schemeClr>
                </a:solidFill>
              </a:rPr>
              <a:t>Based upon student’s </a:t>
            </a:r>
            <a:r>
              <a:rPr lang="en-US" sz="2400" b="1" dirty="0">
                <a:solidFill>
                  <a:schemeClr val="bg2">
                    <a:lumMod val="25000"/>
                  </a:schemeClr>
                </a:solidFill>
              </a:rPr>
              <a:t>strengths, interests, and preferences </a:t>
            </a:r>
            <a:r>
              <a:rPr lang="en-US" sz="2400" dirty="0">
                <a:solidFill>
                  <a:schemeClr val="bg2">
                    <a:lumMod val="25000"/>
                  </a:schemeClr>
                </a:solidFill>
              </a:rPr>
              <a:t>identified through transition </a:t>
            </a:r>
            <a:r>
              <a:rPr lang="en-US" sz="2400" dirty="0" smtClean="0">
                <a:solidFill>
                  <a:schemeClr val="bg2">
                    <a:lumMod val="25000"/>
                  </a:schemeClr>
                </a:solidFill>
              </a:rPr>
              <a:t>assessments</a:t>
            </a:r>
            <a:endParaRPr lang="en-US" sz="2400" dirty="0">
              <a:solidFill>
                <a:schemeClr val="bg2">
                  <a:lumMod val="25000"/>
                </a:schemeClr>
              </a:solidFill>
            </a:endParaRPr>
          </a:p>
          <a:p>
            <a:pPr marL="342900" indent="-342900"/>
            <a:r>
              <a:rPr lang="en-US" sz="2400" dirty="0">
                <a:solidFill>
                  <a:schemeClr val="bg2">
                    <a:lumMod val="25000"/>
                  </a:schemeClr>
                </a:solidFill>
              </a:rPr>
              <a:t>Occur after high </a:t>
            </a:r>
            <a:r>
              <a:rPr lang="en-US" sz="2400" dirty="0" smtClean="0">
                <a:solidFill>
                  <a:schemeClr val="bg2">
                    <a:lumMod val="25000"/>
                  </a:schemeClr>
                </a:solidFill>
              </a:rPr>
              <a:t>school</a:t>
            </a:r>
            <a:endParaRPr lang="en-US" sz="2400" dirty="0">
              <a:solidFill>
                <a:schemeClr val="bg2">
                  <a:lumMod val="25000"/>
                </a:schemeClr>
              </a:solidFill>
            </a:endParaRPr>
          </a:p>
          <a:p>
            <a:pPr marL="342900" indent="-342900"/>
            <a:r>
              <a:rPr lang="en-US" sz="2400" dirty="0">
                <a:solidFill>
                  <a:schemeClr val="bg2">
                    <a:lumMod val="25000"/>
                  </a:schemeClr>
                </a:solidFill>
              </a:rPr>
              <a:t>Are not mere statements of passing a class with a certain grade or to complete requirements for high school </a:t>
            </a:r>
            <a:r>
              <a:rPr lang="en-US" sz="2400" dirty="0" smtClean="0">
                <a:solidFill>
                  <a:schemeClr val="bg2">
                    <a:lumMod val="25000"/>
                  </a:schemeClr>
                </a:solidFill>
              </a:rPr>
              <a:t>graduation.</a:t>
            </a:r>
            <a:endParaRPr lang="en-US" sz="2400" b="1" dirty="0">
              <a:solidFill>
                <a:schemeClr val="bg2">
                  <a:lumMod val="25000"/>
                </a:schemeClr>
              </a:solidFill>
            </a:endParaRPr>
          </a:p>
          <a:p>
            <a:endParaRPr lang="en-US" dirty="0"/>
          </a:p>
        </p:txBody>
      </p:sp>
      <p:sp>
        <p:nvSpPr>
          <p:cNvPr id="8" name="Content Placeholder 7"/>
          <p:cNvSpPr>
            <a:spLocks noGrp="1"/>
          </p:cNvSpPr>
          <p:nvPr>
            <p:ph sz="half" idx="2"/>
          </p:nvPr>
        </p:nvSpPr>
        <p:spPr/>
        <p:txBody>
          <a:bodyPr>
            <a:normAutofit fontScale="92500" lnSpcReduction="10000"/>
          </a:bodyPr>
          <a:lstStyle/>
          <a:p>
            <a:pPr marL="342900" indent="-342900">
              <a:defRPr/>
            </a:pPr>
            <a:r>
              <a:rPr lang="en-US" sz="2600" dirty="0">
                <a:solidFill>
                  <a:schemeClr val="bg2">
                    <a:lumMod val="25000"/>
                  </a:schemeClr>
                </a:solidFill>
              </a:rPr>
              <a:t>Based on </a:t>
            </a:r>
            <a:r>
              <a:rPr lang="en-US" sz="2600" b="1" dirty="0">
                <a:solidFill>
                  <a:schemeClr val="bg2">
                    <a:lumMod val="25000"/>
                  </a:schemeClr>
                </a:solidFill>
              </a:rPr>
              <a:t>needs</a:t>
            </a:r>
            <a:r>
              <a:rPr lang="en-US" sz="2600" dirty="0">
                <a:solidFill>
                  <a:schemeClr val="bg2">
                    <a:lumMod val="25000"/>
                  </a:schemeClr>
                </a:solidFill>
              </a:rPr>
              <a:t> identified through transition </a:t>
            </a:r>
            <a:r>
              <a:rPr lang="en-US" sz="2600" dirty="0" smtClean="0">
                <a:solidFill>
                  <a:schemeClr val="bg2">
                    <a:lumMod val="25000"/>
                  </a:schemeClr>
                </a:solidFill>
              </a:rPr>
              <a:t>assessments</a:t>
            </a:r>
            <a:endParaRPr lang="en-US" sz="2600" dirty="0">
              <a:solidFill>
                <a:schemeClr val="bg2">
                  <a:lumMod val="25000"/>
                </a:schemeClr>
              </a:solidFill>
            </a:endParaRPr>
          </a:p>
          <a:p>
            <a:pPr marL="342900" indent="-342900">
              <a:defRPr/>
            </a:pPr>
            <a:r>
              <a:rPr lang="en-US" altLang="en-US" sz="2600" dirty="0">
                <a:solidFill>
                  <a:schemeClr val="bg2">
                    <a:lumMod val="25000"/>
                  </a:schemeClr>
                </a:solidFill>
              </a:rPr>
              <a:t>Should address what skills the student will learn this academic school year to demonstrate movement towards reaching each Postsecondary </a:t>
            </a:r>
            <a:r>
              <a:rPr lang="en-US" altLang="en-US" sz="2600" dirty="0" smtClean="0">
                <a:solidFill>
                  <a:schemeClr val="bg2">
                    <a:lumMod val="25000"/>
                  </a:schemeClr>
                </a:solidFill>
              </a:rPr>
              <a:t>Goal</a:t>
            </a:r>
            <a:endParaRPr lang="en-US" altLang="en-US" sz="2600" dirty="0">
              <a:solidFill>
                <a:schemeClr val="bg2">
                  <a:lumMod val="25000"/>
                </a:schemeClr>
              </a:solidFill>
            </a:endParaRPr>
          </a:p>
          <a:p>
            <a:pPr marL="342900" indent="-342900">
              <a:defRPr/>
            </a:pPr>
            <a:r>
              <a:rPr lang="en-US" sz="2600" dirty="0">
                <a:solidFill>
                  <a:schemeClr val="bg2">
                    <a:lumMod val="25000"/>
                  </a:schemeClr>
                </a:solidFill>
              </a:rPr>
              <a:t>Are not mere statements of passing a class with a certain grade or to complete requirements for high school graduation. </a:t>
            </a:r>
            <a:endParaRPr lang="en-US" sz="2600" b="1" dirty="0">
              <a:solidFill>
                <a:schemeClr val="bg2">
                  <a:lumMod val="25000"/>
                </a:schemeClr>
              </a:solidFill>
            </a:endParaRPr>
          </a:p>
          <a:p>
            <a:pPr marL="0" indent="0">
              <a:buNone/>
            </a:pPr>
            <a:endParaRPr lang="en-US" dirty="0"/>
          </a:p>
        </p:txBody>
      </p:sp>
    </p:spTree>
    <p:extLst>
      <p:ext uri="{BB962C8B-B14F-4D97-AF65-F5344CB8AC3E}">
        <p14:creationId xmlns:p14="http://schemas.microsoft.com/office/powerpoint/2010/main" val="2406241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Education/Training Annual Transition Goal Example</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600" b="1" dirty="0" smtClean="0">
                <a:solidFill>
                  <a:schemeClr val="bg2">
                    <a:lumMod val="25000"/>
                  </a:schemeClr>
                </a:solidFill>
              </a:rPr>
              <a:t>Postsecondary </a:t>
            </a:r>
            <a:r>
              <a:rPr lang="en-US" altLang="en-US" sz="2600" b="1" dirty="0">
                <a:solidFill>
                  <a:schemeClr val="bg2">
                    <a:lumMod val="25000"/>
                  </a:schemeClr>
                </a:solidFill>
              </a:rPr>
              <a:t>Goal</a:t>
            </a:r>
            <a:r>
              <a:rPr lang="en-US" altLang="en-US" sz="2600" dirty="0" smtClean="0">
                <a:solidFill>
                  <a:schemeClr val="bg2">
                    <a:lumMod val="25000"/>
                  </a:schemeClr>
                </a:solidFill>
              </a:rPr>
              <a:t>: </a:t>
            </a:r>
            <a:r>
              <a:rPr lang="en-US" sz="2600" dirty="0"/>
              <a:t>Upon graduation from high school, Dawson will receive on the job training in the retail or the service industry. </a:t>
            </a:r>
            <a:endParaRPr lang="en-US" sz="2600" dirty="0" smtClean="0"/>
          </a:p>
          <a:p>
            <a:pPr lvl="1">
              <a:defRPr/>
            </a:pPr>
            <a:r>
              <a:rPr lang="en-US" altLang="en-US" sz="2600" b="1" dirty="0" smtClean="0">
                <a:solidFill>
                  <a:schemeClr val="bg2">
                    <a:lumMod val="25000"/>
                  </a:schemeClr>
                </a:solidFill>
              </a:rPr>
              <a:t>Annual Transition Goal</a:t>
            </a:r>
            <a:r>
              <a:rPr lang="en-US" altLang="en-US" sz="2600" b="1" dirty="0">
                <a:solidFill>
                  <a:schemeClr val="bg2">
                    <a:lumMod val="25000"/>
                  </a:schemeClr>
                </a:solidFill>
              </a:rPr>
              <a:t>: </a:t>
            </a:r>
            <a:r>
              <a:rPr lang="en-US" sz="2600" dirty="0" smtClean="0"/>
              <a:t>After </a:t>
            </a:r>
            <a:r>
              <a:rPr lang="en-US" sz="2600" dirty="0"/>
              <a:t>receiving instruction in choice-making and self-awareness, </a:t>
            </a:r>
            <a:r>
              <a:rPr lang="en-US" sz="2600" dirty="0" smtClean="0"/>
              <a:t>Dawson </a:t>
            </a:r>
            <a:r>
              <a:rPr lang="en-US" sz="2600" dirty="0"/>
              <a:t>will communicate his choices and feelings using PECS or with a physical gesture without verbal prompting 8 out of 10 opportunities. </a:t>
            </a:r>
            <a:endParaRPr lang="en-US" sz="2600" dirty="0" smtClean="0"/>
          </a:p>
          <a:p>
            <a:pPr lvl="2"/>
            <a:r>
              <a:rPr lang="en-US" sz="2600" b="1" dirty="0" smtClean="0"/>
              <a:t>Objective 1</a:t>
            </a:r>
            <a:r>
              <a:rPr lang="en-US" sz="2600" dirty="0" smtClean="0"/>
              <a:t>: When </a:t>
            </a:r>
            <a:r>
              <a:rPr lang="en-US" sz="2600" dirty="0"/>
              <a:t>given two to four choices at mealtimes, </a:t>
            </a:r>
            <a:r>
              <a:rPr lang="en-US" sz="2600" dirty="0" smtClean="0"/>
              <a:t>Dawson </a:t>
            </a:r>
            <a:r>
              <a:rPr lang="en-US" sz="2600" dirty="0"/>
              <a:t>will choose his preferred food items without verbal prompting 8 out of 10 times. </a:t>
            </a:r>
            <a:endParaRPr lang="en-US" sz="2600" dirty="0" smtClean="0"/>
          </a:p>
          <a:p>
            <a:pPr lvl="2"/>
            <a:r>
              <a:rPr lang="en-US" sz="2600" b="1" dirty="0" smtClean="0"/>
              <a:t>Objective 2</a:t>
            </a:r>
            <a:r>
              <a:rPr lang="en-US" sz="2600" dirty="0" smtClean="0"/>
              <a:t>: When </a:t>
            </a:r>
            <a:r>
              <a:rPr lang="en-US" sz="2600" dirty="0"/>
              <a:t>given the choice of an activity, </a:t>
            </a:r>
            <a:r>
              <a:rPr lang="en-US" sz="2600" dirty="0" smtClean="0"/>
              <a:t>Dawson </a:t>
            </a:r>
            <a:r>
              <a:rPr lang="en-US" sz="2600" dirty="0"/>
              <a:t>will </a:t>
            </a:r>
            <a:r>
              <a:rPr lang="en-US" sz="2600" dirty="0" smtClean="0"/>
              <a:t>gesture </a:t>
            </a:r>
            <a:r>
              <a:rPr lang="en-US" sz="2600" dirty="0"/>
              <a:t>or use his communication board to make a choice based upon his interest with minimal verbal prompting with </a:t>
            </a:r>
            <a:r>
              <a:rPr lang="en-US" sz="2600" dirty="0" smtClean="0"/>
              <a:t>80% </a:t>
            </a:r>
            <a:r>
              <a:rPr lang="en-US" sz="2600" dirty="0"/>
              <a:t>accuracy. </a:t>
            </a:r>
          </a:p>
          <a:p>
            <a:endParaRPr lang="en-US" sz="2400" dirty="0"/>
          </a:p>
          <a:p>
            <a:pPr marL="1257300" lvl="2" indent="-342900">
              <a:defRPr/>
            </a:pPr>
            <a:endParaRPr lang="en-US" altLang="en-US" b="1" dirty="0" smtClean="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54</a:t>
            </a:fld>
            <a:endParaRPr lang="en-US" dirty="0"/>
          </a:p>
        </p:txBody>
      </p:sp>
    </p:spTree>
    <p:extLst>
      <p:ext uri="{BB962C8B-B14F-4D97-AF65-F5344CB8AC3E}">
        <p14:creationId xmlns:p14="http://schemas.microsoft.com/office/powerpoint/2010/main" val="960894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Annual Transition Goal Example</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600" b="1" dirty="0" smtClean="0">
                <a:solidFill>
                  <a:schemeClr val="bg2">
                    <a:lumMod val="25000"/>
                  </a:schemeClr>
                </a:solidFill>
              </a:rPr>
              <a:t>Postsecondary </a:t>
            </a:r>
            <a:r>
              <a:rPr lang="en-US" altLang="en-US" sz="2600" b="1" dirty="0">
                <a:solidFill>
                  <a:schemeClr val="bg2">
                    <a:lumMod val="25000"/>
                  </a:schemeClr>
                </a:solidFill>
              </a:rPr>
              <a:t>Goal</a:t>
            </a:r>
            <a:r>
              <a:rPr lang="en-US" altLang="en-US" sz="2600" dirty="0" smtClean="0">
                <a:solidFill>
                  <a:schemeClr val="bg2">
                    <a:lumMod val="25000"/>
                  </a:schemeClr>
                </a:solidFill>
              </a:rPr>
              <a:t>: </a:t>
            </a:r>
            <a:r>
              <a:rPr lang="en-US" sz="2600" dirty="0">
                <a:solidFill>
                  <a:schemeClr val="bg2">
                    <a:lumMod val="25000"/>
                  </a:schemeClr>
                </a:solidFill>
              </a:rPr>
              <a:t>Upon graduation from high school, Dawson will </a:t>
            </a:r>
            <a:r>
              <a:rPr lang="en-US" sz="2600" dirty="0"/>
              <a:t>work at a retail store part-time. </a:t>
            </a:r>
            <a:endParaRPr lang="en-US" sz="2600" dirty="0" smtClean="0">
              <a:solidFill>
                <a:schemeClr val="bg2">
                  <a:lumMod val="25000"/>
                </a:schemeClr>
              </a:solidFill>
            </a:endParaRPr>
          </a:p>
          <a:p>
            <a:pPr lvl="1">
              <a:defRPr/>
            </a:pPr>
            <a:r>
              <a:rPr lang="en-US" sz="2600" b="1" dirty="0" smtClean="0"/>
              <a:t>Annual Goal</a:t>
            </a:r>
            <a:r>
              <a:rPr lang="en-US" sz="2600" dirty="0"/>
              <a:t>: After mealtimes and bathroom breaks,  </a:t>
            </a:r>
            <a:r>
              <a:rPr lang="en-US" sz="2600" dirty="0" smtClean="0"/>
              <a:t>Dawson </a:t>
            </a:r>
            <a:r>
              <a:rPr lang="en-US" sz="2600" dirty="0"/>
              <a:t>will check his appearance in a mirror to clean his face, brush his hair, and check his clothes without prompting with </a:t>
            </a:r>
            <a:r>
              <a:rPr lang="en-US" sz="2600" dirty="0" smtClean="0"/>
              <a:t>80% </a:t>
            </a:r>
            <a:r>
              <a:rPr lang="en-US" sz="2600" dirty="0"/>
              <a:t>accuracy. </a:t>
            </a:r>
            <a:endParaRPr lang="en-US" sz="2600" dirty="0" smtClean="0"/>
          </a:p>
          <a:p>
            <a:pPr lvl="2">
              <a:defRPr/>
            </a:pPr>
            <a:r>
              <a:rPr lang="en-US" sz="2600" b="1" dirty="0" smtClean="0"/>
              <a:t>Objective 1</a:t>
            </a:r>
            <a:r>
              <a:rPr lang="en-US" sz="2600" dirty="0" smtClean="0"/>
              <a:t>: </a:t>
            </a:r>
            <a:r>
              <a:rPr lang="en-US" sz="2600" dirty="0"/>
              <a:t>Using a mirror, </a:t>
            </a:r>
            <a:r>
              <a:rPr lang="en-US" sz="2600" dirty="0" smtClean="0"/>
              <a:t>Dawson </a:t>
            </a:r>
            <a:r>
              <a:rPr lang="en-US" sz="2600" dirty="0"/>
              <a:t>will identify if he needs grooming or not to his face, hair, or clothes, 4 out of 5 given </a:t>
            </a:r>
            <a:r>
              <a:rPr lang="en-US" sz="2600" dirty="0" smtClean="0"/>
              <a:t>opportunities.</a:t>
            </a:r>
            <a:endParaRPr lang="en-US" sz="2600" dirty="0"/>
          </a:p>
          <a:p>
            <a:pPr lvl="2">
              <a:defRPr/>
            </a:pPr>
            <a:r>
              <a:rPr lang="en-US" sz="2600" b="1" dirty="0" smtClean="0"/>
              <a:t>Objective 2</a:t>
            </a:r>
            <a:r>
              <a:rPr lang="en-US" sz="2600" dirty="0" smtClean="0"/>
              <a:t>: After </a:t>
            </a:r>
            <a:r>
              <a:rPr lang="en-US" sz="2600" dirty="0"/>
              <a:t>instruction in using hair brush, </a:t>
            </a:r>
            <a:r>
              <a:rPr lang="en-US" sz="2600" dirty="0" smtClean="0"/>
              <a:t>Dawson </a:t>
            </a:r>
            <a:r>
              <a:rPr lang="en-US" sz="2600" dirty="0"/>
              <a:t>will brush his hair to make it visually acceptable 4 out 5 </a:t>
            </a:r>
            <a:r>
              <a:rPr lang="en-US" sz="2600" dirty="0" smtClean="0"/>
              <a:t>times.</a:t>
            </a:r>
            <a:endParaRPr lang="en-US" sz="2600" dirty="0"/>
          </a:p>
          <a:p>
            <a:pPr lvl="2">
              <a:defRPr/>
            </a:pPr>
            <a:r>
              <a:rPr lang="en-US" sz="2600" b="1" dirty="0" smtClean="0"/>
              <a:t>Objective 3</a:t>
            </a:r>
            <a:r>
              <a:rPr lang="en-US" sz="2600" dirty="0" smtClean="0"/>
              <a:t>: After </a:t>
            </a:r>
            <a:r>
              <a:rPr lang="en-US" sz="2600" dirty="0"/>
              <a:t>eating or drinking, </a:t>
            </a:r>
            <a:r>
              <a:rPr lang="en-US" sz="2600" dirty="0" smtClean="0"/>
              <a:t>Dawson </a:t>
            </a:r>
            <a:r>
              <a:rPr lang="en-US" sz="2600" dirty="0"/>
              <a:t>will clean his face with a napkin or wet wipe and check for cleanliness in the mirror </a:t>
            </a:r>
            <a:r>
              <a:rPr lang="en-US" sz="2600" dirty="0" smtClean="0"/>
              <a:t>4 </a:t>
            </a:r>
            <a:r>
              <a:rPr lang="en-US" sz="2600" dirty="0"/>
              <a:t>out of 5 times.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55</a:t>
            </a:fld>
            <a:endParaRPr lang="en-US" dirty="0"/>
          </a:p>
        </p:txBody>
      </p:sp>
    </p:spTree>
    <p:extLst>
      <p:ext uri="{BB962C8B-B14F-4D97-AF65-F5344CB8AC3E}">
        <p14:creationId xmlns:p14="http://schemas.microsoft.com/office/powerpoint/2010/main" val="40523814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Living Annual Transition Goal Example</a:t>
            </a:r>
            <a:endParaRPr lang="en-US" dirty="0"/>
          </a:p>
        </p:txBody>
      </p:sp>
      <p:sp>
        <p:nvSpPr>
          <p:cNvPr id="3" name="Content Placeholder 2"/>
          <p:cNvSpPr>
            <a:spLocks noGrp="1"/>
          </p:cNvSpPr>
          <p:nvPr>
            <p:ph idx="1"/>
          </p:nvPr>
        </p:nvSpPr>
        <p:spPr/>
        <p:txBody>
          <a:bodyPr>
            <a:noAutofit/>
          </a:bodyPr>
          <a:lstStyle/>
          <a:p>
            <a:pPr>
              <a:defRPr/>
            </a:pPr>
            <a:r>
              <a:rPr lang="en-US" altLang="en-US" sz="2400" b="1" dirty="0" smtClean="0">
                <a:solidFill>
                  <a:schemeClr val="bg2">
                    <a:lumMod val="25000"/>
                  </a:schemeClr>
                </a:solidFill>
              </a:rPr>
              <a:t>Postsecondary </a:t>
            </a:r>
            <a:r>
              <a:rPr lang="en-US" altLang="en-US" sz="2400" b="1" dirty="0">
                <a:solidFill>
                  <a:schemeClr val="bg2">
                    <a:lumMod val="25000"/>
                  </a:schemeClr>
                </a:solidFill>
              </a:rPr>
              <a:t>Goal</a:t>
            </a:r>
            <a:r>
              <a:rPr lang="en-US" altLang="en-US" sz="2400" b="1" dirty="0" smtClean="0">
                <a:solidFill>
                  <a:schemeClr val="bg2">
                    <a:lumMod val="25000"/>
                  </a:schemeClr>
                </a:solidFill>
              </a:rPr>
              <a:t>: </a:t>
            </a:r>
            <a:r>
              <a:rPr lang="en-US" sz="2400" dirty="0"/>
              <a:t>After graduation, Dawson will live at home and participate to the maximum extent possible in his daily routines (e.g. feeding, dressing, bathing, etc</a:t>
            </a:r>
            <a:r>
              <a:rPr lang="en-US" sz="2400" dirty="0" smtClean="0"/>
              <a:t>.).</a:t>
            </a:r>
            <a:r>
              <a:rPr lang="en-US" altLang="en-US" sz="2400" b="1" dirty="0" smtClean="0">
                <a:solidFill>
                  <a:schemeClr val="bg2">
                    <a:lumMod val="25000"/>
                  </a:schemeClr>
                </a:solidFill>
              </a:rPr>
              <a:t> </a:t>
            </a:r>
          </a:p>
          <a:p>
            <a:pPr lvl="1"/>
            <a:r>
              <a:rPr lang="en-US" sz="2400" b="1" dirty="0" smtClean="0"/>
              <a:t>Annual Goal</a:t>
            </a:r>
            <a:r>
              <a:rPr lang="en-US" sz="2400" dirty="0"/>
              <a:t>: When presented with a meal, </a:t>
            </a:r>
            <a:r>
              <a:rPr lang="en-US" sz="2400" dirty="0" smtClean="0"/>
              <a:t>Dawson </a:t>
            </a:r>
            <a:r>
              <a:rPr lang="en-US" sz="2400" dirty="0"/>
              <a:t>will eat food (not including liquid or mushy foods) and drink with minimal physical prompts 8 out of 10 times. </a:t>
            </a:r>
          </a:p>
          <a:p>
            <a:pPr lvl="2"/>
            <a:r>
              <a:rPr lang="en-US" b="1" dirty="0" smtClean="0"/>
              <a:t>Objective 1</a:t>
            </a:r>
            <a:r>
              <a:rPr lang="en-US" dirty="0" smtClean="0"/>
              <a:t>: Using </a:t>
            </a:r>
            <a:r>
              <a:rPr lang="en-US" dirty="0"/>
              <a:t>adaptive utensils, </a:t>
            </a:r>
            <a:r>
              <a:rPr lang="en-US" dirty="0" smtClean="0"/>
              <a:t>Dawson </a:t>
            </a:r>
            <a:r>
              <a:rPr lang="en-US" dirty="0"/>
              <a:t>will feed himself 5-8 different types of food with minimal physical prompting 4 out of 5 opportunities.</a:t>
            </a:r>
          </a:p>
          <a:p>
            <a:pPr lvl="2"/>
            <a:r>
              <a:rPr lang="en-US" b="1" dirty="0" smtClean="0"/>
              <a:t>Objective 2</a:t>
            </a:r>
            <a:r>
              <a:rPr lang="en-US" dirty="0" smtClean="0"/>
              <a:t>: Using </a:t>
            </a:r>
            <a:r>
              <a:rPr lang="en-US" dirty="0"/>
              <a:t>an adaptive drink device, </a:t>
            </a:r>
            <a:r>
              <a:rPr lang="en-US" dirty="0" smtClean="0"/>
              <a:t>Dawson </a:t>
            </a:r>
            <a:r>
              <a:rPr lang="en-US" dirty="0"/>
              <a:t>will drink independently without spilling 100% of the time.  </a:t>
            </a:r>
          </a:p>
          <a:p>
            <a:pPr lvl="2"/>
            <a:r>
              <a:rPr lang="en-US" b="1" dirty="0" smtClean="0"/>
              <a:t>Objective 3</a:t>
            </a:r>
            <a:r>
              <a:rPr lang="en-US" dirty="0" smtClean="0"/>
              <a:t>: When </a:t>
            </a:r>
            <a:r>
              <a:rPr lang="en-US" dirty="0"/>
              <a:t>given finger foods, </a:t>
            </a:r>
            <a:r>
              <a:rPr lang="en-US" dirty="0" smtClean="0"/>
              <a:t>Dawson </a:t>
            </a:r>
            <a:r>
              <a:rPr lang="en-US" dirty="0"/>
              <a:t>will feed himself independently 100% of the time.</a:t>
            </a:r>
            <a:endParaRPr lang="en-US" altLang="en-US" dirty="0">
              <a:solidFill>
                <a:schemeClr val="bg2">
                  <a:lumMod val="25000"/>
                </a:schemeClr>
              </a:solidFill>
            </a:endParaRP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56</a:t>
            </a:fld>
            <a:endParaRPr lang="en-US" dirty="0"/>
          </a:p>
        </p:txBody>
      </p:sp>
    </p:spTree>
    <p:extLst>
      <p:ext uri="{BB962C8B-B14F-4D97-AF65-F5344CB8AC3E}">
        <p14:creationId xmlns:p14="http://schemas.microsoft.com/office/powerpoint/2010/main" val="5907214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t>
            </a:r>
            <a:r>
              <a:rPr lang="en-US" dirty="0" smtClean="0"/>
              <a:t>Participation </a:t>
            </a:r>
            <a:r>
              <a:rPr lang="en-US" dirty="0"/>
              <a:t>Annual Transition Goal </a:t>
            </a:r>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600" b="1" dirty="0" smtClean="0">
                <a:solidFill>
                  <a:schemeClr val="bg2">
                    <a:lumMod val="25000"/>
                  </a:schemeClr>
                </a:solidFill>
              </a:rPr>
              <a:t>Postsecondary Goal</a:t>
            </a:r>
            <a:r>
              <a:rPr lang="en-US" sz="2600" dirty="0" smtClean="0">
                <a:solidFill>
                  <a:schemeClr val="bg2">
                    <a:lumMod val="25000"/>
                  </a:schemeClr>
                </a:solidFill>
              </a:rPr>
              <a:t>: Upon </a:t>
            </a:r>
            <a:r>
              <a:rPr lang="en-US" sz="2600" dirty="0">
                <a:solidFill>
                  <a:schemeClr val="bg2">
                    <a:lumMod val="25000"/>
                  </a:schemeClr>
                </a:solidFill>
              </a:rPr>
              <a:t>graduation from high school, Dawson </a:t>
            </a:r>
            <a:r>
              <a:rPr lang="en-US" altLang="en-US" sz="2600" dirty="0">
                <a:solidFill>
                  <a:schemeClr val="bg2">
                    <a:lumMod val="25000"/>
                  </a:schemeClr>
                </a:solidFill>
              </a:rPr>
              <a:t>will </a:t>
            </a:r>
            <a:r>
              <a:rPr lang="en-US" altLang="en-US" sz="2600" dirty="0"/>
              <a:t>j</a:t>
            </a:r>
            <a:r>
              <a:rPr lang="en-US" sz="2600" dirty="0"/>
              <a:t>oin an organization or club for social/leisure activities in his community. </a:t>
            </a:r>
            <a:endParaRPr lang="en-US" sz="2600" dirty="0" smtClean="0"/>
          </a:p>
          <a:p>
            <a:pPr lvl="1"/>
            <a:r>
              <a:rPr lang="en-US" sz="2600" b="1" dirty="0" smtClean="0"/>
              <a:t>Annual Goal: </a:t>
            </a:r>
            <a:r>
              <a:rPr lang="en-US" sz="2600" dirty="0" smtClean="0"/>
              <a:t>After </a:t>
            </a:r>
            <a:r>
              <a:rPr lang="en-US" sz="2600" dirty="0"/>
              <a:t>researching different local organizations and clubs on the Internet with help from a teacher, parent, or paraprofessional, </a:t>
            </a:r>
            <a:r>
              <a:rPr lang="en-US" sz="2600" dirty="0" smtClean="0"/>
              <a:t>Dawson </a:t>
            </a:r>
            <a:r>
              <a:rPr lang="en-US" sz="2600" dirty="0"/>
              <a:t>will choose three local organizations/clubs that fit his interests. </a:t>
            </a:r>
          </a:p>
          <a:p>
            <a:pPr lvl="2"/>
            <a:r>
              <a:rPr lang="en-US" sz="2600" b="1" dirty="0" smtClean="0"/>
              <a:t>Objective 1:</a:t>
            </a:r>
            <a:r>
              <a:rPr lang="en-US" sz="2600" dirty="0" smtClean="0"/>
              <a:t> Dawson </a:t>
            </a:r>
            <a:r>
              <a:rPr lang="en-US" sz="2600" dirty="0"/>
              <a:t>will show preferences for activities, items, and locations using PECS or physical gestures 4 out of 5 </a:t>
            </a:r>
            <a:r>
              <a:rPr lang="en-US" sz="2600" dirty="0" smtClean="0"/>
              <a:t>times.</a:t>
            </a:r>
          </a:p>
          <a:p>
            <a:pPr lvl="2"/>
            <a:r>
              <a:rPr lang="en-US" sz="2600" b="1" dirty="0" smtClean="0"/>
              <a:t>Objective 2:</a:t>
            </a:r>
            <a:r>
              <a:rPr lang="en-US" sz="2600" dirty="0" smtClean="0"/>
              <a:t> While </a:t>
            </a:r>
            <a:r>
              <a:rPr lang="en-US" sz="2600" dirty="0"/>
              <a:t>searching the internet with help, </a:t>
            </a:r>
            <a:r>
              <a:rPr lang="en-US" sz="2600" dirty="0" smtClean="0"/>
              <a:t>Dawson </a:t>
            </a:r>
            <a:r>
              <a:rPr lang="en-US" sz="2600" dirty="0"/>
              <a:t>will indicate his interest in certain tasks, items, locations, and activities with prompting weekly.</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57</a:t>
            </a:fld>
            <a:endParaRPr lang="en-US" dirty="0"/>
          </a:p>
        </p:txBody>
      </p:sp>
    </p:spTree>
    <p:extLst>
      <p:ext uri="{BB962C8B-B14F-4D97-AF65-F5344CB8AC3E}">
        <p14:creationId xmlns:p14="http://schemas.microsoft.com/office/powerpoint/2010/main" val="32979404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Transition Services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bg2">
                    <a:lumMod val="25000"/>
                  </a:schemeClr>
                </a:solidFill>
              </a:rPr>
              <a:t>Based on the child's needs, taking into account the child's strengths, preferences, and interests; and includes:</a:t>
            </a:r>
          </a:p>
          <a:p>
            <a:pPr marL="342900" indent="-342900"/>
            <a:r>
              <a:rPr lang="en-US" dirty="0">
                <a:solidFill>
                  <a:schemeClr val="bg2">
                    <a:lumMod val="25000"/>
                  </a:schemeClr>
                </a:solidFill>
              </a:rPr>
              <a:t>Instruction</a:t>
            </a:r>
          </a:p>
          <a:p>
            <a:pPr marL="342900" indent="-342900"/>
            <a:r>
              <a:rPr lang="en-US" dirty="0">
                <a:solidFill>
                  <a:schemeClr val="bg2">
                    <a:lumMod val="25000"/>
                  </a:schemeClr>
                </a:solidFill>
              </a:rPr>
              <a:t>Related services</a:t>
            </a:r>
          </a:p>
          <a:p>
            <a:pPr marL="342900" indent="-342900"/>
            <a:r>
              <a:rPr lang="en-US" dirty="0">
                <a:solidFill>
                  <a:schemeClr val="bg2">
                    <a:lumMod val="25000"/>
                  </a:schemeClr>
                </a:solidFill>
              </a:rPr>
              <a:t>Community experiences</a:t>
            </a:r>
          </a:p>
          <a:p>
            <a:pPr marL="342900" indent="-342900"/>
            <a:r>
              <a:rPr lang="en-US" dirty="0">
                <a:solidFill>
                  <a:schemeClr val="bg2">
                    <a:lumMod val="25000"/>
                  </a:schemeClr>
                </a:solidFill>
              </a:rPr>
              <a:t>Employment and other post-school adult living objectives</a:t>
            </a:r>
          </a:p>
          <a:p>
            <a:pPr marL="342900" indent="-342900"/>
            <a:r>
              <a:rPr lang="en-US" dirty="0">
                <a:solidFill>
                  <a:schemeClr val="bg2">
                    <a:lumMod val="25000"/>
                  </a:schemeClr>
                </a:solidFill>
              </a:rPr>
              <a:t>Daily living skills and provision of a functional vocational evaluation, if appropriate.</a:t>
            </a:r>
            <a:endParaRPr lang="en-US" sz="2800" dirty="0">
              <a:solidFill>
                <a:schemeClr val="bg2">
                  <a:lumMod val="25000"/>
                </a:schemeClr>
              </a:solidFill>
            </a:endParaRPr>
          </a:p>
          <a:p>
            <a:pPr algn="ctr"/>
            <a:r>
              <a:rPr lang="en-US" sz="2800" b="1" dirty="0">
                <a:solidFill>
                  <a:schemeClr val="bg2">
                    <a:lumMod val="25000"/>
                  </a:schemeClr>
                </a:solidFill>
                <a:hlinkClick r:id="rId3"/>
              </a:rPr>
              <a:t>34 CFR </a:t>
            </a:r>
            <a:r>
              <a:rPr lang="en-US" sz="2800" b="1" dirty="0">
                <a:solidFill>
                  <a:schemeClr val="bg2">
                    <a:lumMod val="25000"/>
                  </a:schemeClr>
                </a:solidFill>
                <a:latin typeface="Arial" panose="020B0604020202020204" pitchFamily="34" charset="0"/>
                <a:hlinkClick r:id="rId3"/>
              </a:rPr>
              <a:t>§300.43</a:t>
            </a:r>
            <a:endParaRPr lang="en-US" sz="2800" dirty="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58</a:t>
            </a:fld>
            <a:endParaRPr lang="en-US" dirty="0"/>
          </a:p>
        </p:txBody>
      </p:sp>
    </p:spTree>
    <p:extLst>
      <p:ext uri="{BB962C8B-B14F-4D97-AF65-F5344CB8AC3E}">
        <p14:creationId xmlns:p14="http://schemas.microsoft.com/office/powerpoint/2010/main" val="964577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Activities</a:t>
            </a:r>
          </a:p>
        </p:txBody>
      </p:sp>
      <p:sp>
        <p:nvSpPr>
          <p:cNvPr id="3" name="Content Placeholder 2"/>
          <p:cNvSpPr>
            <a:spLocks noGrp="1"/>
          </p:cNvSpPr>
          <p:nvPr>
            <p:ph idx="1"/>
          </p:nvPr>
        </p:nvSpPr>
        <p:spPr/>
        <p:txBody>
          <a:bodyPr>
            <a:normAutofit fontScale="92500" lnSpcReduction="10000"/>
          </a:bodyPr>
          <a:lstStyle/>
          <a:p>
            <a:pPr>
              <a:defRPr/>
            </a:pPr>
            <a:r>
              <a:rPr lang="en-US" sz="2800" dirty="0">
                <a:solidFill>
                  <a:schemeClr val="bg2">
                    <a:lumMod val="25000"/>
                  </a:schemeClr>
                </a:solidFill>
              </a:rPr>
              <a:t>These are the tasks/activities for the student to complete that will assist them in learning the skills and knowledge associated with each annual transition goal</a:t>
            </a:r>
            <a:r>
              <a:rPr lang="en-US" sz="2800" dirty="0" smtClean="0">
                <a:solidFill>
                  <a:schemeClr val="bg2">
                    <a:lumMod val="25000"/>
                  </a:schemeClr>
                </a:solidFill>
              </a:rPr>
              <a:t>.</a:t>
            </a:r>
            <a:endParaRPr lang="en-US" sz="2800" dirty="0">
              <a:solidFill>
                <a:schemeClr val="bg2">
                  <a:lumMod val="25000"/>
                </a:schemeClr>
              </a:solidFill>
            </a:endParaRPr>
          </a:p>
          <a:p>
            <a:pPr>
              <a:defRPr/>
            </a:pPr>
            <a:r>
              <a:rPr lang="en-US" sz="2800" dirty="0">
                <a:solidFill>
                  <a:schemeClr val="bg2">
                    <a:lumMod val="25000"/>
                  </a:schemeClr>
                </a:solidFill>
              </a:rPr>
              <a:t>Consider all activities that the student might benefit from or participate in to achieve each annual goal</a:t>
            </a:r>
            <a:r>
              <a:rPr lang="en-US" sz="2800" dirty="0" smtClean="0">
                <a:solidFill>
                  <a:schemeClr val="bg2">
                    <a:lumMod val="25000"/>
                  </a:schemeClr>
                </a:solidFill>
              </a:rPr>
              <a:t>.</a:t>
            </a:r>
          </a:p>
          <a:p>
            <a:pPr>
              <a:defRPr/>
            </a:pPr>
            <a:r>
              <a:rPr lang="en-US" sz="2800" dirty="0" smtClean="0">
                <a:solidFill>
                  <a:schemeClr val="bg2">
                    <a:lumMod val="25000"/>
                  </a:schemeClr>
                </a:solidFill>
              </a:rPr>
              <a:t>Must be updated annually.</a:t>
            </a:r>
            <a:endParaRPr lang="en-US" sz="2800" dirty="0">
              <a:solidFill>
                <a:schemeClr val="bg2">
                  <a:lumMod val="25000"/>
                </a:schemeClr>
              </a:solidFill>
            </a:endParaRPr>
          </a:p>
          <a:p>
            <a:pPr>
              <a:defRPr/>
            </a:pPr>
            <a:endParaRPr lang="en-US" sz="2800" dirty="0">
              <a:solidFill>
                <a:schemeClr val="bg2">
                  <a:lumMod val="25000"/>
                </a:schemeClr>
              </a:solidFill>
            </a:endParaRPr>
          </a:p>
          <a:p>
            <a:pPr marL="342900" indent="-342900">
              <a:defRPr/>
            </a:pPr>
            <a:endParaRPr lang="en-US" sz="2800" dirty="0">
              <a:solidFill>
                <a:schemeClr val="bg2">
                  <a:lumMod val="25000"/>
                </a:schemeClr>
              </a:solidFill>
            </a:endParaRPr>
          </a:p>
          <a:p>
            <a:pPr marL="342900" indent="-342900">
              <a:defRPr/>
            </a:pPr>
            <a:endParaRPr lang="en-US" sz="2400" dirty="0">
              <a:solidFill>
                <a:schemeClr val="bg2">
                  <a:lumMod val="25000"/>
                </a:schemeClr>
              </a:solidFill>
            </a:endParaRPr>
          </a:p>
          <a:p>
            <a:pPr lvl="1" algn="ctr">
              <a:defRPr/>
            </a:pPr>
            <a:r>
              <a:rPr lang="en-US" sz="2400" dirty="0">
                <a:solidFill>
                  <a:schemeClr val="bg2">
                    <a:lumMod val="25000"/>
                  </a:schemeClr>
                </a:solidFill>
                <a:hlinkClick r:id="" action="ppaction://noaction"/>
              </a:rPr>
              <a:t>Coordinated Activities</a:t>
            </a:r>
            <a:endParaRPr lang="en-US" sz="2400" dirty="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59</a:t>
            </a:fld>
            <a:endParaRPr lang="en-US" dirty="0"/>
          </a:p>
        </p:txBody>
      </p:sp>
    </p:spTree>
    <p:extLst>
      <p:ext uri="{BB962C8B-B14F-4D97-AF65-F5344CB8AC3E}">
        <p14:creationId xmlns:p14="http://schemas.microsoft.com/office/powerpoint/2010/main" val="414977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Oklahoma’s Secondary </a:t>
            </a:r>
            <a:r>
              <a:rPr lang="en-US" smtClean="0"/>
              <a:t>Transition Handbook</a:t>
            </a:r>
            <a:endParaRPr lang="en-US"/>
          </a:p>
        </p:txBody>
      </p:sp>
      <p:sp>
        <p:nvSpPr>
          <p:cNvPr id="3" name="Content Placeholder 2"/>
          <p:cNvSpPr>
            <a:spLocks noGrp="1"/>
          </p:cNvSpPr>
          <p:nvPr>
            <p:ph idx="1"/>
          </p:nvPr>
        </p:nvSpPr>
        <p:spPr/>
        <p:txBody>
          <a:bodyPr>
            <a:normAutofit fontScale="92500" lnSpcReduction="10000"/>
          </a:bodyPr>
          <a:lstStyle/>
          <a:p>
            <a:r>
              <a:rPr lang="en-US" dirty="0"/>
              <a:t>The OSDE-SES is pleased to release a draft version of </a:t>
            </a:r>
            <a:r>
              <a:rPr lang="en-US" dirty="0">
                <a:hlinkClick r:id="rId2"/>
              </a:rPr>
              <a:t>Oklahoma's Secondary Transition Handbook.</a:t>
            </a:r>
            <a:r>
              <a:rPr lang="en-US" dirty="0"/>
              <a:t> This revised handbook will serve as a valuable resource to special education directors, teachers, and other professionals as they facilitate the transition of students with disabilities from school to further education, employment, independent living, and community participation.</a:t>
            </a:r>
          </a:p>
          <a:p>
            <a:pPr fontAlgn="base"/>
            <a:r>
              <a:rPr lang="en-US" dirty="0" smtClean="0"/>
              <a:t>We </a:t>
            </a:r>
            <a:r>
              <a:rPr lang="en-US" dirty="0"/>
              <a:t>invite stakeholders to provide input by November 15, 2021. Please email comments and suggestions to </a:t>
            </a:r>
            <a:r>
              <a:rPr lang="en-US" dirty="0">
                <a:hlinkClick r:id="rId3"/>
              </a:rPr>
              <a:t>Lori Chesnut</a:t>
            </a:r>
            <a:r>
              <a:rPr lang="en-US" dirty="0"/>
              <a:t>.</a:t>
            </a:r>
          </a:p>
          <a:p>
            <a:endParaRPr lang="en-US" b="1"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a:t>
            </a:fld>
            <a:endParaRPr lang="en-US" dirty="0"/>
          </a:p>
        </p:txBody>
      </p:sp>
    </p:spTree>
    <p:extLst>
      <p:ext uri="{BB962C8B-B14F-4D97-AF65-F5344CB8AC3E}">
        <p14:creationId xmlns:p14="http://schemas.microsoft.com/office/powerpoint/2010/main" val="1523286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Coordinated Activities</a:t>
            </a:r>
          </a:p>
        </p:txBody>
      </p:sp>
      <p:sp>
        <p:nvSpPr>
          <p:cNvPr id="3" name="Content Placeholder 2"/>
          <p:cNvSpPr>
            <a:spLocks noGrp="1"/>
          </p:cNvSpPr>
          <p:nvPr>
            <p:ph idx="1"/>
          </p:nvPr>
        </p:nvSpPr>
        <p:spPr/>
        <p:txBody>
          <a:bodyPr>
            <a:normAutofit fontScale="92500" lnSpcReduction="10000"/>
          </a:bodyPr>
          <a:lstStyle/>
          <a:p>
            <a:pPr>
              <a:defRPr/>
            </a:pPr>
            <a:r>
              <a:rPr lang="en-US" sz="2800" dirty="0">
                <a:solidFill>
                  <a:schemeClr val="bg2">
                    <a:lumMod val="25000"/>
                  </a:schemeClr>
                </a:solidFill>
              </a:rPr>
              <a:t>They can take place at: </a:t>
            </a:r>
          </a:p>
          <a:p>
            <a:pPr marL="742950" lvl="1" indent="-285750">
              <a:defRPr/>
            </a:pPr>
            <a:r>
              <a:rPr lang="en-US" dirty="0">
                <a:solidFill>
                  <a:schemeClr val="bg2">
                    <a:lumMod val="25000"/>
                  </a:schemeClr>
                </a:solidFill>
              </a:rPr>
              <a:t>School</a:t>
            </a:r>
          </a:p>
          <a:p>
            <a:pPr marL="742950" lvl="1" indent="-285750">
              <a:defRPr/>
            </a:pPr>
            <a:r>
              <a:rPr lang="en-US" dirty="0">
                <a:solidFill>
                  <a:schemeClr val="bg2">
                    <a:lumMod val="25000"/>
                  </a:schemeClr>
                </a:solidFill>
              </a:rPr>
              <a:t>Home</a:t>
            </a:r>
          </a:p>
          <a:p>
            <a:pPr marL="742950" lvl="1" indent="-285750">
              <a:defRPr/>
            </a:pPr>
            <a:r>
              <a:rPr lang="en-US" dirty="0">
                <a:solidFill>
                  <a:schemeClr val="bg2">
                    <a:lumMod val="25000"/>
                  </a:schemeClr>
                </a:solidFill>
              </a:rPr>
              <a:t>Community</a:t>
            </a:r>
          </a:p>
          <a:p>
            <a:pPr lvl="1">
              <a:defRPr/>
            </a:pPr>
            <a:endParaRPr lang="en-US" dirty="0">
              <a:solidFill>
                <a:schemeClr val="bg2">
                  <a:lumMod val="25000"/>
                </a:schemeClr>
              </a:solidFill>
            </a:endParaRPr>
          </a:p>
          <a:p>
            <a:pPr>
              <a:defRPr/>
            </a:pPr>
            <a:r>
              <a:rPr lang="en-US" sz="2800" dirty="0">
                <a:solidFill>
                  <a:schemeClr val="bg2">
                    <a:lumMod val="25000"/>
                  </a:schemeClr>
                </a:solidFill>
              </a:rPr>
              <a:t>People responsible may include any of the following:</a:t>
            </a:r>
          </a:p>
          <a:p>
            <a:pPr marL="800100" lvl="1" indent="-342900">
              <a:defRPr/>
            </a:pPr>
            <a:r>
              <a:rPr lang="en-US" dirty="0">
                <a:solidFill>
                  <a:schemeClr val="bg2">
                    <a:lumMod val="25000"/>
                  </a:schemeClr>
                </a:solidFill>
              </a:rPr>
              <a:t>Student				</a:t>
            </a:r>
          </a:p>
          <a:p>
            <a:pPr marL="800100" lvl="1" indent="-342900">
              <a:defRPr/>
            </a:pPr>
            <a:r>
              <a:rPr lang="en-US" dirty="0">
                <a:solidFill>
                  <a:schemeClr val="bg2">
                    <a:lumMod val="25000"/>
                  </a:schemeClr>
                </a:solidFill>
              </a:rPr>
              <a:t>Parent and/or other family members 		</a:t>
            </a:r>
          </a:p>
          <a:p>
            <a:pPr marL="800100" lvl="1" indent="-342900">
              <a:defRPr/>
            </a:pPr>
            <a:r>
              <a:rPr lang="en-US" dirty="0">
                <a:solidFill>
                  <a:schemeClr val="bg2">
                    <a:lumMod val="25000"/>
                  </a:schemeClr>
                </a:solidFill>
              </a:rPr>
              <a:t>Special education teacher, general education teachers, counselor, or other school staff</a:t>
            </a:r>
          </a:p>
          <a:p>
            <a:pPr marL="800100" lvl="1" indent="-342900">
              <a:defRPr/>
            </a:pPr>
            <a:r>
              <a:rPr lang="en-US" dirty="0">
                <a:solidFill>
                  <a:schemeClr val="bg2">
                    <a:lumMod val="25000"/>
                  </a:schemeClr>
                </a:solidFill>
              </a:rPr>
              <a:t>Outside agency staff (such as the VR counselor)</a:t>
            </a:r>
            <a:endParaRPr lang="en-US"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60</a:t>
            </a:fld>
            <a:endParaRPr lang="en-US" dirty="0"/>
          </a:p>
        </p:txBody>
      </p:sp>
    </p:spTree>
    <p:extLst>
      <p:ext uri="{BB962C8B-B14F-4D97-AF65-F5344CB8AC3E}">
        <p14:creationId xmlns:p14="http://schemas.microsoft.com/office/powerpoint/2010/main" val="310047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Activities for D</a:t>
            </a:r>
            <a:r>
              <a:rPr lang="en-US" dirty="0" smtClean="0"/>
              <a:t>awson</a:t>
            </a:r>
            <a:endParaRPr lang="en-US" dirty="0"/>
          </a:p>
        </p:txBody>
      </p:sp>
      <p:sp>
        <p:nvSpPr>
          <p:cNvPr id="3" name="Content Placeholder 2"/>
          <p:cNvSpPr>
            <a:spLocks noGrp="1"/>
          </p:cNvSpPr>
          <p:nvPr>
            <p:ph idx="1"/>
          </p:nvPr>
        </p:nvSpPr>
        <p:spPr>
          <a:xfrm>
            <a:off x="294199" y="1673223"/>
            <a:ext cx="11603603" cy="4351338"/>
          </a:xfrm>
        </p:spPr>
        <p:txBody>
          <a:bodyPr>
            <a:noAutofit/>
          </a:bodyPr>
          <a:lstStyle/>
          <a:p>
            <a:pPr>
              <a:defRPr/>
            </a:pPr>
            <a:r>
              <a:rPr lang="en-US" altLang="en-US" sz="2600" b="1" dirty="0" smtClean="0">
                <a:solidFill>
                  <a:schemeClr val="bg2">
                    <a:lumMod val="25000"/>
                  </a:schemeClr>
                </a:solidFill>
              </a:rPr>
              <a:t>Education/Training Annual </a:t>
            </a:r>
            <a:r>
              <a:rPr lang="en-US" altLang="en-US" sz="2600" b="1" dirty="0">
                <a:solidFill>
                  <a:schemeClr val="bg2">
                    <a:lumMod val="25000"/>
                  </a:schemeClr>
                </a:solidFill>
              </a:rPr>
              <a:t>Goal: </a:t>
            </a:r>
            <a:r>
              <a:rPr lang="en-US" sz="2600" dirty="0"/>
              <a:t>After receiving instruction in choice-making and self-awareness, Dawson will communicate his choices and feelings using PECS or with a physical gesture without verbal prompting 8 out of 10 opportunities. </a:t>
            </a:r>
            <a:endParaRPr lang="en-US" altLang="en-US" sz="2600" b="1" dirty="0" smtClean="0">
              <a:solidFill>
                <a:schemeClr val="bg2">
                  <a:lumMod val="25000"/>
                </a:schemeClr>
              </a:solidFill>
            </a:endParaRPr>
          </a:p>
          <a:p>
            <a:pPr>
              <a:defRPr/>
            </a:pPr>
            <a:r>
              <a:rPr lang="en-US" altLang="en-US" sz="2600" b="1" dirty="0" smtClean="0">
                <a:solidFill>
                  <a:schemeClr val="bg2">
                    <a:lumMod val="25000"/>
                  </a:schemeClr>
                </a:solidFill>
              </a:rPr>
              <a:t>What might be some Coordinated Activities for Dawson?</a:t>
            </a:r>
          </a:p>
          <a:p>
            <a:pPr lvl="1">
              <a:defRPr/>
            </a:pPr>
            <a:r>
              <a:rPr lang="en-US" altLang="en-US" sz="2600" dirty="0" smtClean="0">
                <a:solidFill>
                  <a:schemeClr val="bg2">
                    <a:lumMod val="25000"/>
                  </a:schemeClr>
                </a:solidFill>
              </a:rPr>
              <a:t>Indicate how he’s feeling using a daily check-in </a:t>
            </a:r>
          </a:p>
          <a:p>
            <a:pPr lvl="1">
              <a:defRPr/>
            </a:pPr>
            <a:r>
              <a:rPr lang="en-US" altLang="en-US" sz="2600" dirty="0" smtClean="0">
                <a:solidFill>
                  <a:schemeClr val="bg2">
                    <a:lumMod val="25000"/>
                  </a:schemeClr>
                </a:solidFill>
              </a:rPr>
              <a:t>Make daily lunch choices at school</a:t>
            </a:r>
          </a:p>
          <a:p>
            <a:pPr lvl="1">
              <a:defRPr/>
            </a:pPr>
            <a:r>
              <a:rPr lang="en-US" altLang="en-US" sz="2600" dirty="0" smtClean="0">
                <a:solidFill>
                  <a:schemeClr val="bg2">
                    <a:lumMod val="25000"/>
                  </a:schemeClr>
                </a:solidFill>
              </a:rPr>
              <a:t>Make a choice for dinner at home at least once a week</a:t>
            </a:r>
          </a:p>
          <a:p>
            <a:pPr lvl="1"/>
            <a:r>
              <a:rPr lang="en-US" sz="2600" dirty="0" smtClean="0"/>
              <a:t>Visit </a:t>
            </a:r>
            <a:r>
              <a:rPr lang="en-US" sz="2600" dirty="0"/>
              <a:t>a local restaurant and gesture/use PECS to make a food </a:t>
            </a:r>
            <a:r>
              <a:rPr lang="en-US" sz="2600" dirty="0" smtClean="0"/>
              <a:t>choice.</a:t>
            </a:r>
          </a:p>
          <a:p>
            <a:pPr lvl="1"/>
            <a:r>
              <a:rPr lang="en-US" sz="2600" dirty="0"/>
              <a:t>A</a:t>
            </a:r>
            <a:r>
              <a:rPr lang="en-US" sz="2600" dirty="0" smtClean="0"/>
              <a:t>ttend </a:t>
            </a:r>
            <a:r>
              <a:rPr lang="en-US" sz="2600" dirty="0"/>
              <a:t>several activities in the community or at school to be able to make informed choices. </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61</a:t>
            </a:fld>
            <a:endParaRPr lang="en-US" dirty="0"/>
          </a:p>
        </p:txBody>
      </p:sp>
    </p:spTree>
    <p:extLst>
      <p:ext uri="{BB962C8B-B14F-4D97-AF65-F5344CB8AC3E}">
        <p14:creationId xmlns:p14="http://schemas.microsoft.com/office/powerpoint/2010/main" val="33558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of Study</a:t>
            </a:r>
          </a:p>
        </p:txBody>
      </p:sp>
      <p:sp>
        <p:nvSpPr>
          <p:cNvPr id="3" name="Content Placeholder 2"/>
          <p:cNvSpPr>
            <a:spLocks noGrp="1"/>
          </p:cNvSpPr>
          <p:nvPr>
            <p:ph idx="1"/>
          </p:nvPr>
        </p:nvSpPr>
        <p:spPr/>
        <p:txBody>
          <a:bodyPr/>
          <a:lstStyle/>
          <a:p>
            <a:r>
              <a:rPr lang="en-US" dirty="0">
                <a:solidFill>
                  <a:schemeClr val="bg2">
                    <a:lumMod val="25000"/>
                  </a:schemeClr>
                </a:solidFill>
              </a:rPr>
              <a:t>The Course of Study should identify the specific courses that a student will take, whether special education or general education, that directly support progress toward postsecondary and annual goals</a:t>
            </a:r>
            <a:r>
              <a:rPr lang="en-US" dirty="0" smtClean="0">
                <a:solidFill>
                  <a:schemeClr val="bg2">
                    <a:lumMod val="25000"/>
                  </a:schemeClr>
                </a:solidFill>
              </a:rPr>
              <a:t>.</a:t>
            </a:r>
          </a:p>
          <a:p>
            <a:endParaRPr lang="en-US" dirty="0">
              <a:solidFill>
                <a:schemeClr val="bg2">
                  <a:lumMod val="25000"/>
                </a:schemeClr>
              </a:solidFill>
            </a:endParaRPr>
          </a:p>
          <a:p>
            <a:r>
              <a:rPr lang="en-US" dirty="0"/>
              <a:t>It is updated annually </a:t>
            </a:r>
            <a:r>
              <a:rPr lang="en-US" dirty="0" smtClean="0"/>
              <a:t>.</a:t>
            </a:r>
            <a:endParaRPr lang="en-US" dirty="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62</a:t>
            </a:fld>
            <a:endParaRPr lang="en-US" dirty="0"/>
          </a:p>
        </p:txBody>
      </p:sp>
    </p:spTree>
    <p:extLst>
      <p:ext uri="{BB962C8B-B14F-4D97-AF65-F5344CB8AC3E}">
        <p14:creationId xmlns:p14="http://schemas.microsoft.com/office/powerpoint/2010/main" val="21807462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Course of Study</a:t>
            </a:r>
          </a:p>
        </p:txBody>
      </p:sp>
      <p:sp>
        <p:nvSpPr>
          <p:cNvPr id="3" name="Content Placeholder 2"/>
          <p:cNvSpPr>
            <a:spLocks noGrp="1"/>
          </p:cNvSpPr>
          <p:nvPr>
            <p:ph idx="1"/>
          </p:nvPr>
        </p:nvSpPr>
        <p:spPr/>
        <p:txBody>
          <a:bodyPr/>
          <a:lstStyle/>
          <a:p>
            <a:r>
              <a:rPr lang="en-US" sz="2800" dirty="0">
                <a:solidFill>
                  <a:schemeClr val="bg2">
                    <a:lumMod val="25000"/>
                  </a:schemeClr>
                </a:solidFill>
                <a:ea typeface="ＭＳ Ｐゴシック" charset="-128"/>
              </a:rPr>
              <a:t>Considering Postsecondary goals, interests, strengths, and needs, students need to answer these questions:</a:t>
            </a:r>
          </a:p>
          <a:p>
            <a:endParaRPr lang="en-US" sz="2800" dirty="0">
              <a:solidFill>
                <a:schemeClr val="bg2">
                  <a:lumMod val="25000"/>
                </a:schemeClr>
              </a:solidFill>
              <a:ea typeface="ＭＳ Ｐゴシック" charset="-128"/>
            </a:endParaRPr>
          </a:p>
          <a:p>
            <a:pPr marL="914400" lvl="1" indent="-457200"/>
            <a:r>
              <a:rPr lang="en-US" dirty="0">
                <a:solidFill>
                  <a:schemeClr val="bg2">
                    <a:lumMod val="25000"/>
                  </a:schemeClr>
                </a:solidFill>
                <a:ea typeface="ＭＳ Ｐゴシック" charset="-128"/>
              </a:rPr>
              <a:t>What classes and activities do I need to prepare me to learn, work, and live where I want after leaving school?</a:t>
            </a:r>
          </a:p>
          <a:p>
            <a:pPr lvl="1"/>
            <a:endParaRPr lang="en-US" dirty="0">
              <a:solidFill>
                <a:schemeClr val="bg2">
                  <a:lumMod val="25000"/>
                </a:schemeClr>
              </a:solidFill>
              <a:ea typeface="ＭＳ Ｐゴシック" charset="-128"/>
            </a:endParaRPr>
          </a:p>
          <a:p>
            <a:pPr marL="914400" lvl="1" indent="-457200"/>
            <a:r>
              <a:rPr lang="en-US" dirty="0">
                <a:solidFill>
                  <a:schemeClr val="bg2">
                    <a:lumMod val="25000"/>
                  </a:schemeClr>
                </a:solidFill>
                <a:ea typeface="ＭＳ Ｐゴシック" charset="-128"/>
              </a:rPr>
              <a:t>What extra activities do I need?</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63</a:t>
            </a:fld>
            <a:endParaRPr lang="en-US" dirty="0"/>
          </a:p>
        </p:txBody>
      </p:sp>
    </p:spTree>
    <p:extLst>
      <p:ext uri="{BB962C8B-B14F-4D97-AF65-F5344CB8AC3E}">
        <p14:creationId xmlns:p14="http://schemas.microsoft.com/office/powerpoint/2010/main" val="4012663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of Study  and Projected Date of Graduation </a:t>
            </a:r>
            <a:endParaRPr lang="en-US" dirty="0"/>
          </a:p>
        </p:txBody>
      </p:sp>
      <p:sp>
        <p:nvSpPr>
          <p:cNvPr id="3" name="Content Placeholder 2"/>
          <p:cNvSpPr>
            <a:spLocks noGrp="1"/>
          </p:cNvSpPr>
          <p:nvPr>
            <p:ph idx="1"/>
          </p:nvPr>
        </p:nvSpPr>
        <p:spPr/>
        <p:txBody>
          <a:bodyPr/>
          <a:lstStyle/>
          <a:p>
            <a:pPr marL="154940" lvl="1" indent="0">
              <a:buNone/>
            </a:pPr>
            <a:r>
              <a:rPr lang="en-US" dirty="0"/>
              <a:t>For students with more significant </a:t>
            </a:r>
            <a:r>
              <a:rPr lang="en-US" dirty="0" smtClean="0"/>
              <a:t>disabilities:</a:t>
            </a:r>
            <a:r>
              <a:rPr lang="en-US" dirty="0"/>
              <a:t/>
            </a:r>
            <a:br>
              <a:rPr lang="en-US" dirty="0"/>
            </a:br>
            <a:endParaRPr lang="en-US" dirty="0" smtClean="0"/>
          </a:p>
          <a:p>
            <a:pPr marL="383540" lvl="1"/>
            <a:r>
              <a:rPr lang="en-US" dirty="0"/>
              <a:t>T</a:t>
            </a:r>
            <a:r>
              <a:rPr lang="en-US" dirty="0" smtClean="0"/>
              <a:t>his </a:t>
            </a:r>
            <a:r>
              <a:rPr lang="en-US" dirty="0"/>
              <a:t>is the time to provide a timeline for how long difficult classes might take</a:t>
            </a:r>
          </a:p>
          <a:p>
            <a:pPr marL="383540" lvl="1"/>
            <a:r>
              <a:rPr lang="en-US" dirty="0" smtClean="0"/>
              <a:t>Plan </a:t>
            </a:r>
            <a:r>
              <a:rPr lang="en-US" dirty="0"/>
              <a:t>out graduation timeline</a:t>
            </a:r>
          </a:p>
          <a:p>
            <a:pPr marL="383540" lvl="1"/>
            <a:r>
              <a:rPr lang="en-US" dirty="0" smtClean="0"/>
              <a:t>Electives</a:t>
            </a:r>
            <a:endParaRPr lang="en-US" dirty="0"/>
          </a:p>
          <a:p>
            <a:pPr marL="383540" lvl="1"/>
            <a:r>
              <a:rPr lang="en-US" dirty="0" smtClean="0"/>
              <a:t>Plan </a:t>
            </a:r>
            <a:r>
              <a:rPr lang="en-US" dirty="0"/>
              <a:t>time for general education</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64</a:t>
            </a:fld>
            <a:endParaRPr lang="en-US" dirty="0"/>
          </a:p>
        </p:txBody>
      </p:sp>
    </p:spTree>
    <p:extLst>
      <p:ext uri="{BB962C8B-B14F-4D97-AF65-F5344CB8AC3E}">
        <p14:creationId xmlns:p14="http://schemas.microsoft.com/office/powerpoint/2010/main" val="1421791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of Study for Student Who Needs Extra Time</a:t>
            </a:r>
            <a:endParaRPr lang="en-US" dirty="0"/>
          </a:p>
        </p:txBody>
      </p:sp>
      <p:pic>
        <p:nvPicPr>
          <p:cNvPr id="6" name="Content Placeholder 5"/>
          <p:cNvPicPr>
            <a:picLocks noGrp="1" noChangeAspect="1"/>
          </p:cNvPicPr>
          <p:nvPr>
            <p:ph idx="1"/>
          </p:nvPr>
        </p:nvPicPr>
        <p:blipFill>
          <a:blip r:embed="rId3"/>
          <a:stretch>
            <a:fillRect/>
          </a:stretch>
        </p:blipFill>
        <p:spPr>
          <a:xfrm>
            <a:off x="933957" y="1825625"/>
            <a:ext cx="10324087" cy="4351338"/>
          </a:xfrm>
          <a:prstGeom prst="rect">
            <a:avLst/>
          </a:prstGeo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65</a:t>
            </a:fld>
            <a:endParaRPr lang="en-US" dirty="0"/>
          </a:p>
        </p:txBody>
      </p:sp>
    </p:spTree>
    <p:extLst>
      <p:ext uri="{BB962C8B-B14F-4D97-AF65-F5344CB8AC3E}">
        <p14:creationId xmlns:p14="http://schemas.microsoft.com/office/powerpoint/2010/main" val="2330306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9F45-1618-5F49-B425-A6601DB656C9}"/>
              </a:ext>
            </a:extLst>
          </p:cNvPr>
          <p:cNvSpPr>
            <a:spLocks noGrp="1"/>
          </p:cNvSpPr>
          <p:nvPr>
            <p:ph type="title"/>
          </p:nvPr>
        </p:nvSpPr>
        <p:spPr>
          <a:xfrm>
            <a:off x="294199" y="125285"/>
            <a:ext cx="11603603" cy="1325563"/>
          </a:xfrm>
        </p:spPr>
        <p:txBody>
          <a:bodyPr/>
          <a:lstStyle/>
          <a:p>
            <a:r>
              <a:rPr lang="en-US" dirty="0"/>
              <a:t>Course of Study </a:t>
            </a:r>
            <a:r>
              <a:rPr lang="en-US" dirty="0" smtClean="0"/>
              <a:t/>
            </a:r>
            <a:br>
              <a:rPr lang="en-US" dirty="0" smtClean="0"/>
            </a:br>
            <a:r>
              <a:rPr lang="en-US" dirty="0" smtClean="0"/>
              <a:t>Example</a:t>
            </a:r>
            <a:endParaRPr lang="en-US" dirty="0"/>
          </a:p>
        </p:txBody>
      </p:sp>
      <p:graphicFrame>
        <p:nvGraphicFramePr>
          <p:cNvPr id="4" name="Content Placeholder 3">
            <a:extLst>
              <a:ext uri="{FF2B5EF4-FFF2-40B4-BE49-F238E27FC236}">
                <a16:creationId xmlns:a16="http://schemas.microsoft.com/office/drawing/2014/main" id="{7919A774-ADC8-0D44-9E4E-43929E44D03F}"/>
              </a:ext>
            </a:extLst>
          </p:cNvPr>
          <p:cNvGraphicFramePr>
            <a:graphicFrameLocks noGrp="1"/>
          </p:cNvGraphicFramePr>
          <p:nvPr>
            <p:ph idx="1"/>
            <p:extLst/>
          </p:nvPr>
        </p:nvGraphicFramePr>
        <p:xfrm>
          <a:off x="319454" y="1412568"/>
          <a:ext cx="5759026" cy="3815415"/>
        </p:xfrm>
        <a:graphic>
          <a:graphicData uri="http://schemas.openxmlformats.org/drawingml/2006/table">
            <a:tbl>
              <a:tblPr firstRow="1" bandRow="1">
                <a:tableStyleId>{5C22544A-7EE6-4342-B048-85BDC9FD1C3A}</a:tableStyleId>
              </a:tblPr>
              <a:tblGrid>
                <a:gridCol w="2879513">
                  <a:extLst>
                    <a:ext uri="{9D8B030D-6E8A-4147-A177-3AD203B41FA5}">
                      <a16:colId xmlns:a16="http://schemas.microsoft.com/office/drawing/2014/main" val="4086712431"/>
                    </a:ext>
                  </a:extLst>
                </a:gridCol>
                <a:gridCol w="2879513">
                  <a:extLst>
                    <a:ext uri="{9D8B030D-6E8A-4147-A177-3AD203B41FA5}">
                      <a16:colId xmlns:a16="http://schemas.microsoft.com/office/drawing/2014/main" val="2124833969"/>
                    </a:ext>
                  </a:extLst>
                </a:gridCol>
              </a:tblGrid>
              <a:tr h="493839">
                <a:tc>
                  <a:txBody>
                    <a:bodyPr/>
                    <a:lstStyle/>
                    <a:p>
                      <a:r>
                        <a:rPr lang="en-US" dirty="0"/>
                        <a:t>Junior Year 1</a:t>
                      </a:r>
                    </a:p>
                  </a:txBody>
                  <a:tcPr/>
                </a:tc>
                <a:tc>
                  <a:txBody>
                    <a:bodyPr/>
                    <a:lstStyle/>
                    <a:p>
                      <a:r>
                        <a:rPr lang="en-US" dirty="0"/>
                        <a:t>Senior Year 1</a:t>
                      </a:r>
                    </a:p>
                  </a:txBody>
                  <a:tcPr/>
                </a:tc>
                <a:extLst>
                  <a:ext uri="{0D108BD9-81ED-4DB2-BD59-A6C34878D82A}">
                    <a16:rowId xmlns:a16="http://schemas.microsoft.com/office/drawing/2014/main" val="3238732459"/>
                  </a:ext>
                </a:extLst>
              </a:tr>
              <a:tr h="493839">
                <a:tc>
                  <a:txBody>
                    <a:bodyPr/>
                    <a:lstStyle/>
                    <a:p>
                      <a:r>
                        <a:rPr lang="en-US" dirty="0"/>
                        <a:t>English III </a:t>
                      </a:r>
                    </a:p>
                  </a:txBody>
                  <a:tcPr/>
                </a:tc>
                <a:tc>
                  <a:txBody>
                    <a:bodyPr/>
                    <a:lstStyle/>
                    <a:p>
                      <a:r>
                        <a:rPr lang="en-US" dirty="0"/>
                        <a:t>English IV </a:t>
                      </a:r>
                    </a:p>
                  </a:txBody>
                  <a:tcPr/>
                </a:tc>
                <a:extLst>
                  <a:ext uri="{0D108BD9-81ED-4DB2-BD59-A6C34878D82A}">
                    <a16:rowId xmlns:a16="http://schemas.microsoft.com/office/drawing/2014/main" val="502907325"/>
                  </a:ext>
                </a:extLst>
              </a:tr>
              <a:tr h="493839">
                <a:tc>
                  <a:txBody>
                    <a:bodyPr/>
                    <a:lstStyle/>
                    <a:p>
                      <a:r>
                        <a:rPr lang="en-US" dirty="0"/>
                        <a:t>Algebra II</a:t>
                      </a:r>
                    </a:p>
                  </a:txBody>
                  <a:tcPr/>
                </a:tc>
                <a:tc>
                  <a:txBody>
                    <a:bodyPr/>
                    <a:lstStyle/>
                    <a:p>
                      <a:r>
                        <a:rPr lang="en-US" dirty="0"/>
                        <a:t>Math Modeling </a:t>
                      </a:r>
                    </a:p>
                  </a:txBody>
                  <a:tcPr/>
                </a:tc>
                <a:extLst>
                  <a:ext uri="{0D108BD9-81ED-4DB2-BD59-A6C34878D82A}">
                    <a16:rowId xmlns:a16="http://schemas.microsoft.com/office/drawing/2014/main" val="852270279"/>
                  </a:ext>
                </a:extLst>
              </a:tr>
              <a:tr h="493839">
                <a:tc>
                  <a:txBody>
                    <a:bodyPr/>
                    <a:lstStyle/>
                    <a:p>
                      <a:r>
                        <a:rPr lang="en-US" dirty="0"/>
                        <a:t>World History </a:t>
                      </a:r>
                    </a:p>
                  </a:txBody>
                  <a:tcPr/>
                </a:tc>
                <a:tc>
                  <a:txBody>
                    <a:bodyPr/>
                    <a:lstStyle/>
                    <a:p>
                      <a:r>
                        <a:rPr lang="en-US" dirty="0"/>
                        <a:t>Geography </a:t>
                      </a:r>
                    </a:p>
                  </a:txBody>
                  <a:tcPr/>
                </a:tc>
                <a:extLst>
                  <a:ext uri="{0D108BD9-81ED-4DB2-BD59-A6C34878D82A}">
                    <a16:rowId xmlns:a16="http://schemas.microsoft.com/office/drawing/2014/main" val="352041970"/>
                  </a:ext>
                </a:extLst>
              </a:tr>
              <a:tr h="493839">
                <a:tc>
                  <a:txBody>
                    <a:bodyPr/>
                    <a:lstStyle/>
                    <a:p>
                      <a:r>
                        <a:rPr lang="en-US" dirty="0"/>
                        <a:t>Biology </a:t>
                      </a:r>
                    </a:p>
                  </a:txBody>
                  <a:tcPr/>
                </a:tc>
                <a:tc>
                  <a:txBody>
                    <a:bodyPr/>
                    <a:lstStyle/>
                    <a:p>
                      <a:r>
                        <a:rPr lang="en-US" dirty="0"/>
                        <a:t>Marine Ecology </a:t>
                      </a:r>
                    </a:p>
                  </a:txBody>
                  <a:tcPr/>
                </a:tc>
                <a:extLst>
                  <a:ext uri="{0D108BD9-81ED-4DB2-BD59-A6C34878D82A}">
                    <a16:rowId xmlns:a16="http://schemas.microsoft.com/office/drawing/2014/main" val="491801747"/>
                  </a:ext>
                </a:extLst>
              </a:tr>
              <a:tr h="493839">
                <a:tc>
                  <a:txBody>
                    <a:bodyPr/>
                    <a:lstStyle/>
                    <a:p>
                      <a:r>
                        <a:rPr lang="en-US" dirty="0"/>
                        <a:t>Life Skills </a:t>
                      </a:r>
                    </a:p>
                  </a:txBody>
                  <a:tcPr/>
                </a:tc>
                <a:tc>
                  <a:txBody>
                    <a:bodyPr/>
                    <a:lstStyle/>
                    <a:p>
                      <a:r>
                        <a:rPr lang="en-US" dirty="0"/>
                        <a:t>FACS</a:t>
                      </a:r>
                    </a:p>
                  </a:txBody>
                  <a:tcPr/>
                </a:tc>
                <a:extLst>
                  <a:ext uri="{0D108BD9-81ED-4DB2-BD59-A6C34878D82A}">
                    <a16:rowId xmlns:a16="http://schemas.microsoft.com/office/drawing/2014/main" val="3514619740"/>
                  </a:ext>
                </a:extLst>
              </a:tr>
              <a:tr h="852381">
                <a:tc>
                  <a:txBody>
                    <a:bodyPr/>
                    <a:lstStyle/>
                    <a:p>
                      <a:r>
                        <a:rPr lang="en-US" dirty="0"/>
                        <a:t>Ag Power and Technology</a:t>
                      </a:r>
                    </a:p>
                  </a:txBody>
                  <a:tcPr/>
                </a:tc>
                <a:tc>
                  <a:txBody>
                    <a:bodyPr/>
                    <a:lstStyle/>
                    <a:p>
                      <a:r>
                        <a:rPr lang="en-US" dirty="0"/>
                        <a:t>Hospitality </a:t>
                      </a:r>
                    </a:p>
                  </a:txBody>
                  <a:tcPr/>
                </a:tc>
                <a:extLst>
                  <a:ext uri="{0D108BD9-81ED-4DB2-BD59-A6C34878D82A}">
                    <a16:rowId xmlns:a16="http://schemas.microsoft.com/office/drawing/2014/main" val="3789923858"/>
                  </a:ext>
                </a:extLst>
              </a:tr>
            </a:tbl>
          </a:graphicData>
        </a:graphic>
      </p:graphicFrame>
      <p:sp>
        <p:nvSpPr>
          <p:cNvPr id="5" name="Rounded Rectangle 4">
            <a:extLst>
              <a:ext uri="{FF2B5EF4-FFF2-40B4-BE49-F238E27FC236}">
                <a16:creationId xmlns:a16="http://schemas.microsoft.com/office/drawing/2014/main" id="{D6C548AD-1FF0-8340-9AA6-0D34A0ACE9F6}"/>
              </a:ext>
            </a:extLst>
          </p:cNvPr>
          <p:cNvSpPr/>
          <p:nvPr/>
        </p:nvSpPr>
        <p:spPr>
          <a:xfrm>
            <a:off x="6470373" y="177074"/>
            <a:ext cx="5317436" cy="5585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t>Junior Year: </a:t>
            </a:r>
            <a:r>
              <a:rPr lang="en-US" i="1" dirty="0"/>
              <a:t>English III (Lab), Algebra II (general), World History (Lab), Biology (general).  Electives: Life Skills Class (Lab) and Ag Power and Technology (General). </a:t>
            </a:r>
            <a:r>
              <a:rPr lang="en-US" dirty="0"/>
              <a:t>These electives will help SpongeBob interact with concepts he will need to know in order to to be in the tourism industry. His core classes will help him earn credits toward graduation. </a:t>
            </a:r>
          </a:p>
          <a:p>
            <a:r>
              <a:rPr lang="en-US" u="sng" dirty="0"/>
              <a:t>Senior Year: </a:t>
            </a:r>
            <a:r>
              <a:rPr lang="en-US" i="1" dirty="0"/>
              <a:t>English IV (lab), Math Modeling (general),  Geography (general), Marine Ecology (general). Electives: FACS (general) and Hospitality (general).</a:t>
            </a:r>
            <a:r>
              <a:rPr lang="en-US" dirty="0"/>
              <a:t> Core classes will earn credit toward graduation. The FACS class will provide SpongeBob with necessary self-care skills to live independently after high school. The Hospitality course aligns with SpongeBob’s career interests after high school. </a:t>
            </a:r>
          </a:p>
          <a:p>
            <a:pPr algn="ctr"/>
            <a:endParaRPr lang="en-US" dirty="0"/>
          </a:p>
        </p:txBody>
      </p:sp>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6" name="Slide Number Placeholder 5"/>
          <p:cNvSpPr>
            <a:spLocks noGrp="1"/>
          </p:cNvSpPr>
          <p:nvPr>
            <p:ph type="sldNum" sz="quarter" idx="12"/>
          </p:nvPr>
        </p:nvSpPr>
        <p:spPr/>
        <p:txBody>
          <a:bodyPr/>
          <a:lstStyle/>
          <a:p>
            <a:fld id="{D5CA4161-6EC3-4748-B7F3-82EA64CE3DD4}" type="slidenum">
              <a:rPr lang="en-US" smtClean="0"/>
              <a:pPr/>
              <a:t>66</a:t>
            </a:fld>
            <a:endParaRPr lang="en-US" dirty="0"/>
          </a:p>
        </p:txBody>
      </p:sp>
    </p:spTree>
    <p:extLst>
      <p:ext uri="{BB962C8B-B14F-4D97-AF65-F5344CB8AC3E}">
        <p14:creationId xmlns:p14="http://schemas.microsoft.com/office/powerpoint/2010/main" val="1901595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Course of Study for Dawson</a:t>
            </a:r>
            <a:endParaRPr lang="en-US" dirty="0"/>
          </a:p>
        </p:txBody>
      </p:sp>
      <p:sp>
        <p:nvSpPr>
          <p:cNvPr id="10" name="Text Placeholder 9"/>
          <p:cNvSpPr>
            <a:spLocks noGrp="1"/>
          </p:cNvSpPr>
          <p:nvPr>
            <p:ph type="body" idx="1"/>
          </p:nvPr>
        </p:nvSpPr>
        <p:spPr/>
        <p:txBody>
          <a:bodyPr/>
          <a:lstStyle/>
          <a:p>
            <a:r>
              <a:rPr lang="en-US" dirty="0" smtClean="0"/>
              <a:t>11</a:t>
            </a:r>
            <a:r>
              <a:rPr lang="en-US" baseline="30000" dirty="0" smtClean="0"/>
              <a:t>th</a:t>
            </a:r>
            <a:r>
              <a:rPr lang="en-US" dirty="0" smtClean="0"/>
              <a:t> Grade</a:t>
            </a:r>
            <a:endParaRPr lang="en-US" dirty="0"/>
          </a:p>
        </p:txBody>
      </p:sp>
      <p:sp>
        <p:nvSpPr>
          <p:cNvPr id="12" name="Text Placeholder 11"/>
          <p:cNvSpPr>
            <a:spLocks noGrp="1"/>
          </p:cNvSpPr>
          <p:nvPr>
            <p:ph type="body" sz="quarter" idx="3"/>
          </p:nvPr>
        </p:nvSpPr>
        <p:spPr/>
        <p:txBody>
          <a:bodyPr/>
          <a:lstStyle/>
          <a:p>
            <a:r>
              <a:rPr lang="en-US" dirty="0" smtClean="0"/>
              <a:t>12</a:t>
            </a:r>
            <a:r>
              <a:rPr lang="en-US" baseline="30000" dirty="0" smtClean="0"/>
              <a:t>th</a:t>
            </a:r>
            <a:r>
              <a:rPr lang="en-US" dirty="0" smtClean="0"/>
              <a:t> Grade</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67</a:t>
            </a:fld>
            <a:endParaRPr lang="en-US" dirty="0"/>
          </a:p>
        </p:txBody>
      </p:sp>
      <p:sp>
        <p:nvSpPr>
          <p:cNvPr id="13" name="Content Placeholder 12"/>
          <p:cNvSpPr>
            <a:spLocks noGrp="1"/>
          </p:cNvSpPr>
          <p:nvPr>
            <p:ph sz="half" idx="13"/>
          </p:nvPr>
        </p:nvSpPr>
        <p:spPr/>
        <p:txBody>
          <a:bodyPr/>
          <a:lstStyle/>
          <a:p>
            <a:endParaRPr lang="en-US" dirty="0"/>
          </a:p>
        </p:txBody>
      </p:sp>
      <p:sp>
        <p:nvSpPr>
          <p:cNvPr id="11" name="Content Placeholder 10"/>
          <p:cNvSpPr>
            <a:spLocks noGrp="1"/>
          </p:cNvSpPr>
          <p:nvPr>
            <p:ph sz="half" idx="2"/>
          </p:nvPr>
        </p:nvSpPr>
        <p:spPr/>
        <p:txBody>
          <a:bodyPr/>
          <a:lstStyle/>
          <a:p>
            <a:endParaRPr lang="en-US"/>
          </a:p>
        </p:txBody>
      </p:sp>
    </p:spTree>
    <p:extLst>
      <p:ext uri="{BB962C8B-B14F-4D97-AF65-F5344CB8AC3E}">
        <p14:creationId xmlns:p14="http://schemas.microsoft.com/office/powerpoint/2010/main" val="588542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7E3C9D-56D4-B841-9843-5D61524F9DD2}"/>
              </a:ext>
            </a:extLst>
          </p:cNvPr>
          <p:cNvSpPr>
            <a:spLocks noGrp="1"/>
          </p:cNvSpPr>
          <p:nvPr>
            <p:ph idx="1"/>
          </p:nvPr>
        </p:nvSpPr>
        <p:spPr/>
        <p:txBody>
          <a:bodyPr/>
          <a:lstStyle/>
          <a:p>
            <a:r>
              <a:rPr lang="en-US"/>
              <a:t>1. Who can help you determine the best course of study for students?</a:t>
            </a:r>
          </a:p>
          <a:p>
            <a:r>
              <a:rPr lang="en-US"/>
              <a:t>2. What tips can you share with the group about creating a course of study for students with significant support needs?</a:t>
            </a:r>
          </a:p>
        </p:txBody>
      </p:sp>
      <p:sp>
        <p:nvSpPr>
          <p:cNvPr id="3" name="Title 2">
            <a:extLst>
              <a:ext uri="{FF2B5EF4-FFF2-40B4-BE49-F238E27FC236}">
                <a16:creationId xmlns:a16="http://schemas.microsoft.com/office/drawing/2014/main" id="{23338458-2C5F-B047-BFD8-41B66611B676}"/>
              </a:ext>
            </a:extLst>
          </p:cNvPr>
          <p:cNvSpPr>
            <a:spLocks noGrp="1"/>
          </p:cNvSpPr>
          <p:nvPr>
            <p:ph type="title"/>
          </p:nvPr>
        </p:nvSpPr>
        <p:spPr/>
        <p:txBody>
          <a:bodyPr/>
          <a:lstStyle/>
          <a:p>
            <a:r>
              <a:rPr lang="en-US"/>
              <a:t>Think and Share: Course of Study Tips</a:t>
            </a:r>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68</a:t>
            </a:fld>
            <a:endParaRPr lang="en-US" dirty="0"/>
          </a:p>
        </p:txBody>
      </p:sp>
    </p:spTree>
    <p:extLst>
      <p:ext uri="{BB962C8B-B14F-4D97-AF65-F5344CB8AC3E}">
        <p14:creationId xmlns:p14="http://schemas.microsoft.com/office/powerpoint/2010/main" val="4231470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Preparatory/Work Ready or Core Curriculum</a:t>
            </a:r>
          </a:p>
        </p:txBody>
      </p:sp>
      <p:sp>
        <p:nvSpPr>
          <p:cNvPr id="3" name="Content Placeholder 2"/>
          <p:cNvSpPr>
            <a:spLocks noGrp="1"/>
          </p:cNvSpPr>
          <p:nvPr>
            <p:ph idx="1"/>
          </p:nvPr>
        </p:nvSpPr>
        <p:spPr/>
        <p:txBody>
          <a:bodyPr/>
          <a:lstStyle/>
          <a:p>
            <a:pPr>
              <a:spcBef>
                <a:spcPct val="0"/>
              </a:spcBef>
              <a:defRPr/>
            </a:pPr>
            <a:r>
              <a:rPr lang="en-US" altLang="en-US" dirty="0">
                <a:solidFill>
                  <a:schemeClr val="bg2">
                    <a:lumMod val="25000"/>
                  </a:schemeClr>
                </a:solidFill>
              </a:rPr>
              <a:t>Students entering 9</a:t>
            </a:r>
            <a:r>
              <a:rPr lang="en-US" altLang="en-US" baseline="30000" dirty="0">
                <a:solidFill>
                  <a:schemeClr val="bg2">
                    <a:lumMod val="25000"/>
                  </a:schemeClr>
                </a:solidFill>
              </a:rPr>
              <a:t>th</a:t>
            </a:r>
            <a:r>
              <a:rPr lang="en-US" altLang="en-US" dirty="0">
                <a:solidFill>
                  <a:schemeClr val="bg2">
                    <a:lumMod val="25000"/>
                  </a:schemeClr>
                </a:solidFill>
              </a:rPr>
              <a:t> grade are automatically enrolled in the College Preparatory/Work Ready Curriculum Track.</a:t>
            </a:r>
          </a:p>
          <a:p>
            <a:pPr>
              <a:spcBef>
                <a:spcPct val="0"/>
              </a:spcBef>
              <a:defRPr/>
            </a:pPr>
            <a:endParaRPr lang="en-US" altLang="en-US" dirty="0">
              <a:solidFill>
                <a:schemeClr val="bg2">
                  <a:lumMod val="25000"/>
                </a:schemeClr>
              </a:solidFill>
            </a:endParaRPr>
          </a:p>
          <a:p>
            <a:pPr>
              <a:spcBef>
                <a:spcPct val="0"/>
              </a:spcBef>
              <a:defRPr/>
            </a:pPr>
            <a:r>
              <a:rPr lang="en-US" altLang="en-US" dirty="0">
                <a:solidFill>
                  <a:schemeClr val="bg2">
                    <a:lumMod val="25000"/>
                  </a:schemeClr>
                </a:solidFill>
              </a:rPr>
              <a:t>To opt-out of the College Preparatory/Work Ready Curriculum Track for the Core Curriculum Track, parents </a:t>
            </a:r>
            <a:r>
              <a:rPr lang="en-US" altLang="en-US" b="1" dirty="0">
                <a:solidFill>
                  <a:schemeClr val="bg2">
                    <a:lumMod val="25000"/>
                  </a:schemeClr>
                </a:solidFill>
              </a:rPr>
              <a:t>must</a:t>
            </a:r>
            <a:r>
              <a:rPr lang="en-US" altLang="en-US" dirty="0">
                <a:solidFill>
                  <a:schemeClr val="bg2">
                    <a:lumMod val="25000"/>
                  </a:schemeClr>
                </a:solidFill>
              </a:rPr>
              <a:t> complete a form provided by the school.  This form will be placed in the student’s cumulative folder.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69</a:t>
            </a:fld>
            <a:endParaRPr lang="en-US" dirty="0"/>
          </a:p>
        </p:txBody>
      </p:sp>
    </p:spTree>
    <p:extLst>
      <p:ext uri="{BB962C8B-B14F-4D97-AF65-F5344CB8AC3E}">
        <p14:creationId xmlns:p14="http://schemas.microsoft.com/office/powerpoint/2010/main" val="237102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STUDENTS WITH SIGNIFICANT SUPPORT NEEDS</a:t>
            </a:r>
            <a:endParaRPr lang="en-US" dirty="0"/>
          </a:p>
        </p:txBody>
      </p:sp>
      <p:sp>
        <p:nvSpPr>
          <p:cNvPr id="7" name="Text Placeholder 6"/>
          <p:cNvSpPr>
            <a:spLocks noGrp="1"/>
          </p:cNvSpPr>
          <p:nvPr>
            <p:ph type="body" idx="1"/>
          </p:nvPr>
        </p:nvSpPr>
        <p:spPr/>
        <p:txBody>
          <a:bodyPr/>
          <a:lstStyle/>
          <a:p>
            <a:r>
              <a:rPr lang="en-US" dirty="0" smtClean="0"/>
              <a:t>(Students with Severe/Profound Disabilities)</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a:t>
            </a:fld>
            <a:endParaRPr lang="en-US" dirty="0"/>
          </a:p>
        </p:txBody>
      </p:sp>
    </p:spTree>
    <p:extLst>
      <p:ext uri="{BB962C8B-B14F-4D97-AF65-F5344CB8AC3E}">
        <p14:creationId xmlns:p14="http://schemas.microsoft.com/office/powerpoint/2010/main" val="1738648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Vocational Education</a:t>
            </a:r>
          </a:p>
        </p:txBody>
      </p:sp>
      <p:sp>
        <p:nvSpPr>
          <p:cNvPr id="3" name="Content Placeholder 2"/>
          <p:cNvSpPr>
            <a:spLocks noGrp="1"/>
          </p:cNvSpPr>
          <p:nvPr>
            <p:ph idx="1"/>
          </p:nvPr>
        </p:nvSpPr>
        <p:spPr/>
        <p:txBody>
          <a:bodyPr/>
          <a:lstStyle/>
          <a:p>
            <a:pPr>
              <a:defRPr/>
            </a:pPr>
            <a:r>
              <a:rPr lang="en-US" sz="2800" dirty="0">
                <a:solidFill>
                  <a:schemeClr val="bg2">
                    <a:lumMod val="25000"/>
                  </a:schemeClr>
                </a:solidFill>
              </a:rPr>
              <a:t>Utilizing the student’s postsecondary goals, the IEP team must consider and provide information regarding vocational education, including</a:t>
            </a:r>
            <a:r>
              <a:rPr lang="en-US" sz="2800" dirty="0" smtClean="0">
                <a:solidFill>
                  <a:schemeClr val="bg2">
                    <a:lumMod val="25000"/>
                  </a:schemeClr>
                </a:solidFill>
              </a:rPr>
              <a:t>:</a:t>
            </a:r>
            <a:endParaRPr lang="en-US" sz="2800" dirty="0">
              <a:solidFill>
                <a:schemeClr val="bg2">
                  <a:lumMod val="25000"/>
                </a:schemeClr>
              </a:solidFill>
            </a:endParaRPr>
          </a:p>
          <a:p>
            <a:pPr marL="742950" lvl="1" indent="-285750">
              <a:defRPr/>
            </a:pPr>
            <a:r>
              <a:rPr lang="en-US" dirty="0">
                <a:solidFill>
                  <a:schemeClr val="bg2">
                    <a:lumMod val="25000"/>
                  </a:schemeClr>
                </a:solidFill>
              </a:rPr>
              <a:t>Career technology programs</a:t>
            </a:r>
          </a:p>
          <a:p>
            <a:pPr marL="742950" lvl="1" indent="-285750">
              <a:defRPr/>
            </a:pPr>
            <a:r>
              <a:rPr lang="en-US" dirty="0">
                <a:solidFill>
                  <a:schemeClr val="bg2">
                    <a:lumMod val="25000"/>
                  </a:schemeClr>
                </a:solidFill>
              </a:rPr>
              <a:t>Work study programs</a:t>
            </a:r>
          </a:p>
          <a:p>
            <a:pPr marL="742950" lvl="1" indent="-285750">
              <a:defRPr/>
            </a:pPr>
            <a:r>
              <a:rPr lang="en-US" dirty="0">
                <a:solidFill>
                  <a:schemeClr val="bg2">
                    <a:lumMod val="25000"/>
                  </a:schemeClr>
                </a:solidFill>
              </a:rPr>
              <a:t>School-based training</a:t>
            </a:r>
          </a:p>
          <a:p>
            <a:pPr marL="742950" lvl="1" indent="-285750">
              <a:defRPr/>
            </a:pPr>
            <a:r>
              <a:rPr lang="en-US" dirty="0">
                <a:solidFill>
                  <a:schemeClr val="bg2">
                    <a:lumMod val="25000"/>
                  </a:schemeClr>
                </a:solidFill>
              </a:rPr>
              <a:t>Community-based job experience</a:t>
            </a:r>
          </a:p>
          <a:p>
            <a:pPr marL="742950" lvl="1" indent="-285750">
              <a:defRPr/>
            </a:pPr>
            <a:r>
              <a:rPr lang="en-US" dirty="0">
                <a:solidFill>
                  <a:schemeClr val="bg2">
                    <a:lumMod val="25000"/>
                  </a:schemeClr>
                </a:solidFill>
              </a:rPr>
              <a:t>High school vocational education courses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70</a:t>
            </a:fld>
            <a:endParaRPr lang="en-US" dirty="0"/>
          </a:p>
        </p:txBody>
      </p:sp>
    </p:spTree>
    <p:extLst>
      <p:ext uri="{BB962C8B-B14F-4D97-AF65-F5344CB8AC3E}">
        <p14:creationId xmlns:p14="http://schemas.microsoft.com/office/powerpoint/2010/main" val="16078369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of Rehabilitation Services (DRS)</a:t>
            </a:r>
          </a:p>
        </p:txBody>
      </p:sp>
      <p:sp>
        <p:nvSpPr>
          <p:cNvPr id="3" name="Content Placeholder 2"/>
          <p:cNvSpPr>
            <a:spLocks noGrp="1"/>
          </p:cNvSpPr>
          <p:nvPr>
            <p:ph idx="1"/>
          </p:nvPr>
        </p:nvSpPr>
        <p:spPr/>
        <p:txBody>
          <a:bodyPr/>
          <a:lstStyle/>
          <a:p>
            <a:pPr>
              <a:defRPr/>
            </a:pPr>
            <a:r>
              <a:rPr lang="en-US" sz="2600" dirty="0">
                <a:solidFill>
                  <a:schemeClr val="bg2">
                    <a:lumMod val="25000"/>
                  </a:schemeClr>
                </a:solidFill>
              </a:rPr>
              <a:t>A referral form for DRS should be completed for </a:t>
            </a:r>
            <a:r>
              <a:rPr lang="en-US" sz="2600" dirty="0" smtClean="0">
                <a:solidFill>
                  <a:schemeClr val="bg2">
                    <a:lumMod val="25000"/>
                  </a:schemeClr>
                </a:solidFill>
              </a:rPr>
              <a:t>all students with disabilities by </a:t>
            </a:r>
            <a:r>
              <a:rPr lang="en-US" sz="2600" dirty="0">
                <a:solidFill>
                  <a:schemeClr val="bg2">
                    <a:lumMod val="25000"/>
                  </a:schemeClr>
                </a:solidFill>
              </a:rPr>
              <a:t>the age of 15 ½ and sent to the DRS office.</a:t>
            </a:r>
          </a:p>
          <a:p>
            <a:pPr marL="742950" lvl="1" indent="-285750">
              <a:defRPr/>
            </a:pPr>
            <a:r>
              <a:rPr lang="en-US" sz="2600" dirty="0">
                <a:solidFill>
                  <a:schemeClr val="bg2">
                    <a:lumMod val="25000"/>
                  </a:schemeClr>
                </a:solidFill>
              </a:rPr>
              <a:t>Consent for Release of Confidential Information must be signed by parent (or student if age 18).</a:t>
            </a:r>
          </a:p>
          <a:p>
            <a:pPr marL="742950" lvl="1" indent="-285750">
              <a:defRPr/>
            </a:pPr>
            <a:r>
              <a:rPr lang="en-US" sz="2600" dirty="0">
                <a:solidFill>
                  <a:schemeClr val="bg2">
                    <a:lumMod val="25000"/>
                  </a:schemeClr>
                </a:solidFill>
              </a:rPr>
              <a:t>Parent Consent form must be completed to invite DRS or other outside agencies to participate in the IEP meeting.</a:t>
            </a:r>
          </a:p>
          <a:p>
            <a:pPr marL="742950" lvl="1" indent="-285750">
              <a:defRPr/>
            </a:pPr>
            <a:r>
              <a:rPr lang="en-US" sz="2600" dirty="0">
                <a:solidFill>
                  <a:schemeClr val="bg2">
                    <a:lumMod val="25000"/>
                  </a:schemeClr>
                </a:solidFill>
              </a:rPr>
              <a:t>Encourage parents and students to complete the DRS application and remind them of possible services available.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71</a:t>
            </a:fld>
            <a:endParaRPr lang="en-US" dirty="0"/>
          </a:p>
        </p:txBody>
      </p:sp>
    </p:spTree>
    <p:extLst>
      <p:ext uri="{BB962C8B-B14F-4D97-AF65-F5344CB8AC3E}">
        <p14:creationId xmlns:p14="http://schemas.microsoft.com/office/powerpoint/2010/main" val="21884892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passage of the Workforce Innovation and Opportunity Act (WIOA) on July 22, 2014, included major changes under Title IV of WIOA, formerly known as the Rehabilitation Act of 1973. </a:t>
            </a:r>
          </a:p>
          <a:p>
            <a:r>
              <a:rPr lang="en-US" dirty="0"/>
              <a:t>The changes to Rehabilitation Act of 1973, as amended under WIOA, included a dramatic change in services for youth and students with disabilities, including the implementation of Pre-employment Transition Services for students with disabilities to be delivered in coordination with Transition services outlined in the Individuals with Disabilities Education Act (IDEA).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72</a:t>
            </a:fld>
            <a:endParaRPr lang="en-US" dirty="0"/>
          </a:p>
        </p:txBody>
      </p:sp>
    </p:spTree>
    <p:extLst>
      <p:ext uri="{BB962C8B-B14F-4D97-AF65-F5344CB8AC3E}">
        <p14:creationId xmlns:p14="http://schemas.microsoft.com/office/powerpoint/2010/main" val="26993900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- 2</a:t>
            </a:r>
            <a:endParaRPr lang="en-US" dirty="0"/>
          </a:p>
        </p:txBody>
      </p:sp>
      <p:sp>
        <p:nvSpPr>
          <p:cNvPr id="3" name="Content Placeholder 2"/>
          <p:cNvSpPr>
            <a:spLocks noGrp="1"/>
          </p:cNvSpPr>
          <p:nvPr>
            <p:ph idx="1"/>
          </p:nvPr>
        </p:nvSpPr>
        <p:spPr>
          <a:xfrm>
            <a:off x="294199" y="1424762"/>
            <a:ext cx="11603603" cy="4938555"/>
          </a:xfrm>
        </p:spPr>
        <p:txBody>
          <a:bodyPr>
            <a:normAutofit fontScale="47500" lnSpcReduction="20000"/>
          </a:bodyPr>
          <a:lstStyle/>
          <a:p>
            <a:r>
              <a:rPr lang="en-US" sz="4600" dirty="0"/>
              <a:t>In addition to changes surrounding Transition services, the passage of WIOA also saw changes under Section 511 for the purpose of limiting the use of subminimum wage. Section 511 demonstrates the intent that individuals with disabilities, especially youth with disabilities, must be afforded a full opportunity to prepare for, obtain, maintain, advance in, or reenter competitive integrated employment. </a:t>
            </a:r>
          </a:p>
          <a:p>
            <a:r>
              <a:rPr lang="en-US" sz="4600" dirty="0"/>
              <a:t>The purpose of Section 511 is to ensure that individuals with disabilities have access to information and services that will enable them to achieve competitive integrated employment. It includes requirements for State VR agencies, subminimum wage employers and local and/or State educational agencies, including specific requirements for youth prior to their participation in subminimum wage employment. </a:t>
            </a:r>
          </a:p>
          <a:p>
            <a:r>
              <a:rPr lang="en-US" sz="4600" dirty="0"/>
              <a:t>Prohibits SEAs and LEAs from entering into contracts or agreements with community rehabilitation providers to transition youth into segregated programs. Schools currently contracting with agencies holding subminimum wage certificates will no longer be able to continue. Schools and VR can use community rehabilitation providers to provide services in community integrated settings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73</a:t>
            </a:fld>
            <a:endParaRPr lang="en-US" dirty="0"/>
          </a:p>
        </p:txBody>
      </p:sp>
    </p:spTree>
    <p:extLst>
      <p:ext uri="{BB962C8B-B14F-4D97-AF65-F5344CB8AC3E}">
        <p14:creationId xmlns:p14="http://schemas.microsoft.com/office/powerpoint/2010/main" val="42464907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- 3</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changes in WIOA, related to both the delivery of Transition Services, and even more specifically, the changes in Section 511, create the potential for momentous impact on Students with Significant Disabilities, as subminimum wage, while still possible as a post-school outcome, is no longer a viable straight path. </a:t>
            </a:r>
          </a:p>
          <a:p>
            <a:r>
              <a:rPr lang="en-US" dirty="0"/>
              <a:t>As such, there is an increased need to look at how we can best prepare and support students with significant disabilities in pursuing and obtaining competitive integrated employment as a postsecondary goal, including how we do career counseling with them, how we engage their families and natural supports, how we engage employers, and how we collaborate across multiple entities to leverage and coordinate resources in order to create a successful, seamless, and holistic transition</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74</a:t>
            </a:fld>
            <a:endParaRPr lang="en-US" dirty="0"/>
          </a:p>
        </p:txBody>
      </p:sp>
    </p:spTree>
    <p:extLst>
      <p:ext uri="{BB962C8B-B14F-4D97-AF65-F5344CB8AC3E}">
        <p14:creationId xmlns:p14="http://schemas.microsoft.com/office/powerpoint/2010/main" val="3466479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742"/>
            <a:ext cx="8229600" cy="1143000"/>
          </a:xfrm>
        </p:spPr>
        <p:txBody>
          <a:bodyPr>
            <a:noAutofit/>
          </a:bodyPr>
          <a:lstStyle/>
          <a:p>
            <a:r>
              <a:rPr lang="en-US" dirty="0" smtClean="0"/>
              <a:t>Pre-Employment Transition Services (Pre-ETS)</a:t>
            </a:r>
            <a:endParaRPr lang="en-US" dirty="0"/>
          </a:p>
        </p:txBody>
      </p:sp>
      <p:sp>
        <p:nvSpPr>
          <p:cNvPr id="3" name="Content Placeholder 2"/>
          <p:cNvSpPr>
            <a:spLocks noGrp="1"/>
          </p:cNvSpPr>
          <p:nvPr>
            <p:ph idx="1"/>
          </p:nvPr>
        </p:nvSpPr>
        <p:spPr/>
        <p:txBody>
          <a:bodyPr/>
          <a:lstStyle/>
          <a:p>
            <a:r>
              <a:rPr lang="en-US" dirty="0" smtClean="0"/>
              <a:t>DRS </a:t>
            </a:r>
            <a:r>
              <a:rPr lang="en-US" dirty="0"/>
              <a:t>must set aside at least 15% of budget for Pre-ETS</a:t>
            </a:r>
          </a:p>
          <a:p>
            <a:r>
              <a:rPr lang="en-US" dirty="0"/>
              <a:t>Pre-ETS must be available to all students with disabilities statewide</a:t>
            </a:r>
          </a:p>
          <a:p>
            <a:r>
              <a:rPr lang="en-US" dirty="0" smtClean="0"/>
              <a:t>Allows DRS to provide certain services to groups of “potentially eligible” transition-aged students </a:t>
            </a:r>
            <a:endParaRPr lang="en-US" dirty="0"/>
          </a:p>
          <a:p>
            <a:r>
              <a:rPr lang="en-US" dirty="0"/>
              <a:t>Pre-ETS implemented in conjunction with schools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75</a:t>
            </a:fld>
            <a:endParaRPr lang="en-US" dirty="0"/>
          </a:p>
        </p:txBody>
      </p:sp>
    </p:spTree>
    <p:extLst>
      <p:ext uri="{BB962C8B-B14F-4D97-AF65-F5344CB8AC3E}">
        <p14:creationId xmlns:p14="http://schemas.microsoft.com/office/powerpoint/2010/main" val="3588875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862"/>
            <a:ext cx="8229600" cy="1143000"/>
          </a:xfrm>
        </p:spPr>
        <p:txBody>
          <a:bodyPr>
            <a:noAutofit/>
          </a:bodyPr>
          <a:lstStyle/>
          <a:p>
            <a:r>
              <a:rPr lang="en-US" dirty="0" smtClean="0"/>
              <a:t>Pre-Employment Transition Services Categories</a:t>
            </a:r>
            <a:endParaRPr lang="en-US" dirty="0"/>
          </a:p>
        </p:txBody>
      </p:sp>
      <p:sp>
        <p:nvSpPr>
          <p:cNvPr id="3" name="Content Placeholder 2"/>
          <p:cNvSpPr>
            <a:spLocks noGrp="1"/>
          </p:cNvSpPr>
          <p:nvPr>
            <p:ph idx="1"/>
          </p:nvPr>
        </p:nvSpPr>
        <p:spPr>
          <a:xfrm>
            <a:off x="1066800" y="1600200"/>
            <a:ext cx="10073640" cy="6123214"/>
          </a:xfrm>
        </p:spPr>
        <p:txBody>
          <a:bodyPr>
            <a:normAutofit/>
          </a:bodyPr>
          <a:lstStyle/>
          <a:p>
            <a:r>
              <a:rPr lang="en-US" sz="2800" dirty="0"/>
              <a:t>Job Exploration Counseling</a:t>
            </a:r>
          </a:p>
          <a:p>
            <a:r>
              <a:rPr lang="en-US" sz="2800" dirty="0"/>
              <a:t>Work-Based Learning Experiences</a:t>
            </a:r>
          </a:p>
          <a:p>
            <a:r>
              <a:rPr lang="en-US" sz="2800" dirty="0"/>
              <a:t>Counseling Regarding Post-Secondary Programs</a:t>
            </a:r>
          </a:p>
          <a:p>
            <a:r>
              <a:rPr lang="en-US" sz="2800" dirty="0"/>
              <a:t>Workplace </a:t>
            </a:r>
            <a:r>
              <a:rPr lang="en-US" sz="2800" dirty="0" smtClean="0"/>
              <a:t>Readiness</a:t>
            </a:r>
          </a:p>
          <a:p>
            <a:pPr lvl="1"/>
            <a:r>
              <a:rPr lang="en-US" dirty="0" smtClean="0"/>
              <a:t>Including </a:t>
            </a:r>
            <a:r>
              <a:rPr lang="en-US" dirty="0"/>
              <a:t>Social and Independent Living Skills</a:t>
            </a:r>
          </a:p>
          <a:p>
            <a:r>
              <a:rPr lang="en-US" sz="2800" dirty="0"/>
              <a:t>Instruction in Self-Advocacy</a:t>
            </a:r>
          </a:p>
          <a:p>
            <a:pPr marL="0" indent="0">
              <a:buNone/>
            </a:pPr>
            <a:endParaRPr lang="en-US" sz="2600" dirty="0"/>
          </a:p>
          <a:p>
            <a:pPr marL="0" indent="0" algn="ctr">
              <a:buNone/>
            </a:pPr>
            <a:endParaRPr lang="en-US" sz="2200" dirty="0"/>
          </a:p>
          <a:p>
            <a:endParaRPr lang="en-US" sz="3600"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76</a:t>
            </a:fld>
            <a:endParaRPr lang="en-US" dirty="0"/>
          </a:p>
        </p:txBody>
      </p:sp>
    </p:spTree>
    <p:extLst>
      <p:ext uri="{BB962C8B-B14F-4D97-AF65-F5344CB8AC3E}">
        <p14:creationId xmlns:p14="http://schemas.microsoft.com/office/powerpoint/2010/main" val="32899757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D08-C40A-A849-B4C7-3A8ABC44786A}"/>
              </a:ext>
            </a:extLst>
          </p:cNvPr>
          <p:cNvSpPr>
            <a:spLocks noGrp="1"/>
          </p:cNvSpPr>
          <p:nvPr>
            <p:ph type="title"/>
          </p:nvPr>
        </p:nvSpPr>
        <p:spPr/>
        <p:txBody>
          <a:bodyPr/>
          <a:lstStyle/>
          <a:p>
            <a:r>
              <a:rPr lang="en-US"/>
              <a:t>Examples of Pre-</a:t>
            </a:r>
            <a:r>
              <a:rPr lang="en-US" err="1"/>
              <a:t>Ets</a:t>
            </a: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CB820491-4370-F743-8868-635885F7F8F7}"/>
              </a:ext>
            </a:extLst>
          </p:cNvPr>
          <p:cNvPicPr>
            <a:picLocks noGrp="1" noChangeAspect="1"/>
          </p:cNvPicPr>
          <p:nvPr>
            <p:ph idx="1"/>
          </p:nvPr>
        </p:nvPicPr>
        <p:blipFill>
          <a:blip r:embed="rId2"/>
          <a:stretch>
            <a:fillRect/>
          </a:stretch>
        </p:blipFill>
        <p:spPr>
          <a:xfrm>
            <a:off x="731520" y="1310640"/>
            <a:ext cx="11010050" cy="5236375"/>
          </a:xfrm>
        </p:spPr>
      </p:pic>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4" name="Slide Number Placeholder 3"/>
          <p:cNvSpPr>
            <a:spLocks noGrp="1"/>
          </p:cNvSpPr>
          <p:nvPr>
            <p:ph type="sldNum" sz="quarter" idx="12"/>
          </p:nvPr>
        </p:nvSpPr>
        <p:spPr/>
        <p:txBody>
          <a:bodyPr/>
          <a:lstStyle/>
          <a:p>
            <a:fld id="{D5CA4161-6EC3-4748-B7F3-82EA64CE3DD4}" type="slidenum">
              <a:rPr lang="en-US" smtClean="0"/>
              <a:pPr/>
              <a:t>77</a:t>
            </a:fld>
            <a:endParaRPr lang="en-US" dirty="0"/>
          </a:p>
        </p:txBody>
      </p:sp>
    </p:spTree>
    <p:extLst>
      <p:ext uri="{BB962C8B-B14F-4D97-AF65-F5344CB8AC3E}">
        <p14:creationId xmlns:p14="http://schemas.microsoft.com/office/powerpoint/2010/main" val="16218386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9E70-B357-4D48-8E7A-5CC52BC5800A}"/>
              </a:ext>
            </a:extLst>
          </p:cNvPr>
          <p:cNvSpPr>
            <a:spLocks noGrp="1"/>
          </p:cNvSpPr>
          <p:nvPr>
            <p:ph type="title"/>
          </p:nvPr>
        </p:nvSpPr>
        <p:spPr/>
        <p:txBody>
          <a:bodyPr>
            <a:normAutofit/>
          </a:bodyPr>
          <a:lstStyle/>
          <a:p>
            <a:r>
              <a:rPr lang="en-US"/>
              <a:t>Before starting a job with a subminimum wage…</a:t>
            </a:r>
          </a:p>
        </p:txBody>
      </p:sp>
      <p:pic>
        <p:nvPicPr>
          <p:cNvPr id="5" name="Content Placeholder 4" descr="A picture containing text, newspaper&#10;&#10;Description automatically generated">
            <a:extLst>
              <a:ext uri="{FF2B5EF4-FFF2-40B4-BE49-F238E27FC236}">
                <a16:creationId xmlns:a16="http://schemas.microsoft.com/office/drawing/2014/main" id="{76236BDF-F761-D14F-A4F4-DE22FEC242F9}"/>
              </a:ext>
            </a:extLst>
          </p:cNvPr>
          <p:cNvPicPr>
            <a:picLocks noGrp="1" noChangeAspect="1"/>
          </p:cNvPicPr>
          <p:nvPr>
            <p:ph idx="1"/>
          </p:nvPr>
        </p:nvPicPr>
        <p:blipFill>
          <a:blip r:embed="rId2"/>
          <a:stretch>
            <a:fillRect/>
          </a:stretch>
        </p:blipFill>
        <p:spPr>
          <a:xfrm>
            <a:off x="1158367" y="1866900"/>
            <a:ext cx="9864618" cy="3714750"/>
          </a:xfrm>
        </p:spPr>
      </p:pic>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4" name="Slide Number Placeholder 3"/>
          <p:cNvSpPr>
            <a:spLocks noGrp="1"/>
          </p:cNvSpPr>
          <p:nvPr>
            <p:ph type="sldNum" sz="quarter" idx="12"/>
          </p:nvPr>
        </p:nvSpPr>
        <p:spPr/>
        <p:txBody>
          <a:bodyPr/>
          <a:lstStyle/>
          <a:p>
            <a:fld id="{D5CA4161-6EC3-4748-B7F3-82EA64CE3DD4}" type="slidenum">
              <a:rPr lang="en-US" smtClean="0"/>
              <a:pPr/>
              <a:t>78</a:t>
            </a:fld>
            <a:endParaRPr lang="en-US" dirty="0"/>
          </a:p>
        </p:txBody>
      </p:sp>
    </p:spTree>
    <p:extLst>
      <p:ext uri="{BB962C8B-B14F-4D97-AF65-F5344CB8AC3E}">
        <p14:creationId xmlns:p14="http://schemas.microsoft.com/office/powerpoint/2010/main" val="29477463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 Subminimum Wage Documents</a:t>
            </a:r>
            <a:endParaRPr lang="en-US" dirty="0"/>
          </a:p>
        </p:txBody>
      </p:sp>
      <p:sp>
        <p:nvSpPr>
          <p:cNvPr id="3" name="Content Placeholder 2"/>
          <p:cNvSpPr>
            <a:spLocks noGrp="1"/>
          </p:cNvSpPr>
          <p:nvPr>
            <p:ph idx="1"/>
          </p:nvPr>
        </p:nvSpPr>
        <p:spPr/>
        <p:txBody>
          <a:bodyPr/>
          <a:lstStyle/>
          <a:p>
            <a:r>
              <a:rPr lang="en-US" sz="3600" dirty="0" smtClean="0"/>
              <a:t>The following forms are available in </a:t>
            </a:r>
            <a:r>
              <a:rPr lang="en-US" sz="3600" dirty="0" err="1" smtClean="0"/>
              <a:t>EDPlan</a:t>
            </a:r>
            <a:r>
              <a:rPr lang="en-US" sz="3600" dirty="0" smtClean="0"/>
              <a:t> in the Documents section under the State tab:</a:t>
            </a:r>
          </a:p>
          <a:p>
            <a:pPr lvl="1"/>
            <a:r>
              <a:rPr lang="en-US" sz="3200" dirty="0" smtClean="0"/>
              <a:t>2019 DRS Letter to Schools</a:t>
            </a:r>
          </a:p>
          <a:p>
            <a:pPr lvl="1"/>
            <a:r>
              <a:rPr lang="en-US" sz="3200" dirty="0" smtClean="0"/>
              <a:t>2019 School Subminimum Wage Documentation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79</a:t>
            </a:fld>
            <a:endParaRPr lang="en-US" dirty="0"/>
          </a:p>
        </p:txBody>
      </p:sp>
    </p:spTree>
    <p:extLst>
      <p:ext uri="{BB962C8B-B14F-4D97-AF65-F5344CB8AC3E}">
        <p14:creationId xmlns:p14="http://schemas.microsoft.com/office/powerpoint/2010/main" val="408853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Description of Students with Significant Support Needs</a:t>
            </a:r>
            <a:endParaRPr lang="en-US" dirty="0"/>
          </a:p>
        </p:txBody>
      </p:sp>
      <p:sp>
        <p:nvSpPr>
          <p:cNvPr id="7" name="Content Placeholder 6"/>
          <p:cNvSpPr>
            <a:spLocks noGrp="1"/>
          </p:cNvSpPr>
          <p:nvPr>
            <p:ph idx="1"/>
          </p:nvPr>
        </p:nvSpPr>
        <p:spPr/>
        <p:txBody>
          <a:bodyPr>
            <a:normAutofit lnSpcReduction="10000"/>
          </a:bodyPr>
          <a:lstStyle/>
          <a:p>
            <a:r>
              <a:rPr lang="en-US" dirty="0"/>
              <a:t>Demonstrate diverse skills, strengths, limits, and support needs</a:t>
            </a:r>
          </a:p>
          <a:p>
            <a:r>
              <a:rPr lang="en-US" dirty="0"/>
              <a:t>Multiple system impairments that impact the student, family, community participation, and severity of associated health conditions</a:t>
            </a:r>
          </a:p>
          <a:p>
            <a:r>
              <a:rPr lang="en-US" dirty="0"/>
              <a:t>Two or more simultaneously occurring impairments</a:t>
            </a:r>
          </a:p>
          <a:p>
            <a:r>
              <a:rPr lang="en-US" dirty="0"/>
              <a:t>Supports are usually pervasive and extensive in order to achieve community living, employment, and self-sufficiency.</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a:t>
            </a:fld>
            <a:endParaRPr lang="en-US" dirty="0"/>
          </a:p>
        </p:txBody>
      </p:sp>
    </p:spTree>
    <p:extLst>
      <p:ext uri="{BB962C8B-B14F-4D97-AF65-F5344CB8AC3E}">
        <p14:creationId xmlns:p14="http://schemas.microsoft.com/office/powerpoint/2010/main" val="26737861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Rights</a:t>
            </a:r>
          </a:p>
        </p:txBody>
      </p:sp>
      <p:sp>
        <p:nvSpPr>
          <p:cNvPr id="3" name="Content Placeholder 2"/>
          <p:cNvSpPr>
            <a:spLocks noGrp="1"/>
          </p:cNvSpPr>
          <p:nvPr>
            <p:ph idx="1"/>
          </p:nvPr>
        </p:nvSpPr>
        <p:spPr/>
        <p:txBody>
          <a:bodyPr/>
          <a:lstStyle/>
          <a:p>
            <a:pPr algn="just">
              <a:spcBef>
                <a:spcPct val="0"/>
              </a:spcBef>
            </a:pPr>
            <a:r>
              <a:rPr lang="en-US" altLang="en-US" dirty="0">
                <a:solidFill>
                  <a:schemeClr val="bg2">
                    <a:lumMod val="25000"/>
                  </a:schemeClr>
                </a:solidFill>
              </a:rPr>
              <a:t>By age 17, students and parents must be informed about the age of majority and transfer of the parent’s rights to the student upon the student turning 18 years of age.</a:t>
            </a:r>
          </a:p>
          <a:p>
            <a:pPr algn="just">
              <a:spcBef>
                <a:spcPct val="0"/>
              </a:spcBef>
            </a:pPr>
            <a:endParaRPr lang="en-US" altLang="en-US" dirty="0">
              <a:solidFill>
                <a:schemeClr val="bg2">
                  <a:lumMod val="25000"/>
                </a:schemeClr>
              </a:solidFill>
            </a:endParaRPr>
          </a:p>
          <a:p>
            <a:pPr algn="just">
              <a:spcBef>
                <a:spcPct val="0"/>
              </a:spcBef>
            </a:pPr>
            <a:r>
              <a:rPr lang="en-US" altLang="en-US" dirty="0">
                <a:solidFill>
                  <a:schemeClr val="bg2">
                    <a:lumMod val="25000"/>
                  </a:schemeClr>
                </a:solidFill>
              </a:rPr>
              <a:t>The local educational agency (LEA) should inform parent(s) of their option to seek legal advice if they plan to seek guardianship and continue making all or part of the decisions for their student upon the student reaching the age of majority.</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80</a:t>
            </a:fld>
            <a:endParaRPr lang="en-US" dirty="0"/>
          </a:p>
        </p:txBody>
      </p:sp>
    </p:spTree>
    <p:extLst>
      <p:ext uri="{BB962C8B-B14F-4D97-AF65-F5344CB8AC3E}">
        <p14:creationId xmlns:p14="http://schemas.microsoft.com/office/powerpoint/2010/main" val="7652764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872002"/>
            <a:ext cx="11603603" cy="1051299"/>
          </a:xfrm>
        </p:spPr>
        <p:txBody>
          <a:bodyPr/>
          <a:lstStyle/>
          <a:p>
            <a:r>
              <a:rPr lang="en-US" dirty="0" smtClean="0"/>
              <a:t>Types of Guardianship</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81</a:t>
            </a:fld>
            <a:endParaRPr lang="en-US" dirty="0"/>
          </a:p>
        </p:txBody>
      </p:sp>
      <p:pic>
        <p:nvPicPr>
          <p:cNvPr id="6" name="Content Placeholder 4" descr="A screenshot of a cell phone&#10;&#10;Description automatically generated">
            <a:extLst>
              <a:ext uri="{FF2B5EF4-FFF2-40B4-BE49-F238E27FC236}">
                <a16:creationId xmlns:a16="http://schemas.microsoft.com/office/drawing/2014/main" id="{A604B4E3-946F-B54C-8C0C-2E4D5A8F3D72}"/>
              </a:ext>
            </a:extLst>
          </p:cNvPr>
          <p:cNvPicPr>
            <a:picLocks noGrp="1" noChangeAspect="1"/>
          </p:cNvPicPr>
          <p:nvPr>
            <p:ph idx="1"/>
          </p:nvPr>
        </p:nvPicPr>
        <p:blipFill>
          <a:blip r:embed="rId2"/>
          <a:stretch>
            <a:fillRect/>
          </a:stretch>
        </p:blipFill>
        <p:spPr>
          <a:xfrm>
            <a:off x="729574" y="179297"/>
            <a:ext cx="10690698" cy="6184021"/>
          </a:xfrm>
        </p:spPr>
      </p:pic>
    </p:spTree>
    <p:extLst>
      <p:ext uri="{BB962C8B-B14F-4D97-AF65-F5344CB8AC3E}">
        <p14:creationId xmlns:p14="http://schemas.microsoft.com/office/powerpoint/2010/main" val="17390041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Receipt of a Regular High School Diploma or Aging Out</a:t>
            </a:r>
          </a:p>
        </p:txBody>
      </p:sp>
      <p:sp>
        <p:nvSpPr>
          <p:cNvPr id="3" name="Content Placeholder 2"/>
          <p:cNvSpPr>
            <a:spLocks noGrp="1"/>
          </p:cNvSpPr>
          <p:nvPr>
            <p:ph idx="1"/>
          </p:nvPr>
        </p:nvSpPr>
        <p:spPr/>
        <p:txBody>
          <a:bodyPr/>
          <a:lstStyle/>
          <a:p>
            <a:r>
              <a:rPr lang="en-US" sz="2400" dirty="0">
                <a:solidFill>
                  <a:schemeClr val="bg2">
                    <a:lumMod val="25000"/>
                  </a:schemeClr>
                </a:solidFill>
              </a:rPr>
              <a:t>The LEA’s obligation to provide special education services ends:</a:t>
            </a:r>
          </a:p>
          <a:p>
            <a:endParaRPr lang="en-US" sz="2400" dirty="0">
              <a:solidFill>
                <a:schemeClr val="bg2">
                  <a:lumMod val="25000"/>
                </a:schemeClr>
              </a:solidFill>
            </a:endParaRPr>
          </a:p>
          <a:p>
            <a:pPr marL="800100" lvl="1" indent="-342900"/>
            <a:r>
              <a:rPr lang="en-US" sz="2400" dirty="0">
                <a:solidFill>
                  <a:schemeClr val="bg2">
                    <a:lumMod val="25000"/>
                  </a:schemeClr>
                </a:solidFill>
              </a:rPr>
              <a:t>When the student meets the LEA and State requirements that apply to all students for the receipt of a regular high school diploma </a:t>
            </a:r>
            <a:r>
              <a:rPr lang="en-US" sz="2400" b="1" dirty="0">
                <a:solidFill>
                  <a:schemeClr val="bg2">
                    <a:lumMod val="25000"/>
                  </a:schemeClr>
                </a:solidFill>
              </a:rPr>
              <a:t>or</a:t>
            </a:r>
          </a:p>
          <a:p>
            <a:pPr lvl="1"/>
            <a:endParaRPr lang="en-US" sz="2400" b="1" dirty="0">
              <a:solidFill>
                <a:schemeClr val="bg2">
                  <a:lumMod val="25000"/>
                </a:schemeClr>
              </a:solidFill>
            </a:endParaRPr>
          </a:p>
          <a:p>
            <a:pPr marL="742950" lvl="1" indent="-285750"/>
            <a:r>
              <a:rPr lang="en-US" sz="2400" dirty="0">
                <a:solidFill>
                  <a:schemeClr val="bg2">
                    <a:lumMod val="25000"/>
                  </a:schemeClr>
                </a:solidFill>
              </a:rPr>
              <a:t>W</a:t>
            </a:r>
            <a:r>
              <a:rPr lang="en-US" sz="2400" dirty="0" smtClean="0">
                <a:solidFill>
                  <a:schemeClr val="bg2">
                    <a:lumMod val="25000"/>
                  </a:schemeClr>
                </a:solidFill>
              </a:rPr>
              <a:t>hen </a:t>
            </a:r>
            <a:r>
              <a:rPr lang="en-US" sz="2400" dirty="0">
                <a:solidFill>
                  <a:schemeClr val="bg2">
                    <a:lumMod val="25000"/>
                  </a:schemeClr>
                </a:solidFill>
              </a:rPr>
              <a:t>the child turns 22 years of </a:t>
            </a:r>
            <a:r>
              <a:rPr lang="en-US" sz="2400" dirty="0" smtClean="0">
                <a:solidFill>
                  <a:schemeClr val="bg2">
                    <a:lumMod val="25000"/>
                  </a:schemeClr>
                </a:solidFill>
              </a:rPr>
              <a:t>age (They may finish the school year).</a:t>
            </a:r>
            <a:endParaRPr lang="en-US" sz="2400" dirty="0">
              <a:solidFill>
                <a:schemeClr val="bg2">
                  <a:lumMod val="25000"/>
                </a:schemeClr>
              </a:solidFill>
            </a:endParaRPr>
          </a:p>
          <a:p>
            <a:pPr lvl="1"/>
            <a:endParaRPr lang="en-US" sz="2400" dirty="0">
              <a:solidFill>
                <a:schemeClr val="bg2">
                  <a:lumMod val="25000"/>
                </a:schemeClr>
              </a:solidFill>
            </a:endParaRPr>
          </a:p>
          <a:p>
            <a:pPr marL="800100" lvl="1" indent="-342900"/>
            <a:r>
              <a:rPr lang="en-US" sz="2400" dirty="0">
                <a:solidFill>
                  <a:schemeClr val="bg2">
                    <a:lumMod val="25000"/>
                  </a:schemeClr>
                </a:solidFill>
              </a:rPr>
              <a:t>Although this is considered a change of placement, a reevaluation is not required.</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82</a:t>
            </a:fld>
            <a:endParaRPr lang="en-US" dirty="0"/>
          </a:p>
        </p:txBody>
      </p:sp>
    </p:spTree>
    <p:extLst>
      <p:ext uri="{BB962C8B-B14F-4D97-AF65-F5344CB8AC3E}">
        <p14:creationId xmlns:p14="http://schemas.microsoft.com/office/powerpoint/2010/main" val="35598176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Notice</a:t>
            </a:r>
            <a:br>
              <a:rPr lang="en-US" dirty="0"/>
            </a:br>
            <a:endParaRPr lang="en-US" dirty="0"/>
          </a:p>
        </p:txBody>
      </p:sp>
      <p:sp>
        <p:nvSpPr>
          <p:cNvPr id="3" name="Content Placeholder 2"/>
          <p:cNvSpPr>
            <a:spLocks noGrp="1"/>
          </p:cNvSpPr>
          <p:nvPr>
            <p:ph idx="1"/>
          </p:nvPr>
        </p:nvSpPr>
        <p:spPr/>
        <p:txBody>
          <a:bodyPr/>
          <a:lstStyle/>
          <a:p>
            <a:r>
              <a:rPr lang="en-US" sz="2800" dirty="0">
                <a:solidFill>
                  <a:schemeClr val="bg2">
                    <a:lumMod val="25000"/>
                  </a:schemeClr>
                </a:solidFill>
              </a:rPr>
              <a:t>Prior to graduation and the discontinuation of special education services, the LEA: </a:t>
            </a:r>
          </a:p>
          <a:p>
            <a:endParaRPr lang="en-US" sz="2800" dirty="0">
              <a:solidFill>
                <a:schemeClr val="bg2">
                  <a:lumMod val="25000"/>
                </a:schemeClr>
              </a:solidFill>
            </a:endParaRPr>
          </a:p>
          <a:p>
            <a:pPr marL="742950" lvl="1" indent="-285750"/>
            <a:r>
              <a:rPr lang="en-US" dirty="0">
                <a:solidFill>
                  <a:schemeClr val="bg2">
                    <a:lumMod val="25000"/>
                  </a:schemeClr>
                </a:solidFill>
              </a:rPr>
              <a:t>Must provide the parent and/or student with Written Notice that the LEA’s obligation to provide special education services ends when the student obtains a regular high school diploma or reaches maximum </a:t>
            </a:r>
            <a:r>
              <a:rPr lang="en-US" dirty="0" smtClean="0">
                <a:solidFill>
                  <a:schemeClr val="bg2">
                    <a:lumMod val="25000"/>
                  </a:schemeClr>
                </a:solidFill>
              </a:rPr>
              <a:t>age (during the school year they turn 22).</a:t>
            </a:r>
            <a:endParaRPr lang="en-US" u="sng" dirty="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83</a:t>
            </a:fld>
            <a:endParaRPr lang="en-US" dirty="0"/>
          </a:p>
        </p:txBody>
      </p:sp>
    </p:spTree>
    <p:extLst>
      <p:ext uri="{BB962C8B-B14F-4D97-AF65-F5344CB8AC3E}">
        <p14:creationId xmlns:p14="http://schemas.microsoft.com/office/powerpoint/2010/main" val="16002709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Performance</a:t>
            </a:r>
          </a:p>
        </p:txBody>
      </p:sp>
      <p:sp>
        <p:nvSpPr>
          <p:cNvPr id="3" name="Content Placeholder 2"/>
          <p:cNvSpPr>
            <a:spLocks noGrp="1"/>
          </p:cNvSpPr>
          <p:nvPr>
            <p:ph idx="1"/>
          </p:nvPr>
        </p:nvSpPr>
        <p:spPr/>
        <p:txBody>
          <a:bodyPr>
            <a:normAutofit lnSpcReduction="10000"/>
          </a:bodyPr>
          <a:lstStyle/>
          <a:p>
            <a:r>
              <a:rPr lang="en-US" sz="2800" dirty="0">
                <a:solidFill>
                  <a:schemeClr val="bg2">
                    <a:lumMod val="25000"/>
                  </a:schemeClr>
                </a:solidFill>
              </a:rPr>
              <a:t>The LEA must complete a Summary of Performance (SOP):</a:t>
            </a:r>
          </a:p>
          <a:p>
            <a:pPr marL="742950" lvl="1" indent="-285750">
              <a:defRPr/>
            </a:pPr>
            <a:r>
              <a:rPr lang="en-US" dirty="0">
                <a:solidFill>
                  <a:schemeClr val="bg2">
                    <a:lumMod val="25000"/>
                  </a:schemeClr>
                </a:solidFill>
              </a:rPr>
              <a:t>Academic Achievement and Functional Performance</a:t>
            </a:r>
          </a:p>
          <a:p>
            <a:pPr marL="1257300" lvl="2" indent="-342900">
              <a:defRPr/>
            </a:pPr>
            <a:r>
              <a:rPr lang="en-US" sz="2800" dirty="0">
                <a:solidFill>
                  <a:schemeClr val="bg2">
                    <a:lumMod val="25000"/>
                  </a:schemeClr>
                </a:solidFill>
              </a:rPr>
              <a:t>Recent evaluation data, grades, GPA, progress made towards postsecondary goals</a:t>
            </a:r>
          </a:p>
          <a:p>
            <a:pPr marL="742950" lvl="1" indent="-285750">
              <a:defRPr/>
            </a:pPr>
            <a:r>
              <a:rPr lang="en-US" dirty="0">
                <a:solidFill>
                  <a:schemeClr val="bg2">
                    <a:lumMod val="25000"/>
                  </a:schemeClr>
                </a:solidFill>
              </a:rPr>
              <a:t>Recommendations for assisting the student in meeting his/her postsecondary goals</a:t>
            </a:r>
          </a:p>
          <a:p>
            <a:pPr marL="1200150" lvl="2" indent="-285750">
              <a:defRPr/>
            </a:pPr>
            <a:r>
              <a:rPr lang="en-US" sz="2800" dirty="0">
                <a:solidFill>
                  <a:schemeClr val="bg2">
                    <a:lumMod val="25000"/>
                  </a:schemeClr>
                </a:solidFill>
              </a:rPr>
              <a:t>Activities, accommodations, assistive technology, and strategies that will enable the student to be </a:t>
            </a:r>
            <a:r>
              <a:rPr lang="en-US" sz="2800" dirty="0" smtClean="0">
                <a:solidFill>
                  <a:schemeClr val="bg2">
                    <a:lumMod val="25000"/>
                  </a:schemeClr>
                </a:solidFill>
              </a:rPr>
              <a:t>successful</a:t>
            </a:r>
          </a:p>
          <a:p>
            <a:pPr marL="285750" indent="-285750">
              <a:defRPr/>
            </a:pPr>
            <a:r>
              <a:rPr lang="en-US" sz="2800" dirty="0" smtClean="0">
                <a:solidFill>
                  <a:schemeClr val="bg2">
                    <a:lumMod val="25000"/>
                  </a:schemeClr>
                </a:solidFill>
                <a:hlinkClick r:id="rId3"/>
              </a:rPr>
              <a:t>Summary of Performance Guidance Brief</a:t>
            </a:r>
            <a:endParaRPr lang="en-US" sz="2800" dirty="0" smtClean="0">
              <a:solidFill>
                <a:schemeClr val="bg2">
                  <a:lumMod val="25000"/>
                </a:schemeClr>
              </a:solidFill>
            </a:endParaRPr>
          </a:p>
          <a:p>
            <a:pPr marL="0" indent="0" algn="ctr">
              <a:buNone/>
              <a:defRPr/>
            </a:pPr>
            <a:r>
              <a:rPr lang="en-US" sz="2200" b="1" dirty="0" smtClean="0">
                <a:solidFill>
                  <a:schemeClr val="bg2">
                    <a:lumMod val="25000"/>
                  </a:schemeClr>
                </a:solidFill>
                <a:hlinkClick r:id="rId4"/>
              </a:rPr>
              <a:t>34 </a:t>
            </a:r>
            <a:r>
              <a:rPr lang="en-US" sz="2200" b="1" dirty="0">
                <a:solidFill>
                  <a:schemeClr val="bg2">
                    <a:lumMod val="25000"/>
                  </a:schemeClr>
                </a:solidFill>
                <a:hlinkClick r:id="rId4"/>
              </a:rPr>
              <a:t>CFR 300.305</a:t>
            </a:r>
            <a:endParaRPr lang="en-US" sz="2200" b="1" dirty="0">
              <a:solidFill>
                <a:schemeClr val="bg2">
                  <a:lumMod val="2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84</a:t>
            </a:fld>
            <a:endParaRPr lang="en-US" dirty="0"/>
          </a:p>
        </p:txBody>
      </p:sp>
    </p:spTree>
    <p:extLst>
      <p:ext uri="{BB962C8B-B14F-4D97-AF65-F5344CB8AC3E}">
        <p14:creationId xmlns:p14="http://schemas.microsoft.com/office/powerpoint/2010/main" val="4020437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Transition Assessments</a:t>
            </a:r>
            <a:endParaRPr lang="en-US" dirty="0"/>
          </a:p>
        </p:txBody>
      </p:sp>
      <p:sp>
        <p:nvSpPr>
          <p:cNvPr id="2" name="Text Placeholder 1"/>
          <p:cNvSpPr>
            <a:spLocks noGrp="1"/>
          </p:cNvSpPr>
          <p:nvPr>
            <p:ph type="body" idx="1"/>
          </p:nvPr>
        </p:nvSpPr>
        <p:spPr/>
        <p:txBody>
          <a:bodyPr/>
          <a:lstStyle/>
          <a:p>
            <a:r>
              <a:rPr lang="en-US" dirty="0" smtClean="0"/>
              <a:t>BREAK: Switch to other slide deck</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85</a:t>
            </a:fld>
            <a:endParaRPr lang="en-US" dirty="0"/>
          </a:p>
        </p:txBody>
      </p:sp>
    </p:spTree>
    <p:extLst>
      <p:ext uri="{BB962C8B-B14F-4D97-AF65-F5344CB8AC3E}">
        <p14:creationId xmlns:p14="http://schemas.microsoft.com/office/powerpoint/2010/main" val="14676145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Planning for Students with Significant Support Needs</a:t>
            </a:r>
            <a:endParaRPr lang="en-US" dirty="0"/>
          </a:p>
        </p:txBody>
      </p:sp>
      <p:sp>
        <p:nvSpPr>
          <p:cNvPr id="3" name="Text Placeholder 2"/>
          <p:cNvSpPr>
            <a:spLocks noGrp="1"/>
          </p:cNvSpPr>
          <p:nvPr>
            <p:ph type="body" idx="1"/>
          </p:nvPr>
        </p:nvSpPr>
        <p:spPr/>
        <p:txBody>
          <a:bodyPr/>
          <a:lstStyle/>
          <a:p>
            <a:r>
              <a:rPr lang="en-US" dirty="0" smtClean="0"/>
              <a:t>How Related Services Can Be Part of the Transition Goals and Services</a:t>
            </a: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86</a:t>
            </a:fld>
            <a:endParaRPr lang="en-US" dirty="0"/>
          </a:p>
        </p:txBody>
      </p:sp>
    </p:spTree>
    <p:extLst>
      <p:ext uri="{BB962C8B-B14F-4D97-AF65-F5344CB8AC3E}">
        <p14:creationId xmlns:p14="http://schemas.microsoft.com/office/powerpoint/2010/main" val="2655667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 at the Primary level: GRADES 1-4</a:t>
            </a:r>
            <a:endParaRPr lang="en-US" dirty="0"/>
          </a:p>
        </p:txBody>
      </p:sp>
      <p:sp>
        <p:nvSpPr>
          <p:cNvPr id="3" name="Content Placeholder 2"/>
          <p:cNvSpPr>
            <a:spLocks noGrp="1"/>
          </p:cNvSpPr>
          <p:nvPr>
            <p:ph idx="1"/>
          </p:nvPr>
        </p:nvSpPr>
        <p:spPr/>
        <p:txBody>
          <a:bodyPr>
            <a:normAutofit/>
          </a:bodyPr>
          <a:lstStyle/>
          <a:p>
            <a:pPr>
              <a:lnSpc>
                <a:spcPct val="90000"/>
              </a:lnSpc>
              <a:defRPr/>
            </a:pPr>
            <a:r>
              <a:rPr lang="en-US" b="1" dirty="0">
                <a:ea typeface="Times New Roman" pitchFamily="-109" charset="0"/>
                <a:cs typeface="Times New Roman" pitchFamily="-109" charset="0"/>
              </a:rPr>
              <a:t>Focus</a:t>
            </a:r>
          </a:p>
          <a:p>
            <a:pPr lvl="2">
              <a:lnSpc>
                <a:spcPct val="90000"/>
              </a:lnSpc>
              <a:buNone/>
              <a:defRPr/>
            </a:pPr>
            <a:r>
              <a:rPr lang="en-US" sz="2800" dirty="0">
                <a:latin typeface="Arial Unicode MS" pitchFamily="-109" charset="0"/>
                <a:ea typeface="Arial Unicode MS" pitchFamily="-109" charset="0"/>
                <a:cs typeface="Arial Unicode MS" pitchFamily="-109" charset="0"/>
              </a:rPr>
              <a:t>Employability, independent living skills and </a:t>
            </a:r>
          </a:p>
          <a:p>
            <a:pPr lvl="2">
              <a:lnSpc>
                <a:spcPct val="90000"/>
              </a:lnSpc>
              <a:buNone/>
              <a:defRPr/>
            </a:pPr>
            <a:r>
              <a:rPr lang="en-US" sz="2800" dirty="0">
                <a:latin typeface="Arial Unicode MS" pitchFamily="-109" charset="0"/>
                <a:ea typeface="Arial Unicode MS" pitchFamily="-109" charset="0"/>
                <a:cs typeface="Arial Unicode MS" pitchFamily="-109" charset="0"/>
              </a:rPr>
              <a:t>Self-determined attitudes.</a:t>
            </a:r>
          </a:p>
          <a:p>
            <a:pPr>
              <a:lnSpc>
                <a:spcPct val="90000"/>
              </a:lnSpc>
              <a:defRPr/>
            </a:pPr>
            <a:r>
              <a:rPr lang="en-US" b="1" dirty="0">
                <a:ea typeface="Times New Roman" pitchFamily="-109" charset="0"/>
                <a:cs typeface="Times New Roman" pitchFamily="-109" charset="0"/>
              </a:rPr>
              <a:t>Needs</a:t>
            </a:r>
          </a:p>
          <a:p>
            <a:pPr lvl="1">
              <a:lnSpc>
                <a:spcPct val="90000"/>
              </a:lnSpc>
              <a:buFont typeface="Wingdings" pitchFamily="-109" charset="2"/>
              <a:buAutoNum type="arabicPeriod"/>
              <a:defRPr/>
            </a:pPr>
            <a:r>
              <a:rPr lang="en-US" dirty="0"/>
              <a:t>Develop positive work and Activities of Daily Living (ADL) habits</a:t>
            </a:r>
          </a:p>
          <a:p>
            <a:pPr lvl="1">
              <a:lnSpc>
                <a:spcPct val="90000"/>
              </a:lnSpc>
              <a:buFont typeface="Wingdings" pitchFamily="-109" charset="2"/>
              <a:buAutoNum type="arabicPeriod"/>
              <a:defRPr/>
            </a:pPr>
            <a:r>
              <a:rPr lang="en-US" dirty="0"/>
              <a:t>Appreciate all types of work</a:t>
            </a:r>
          </a:p>
          <a:p>
            <a:pPr lvl="1">
              <a:lnSpc>
                <a:spcPct val="90000"/>
              </a:lnSpc>
              <a:buFont typeface="Wingdings" pitchFamily="-109" charset="2"/>
              <a:buAutoNum type="arabicPeriod"/>
              <a:defRPr/>
            </a:pPr>
            <a:r>
              <a:rPr lang="en-US" dirty="0">
                <a:ea typeface="Times New Roman" pitchFamily="-109" charset="0"/>
                <a:cs typeface="Times New Roman" pitchFamily="-109" charset="0"/>
              </a:rPr>
              <a:t>Develop an understanding of disability &amp; support</a:t>
            </a: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87</a:t>
            </a:fld>
            <a:endParaRPr lang="en-US" dirty="0"/>
          </a:p>
        </p:txBody>
      </p:sp>
    </p:spTree>
    <p:extLst>
      <p:ext uri="{BB962C8B-B14F-4D97-AF65-F5344CB8AC3E}">
        <p14:creationId xmlns:p14="http://schemas.microsoft.com/office/powerpoint/2010/main" val="19493803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 at the Primary level: GRADES </a:t>
            </a:r>
            <a:r>
              <a:rPr lang="en-US" dirty="0" smtClean="0"/>
              <a:t>1-4  OT/PT</a:t>
            </a:r>
            <a:endParaRPr lang="en-US" dirty="0"/>
          </a:p>
        </p:txBody>
      </p:sp>
      <p:sp>
        <p:nvSpPr>
          <p:cNvPr id="3" name="Content Placeholder 2"/>
          <p:cNvSpPr>
            <a:spLocks noGrp="1"/>
          </p:cNvSpPr>
          <p:nvPr>
            <p:ph idx="1"/>
          </p:nvPr>
        </p:nvSpPr>
        <p:spPr/>
        <p:txBody>
          <a:bodyPr/>
          <a:lstStyle/>
          <a:p>
            <a:pPr>
              <a:lnSpc>
                <a:spcPct val="90000"/>
              </a:lnSpc>
              <a:defRPr/>
            </a:pPr>
            <a:r>
              <a:rPr lang="en-US" b="1" dirty="0">
                <a:ea typeface="Times New Roman" pitchFamily="-109" charset="0"/>
                <a:cs typeface="Times New Roman" pitchFamily="-109" charset="0"/>
              </a:rPr>
              <a:t>OT/PT Interventions</a:t>
            </a:r>
          </a:p>
          <a:p>
            <a:pPr lvl="1">
              <a:lnSpc>
                <a:spcPct val="90000"/>
              </a:lnSpc>
              <a:defRPr/>
            </a:pPr>
            <a:r>
              <a:rPr lang="en-US" dirty="0">
                <a:ea typeface="Times New Roman" pitchFamily="-109" charset="0"/>
                <a:cs typeface="Times New Roman" pitchFamily="-109" charset="0"/>
              </a:rPr>
              <a:t>Relate to educational goal achievement</a:t>
            </a:r>
          </a:p>
          <a:p>
            <a:pPr lvl="1">
              <a:lnSpc>
                <a:spcPct val="90000"/>
              </a:lnSpc>
              <a:defRPr/>
            </a:pPr>
            <a:r>
              <a:rPr lang="en-US" dirty="0">
                <a:ea typeface="Times New Roman" pitchFamily="-109" charset="0"/>
                <a:cs typeface="Times New Roman" pitchFamily="-109" charset="0"/>
              </a:rPr>
              <a:t>Promote relevance of your interventions now and future</a:t>
            </a:r>
          </a:p>
          <a:p>
            <a:pPr lvl="2">
              <a:lnSpc>
                <a:spcPct val="90000"/>
              </a:lnSpc>
              <a:defRPr/>
            </a:pPr>
            <a:r>
              <a:rPr lang="en-US" dirty="0">
                <a:ea typeface="Times New Roman" pitchFamily="-109" charset="0"/>
                <a:cs typeface="Times New Roman" pitchFamily="-109" charset="0"/>
              </a:rPr>
              <a:t>Mobility</a:t>
            </a:r>
            <a:r>
              <a:rPr lang="en-US" dirty="0" smtClean="0">
                <a:ea typeface="Times New Roman" pitchFamily="-109" charset="0"/>
                <a:cs typeface="Times New Roman" pitchFamily="-109" charset="0"/>
              </a:rPr>
              <a:t>, ADLs (life skills), </a:t>
            </a:r>
            <a:r>
              <a:rPr lang="en-US" dirty="0">
                <a:ea typeface="Times New Roman" pitchFamily="-109" charset="0"/>
                <a:cs typeface="Times New Roman" pitchFamily="-109" charset="0"/>
              </a:rPr>
              <a:t>strength, fitness, health/wellness, accommodations</a:t>
            </a:r>
            <a:r>
              <a:rPr lang="en-US" dirty="0" smtClean="0">
                <a:ea typeface="Times New Roman" pitchFamily="-109" charset="0"/>
                <a:cs typeface="Times New Roman" pitchFamily="-109" charset="0"/>
              </a:rPr>
              <a:t>,  Assistive Technology (AT) </a:t>
            </a:r>
            <a:r>
              <a:rPr lang="en-US" dirty="0">
                <a:ea typeface="Times New Roman" pitchFamily="-109" charset="0"/>
                <a:cs typeface="Times New Roman" pitchFamily="-109" charset="0"/>
              </a:rPr>
              <a:t>interventions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88</a:t>
            </a:fld>
            <a:endParaRPr lang="en-US" dirty="0"/>
          </a:p>
        </p:txBody>
      </p:sp>
    </p:spTree>
    <p:extLst>
      <p:ext uri="{BB962C8B-B14F-4D97-AF65-F5344CB8AC3E}">
        <p14:creationId xmlns:p14="http://schemas.microsoft.com/office/powerpoint/2010/main" val="3469186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0E2-49E2-144E-A698-9755580F348B}"/>
              </a:ext>
            </a:extLst>
          </p:cNvPr>
          <p:cNvSpPr>
            <a:spLocks noGrp="1"/>
          </p:cNvSpPr>
          <p:nvPr>
            <p:ph type="title"/>
          </p:nvPr>
        </p:nvSpPr>
        <p:spPr/>
        <p:txBody>
          <a:bodyPr/>
          <a:lstStyle/>
          <a:p>
            <a:r>
              <a:rPr lang="en-US" dirty="0" smtClean="0"/>
              <a:t>UPPER Elementary And Middle </a:t>
            </a:r>
            <a:r>
              <a:rPr lang="en-US" dirty="0"/>
              <a:t>school – grades 5-8</a:t>
            </a:r>
          </a:p>
        </p:txBody>
      </p:sp>
      <p:sp>
        <p:nvSpPr>
          <p:cNvPr id="140291" name="Rectangle 3"/>
          <p:cNvSpPr>
            <a:spLocks noGrp="1" noChangeArrowheads="1"/>
          </p:cNvSpPr>
          <p:nvPr>
            <p:ph idx="1"/>
          </p:nvPr>
        </p:nvSpPr>
        <p:spPr>
          <a:xfrm>
            <a:off x="627529" y="1856269"/>
            <a:ext cx="10452847" cy="4837261"/>
          </a:xfrm>
        </p:spPr>
        <p:txBody>
          <a:bodyPr>
            <a:normAutofit fontScale="77500" lnSpcReduction="20000"/>
          </a:bodyPr>
          <a:lstStyle/>
          <a:p>
            <a:pPr>
              <a:lnSpc>
                <a:spcPct val="90000"/>
              </a:lnSpc>
              <a:defRPr/>
            </a:pPr>
            <a:r>
              <a:rPr lang="en-US" b="1" dirty="0">
                <a:ea typeface="Times New Roman" pitchFamily="-109" charset="0"/>
                <a:cs typeface="Times New Roman" pitchFamily="-109" charset="0"/>
              </a:rPr>
              <a:t>Focus</a:t>
            </a:r>
            <a:endParaRPr lang="en-US" dirty="0">
              <a:latin typeface="Arial Unicode MS" pitchFamily="-109" charset="0"/>
              <a:ea typeface="Arial Unicode MS" pitchFamily="-109" charset="0"/>
              <a:cs typeface="Arial Unicode MS" pitchFamily="-109" charset="0"/>
            </a:endParaRPr>
          </a:p>
          <a:p>
            <a:pPr lvl="1">
              <a:lnSpc>
                <a:spcPct val="90000"/>
              </a:lnSpc>
              <a:defRPr/>
            </a:pPr>
            <a:r>
              <a:rPr lang="en-US" dirty="0">
                <a:ea typeface="Times New Roman" pitchFamily="-109" charset="0"/>
                <a:cs typeface="Times New Roman" pitchFamily="-109" charset="0"/>
              </a:rPr>
              <a:t>Career Exploration and transition planning relative to course of study; independent living (ADLs)</a:t>
            </a:r>
            <a:r>
              <a:rPr lang="en-US" dirty="0"/>
              <a:t> </a:t>
            </a:r>
          </a:p>
          <a:p>
            <a:pPr>
              <a:lnSpc>
                <a:spcPct val="90000"/>
              </a:lnSpc>
              <a:defRPr/>
            </a:pPr>
            <a:r>
              <a:rPr lang="en-US" b="1" dirty="0">
                <a:ea typeface="Times New Roman" pitchFamily="-109" charset="0"/>
                <a:cs typeface="Times New Roman" pitchFamily="-109" charset="0"/>
              </a:rPr>
              <a:t>Needs</a:t>
            </a:r>
          </a:p>
          <a:p>
            <a:pPr>
              <a:lnSpc>
                <a:spcPct val="90000"/>
              </a:lnSpc>
              <a:buNone/>
              <a:defRPr/>
            </a:pPr>
            <a:r>
              <a:rPr lang="en-US" dirty="0"/>
              <a:t>1. Understand relationship of school to work</a:t>
            </a:r>
          </a:p>
          <a:p>
            <a:pPr>
              <a:lnSpc>
                <a:spcPct val="90000"/>
              </a:lnSpc>
              <a:buNone/>
              <a:defRPr/>
            </a:pPr>
            <a:r>
              <a:rPr lang="en-US" dirty="0"/>
              <a:t>2. Understand interests, preferences, aptitudes.</a:t>
            </a:r>
          </a:p>
          <a:p>
            <a:pPr>
              <a:lnSpc>
                <a:spcPct val="90000"/>
              </a:lnSpc>
              <a:buNone/>
              <a:defRPr/>
            </a:pPr>
            <a:r>
              <a:rPr lang="en-US" dirty="0"/>
              <a:t>3. Understand work, education, independent living, and community options.</a:t>
            </a:r>
          </a:p>
          <a:p>
            <a:pPr>
              <a:lnSpc>
                <a:spcPct val="90000"/>
              </a:lnSpc>
              <a:buNone/>
              <a:defRPr/>
            </a:pPr>
            <a:r>
              <a:rPr lang="en-US" dirty="0"/>
              <a:t>4. Determine a general course of secondary study.</a:t>
            </a:r>
          </a:p>
          <a:p>
            <a:pPr>
              <a:lnSpc>
                <a:spcPct val="90000"/>
              </a:lnSpc>
              <a:buNone/>
              <a:defRPr/>
            </a:pPr>
            <a:r>
              <a:rPr lang="en-US" dirty="0"/>
              <a:t>5. Identify needed accommodations and supports for secondary </a:t>
            </a:r>
            <a:r>
              <a:rPr lang="en-US" dirty="0" smtClean="0"/>
              <a:t>education.</a:t>
            </a:r>
          </a:p>
          <a:p>
            <a:pPr>
              <a:lnSpc>
                <a:spcPct val="90000"/>
              </a:lnSpc>
              <a:buNone/>
              <a:defRPr/>
            </a:pPr>
            <a:r>
              <a:rPr lang="en-US" dirty="0" smtClean="0"/>
              <a:t>6. Specify </a:t>
            </a:r>
            <a:r>
              <a:rPr lang="en-US" dirty="0"/>
              <a:t>transition services needed to participate in desired course of study by no later than age 16.</a:t>
            </a:r>
          </a:p>
          <a:p>
            <a:pPr eaLnBrk="1" hangingPunct="1">
              <a:lnSpc>
                <a:spcPct val="90000"/>
              </a:lnSpc>
              <a:defRPr/>
            </a:pPr>
            <a:endParaRPr lang="en-US" dirty="0"/>
          </a:p>
        </p:txBody>
      </p:sp>
      <p:sp>
        <p:nvSpPr>
          <p:cNvPr id="3" name="Footer Placeholder 2"/>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4" name="Slide Number Placeholder 3"/>
          <p:cNvSpPr>
            <a:spLocks noGrp="1"/>
          </p:cNvSpPr>
          <p:nvPr>
            <p:ph type="sldNum" sz="quarter" idx="12"/>
          </p:nvPr>
        </p:nvSpPr>
        <p:spPr/>
        <p:txBody>
          <a:bodyPr/>
          <a:lstStyle/>
          <a:p>
            <a:fld id="{D5CA4161-6EC3-4748-B7F3-82EA64CE3DD4}" type="slidenum">
              <a:rPr lang="en-US" smtClean="0"/>
              <a:pPr/>
              <a:t>89</a:t>
            </a:fld>
            <a:endParaRPr lang="en-US" dirty="0"/>
          </a:p>
        </p:txBody>
      </p:sp>
    </p:spTree>
    <p:extLst>
      <p:ext uri="{BB962C8B-B14F-4D97-AF65-F5344CB8AC3E}">
        <p14:creationId xmlns:p14="http://schemas.microsoft.com/office/powerpoint/2010/main" val="7113321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Alternate Assessment Program (OAAP)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468" y="1452282"/>
            <a:ext cx="11381334" cy="4679577"/>
          </a:xfrm>
        </p:spPr>
      </p:pic>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spTree>
    <p:extLst>
      <p:ext uri="{BB962C8B-B14F-4D97-AF65-F5344CB8AC3E}">
        <p14:creationId xmlns:p14="http://schemas.microsoft.com/office/powerpoint/2010/main" val="16299001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a:t>
            </a:r>
            <a:r>
              <a:rPr lang="en-US" dirty="0" smtClean="0"/>
              <a:t>Elementary </a:t>
            </a:r>
            <a:r>
              <a:rPr lang="en-US" dirty="0"/>
              <a:t>And Middle school – grades </a:t>
            </a:r>
            <a:r>
              <a:rPr lang="en-US" dirty="0" smtClean="0"/>
              <a:t>5-8  OT/PT</a:t>
            </a:r>
            <a:endParaRPr lang="en-US" dirty="0"/>
          </a:p>
        </p:txBody>
      </p:sp>
      <p:sp>
        <p:nvSpPr>
          <p:cNvPr id="3" name="Content Placeholder 2"/>
          <p:cNvSpPr>
            <a:spLocks noGrp="1"/>
          </p:cNvSpPr>
          <p:nvPr>
            <p:ph idx="1"/>
          </p:nvPr>
        </p:nvSpPr>
        <p:spPr/>
        <p:txBody>
          <a:bodyPr/>
          <a:lstStyle/>
          <a:p>
            <a:pPr>
              <a:lnSpc>
                <a:spcPct val="90000"/>
              </a:lnSpc>
              <a:defRPr/>
            </a:pPr>
            <a:r>
              <a:rPr lang="en-US" b="1" dirty="0">
                <a:ea typeface="Times New Roman" pitchFamily="-109" charset="0"/>
                <a:cs typeface="Times New Roman" pitchFamily="-109" charset="0"/>
              </a:rPr>
              <a:t>OT/PT Interventions</a:t>
            </a:r>
          </a:p>
          <a:p>
            <a:pPr lvl="1">
              <a:lnSpc>
                <a:spcPct val="90000"/>
              </a:lnSpc>
              <a:defRPr/>
            </a:pPr>
            <a:r>
              <a:rPr lang="en-US" dirty="0">
                <a:ea typeface="Times New Roman" pitchFamily="-109" charset="0"/>
                <a:cs typeface="Times New Roman" pitchFamily="-109" charset="0"/>
              </a:rPr>
              <a:t>Relate to educational goal achievement</a:t>
            </a:r>
          </a:p>
          <a:p>
            <a:pPr lvl="1">
              <a:lnSpc>
                <a:spcPct val="90000"/>
              </a:lnSpc>
              <a:defRPr/>
            </a:pPr>
            <a:r>
              <a:rPr lang="en-US" dirty="0">
                <a:ea typeface="Times New Roman" pitchFamily="-109" charset="0"/>
                <a:cs typeface="Times New Roman" pitchFamily="-109" charset="0"/>
              </a:rPr>
              <a:t>Promote relevance of your interventions now and future</a:t>
            </a:r>
          </a:p>
          <a:p>
            <a:pPr lvl="1">
              <a:lnSpc>
                <a:spcPct val="90000"/>
              </a:lnSpc>
              <a:defRPr/>
            </a:pPr>
            <a:r>
              <a:rPr lang="en-US" dirty="0">
                <a:ea typeface="Times New Roman" pitchFamily="-109" charset="0"/>
                <a:cs typeface="Times New Roman" pitchFamily="-109" charset="0"/>
              </a:rPr>
              <a:t>Provide training on accommodations</a:t>
            </a:r>
          </a:p>
          <a:p>
            <a:pPr lvl="1">
              <a:lnSpc>
                <a:spcPct val="90000"/>
              </a:lnSpc>
              <a:defRPr/>
            </a:pPr>
            <a:r>
              <a:rPr lang="en-US" dirty="0">
                <a:ea typeface="Times New Roman" pitchFamily="-109" charset="0"/>
                <a:cs typeface="Times New Roman" pitchFamily="-109" charset="0"/>
              </a:rPr>
              <a:t>Mobility, ADLs, strength, fitness, health/wellness, AT interventions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90</a:t>
            </a:fld>
            <a:endParaRPr lang="en-US" dirty="0"/>
          </a:p>
        </p:txBody>
      </p:sp>
    </p:spTree>
    <p:extLst>
      <p:ext uri="{BB962C8B-B14F-4D97-AF65-F5344CB8AC3E}">
        <p14:creationId xmlns:p14="http://schemas.microsoft.com/office/powerpoint/2010/main" val="3706948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ctr"/>
          <a:lstStyle/>
          <a:p>
            <a:pPr eaLnBrk="1" hangingPunct="1"/>
            <a:r>
              <a:rPr lang="en-US" dirty="0">
                <a:ea typeface="Times New Roman" pitchFamily="-109" charset="0"/>
                <a:cs typeface="Times New Roman" pitchFamily="-109" charset="0"/>
              </a:rPr>
              <a:t>High School:  Grades 9-10</a:t>
            </a:r>
            <a:r>
              <a:rPr lang="en-US" dirty="0"/>
              <a:t> </a:t>
            </a:r>
          </a:p>
        </p:txBody>
      </p:sp>
      <p:sp>
        <p:nvSpPr>
          <p:cNvPr id="145411" name="Rectangle 3"/>
          <p:cNvSpPr>
            <a:spLocks noGrp="1" noChangeArrowheads="1"/>
          </p:cNvSpPr>
          <p:nvPr>
            <p:ph idx="1"/>
          </p:nvPr>
        </p:nvSpPr>
        <p:spPr>
          <a:xfrm>
            <a:off x="609599" y="1743909"/>
            <a:ext cx="10148047" cy="4258141"/>
          </a:xfrm>
        </p:spPr>
        <p:txBody>
          <a:bodyPr anchor="t">
            <a:normAutofit/>
          </a:bodyPr>
          <a:lstStyle/>
          <a:p>
            <a:pPr>
              <a:lnSpc>
                <a:spcPct val="90000"/>
              </a:lnSpc>
              <a:defRPr/>
            </a:pPr>
            <a:r>
              <a:rPr lang="en-US" b="1" dirty="0">
                <a:ea typeface="Times New Roman" pitchFamily="-109" charset="0"/>
                <a:cs typeface="Times New Roman" pitchFamily="-109" charset="0"/>
              </a:rPr>
              <a:t>Focus</a:t>
            </a:r>
          </a:p>
          <a:p>
            <a:pPr lvl="1">
              <a:lnSpc>
                <a:spcPct val="90000"/>
              </a:lnSpc>
              <a:defRPr/>
            </a:pPr>
            <a:r>
              <a:rPr lang="en-US" dirty="0">
                <a:ea typeface="Times New Roman" pitchFamily="-109" charset="0"/>
                <a:cs typeface="Times New Roman" pitchFamily="-109" charset="0"/>
              </a:rPr>
              <a:t>Career exploration and transition.</a:t>
            </a:r>
            <a:r>
              <a:rPr lang="en-US" dirty="0"/>
              <a:t> </a:t>
            </a:r>
          </a:p>
          <a:p>
            <a:pPr>
              <a:lnSpc>
                <a:spcPct val="90000"/>
              </a:lnSpc>
              <a:defRPr/>
            </a:pPr>
            <a:r>
              <a:rPr lang="en-US" b="1" dirty="0">
                <a:ea typeface="Times New Roman" pitchFamily="-109" charset="0"/>
                <a:cs typeface="Times New Roman" pitchFamily="-109" charset="0"/>
              </a:rPr>
              <a:t>Needs</a:t>
            </a:r>
          </a:p>
          <a:p>
            <a:pPr lvl="1">
              <a:lnSpc>
                <a:spcPct val="90000"/>
              </a:lnSpc>
              <a:buFont typeface="Wingdings" pitchFamily="-109" charset="2"/>
              <a:buAutoNum type="arabicPeriod"/>
              <a:defRPr/>
            </a:pPr>
            <a:r>
              <a:rPr lang="en-US" dirty="0"/>
              <a:t>Develop meaningful and realistic postsecondary goals.</a:t>
            </a:r>
          </a:p>
          <a:p>
            <a:pPr lvl="1">
              <a:lnSpc>
                <a:spcPct val="90000"/>
              </a:lnSpc>
              <a:buFont typeface="Wingdings" pitchFamily="-109" charset="2"/>
              <a:buAutoNum type="arabicPeriod"/>
              <a:defRPr/>
            </a:pPr>
            <a:r>
              <a:rPr lang="en-US" dirty="0"/>
              <a:t>Develop work, education, residential, and community participation skills and supports relevant to goals.</a:t>
            </a:r>
          </a:p>
          <a:p>
            <a:pPr lvl="1">
              <a:lnSpc>
                <a:spcPct val="90000"/>
              </a:lnSpc>
              <a:buFont typeface="Wingdings" pitchFamily="-109" charset="2"/>
              <a:buAutoNum type="arabicPeriod"/>
              <a:defRPr/>
            </a:pPr>
            <a:r>
              <a:rPr lang="en-US" dirty="0">
                <a:ea typeface="Times New Roman" pitchFamily="-109" charset="0"/>
                <a:cs typeface="Times New Roman" pitchFamily="-109" charset="0"/>
              </a:rPr>
              <a:t>Learn to manage disability technology and request accommodations.</a:t>
            </a:r>
            <a:r>
              <a:rPr lang="en-US" dirty="0"/>
              <a:t> </a:t>
            </a:r>
          </a:p>
          <a:p>
            <a:pPr eaLnBrk="1" hangingPunct="1">
              <a:lnSpc>
                <a:spcPct val="90000"/>
              </a:lnSpc>
              <a:buFont typeface="Wingdings" panose="05000000000000000000" pitchFamily="2" charset="2"/>
              <a:buChar char="§"/>
              <a:defRPr/>
            </a:pPr>
            <a:endParaRPr lang="en-US" sz="2800" dirty="0"/>
          </a:p>
        </p:txBody>
      </p:sp>
      <p:sp>
        <p:nvSpPr>
          <p:cNvPr id="2" name="Footer Placeholder 1"/>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3" name="Slide Number Placeholder 2"/>
          <p:cNvSpPr>
            <a:spLocks noGrp="1"/>
          </p:cNvSpPr>
          <p:nvPr>
            <p:ph type="sldNum" sz="quarter" idx="12"/>
          </p:nvPr>
        </p:nvSpPr>
        <p:spPr/>
        <p:txBody>
          <a:bodyPr/>
          <a:lstStyle/>
          <a:p>
            <a:fld id="{D5CA4161-6EC3-4748-B7F3-82EA64CE3DD4}" type="slidenum">
              <a:rPr lang="en-US" smtClean="0"/>
              <a:pPr/>
              <a:t>91</a:t>
            </a:fld>
            <a:endParaRPr lang="en-US" dirty="0"/>
          </a:p>
        </p:txBody>
      </p:sp>
    </p:spTree>
    <p:extLst>
      <p:ext uri="{BB962C8B-B14F-4D97-AF65-F5344CB8AC3E}">
        <p14:creationId xmlns:p14="http://schemas.microsoft.com/office/powerpoint/2010/main" val="200690985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New Roman" pitchFamily="-109" charset="0"/>
                <a:cs typeface="Times New Roman" pitchFamily="-109" charset="0"/>
              </a:rPr>
              <a:t>High School:  Grades 9-10</a:t>
            </a:r>
            <a:r>
              <a:rPr lang="en-US" dirty="0"/>
              <a:t> </a:t>
            </a:r>
            <a:r>
              <a:rPr lang="en-US" dirty="0" smtClean="0"/>
              <a:t>OT/PT</a:t>
            </a:r>
            <a:endParaRPr lang="en-US" dirty="0"/>
          </a:p>
        </p:txBody>
      </p:sp>
      <p:sp>
        <p:nvSpPr>
          <p:cNvPr id="3" name="Content Placeholder 2"/>
          <p:cNvSpPr>
            <a:spLocks noGrp="1"/>
          </p:cNvSpPr>
          <p:nvPr>
            <p:ph idx="1"/>
          </p:nvPr>
        </p:nvSpPr>
        <p:spPr/>
        <p:txBody>
          <a:bodyPr/>
          <a:lstStyle/>
          <a:p>
            <a:pPr lvl="1">
              <a:lnSpc>
                <a:spcPct val="90000"/>
              </a:lnSpc>
              <a:defRPr/>
            </a:pPr>
            <a:r>
              <a:rPr lang="en-US" sz="2600" b="1" dirty="0">
                <a:ea typeface="Times New Roman" pitchFamily="-109" charset="0"/>
                <a:cs typeface="Times New Roman" pitchFamily="-109" charset="0"/>
              </a:rPr>
              <a:t>OT/PT Interventions</a:t>
            </a:r>
          </a:p>
          <a:p>
            <a:pPr lvl="2">
              <a:lnSpc>
                <a:spcPct val="90000"/>
              </a:lnSpc>
              <a:defRPr/>
            </a:pPr>
            <a:r>
              <a:rPr lang="en-US" sz="2200" dirty="0">
                <a:ea typeface="Times New Roman" pitchFamily="-109" charset="0"/>
                <a:cs typeface="Times New Roman" pitchFamily="-109" charset="0"/>
              </a:rPr>
              <a:t>Relate to educational goal achievement</a:t>
            </a:r>
          </a:p>
          <a:p>
            <a:pPr lvl="2">
              <a:lnSpc>
                <a:spcPct val="90000"/>
              </a:lnSpc>
              <a:defRPr/>
            </a:pPr>
            <a:r>
              <a:rPr lang="en-US" sz="2200" dirty="0">
                <a:ea typeface="Times New Roman" pitchFamily="-109" charset="0"/>
                <a:cs typeface="Times New Roman" pitchFamily="-109" charset="0"/>
              </a:rPr>
              <a:t>Promote relevance of your interventions now and future</a:t>
            </a:r>
          </a:p>
          <a:p>
            <a:pPr lvl="2">
              <a:lnSpc>
                <a:spcPct val="90000"/>
              </a:lnSpc>
              <a:defRPr/>
            </a:pPr>
            <a:r>
              <a:rPr lang="en-US" sz="2200" dirty="0">
                <a:ea typeface="Times New Roman" pitchFamily="-109" charset="0"/>
                <a:cs typeface="Times New Roman" pitchFamily="-109" charset="0"/>
              </a:rPr>
              <a:t>Provide training on accommodations</a:t>
            </a:r>
          </a:p>
          <a:p>
            <a:pPr lvl="2">
              <a:lnSpc>
                <a:spcPct val="90000"/>
              </a:lnSpc>
              <a:defRPr/>
            </a:pPr>
            <a:r>
              <a:rPr lang="en-US" sz="2200" dirty="0">
                <a:ea typeface="Times New Roman" pitchFamily="-109" charset="0"/>
                <a:cs typeface="Times New Roman" pitchFamily="-109" charset="0"/>
              </a:rPr>
              <a:t>Mobility, ADLs, strength, fitness, AT, health/wellness</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92</a:t>
            </a:fld>
            <a:endParaRPr lang="en-US" dirty="0"/>
          </a:p>
        </p:txBody>
      </p:sp>
    </p:spTree>
    <p:extLst>
      <p:ext uri="{BB962C8B-B14F-4D97-AF65-F5344CB8AC3E}">
        <p14:creationId xmlns:p14="http://schemas.microsoft.com/office/powerpoint/2010/main" val="31945181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New Roman" pitchFamily="-109" charset="0"/>
                <a:cs typeface="Times New Roman" pitchFamily="-109" charset="0"/>
              </a:rPr>
              <a:t>High School:  Grades 11 and up</a:t>
            </a:r>
            <a:r>
              <a:rPr lang="en-US" dirty="0"/>
              <a:t> </a:t>
            </a:r>
          </a:p>
        </p:txBody>
      </p:sp>
      <p:sp>
        <p:nvSpPr>
          <p:cNvPr id="3" name="Content Placeholder 2"/>
          <p:cNvSpPr>
            <a:spLocks noGrp="1"/>
          </p:cNvSpPr>
          <p:nvPr>
            <p:ph idx="1"/>
          </p:nvPr>
        </p:nvSpPr>
        <p:spPr/>
        <p:txBody>
          <a:bodyPr>
            <a:normAutofit fontScale="85000" lnSpcReduction="10000"/>
          </a:bodyPr>
          <a:lstStyle/>
          <a:p>
            <a:r>
              <a:rPr lang="en-US" dirty="0" smtClean="0"/>
              <a:t>Focus</a:t>
            </a:r>
          </a:p>
          <a:p>
            <a:pPr lvl="1"/>
            <a:r>
              <a:rPr lang="en-US" dirty="0" smtClean="0"/>
              <a:t>Transition and overlap into postsecondary environments desired by the student.</a:t>
            </a:r>
          </a:p>
          <a:p>
            <a:pPr lvl="1"/>
            <a:r>
              <a:rPr lang="en-US" dirty="0" smtClean="0"/>
              <a:t>Needs</a:t>
            </a:r>
            <a:endParaRPr lang="en-US" dirty="0"/>
          </a:p>
          <a:p>
            <a:pPr>
              <a:buFont typeface="Wingdings" pitchFamily="-109" charset="2"/>
              <a:buAutoNum type="arabicPeriod"/>
              <a:defRPr/>
            </a:pPr>
            <a:r>
              <a:rPr lang="en-US" dirty="0"/>
              <a:t>Test goals through experiences and activities.</a:t>
            </a:r>
          </a:p>
          <a:p>
            <a:pPr>
              <a:buFont typeface="Wingdings" pitchFamily="-109" charset="2"/>
              <a:buAutoNum type="arabicPeriod"/>
              <a:defRPr/>
            </a:pPr>
            <a:r>
              <a:rPr lang="en-US" dirty="0"/>
              <a:t>Secure options for postsecondary education and/or employment.</a:t>
            </a:r>
          </a:p>
          <a:p>
            <a:pPr>
              <a:buFont typeface="Wingdings" pitchFamily="-109" charset="2"/>
              <a:buAutoNum type="arabicPeriod"/>
              <a:defRPr/>
            </a:pPr>
            <a:r>
              <a:rPr lang="en-US" dirty="0"/>
              <a:t>Develop residential and community participation supports and contacts.</a:t>
            </a:r>
          </a:p>
          <a:p>
            <a:pPr>
              <a:buFont typeface="Wingdings" pitchFamily="-109" charset="2"/>
              <a:buAutoNum type="arabicPeriod"/>
              <a:defRPr/>
            </a:pPr>
            <a:r>
              <a:rPr lang="en-US" dirty="0"/>
              <a:t>Develop linkages with adult services</a:t>
            </a:r>
          </a:p>
          <a:p>
            <a:pPr>
              <a:buFont typeface="Wingdings" pitchFamily="-109" charset="2"/>
              <a:buAutoNum type="arabicPeriod"/>
              <a:defRPr/>
            </a:pPr>
            <a:r>
              <a:rPr lang="en-US" dirty="0">
                <a:ea typeface="Times New Roman" pitchFamily="-109" charset="0"/>
                <a:cs typeface="Times New Roman" pitchFamily="-109" charset="0"/>
              </a:rPr>
              <a:t>Empower families to function in adult service environments.</a:t>
            </a:r>
            <a:r>
              <a:rPr lang="en-US" dirty="0"/>
              <a:t> </a:t>
            </a:r>
          </a:p>
          <a:p>
            <a:pPr marL="324000" lvl="1" indent="0">
              <a:buNone/>
            </a:pPr>
            <a:endParaRPr lang="en-US" dirty="0" smtClean="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93</a:t>
            </a:fld>
            <a:endParaRPr lang="en-US" dirty="0"/>
          </a:p>
        </p:txBody>
      </p:sp>
    </p:spTree>
    <p:extLst>
      <p:ext uri="{BB962C8B-B14F-4D97-AF65-F5344CB8AC3E}">
        <p14:creationId xmlns:p14="http://schemas.microsoft.com/office/powerpoint/2010/main" val="1825445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New Roman" pitchFamily="-109" charset="0"/>
                <a:cs typeface="Times New Roman" pitchFamily="-109" charset="0"/>
              </a:rPr>
              <a:t>High School:  Grades 11 and </a:t>
            </a:r>
            <a:r>
              <a:rPr lang="en-US" dirty="0" smtClean="0">
                <a:ea typeface="Times New Roman" pitchFamily="-109" charset="0"/>
                <a:cs typeface="Times New Roman" pitchFamily="-109" charset="0"/>
              </a:rPr>
              <a:t>up</a:t>
            </a:r>
            <a:r>
              <a:rPr lang="en-US" dirty="0" smtClean="0"/>
              <a:t>…into adult life</a:t>
            </a:r>
            <a:endParaRPr lang="en-US" dirty="0"/>
          </a:p>
        </p:txBody>
      </p:sp>
      <p:sp>
        <p:nvSpPr>
          <p:cNvPr id="3" name="Content Placeholder 2"/>
          <p:cNvSpPr>
            <a:spLocks noGrp="1"/>
          </p:cNvSpPr>
          <p:nvPr>
            <p:ph idx="1"/>
          </p:nvPr>
        </p:nvSpPr>
        <p:spPr/>
        <p:txBody>
          <a:bodyPr>
            <a:normAutofit/>
          </a:bodyPr>
          <a:lstStyle/>
          <a:p>
            <a:pPr>
              <a:lnSpc>
                <a:spcPct val="90000"/>
              </a:lnSpc>
              <a:defRPr/>
            </a:pPr>
            <a:r>
              <a:rPr lang="en-US" sz="3400" b="1" dirty="0">
                <a:ea typeface="Times New Roman" pitchFamily="-109" charset="0"/>
                <a:cs typeface="Times New Roman" pitchFamily="-109" charset="0"/>
              </a:rPr>
              <a:t>OT/PT Interventions</a:t>
            </a:r>
          </a:p>
          <a:p>
            <a:pPr lvl="1">
              <a:lnSpc>
                <a:spcPct val="90000"/>
              </a:lnSpc>
              <a:buFont typeface="Arial"/>
              <a:buChar char="•"/>
              <a:defRPr/>
            </a:pPr>
            <a:r>
              <a:rPr lang="en-US" sz="3400" dirty="0">
                <a:ea typeface="Times New Roman" pitchFamily="-109" charset="0"/>
                <a:cs typeface="Times New Roman" pitchFamily="-109" charset="0"/>
              </a:rPr>
              <a:t> Relate to educational/postsecondary goal achievement</a:t>
            </a:r>
          </a:p>
          <a:p>
            <a:pPr lvl="1">
              <a:lnSpc>
                <a:spcPct val="90000"/>
              </a:lnSpc>
              <a:buFont typeface="Arial"/>
              <a:buChar char="•"/>
              <a:defRPr/>
            </a:pPr>
            <a:r>
              <a:rPr lang="en-US" sz="3400" dirty="0">
                <a:ea typeface="Times New Roman" pitchFamily="-109" charset="0"/>
                <a:cs typeface="Times New Roman" pitchFamily="-109" charset="0"/>
              </a:rPr>
              <a:t> Promote relevance of your interventions now and future</a:t>
            </a:r>
          </a:p>
          <a:p>
            <a:pPr lvl="1">
              <a:lnSpc>
                <a:spcPct val="90000"/>
              </a:lnSpc>
              <a:buFont typeface="Arial"/>
              <a:buChar char="•"/>
              <a:defRPr/>
            </a:pPr>
            <a:r>
              <a:rPr lang="en-US" sz="3400" dirty="0">
                <a:ea typeface="Times New Roman" pitchFamily="-109" charset="0"/>
                <a:cs typeface="Times New Roman" pitchFamily="-109" charset="0"/>
              </a:rPr>
              <a:t> Provide training on accommodations, mobility, ADLs, strength, fitness, AT, health/wellness</a:t>
            </a:r>
          </a:p>
          <a:p>
            <a:pPr lvl="1">
              <a:lnSpc>
                <a:spcPct val="90000"/>
              </a:lnSpc>
              <a:buFont typeface="Arial"/>
              <a:buChar char="•"/>
              <a:defRPr/>
            </a:pPr>
            <a:r>
              <a:rPr lang="en-US" sz="3400" dirty="0">
                <a:ea typeface="Times New Roman" pitchFamily="-109" charset="0"/>
                <a:cs typeface="Times New Roman" pitchFamily="-109" charset="0"/>
              </a:rPr>
              <a:t> Assess alternate environments</a:t>
            </a:r>
          </a:p>
          <a:p>
            <a:pPr lvl="1">
              <a:lnSpc>
                <a:spcPct val="90000"/>
              </a:lnSpc>
              <a:buFont typeface="Arial"/>
              <a:buChar char="•"/>
              <a:defRPr/>
            </a:pPr>
            <a:r>
              <a:rPr lang="en-US" sz="3400" dirty="0">
                <a:ea typeface="Times New Roman" pitchFamily="-109" charset="0"/>
                <a:cs typeface="Times New Roman" pitchFamily="-109" charset="0"/>
              </a:rPr>
              <a:t> Summary of performance input</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94</a:t>
            </a:fld>
            <a:endParaRPr lang="en-US" dirty="0"/>
          </a:p>
        </p:txBody>
      </p:sp>
    </p:spTree>
    <p:extLst>
      <p:ext uri="{BB962C8B-B14F-4D97-AF65-F5344CB8AC3E}">
        <p14:creationId xmlns:p14="http://schemas.microsoft.com/office/powerpoint/2010/main" val="10476709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 Examples</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Ryan Gosling: Case Study 1 - Student with Moderate Disability</a:t>
            </a:r>
          </a:p>
          <a:p>
            <a:r>
              <a:rPr lang="en-US" dirty="0" smtClean="0"/>
              <a:t>Kelly Clarkson: Case Study 2 - Student with a Severe Disability</a:t>
            </a:r>
          </a:p>
          <a:p>
            <a:r>
              <a:rPr lang="en-US" dirty="0" err="1" smtClean="0"/>
              <a:t>JoJo</a:t>
            </a:r>
            <a:r>
              <a:rPr lang="en-US" dirty="0" smtClean="0"/>
              <a:t>: Case Study 3 - Student with a Profound Disability</a:t>
            </a:r>
          </a:p>
          <a:p>
            <a:r>
              <a:rPr lang="en-US" dirty="0"/>
              <a:t>https://drive.google.com/drive/folders/1RQrY1y8x5FpMajW3LDsgxOhGzQMclPc-?usp=sharing</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95</a:t>
            </a:fld>
            <a:endParaRPr lang="en-US" dirty="0"/>
          </a:p>
        </p:txBody>
      </p:sp>
    </p:spTree>
    <p:extLst>
      <p:ext uri="{BB962C8B-B14F-4D97-AF65-F5344CB8AC3E}">
        <p14:creationId xmlns:p14="http://schemas.microsoft.com/office/powerpoint/2010/main" val="4076967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Student </a:t>
            </a:r>
            <a:r>
              <a:rPr lang="en-US" dirty="0"/>
              <a:t>with </a:t>
            </a:r>
            <a:r>
              <a:rPr lang="en-US" dirty="0" smtClean="0"/>
              <a:t>Complex Medical Needs</a:t>
            </a:r>
            <a:r>
              <a:rPr lang="en-US" dirty="0"/>
              <a:t> in a </a:t>
            </a:r>
            <a:r>
              <a:rPr lang="en-US" dirty="0" smtClean="0"/>
              <a:t>Hospital Setting</a:t>
            </a:r>
            <a:r>
              <a:rPr lang="en-US" dirty="0"/>
              <a:t> </a:t>
            </a:r>
            <a:br>
              <a:rPr lang="en-US" dirty="0"/>
            </a:br>
            <a:endParaRPr lang="en-US" dirty="0"/>
          </a:p>
        </p:txBody>
      </p:sp>
      <p:sp>
        <p:nvSpPr>
          <p:cNvPr id="7" name="Text Placeholder 6"/>
          <p:cNvSpPr>
            <a:spLocks noGrp="1"/>
          </p:cNvSpPr>
          <p:nvPr>
            <p:ph type="body" idx="1"/>
          </p:nvPr>
        </p:nvSpPr>
        <p:spPr/>
        <p:txBody>
          <a:bodyPr>
            <a:normAutofit/>
          </a:bodyPr>
          <a:lstStyle/>
          <a:p>
            <a:r>
              <a:rPr lang="en-US" sz="4000" dirty="0" smtClean="0"/>
              <a:t>Sample Goals</a:t>
            </a:r>
            <a:endParaRPr lang="en-US" sz="4000"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96</a:t>
            </a:fld>
            <a:endParaRPr lang="en-US" dirty="0"/>
          </a:p>
        </p:txBody>
      </p:sp>
    </p:spTree>
    <p:extLst>
      <p:ext uri="{BB962C8B-B14F-4D97-AF65-F5344CB8AC3E}">
        <p14:creationId xmlns:p14="http://schemas.microsoft.com/office/powerpoint/2010/main" val="4542034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Education/Training PSG</a:t>
            </a:r>
            <a:endParaRPr lang="en-US" dirty="0"/>
          </a:p>
        </p:txBody>
      </p:sp>
      <p:sp>
        <p:nvSpPr>
          <p:cNvPr id="7" name="Content Placeholder 6"/>
          <p:cNvSpPr>
            <a:spLocks noGrp="1"/>
          </p:cNvSpPr>
          <p:nvPr>
            <p:ph idx="1"/>
          </p:nvPr>
        </p:nvSpPr>
        <p:spPr/>
        <p:txBody>
          <a:bodyPr>
            <a:normAutofit fontScale="55000" lnSpcReduction="20000"/>
          </a:bodyPr>
          <a:lstStyle/>
          <a:p>
            <a:pPr marL="0" indent="0" fontAlgn="base">
              <a:buNone/>
            </a:pPr>
            <a:r>
              <a:rPr lang="en-US" b="1" dirty="0"/>
              <a:t> </a:t>
            </a:r>
            <a:r>
              <a:rPr lang="en-US" dirty="0"/>
              <a:t> </a:t>
            </a:r>
          </a:p>
          <a:p>
            <a:pPr fontAlgn="base"/>
            <a:r>
              <a:rPr lang="en-US" b="1" dirty="0"/>
              <a:t>After graduating from high school, the student will participate in specialized educational situations in the community or at the care facility to continue engaging and communicating with peers and older adults.</a:t>
            </a:r>
            <a:r>
              <a:rPr lang="en-US" dirty="0"/>
              <a:t> </a:t>
            </a:r>
          </a:p>
          <a:p>
            <a:pPr fontAlgn="base"/>
            <a:r>
              <a:rPr lang="en-US" b="1" dirty="0"/>
              <a:t> </a:t>
            </a:r>
            <a:r>
              <a:rPr lang="en-US" dirty="0"/>
              <a:t> </a:t>
            </a:r>
          </a:p>
          <a:p>
            <a:pPr fontAlgn="base"/>
            <a:r>
              <a:rPr lang="en-US" b="1" dirty="0"/>
              <a:t>After graduating from high school, the student will participate in scheduled educational opportunities (i.e. music classes, church gatherings, community outreach, weekly trips to retailers, occupational therapy) each week in the community or at the care facility.</a:t>
            </a:r>
            <a:r>
              <a:rPr lang="en-US" dirty="0"/>
              <a:t> </a:t>
            </a:r>
          </a:p>
          <a:p>
            <a:pPr fontAlgn="base"/>
            <a:r>
              <a:rPr lang="en-US" b="1" dirty="0"/>
              <a:t> </a:t>
            </a:r>
            <a:r>
              <a:rPr lang="en-US" dirty="0"/>
              <a:t> </a:t>
            </a:r>
          </a:p>
          <a:p>
            <a:pPr fontAlgn="base"/>
            <a:r>
              <a:rPr lang="en-US" b="1" dirty="0"/>
              <a:t>After graduating from high school, the student will attend regularly scheduled social and educational events at the care facility.</a:t>
            </a:r>
            <a:r>
              <a:rPr lang="en-US" dirty="0"/>
              <a:t> </a:t>
            </a:r>
          </a:p>
          <a:p>
            <a:pPr fontAlgn="base"/>
            <a:r>
              <a:rPr lang="en-US" b="1" dirty="0"/>
              <a:t> </a:t>
            </a:r>
            <a:r>
              <a:rPr lang="en-US" dirty="0"/>
              <a:t> </a:t>
            </a:r>
          </a:p>
          <a:p>
            <a:pPr fontAlgn="base"/>
            <a:r>
              <a:rPr lang="en-US" b="1" dirty="0"/>
              <a:t>After exiting high school, the student will participate in adult learning opportunities provided by the care facility or those in the community on a regular basis.</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97</a:t>
            </a:fld>
            <a:endParaRPr lang="en-US" dirty="0"/>
          </a:p>
        </p:txBody>
      </p:sp>
    </p:spTree>
    <p:extLst>
      <p:ext uri="{BB962C8B-B14F-4D97-AF65-F5344CB8AC3E}">
        <p14:creationId xmlns:p14="http://schemas.microsoft.com/office/powerpoint/2010/main" val="10584013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PSG</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fontAlgn="base"/>
            <a:endParaRPr lang="en-US" dirty="0"/>
          </a:p>
          <a:p>
            <a:pPr fontAlgn="base"/>
            <a:r>
              <a:rPr lang="en-US" b="1" dirty="0"/>
              <a:t>After exiting high school, the student will greet visitors with a smile and/or using a communication device at the group or nursing home.</a:t>
            </a:r>
            <a:r>
              <a:rPr lang="en-US" dirty="0"/>
              <a:t> </a:t>
            </a:r>
          </a:p>
          <a:p>
            <a:pPr marL="0" indent="0" fontAlgn="base">
              <a:buNone/>
            </a:pPr>
            <a:endParaRPr lang="en-US" dirty="0"/>
          </a:p>
          <a:p>
            <a:pPr fontAlgn="base"/>
            <a:r>
              <a:rPr lang="en-US" b="1" dirty="0"/>
              <a:t>After graduating from high school, the student will volunteer as a greeter at the local care facility using assistive technology to communicate with patrons and colleagues.</a:t>
            </a:r>
            <a:r>
              <a:rPr lang="en-US" dirty="0"/>
              <a:t> </a:t>
            </a:r>
          </a:p>
          <a:p>
            <a:pPr marL="0" indent="0" fontAlgn="base">
              <a:buNone/>
            </a:pPr>
            <a:endParaRPr lang="en-US" dirty="0"/>
          </a:p>
          <a:p>
            <a:pPr fontAlgn="base"/>
            <a:r>
              <a:rPr lang="en-US" b="1" dirty="0"/>
              <a:t>After graduating from high school, the student will greet patrons at a local business using facial expressions and a communication switch monthly.</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98</a:t>
            </a:fld>
            <a:endParaRPr lang="en-US" dirty="0"/>
          </a:p>
        </p:txBody>
      </p:sp>
    </p:spTree>
    <p:extLst>
      <p:ext uri="{BB962C8B-B14F-4D97-AF65-F5344CB8AC3E}">
        <p14:creationId xmlns:p14="http://schemas.microsoft.com/office/powerpoint/2010/main" val="30956280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a:t>
            </a:r>
            <a:r>
              <a:rPr lang="en-US" dirty="0"/>
              <a:t> </a:t>
            </a:r>
            <a:r>
              <a:rPr lang="en-US" dirty="0" smtClean="0"/>
              <a:t>Living and Community Participation</a:t>
            </a:r>
            <a:r>
              <a:rPr lang="en-US" dirty="0"/>
              <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pPr marL="0" indent="0" fontAlgn="base">
              <a:buNone/>
            </a:pPr>
            <a:r>
              <a:rPr lang="en-US" b="1" dirty="0"/>
              <a:t> </a:t>
            </a:r>
            <a:r>
              <a:rPr lang="en-US" dirty="0"/>
              <a:t> </a:t>
            </a:r>
          </a:p>
          <a:p>
            <a:pPr fontAlgn="base"/>
            <a:r>
              <a:rPr lang="en-US" sz="8000" b="1" dirty="0"/>
              <a:t>Due to the student's complex medical needs, after graduating from high school, the student will live in an adult care facility with 24-hour sub-acute care and participate in daily living tasks to the fullest extent of his abilities.</a:t>
            </a:r>
            <a:r>
              <a:rPr lang="en-US" sz="8000" dirty="0"/>
              <a:t> </a:t>
            </a:r>
          </a:p>
          <a:p>
            <a:pPr fontAlgn="base"/>
            <a:endParaRPr lang="en-US" sz="8000" dirty="0"/>
          </a:p>
          <a:p>
            <a:pPr fontAlgn="base"/>
            <a:r>
              <a:rPr lang="en-US" sz="8000" b="1" dirty="0"/>
              <a:t>Due to the student's complex medical needs, after graduating from high school, the student will live in an adult care facility with 24-hour sub-acute care</a:t>
            </a:r>
            <a:r>
              <a:rPr lang="en-US" sz="8000" dirty="0"/>
              <a:t> </a:t>
            </a:r>
          </a:p>
          <a:p>
            <a:pPr marL="0" indent="0" fontAlgn="base">
              <a:buNone/>
            </a:pPr>
            <a:endParaRPr lang="en-US" sz="8000" dirty="0"/>
          </a:p>
          <a:p>
            <a:pPr fontAlgn="base"/>
            <a:r>
              <a:rPr lang="en-US" sz="8000" b="1" dirty="0"/>
              <a:t>After graduating from high school, the student will live in a group home with 24-hour medical assistance and attend to self-care tasks as independently as possible.</a:t>
            </a:r>
            <a:r>
              <a:rPr lang="en-US" sz="8000" dirty="0"/>
              <a:t> </a:t>
            </a:r>
          </a:p>
          <a:p>
            <a:pPr fontAlgn="base"/>
            <a:endParaRPr lang="en-US" sz="8000" dirty="0"/>
          </a:p>
          <a:p>
            <a:pPr fontAlgn="base"/>
            <a:r>
              <a:rPr lang="en-US" sz="8000" b="1" dirty="0"/>
              <a:t>After graduating from high school, the student will live at home with their parents and receive medical assistance and care during the day from support personnel.</a:t>
            </a:r>
            <a:r>
              <a:rPr lang="en-US" sz="8000" dirty="0"/>
              <a:t> </a:t>
            </a:r>
          </a:p>
          <a:p>
            <a:pPr marL="0" indent="0" fontAlgn="base">
              <a:buNone/>
            </a:pPr>
            <a:r>
              <a:rPr lang="en-US" dirty="0"/>
              <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smtClean="0"/>
              <a:t>Transition Planning for Students with Significant Support Needs</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99</a:t>
            </a:fld>
            <a:endParaRPr lang="en-US" dirty="0"/>
          </a:p>
        </p:txBody>
      </p:sp>
    </p:spTree>
    <p:extLst>
      <p:ext uri="{BB962C8B-B14F-4D97-AF65-F5344CB8AC3E}">
        <p14:creationId xmlns:p14="http://schemas.microsoft.com/office/powerpoint/2010/main" val="2086939978"/>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0434B-CBE5-4AE1-BB9A-78471F5B267E}">
  <ds:schemaRefs>
    <ds:schemaRef ds:uri="3a219bbd-8a6c-470c-9a77-55c48485a5eb"/>
    <ds:schemaRef ds:uri="http://purl.org/dc/terms/"/>
    <ds:schemaRef ds:uri="http://schemas.microsoft.com/office/infopath/2007/PartnerControls"/>
    <ds:schemaRef ds:uri="http://schemas.microsoft.com/office/2006/documentManagement/types"/>
    <ds:schemaRef ds:uri="d5841c04-8ab1-45d0-a7a9-3e2ef1eb0f19"/>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B8441D9-BFDB-4E5A-8EAF-273E450CF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A3F46C-AC89-4C25-BF43-A48BFC5C96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1485</TotalTime>
  <Words>11431</Words>
  <Application>Microsoft Office PowerPoint</Application>
  <PresentationFormat>Widescreen</PresentationFormat>
  <Paragraphs>1268</Paragraphs>
  <Slides>110</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110</vt:i4>
      </vt:variant>
    </vt:vector>
  </HeadingPairs>
  <TitlesOfParts>
    <vt:vector size="121" baseType="lpstr">
      <vt:lpstr>ＭＳ Ｐゴシック</vt:lpstr>
      <vt:lpstr>Arial</vt:lpstr>
      <vt:lpstr>Arial Rounded MT Bold</vt:lpstr>
      <vt:lpstr>Arial Unicode MS</vt:lpstr>
      <vt:lpstr>Calibri</vt:lpstr>
      <vt:lpstr>Times New Roman</vt:lpstr>
      <vt:lpstr>Tw Cen MT</vt:lpstr>
      <vt:lpstr>Verdana</vt:lpstr>
      <vt:lpstr>Wingdings</vt:lpstr>
      <vt:lpstr>Wingdings 2</vt:lpstr>
      <vt:lpstr>Office Theme</vt:lpstr>
      <vt:lpstr>Secondary Transition Planning for Students with Significant Support Needs</vt:lpstr>
      <vt:lpstr>Housekeeping</vt:lpstr>
      <vt:lpstr>Access to Presentations and Resources</vt:lpstr>
      <vt:lpstr>Questions for the Chat</vt:lpstr>
      <vt:lpstr>Agenda</vt:lpstr>
      <vt:lpstr>Oklahoma’s Secondary Transition Handbook</vt:lpstr>
      <vt:lpstr>STUDENTS WITH SIGNIFICANT SUPPORT NEEDS</vt:lpstr>
      <vt:lpstr>Description of Students with Significant Support Needs</vt:lpstr>
      <vt:lpstr>OK Alternate Assessment Program (OAAP)</vt:lpstr>
      <vt:lpstr>State Definition of “Students with the Most Significant Cognitive Disabilities” 34 CFR § 200.6(d)(1)</vt:lpstr>
      <vt:lpstr>Description - continued</vt:lpstr>
      <vt:lpstr>What does the Data Tell Us about Postsecondary Planning?</vt:lpstr>
      <vt:lpstr>What Do Students with Disabilities Need?</vt:lpstr>
      <vt:lpstr>What Do Students with Disabilities Need? - 2</vt:lpstr>
      <vt:lpstr>Focus on Strengths </vt:lpstr>
      <vt:lpstr>Individual Career and Academic Planning (ICAP)</vt:lpstr>
      <vt:lpstr>ICAP for Students Who Participate in the OAAP</vt:lpstr>
      <vt:lpstr>IDEA AND BEST PRACTICES</vt:lpstr>
      <vt:lpstr>Better Post-School Outcomes</vt:lpstr>
      <vt:lpstr>IDEA</vt:lpstr>
      <vt:lpstr>Oklahoma State Policy</vt:lpstr>
      <vt:lpstr>It’s Never too Early to Start Planning!</vt:lpstr>
      <vt:lpstr>Transition Services (IDEA 2004) </vt:lpstr>
      <vt:lpstr>Importance of Self-Determination</vt:lpstr>
      <vt:lpstr>Self-Determination &amp; Student Input</vt:lpstr>
      <vt:lpstr>Transition Requirements </vt:lpstr>
      <vt:lpstr>Student and Agency Participation</vt:lpstr>
      <vt:lpstr>DDS Services and the Wait List</vt:lpstr>
      <vt:lpstr>DDS Services</vt:lpstr>
      <vt:lpstr>Transition: A Collaborative Student-Led Process</vt:lpstr>
      <vt:lpstr>Present Levels </vt:lpstr>
      <vt:lpstr>Transition Assessment</vt:lpstr>
      <vt:lpstr>PowerPoint Presentation</vt:lpstr>
      <vt:lpstr>PowerPoint Presentation</vt:lpstr>
      <vt:lpstr>Transition Skills and Abilities Assessments</vt:lpstr>
      <vt:lpstr>Areas of Need that May Impact Transition </vt:lpstr>
      <vt:lpstr>Potential Areas of Need that May Impact Transition - 2</vt:lpstr>
      <vt:lpstr>Adaptive Behavior Examples</vt:lpstr>
      <vt:lpstr>Executive Functioning </vt:lpstr>
      <vt:lpstr>Postsecondary Goals</vt:lpstr>
      <vt:lpstr>Measurable Postsecondary Goals</vt:lpstr>
      <vt:lpstr>How to Develop Postsecondary Goals</vt:lpstr>
      <vt:lpstr>Postsecondary Goal Fluff Scale </vt:lpstr>
      <vt:lpstr>Examples of Postsecondary Goals</vt:lpstr>
      <vt:lpstr>More Examples of Postsecondary Goals</vt:lpstr>
      <vt:lpstr>Postsecondary Education Options</vt:lpstr>
      <vt:lpstr>Postsecondary Employment Options</vt:lpstr>
      <vt:lpstr>Independent Living Options</vt:lpstr>
      <vt:lpstr>Annual Transition Goals</vt:lpstr>
      <vt:lpstr>Annual Goals Continued</vt:lpstr>
      <vt:lpstr>Creating Annual Goals</vt:lpstr>
      <vt:lpstr>Goal Poll</vt:lpstr>
      <vt:lpstr>Comparing Postsecondary and Annual Transition Goals</vt:lpstr>
      <vt:lpstr>Education/Training Annual Transition Goal Example</vt:lpstr>
      <vt:lpstr>Employment Annual Transition Goal Example</vt:lpstr>
      <vt:lpstr>Independent Living Annual Transition Goal Example</vt:lpstr>
      <vt:lpstr>Community Participation Annual Transition Goal Example</vt:lpstr>
      <vt:lpstr>Types of Transition Services</vt:lpstr>
      <vt:lpstr>Coordinated Activities</vt:lpstr>
      <vt:lpstr>More About Coordinated Activities</vt:lpstr>
      <vt:lpstr>Coordinated Activities for Dawson</vt:lpstr>
      <vt:lpstr>Course of Study</vt:lpstr>
      <vt:lpstr>Creating the Course of Study</vt:lpstr>
      <vt:lpstr>Course of Study  and Projected Date of Graduation </vt:lpstr>
      <vt:lpstr>Course of Study for Student Who Needs Extra Time</vt:lpstr>
      <vt:lpstr>Course of Study  Example</vt:lpstr>
      <vt:lpstr>Course of Study for Dawson</vt:lpstr>
      <vt:lpstr>Think and Share: Course of Study Tips</vt:lpstr>
      <vt:lpstr>College Preparatory/Work Ready or Core Curriculum</vt:lpstr>
      <vt:lpstr>Vocational Education</vt:lpstr>
      <vt:lpstr>Department of Rehabilitation Services (DRS)</vt:lpstr>
      <vt:lpstr>WIOA</vt:lpstr>
      <vt:lpstr>WIOA - 2</vt:lpstr>
      <vt:lpstr>WIOA - 3</vt:lpstr>
      <vt:lpstr>Pre-Employment Transition Services (Pre-ETS)</vt:lpstr>
      <vt:lpstr>Pre-Employment Transition Services Categories</vt:lpstr>
      <vt:lpstr>Examples of Pre-Ets</vt:lpstr>
      <vt:lpstr>Before starting a job with a subminimum wage…</vt:lpstr>
      <vt:lpstr>DRS Subminimum Wage Documents</vt:lpstr>
      <vt:lpstr>Transfer of Rights</vt:lpstr>
      <vt:lpstr>Types of Guardianship</vt:lpstr>
      <vt:lpstr>Receipt of a Regular High School Diploma or Aging Out</vt:lpstr>
      <vt:lpstr>Written Notice </vt:lpstr>
      <vt:lpstr>Summary of Performance</vt:lpstr>
      <vt:lpstr>Transition Assessments</vt:lpstr>
      <vt:lpstr>Transition Planning for Students with Significant Support Needs</vt:lpstr>
      <vt:lpstr>TP at the Primary level: GRADES 1-4</vt:lpstr>
      <vt:lpstr>TP at the Primary level: GRADES 1-4  OT/PT</vt:lpstr>
      <vt:lpstr>UPPER Elementary And Middle school – grades 5-8</vt:lpstr>
      <vt:lpstr>UPPER Elementary And Middle school – grades 5-8  OT/PT</vt:lpstr>
      <vt:lpstr>High School:  Grades 9-10 </vt:lpstr>
      <vt:lpstr>High School:  Grades 9-10 OT/PT</vt:lpstr>
      <vt:lpstr>High School:  Grades 11 and up </vt:lpstr>
      <vt:lpstr>High School:  Grades 11 and up…into adult life</vt:lpstr>
      <vt:lpstr>Transition Plan Examples</vt:lpstr>
      <vt:lpstr>Student with Complex Medical Needs in a Hospital Setting  </vt:lpstr>
      <vt:lpstr>Education/Training PSG</vt:lpstr>
      <vt:lpstr>Employment PSG </vt:lpstr>
      <vt:lpstr>Independent Living and Community Participation </vt:lpstr>
      <vt:lpstr>DRS Social Security and Benefits Planning Webinar</vt:lpstr>
      <vt:lpstr>Resources</vt:lpstr>
      <vt:lpstr>Work Incentive Planning and Assistance (OWIPA)</vt:lpstr>
      <vt:lpstr>Guardianship Resources </vt:lpstr>
      <vt:lpstr>OSDE-SES Contact Information </vt:lpstr>
      <vt:lpstr>Stay Connected with OSDE-SES</vt:lpstr>
      <vt:lpstr>Transition Resources</vt:lpstr>
      <vt:lpstr>ICAP Resources for Students with Disabilities</vt:lpstr>
      <vt:lpstr>Additional Resources</vt:lpstr>
      <vt:lpstr>Oklahoma Resources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Lori Chesnut</cp:lastModifiedBy>
  <cp:revision>224</cp:revision>
  <cp:lastPrinted>2020-09-22T16:13:01Z</cp:lastPrinted>
  <dcterms:created xsi:type="dcterms:W3CDTF">2020-03-05T01:01:19Z</dcterms:created>
  <dcterms:modified xsi:type="dcterms:W3CDTF">2021-11-05T00:17:11Z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