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4"/>
  </p:notesMasterIdLst>
  <p:sldIdLst>
    <p:sldId id="259" r:id="rId5"/>
    <p:sldId id="256" r:id="rId6"/>
    <p:sldId id="260" r:id="rId7"/>
    <p:sldId id="261" r:id="rId8"/>
    <p:sldId id="273" r:id="rId9"/>
    <p:sldId id="263" r:id="rId10"/>
    <p:sldId id="275" r:id="rId11"/>
    <p:sldId id="274" r:id="rId12"/>
    <p:sldId id="276" r:id="rId13"/>
    <p:sldId id="277" r:id="rId14"/>
    <p:sldId id="278" r:id="rId15"/>
    <p:sldId id="284" r:id="rId16"/>
    <p:sldId id="279" r:id="rId17"/>
    <p:sldId id="264" r:id="rId18"/>
    <p:sldId id="280" r:id="rId19"/>
    <p:sldId id="281" r:id="rId20"/>
    <p:sldId id="282" r:id="rId21"/>
    <p:sldId id="283"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Harris" initials="MH" lastIdx="7" clrIdx="0">
    <p:extLst>
      <p:ext uri="{19B8F6BF-5375-455C-9EA6-DF929625EA0E}">
        <p15:presenceInfo xmlns:p15="http://schemas.microsoft.com/office/powerpoint/2012/main" userId="S-1-5-21-3105621484-1315669831-298050114-54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1" autoAdjust="0"/>
    <p:restoredTop sz="73358" autoAdjust="0"/>
  </p:normalViewPr>
  <p:slideViewPr>
    <p:cSldViewPr snapToGrid="0" snapToObjects="1">
      <p:cViewPr varScale="1">
        <p:scale>
          <a:sx n="84" d="100"/>
          <a:sy n="84" d="100"/>
        </p:scale>
        <p:origin x="1404" y="9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0D19F-9CFE-41B9-9E93-B63CEC58862A}"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2ABF-4AEA-4F24-A3AB-E960C81C829F}" type="slidenum">
              <a:rPr lang="en-US" smtClean="0"/>
              <a:t>‹#›</a:t>
            </a:fld>
            <a:endParaRPr lang="en-US"/>
          </a:p>
        </p:txBody>
      </p:sp>
    </p:spTree>
    <p:extLst>
      <p:ext uri="{BB962C8B-B14F-4D97-AF65-F5344CB8AC3E}">
        <p14:creationId xmlns:p14="http://schemas.microsoft.com/office/powerpoint/2010/main" val="95351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 Keeping</a:t>
            </a:r>
          </a:p>
          <a:p>
            <a:endParaRPr lang="en-US" dirty="0" smtClean="0"/>
          </a:p>
          <a:p>
            <a:r>
              <a:rPr lang="en-US" dirty="0" smtClean="0"/>
              <a:t>We will be hosting a monthly webinar on upcoming reports, report card indicators and other topics that you</a:t>
            </a:r>
            <a:r>
              <a:rPr lang="en-US" baseline="0" dirty="0" smtClean="0"/>
              <a:t> have submitted in the survey we sent out last month</a:t>
            </a:r>
          </a:p>
          <a:p>
            <a:r>
              <a:rPr lang="en-US" baseline="0" dirty="0" smtClean="0"/>
              <a:t>The webinars will be held on the 3</a:t>
            </a:r>
            <a:r>
              <a:rPr lang="en-US" baseline="30000" dirty="0" smtClean="0"/>
              <a:t>rd</a:t>
            </a:r>
            <a:r>
              <a:rPr lang="en-US" baseline="0" dirty="0" smtClean="0"/>
              <a:t> Thursday of each month and prior to those we will send out a reminder with the topic and times.</a:t>
            </a:r>
          </a:p>
          <a:p>
            <a:endParaRPr lang="en-US" baseline="0" dirty="0" smtClean="0"/>
          </a:p>
          <a:p>
            <a:r>
              <a:rPr lang="en-US" baseline="0" dirty="0" smtClean="0"/>
              <a:t>Also, this webinar will be recorded and posted to the accountability webpage on the state departments webpage along with any other resources that you will need when reviewing the assessment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2</a:t>
            </a:fld>
            <a:endParaRPr lang="en-US"/>
          </a:p>
        </p:txBody>
      </p:sp>
    </p:spTree>
    <p:extLst>
      <p:ext uri="{BB962C8B-B14F-4D97-AF65-F5344CB8AC3E}">
        <p14:creationId xmlns:p14="http://schemas.microsoft.com/office/powerpoint/2010/main" val="253285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NFAY</a:t>
            </a:r>
            <a:r>
              <a:rPr lang="en-US" sz="1200" b="0" i="0" u="none" strike="noStrike" kern="1200" baseline="0" dirty="0" smtClean="0">
                <a:solidFill>
                  <a:schemeClr val="tx1"/>
                </a:solidFill>
                <a:effectLst/>
                <a:latin typeface="+mn-lt"/>
                <a:ea typeface="+mn-ea"/>
                <a:cs typeface="+mn-cs"/>
              </a:rPr>
              <a:t> status </a:t>
            </a:r>
            <a:r>
              <a:rPr lang="en-US" sz="1200" b="0" i="0" u="none" strike="noStrike" kern="1200" dirty="0" smtClean="0">
                <a:solidFill>
                  <a:schemeClr val="tx1"/>
                </a:solidFill>
                <a:effectLst/>
                <a:latin typeface="+mn-lt"/>
                <a:ea typeface="+mn-ea"/>
                <a:cs typeface="+mn-cs"/>
              </a:rPr>
              <a:t> is determined via enrollment records certified in the Annual Statistical Report(ASR). NFAY calculation is dependent on the entry and exits in that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student may be Non-Full Academic Year (NFAY) at different levels. Please note that a blank NFAY value means that FAY cannot be calculated due to missing or invalid enrollment or calendar dates. </a:t>
            </a:r>
          </a:p>
          <a:p>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12</a:t>
            </a:fld>
            <a:endParaRPr lang="en-US"/>
          </a:p>
        </p:txBody>
      </p:sp>
    </p:spTree>
    <p:extLst>
      <p:ext uri="{BB962C8B-B14F-4D97-AF65-F5344CB8AC3E}">
        <p14:creationId xmlns:p14="http://schemas.microsoft.com/office/powerpoint/2010/main" val="386563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15</a:t>
            </a:fld>
            <a:endParaRPr lang="en-US"/>
          </a:p>
        </p:txBody>
      </p:sp>
    </p:spTree>
    <p:extLst>
      <p:ext uri="{BB962C8B-B14F-4D97-AF65-F5344CB8AC3E}">
        <p14:creationId xmlns:p14="http://schemas.microsoft.com/office/powerpoint/2010/main" val="322866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3</a:t>
            </a:fld>
            <a:endParaRPr lang="en-US"/>
          </a:p>
        </p:txBody>
      </p:sp>
    </p:spTree>
    <p:extLst>
      <p:ext uri="{BB962C8B-B14F-4D97-AF65-F5344CB8AC3E}">
        <p14:creationId xmlns:p14="http://schemas.microsoft.com/office/powerpoint/2010/main" val="332620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err="1" smtClean="0"/>
              <a:t>anticpate</a:t>
            </a:r>
            <a:r>
              <a:rPr lang="en-US" dirty="0" smtClean="0"/>
              <a:t> that the window will open the week of June 10</a:t>
            </a:r>
            <a:r>
              <a:rPr lang="en-US" baseline="30000" dirty="0" smtClean="0"/>
              <a:t>th</a:t>
            </a:r>
            <a:r>
              <a:rPr lang="en-US" dirty="0" smtClean="0"/>
              <a:t>..</a:t>
            </a:r>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4</a:t>
            </a:fld>
            <a:endParaRPr lang="en-US"/>
          </a:p>
        </p:txBody>
      </p:sp>
    </p:spTree>
    <p:extLst>
      <p:ext uri="{BB962C8B-B14F-4D97-AF65-F5344CB8AC3E}">
        <p14:creationId xmlns:p14="http://schemas.microsoft.com/office/powerpoint/2010/main" val="266225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testing is completed in a district those tests</a:t>
            </a:r>
            <a:r>
              <a:rPr lang="en-US" baseline="0" dirty="0" smtClean="0"/>
              <a:t> are reviewed and raw files are  sent over the office accountability. We are provided the student data from multiple vendors depending on the test type. We review and start the pre auditing review of the data. This consists of our department making sure all the tests are in line with the correct STN, that the demographics for the student are showing correctly, etc. </a:t>
            </a:r>
          </a:p>
          <a:p>
            <a:endParaRPr lang="en-US" dirty="0" smtClean="0"/>
          </a:p>
          <a:p>
            <a:r>
              <a:rPr lang="en-US" dirty="0" smtClean="0"/>
              <a:t>you might mention that the high school science test was an operational test but individual scores have not been determined since they have not gone through the cut score setting process( or standard setting)</a:t>
            </a:r>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6</a:t>
            </a:fld>
            <a:endParaRPr lang="en-US"/>
          </a:p>
        </p:txBody>
      </p:sp>
    </p:spTree>
    <p:extLst>
      <p:ext uri="{BB962C8B-B14F-4D97-AF65-F5344CB8AC3E}">
        <p14:creationId xmlns:p14="http://schemas.microsoft.com/office/powerpoint/2010/main" val="287600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is examining academic performance in multiple ways. The Academic Growth indicator recognizes schools that are working hard to meet students where they are and help them get – or stay – on track. In the new accountability system, Academic Achievement in ELA and math is balanced with Academic Growth; the same number of points is awarded under each subject for each indicator. This indicator captures the growth of students at all levels of performance and provides a more nuanced view of student performance over time.  </a:t>
            </a:r>
          </a:p>
          <a:p>
            <a:endParaRPr lang="en-US" dirty="0" smtClean="0"/>
          </a:p>
          <a:p>
            <a:endParaRPr lang="en-US" dirty="0" smtClean="0"/>
          </a:p>
          <a:p>
            <a:r>
              <a:rPr lang="en-US" dirty="0" smtClean="0"/>
              <a:t>This indicator provides a more complete look at student performance by using two measures – achievable and challenging targets and proficiency. Looking at academic performance in this way will help reveal previously hidden gaps in student achievement. </a:t>
            </a:r>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7</a:t>
            </a:fld>
            <a:endParaRPr lang="en-US"/>
          </a:p>
        </p:txBody>
      </p:sp>
    </p:spTree>
    <p:extLst>
      <p:ext uri="{BB962C8B-B14F-4D97-AF65-F5344CB8AC3E}">
        <p14:creationId xmlns:p14="http://schemas.microsoft.com/office/powerpoint/2010/main" val="171942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office frequently conduct reviews (audits) of the data to identify inconsistencies, invalid values, unexpected data, etc. If, upon review, your district has students or assessment records that were identified during one of these reviews, an email will be sent to navigate to the “Audits” screen. Here, there will be a description of the audit, affected STN(s), and impact of the audit. Depending on the nature of the audit, this may be to inform the district of required update to their SIS, or to request additional information. Although an email notification will be sent as audits appear on this screen, we recommend regular review to ensure that all appropriate parties are aware of updates and/or information requests</a:t>
            </a:r>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8</a:t>
            </a:fld>
            <a:endParaRPr lang="en-US"/>
          </a:p>
        </p:txBody>
      </p:sp>
    </p:spTree>
    <p:extLst>
      <p:ext uri="{BB962C8B-B14F-4D97-AF65-F5344CB8AC3E}">
        <p14:creationId xmlns:p14="http://schemas.microsoft.com/office/powerpoint/2010/main" val="140263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9</a:t>
            </a:fld>
            <a:endParaRPr lang="en-US"/>
          </a:p>
        </p:txBody>
      </p:sp>
    </p:spTree>
    <p:extLst>
      <p:ext uri="{BB962C8B-B14F-4D97-AF65-F5344CB8AC3E}">
        <p14:creationId xmlns:p14="http://schemas.microsoft.com/office/powerpoint/2010/main" val="341175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NFAY status is displayed during the Assessment Correction window and it is not a part of the Demographic Overlay report. It is determined via enrollment records certified in the Annual Statistical Report(ASR). NFAY calculation is dependent on the entry and exits in that report. </a:t>
            </a:r>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10</a:t>
            </a:fld>
            <a:endParaRPr lang="en-US"/>
          </a:p>
        </p:txBody>
      </p:sp>
    </p:spTree>
    <p:extLst>
      <p:ext uri="{BB962C8B-B14F-4D97-AF65-F5344CB8AC3E}">
        <p14:creationId xmlns:p14="http://schemas.microsoft.com/office/powerpoint/2010/main" val="205153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NFAY</a:t>
            </a:r>
            <a:r>
              <a:rPr lang="en-US" sz="1200" b="0" i="0" u="none" strike="noStrike" kern="1200" baseline="0" dirty="0" smtClean="0">
                <a:solidFill>
                  <a:schemeClr val="tx1"/>
                </a:solidFill>
                <a:effectLst/>
                <a:latin typeface="+mn-lt"/>
                <a:ea typeface="+mn-ea"/>
                <a:cs typeface="+mn-cs"/>
              </a:rPr>
              <a:t> status </a:t>
            </a:r>
            <a:r>
              <a:rPr lang="en-US" sz="1200" b="0" i="0" u="none" strike="noStrike" kern="1200" dirty="0" smtClean="0">
                <a:solidFill>
                  <a:schemeClr val="tx1"/>
                </a:solidFill>
                <a:effectLst/>
                <a:latin typeface="+mn-lt"/>
                <a:ea typeface="+mn-ea"/>
                <a:cs typeface="+mn-cs"/>
              </a:rPr>
              <a:t> is determined via enrollment records certified in the Annual Statistical Report(ASR). NFAY calculation is dependent on the entry and exits in that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student may be Non-Full Academic Year (NFAY) at different levels. Please note that a blank NFAY value means that FAY cannot be calculated due to missing or invalid enrollment or calendar dates. </a:t>
            </a:r>
          </a:p>
          <a:p>
            <a:endParaRPr lang="en-US" dirty="0"/>
          </a:p>
        </p:txBody>
      </p:sp>
      <p:sp>
        <p:nvSpPr>
          <p:cNvPr id="4" name="Slide Number Placeholder 3"/>
          <p:cNvSpPr>
            <a:spLocks noGrp="1"/>
          </p:cNvSpPr>
          <p:nvPr>
            <p:ph type="sldNum" sz="quarter" idx="10"/>
          </p:nvPr>
        </p:nvSpPr>
        <p:spPr/>
        <p:txBody>
          <a:bodyPr/>
          <a:lstStyle/>
          <a:p>
            <a:fld id="{28CD2ABF-4AEA-4F24-A3AB-E960C81C829F}" type="slidenum">
              <a:rPr lang="en-US" smtClean="0"/>
              <a:t>11</a:t>
            </a:fld>
            <a:endParaRPr lang="en-US"/>
          </a:p>
        </p:txBody>
      </p:sp>
    </p:spTree>
    <p:extLst>
      <p:ext uri="{BB962C8B-B14F-4D97-AF65-F5344CB8AC3E}">
        <p14:creationId xmlns:p14="http://schemas.microsoft.com/office/powerpoint/2010/main" val="3379176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600450"/>
            <a:ext cx="85344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2047395" y="3284682"/>
            <a:ext cx="8097212"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2047395" y="1270000"/>
            <a:ext cx="8097212"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2047395" y="1270000"/>
            <a:ext cx="8097212"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2047395" y="1270000"/>
            <a:ext cx="8097212"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2047395" y="1270000"/>
            <a:ext cx="8097212"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117932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5/24/2019</a:t>
            </a:fld>
            <a:endParaRPr lang="en-US"/>
          </a:p>
        </p:txBody>
      </p:sp>
      <p:sp>
        <p:nvSpPr>
          <p:cNvPr id="5" name="Footer Placeholder 4"/>
          <p:cNvSpPr>
            <a:spLocks noGrp="1"/>
          </p:cNvSpPr>
          <p:nvPr>
            <p:ph type="ftr" sz="quarter" idx="3"/>
          </p:nvPr>
        </p:nvSpPr>
        <p:spPr>
          <a:xfrm>
            <a:off x="1788920" y="6356351"/>
            <a:ext cx="6415043"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1" y="6356351"/>
            <a:ext cx="36462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de.ok.gov/sites/ok.gov.sde/files/documents/files/RAEL%20FAQs.pdf" TargetMode="External"/><Relationship Id="rId2" Type="http://schemas.openxmlformats.org/officeDocument/2006/relationships/hyperlink" Target="https://sde.ok.gov/accountability-assessments" TargetMode="External"/><Relationship Id="rId1" Type="http://schemas.openxmlformats.org/officeDocument/2006/relationships/slideLayout" Target="../slideLayouts/slideLayout2.xml"/><Relationship Id="rId5" Type="http://schemas.openxmlformats.org/officeDocument/2006/relationships/hyperlink" Target="https://sde.ok.gov/assessment-correction-window" TargetMode="External"/><Relationship Id="rId4" Type="http://schemas.openxmlformats.org/officeDocument/2006/relationships/hyperlink" Target="https://sde.ok.gov/sites/ok.gov.sde/files/documents/files/DVR%20How%20To%20Final.pdf"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accountability@sde.ok.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1785" cy="6855748"/>
          </a:xfrm>
          <a:prstGeom prst="rect">
            <a:avLst/>
          </a:prstGeom>
        </p:spPr>
      </p:pic>
    </p:spTree>
    <p:extLst>
      <p:ext uri="{BB962C8B-B14F-4D97-AF65-F5344CB8AC3E}">
        <p14:creationId xmlns:p14="http://schemas.microsoft.com/office/powerpoint/2010/main" val="7393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NFAY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634050"/>
              </p:ext>
            </p:extLst>
          </p:nvPr>
        </p:nvGraphicFramePr>
        <p:xfrm>
          <a:off x="609600" y="2063259"/>
          <a:ext cx="10972800" cy="3071448"/>
        </p:xfrm>
        <a:graphic>
          <a:graphicData uri="http://schemas.openxmlformats.org/drawingml/2006/table">
            <a:tbl>
              <a:tblPr/>
              <a:tblGrid>
                <a:gridCol w="4559559">
                  <a:extLst>
                    <a:ext uri="{9D8B030D-6E8A-4147-A177-3AD203B41FA5}">
                      <a16:colId xmlns:a16="http://schemas.microsoft.com/office/drawing/2014/main" val="2140672481"/>
                    </a:ext>
                  </a:extLst>
                </a:gridCol>
                <a:gridCol w="6413241">
                  <a:extLst>
                    <a:ext uri="{9D8B030D-6E8A-4147-A177-3AD203B41FA5}">
                      <a16:colId xmlns:a16="http://schemas.microsoft.com/office/drawing/2014/main" val="4150539817"/>
                    </a:ext>
                  </a:extLst>
                </a:gridCol>
              </a:tblGrid>
              <a:tr h="767862">
                <a:tc>
                  <a:txBody>
                    <a:bodyPr/>
                    <a:lstStyle/>
                    <a:p>
                      <a:pPr algn="ctr" rtl="0" fontAlgn="base"/>
                      <a:r>
                        <a:rPr lang="en-US" sz="2800" b="1" i="0" dirty="0" smtClean="0">
                          <a:solidFill>
                            <a:srgbClr val="000000"/>
                          </a:solidFill>
                          <a:effectLst/>
                          <a:latin typeface="Calibri" panose="020F0502020204030204" pitchFamily="34" charset="0"/>
                        </a:rPr>
                        <a:t>Assessment </a:t>
                      </a:r>
                      <a:r>
                        <a:rPr lang="en-US" sz="2800" b="1" i="0" dirty="0">
                          <a:solidFill>
                            <a:srgbClr val="000000"/>
                          </a:solidFill>
                          <a:effectLst/>
                          <a:latin typeface="Calibri" panose="020F0502020204030204" pitchFamily="34" charset="0"/>
                        </a:rPr>
                        <a:t> </a:t>
                      </a:r>
                      <a:endParaRPr lang="en-US" sz="2800" b="1" i="0" dirty="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tc>
                  <a:txBody>
                    <a:bodyPr/>
                    <a:lstStyle/>
                    <a:p>
                      <a:pPr algn="ctr" rtl="0" fontAlgn="base"/>
                      <a:r>
                        <a:rPr lang="en-US" sz="2800" b="1" i="0">
                          <a:solidFill>
                            <a:srgbClr val="000000"/>
                          </a:solidFill>
                          <a:effectLst/>
                          <a:latin typeface="Calibri" panose="020F0502020204030204" pitchFamily="34" charset="0"/>
                        </a:rPr>
                        <a:t>FAY End Date </a:t>
                      </a:r>
                      <a:endParaRPr lang="en-US" sz="2800" b="1" i="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extLst>
                  <a:ext uri="{0D108BD9-81ED-4DB2-BD59-A6C34878D82A}">
                    <a16:rowId xmlns:a16="http://schemas.microsoft.com/office/drawing/2014/main" val="4031380028"/>
                  </a:ext>
                </a:extLst>
              </a:tr>
              <a:tr h="767862">
                <a:tc>
                  <a:txBody>
                    <a:bodyPr/>
                    <a:lstStyle/>
                    <a:p>
                      <a:pPr algn="l" rtl="0" fontAlgn="base"/>
                      <a:r>
                        <a:rPr lang="en-US" sz="2800" b="1" i="0" dirty="0" smtClean="0">
                          <a:solidFill>
                            <a:srgbClr val="000000"/>
                          </a:solidFill>
                          <a:effectLst/>
                          <a:latin typeface="Calibri" panose="020F0502020204030204" pitchFamily="34" charset="0"/>
                        </a:rPr>
                        <a:t>Access/Access</a:t>
                      </a:r>
                      <a:r>
                        <a:rPr lang="en-US" sz="2800" b="1" i="0" baseline="0" dirty="0" smtClean="0">
                          <a:solidFill>
                            <a:srgbClr val="000000"/>
                          </a:solidFill>
                          <a:effectLst/>
                          <a:latin typeface="Calibri" panose="020F0502020204030204" pitchFamily="34" charset="0"/>
                        </a:rPr>
                        <a:t> Alt </a:t>
                      </a:r>
                      <a:endParaRPr lang="en-US" sz="2800" b="1" i="0" dirty="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tc>
                  <a:txBody>
                    <a:bodyPr/>
                    <a:lstStyle/>
                    <a:p>
                      <a:pPr algn="l" rtl="0" fontAlgn="base"/>
                      <a:r>
                        <a:rPr lang="en-US" sz="2800" b="1" i="0">
                          <a:solidFill>
                            <a:srgbClr val="000000"/>
                          </a:solidFill>
                          <a:effectLst/>
                          <a:latin typeface="Calibri" panose="020F0502020204030204" pitchFamily="34" charset="0"/>
                        </a:rPr>
                        <a:t>January 22 (Beginning of WIDA Testing) </a:t>
                      </a:r>
                      <a:endParaRPr lang="en-US" sz="2800" b="1" i="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extLst>
                  <a:ext uri="{0D108BD9-81ED-4DB2-BD59-A6C34878D82A}">
                    <a16:rowId xmlns:a16="http://schemas.microsoft.com/office/drawing/2014/main" val="923019487"/>
                  </a:ext>
                </a:extLst>
              </a:tr>
              <a:tr h="767862">
                <a:tc>
                  <a:txBody>
                    <a:bodyPr/>
                    <a:lstStyle/>
                    <a:p>
                      <a:pPr algn="l" rtl="0" fontAlgn="base"/>
                      <a:r>
                        <a:rPr lang="en-US" sz="2800" b="1" i="0" dirty="0" smtClean="0">
                          <a:solidFill>
                            <a:srgbClr val="000000"/>
                          </a:solidFill>
                          <a:effectLst/>
                          <a:latin typeface="Calibri" panose="020F0502020204030204" pitchFamily="34" charset="0"/>
                        </a:rPr>
                        <a:t>OSTP/OAAP</a:t>
                      </a:r>
                      <a:endParaRPr lang="en-US" sz="2800" b="1" i="0" dirty="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tc>
                  <a:txBody>
                    <a:bodyPr/>
                    <a:lstStyle/>
                    <a:p>
                      <a:pPr algn="l" rtl="0" fontAlgn="base"/>
                      <a:r>
                        <a:rPr lang="en-US" sz="2800" b="1" i="0" dirty="0">
                          <a:solidFill>
                            <a:srgbClr val="000000"/>
                          </a:solidFill>
                          <a:effectLst/>
                          <a:latin typeface="Calibri" panose="020F0502020204030204" pitchFamily="34" charset="0"/>
                        </a:rPr>
                        <a:t>April </a:t>
                      </a:r>
                      <a:r>
                        <a:rPr lang="en-US" sz="2800" b="1" i="0" dirty="0" smtClean="0">
                          <a:solidFill>
                            <a:srgbClr val="000000"/>
                          </a:solidFill>
                          <a:effectLst/>
                          <a:latin typeface="Calibri" panose="020F0502020204030204" pitchFamily="34" charset="0"/>
                        </a:rPr>
                        <a:t>1 </a:t>
                      </a:r>
                      <a:r>
                        <a:rPr lang="en-US" sz="2800" b="1" i="0" dirty="0">
                          <a:solidFill>
                            <a:srgbClr val="000000"/>
                          </a:solidFill>
                          <a:effectLst/>
                          <a:latin typeface="Calibri" panose="020F0502020204030204" pitchFamily="34" charset="0"/>
                        </a:rPr>
                        <a:t>(Beginning of OSTP Testing) </a:t>
                      </a:r>
                      <a:endParaRPr lang="en-US" sz="2800" b="1" i="0" dirty="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extLst>
                  <a:ext uri="{0D108BD9-81ED-4DB2-BD59-A6C34878D82A}">
                    <a16:rowId xmlns:a16="http://schemas.microsoft.com/office/drawing/2014/main" val="2280063452"/>
                  </a:ext>
                </a:extLst>
              </a:tr>
              <a:tr h="767862">
                <a:tc>
                  <a:txBody>
                    <a:bodyPr/>
                    <a:lstStyle/>
                    <a:p>
                      <a:pPr algn="l" rtl="0" fontAlgn="base"/>
                      <a:r>
                        <a:rPr lang="en-US" sz="2800" b="1" i="0" dirty="0" smtClean="0">
                          <a:solidFill>
                            <a:srgbClr val="000000"/>
                          </a:solidFill>
                          <a:effectLst/>
                          <a:latin typeface="Calibri" panose="020F0502020204030204" pitchFamily="34" charset="0"/>
                        </a:rPr>
                        <a:t>ACT/SAT</a:t>
                      </a:r>
                      <a:endParaRPr lang="en-US" sz="2800" b="1" i="0" dirty="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tc>
                  <a:txBody>
                    <a:bodyPr/>
                    <a:lstStyle/>
                    <a:p>
                      <a:pPr algn="l" rtl="0" fontAlgn="base"/>
                      <a:r>
                        <a:rPr lang="en-US" sz="2800" b="1" i="0" dirty="0" smtClean="0">
                          <a:solidFill>
                            <a:srgbClr val="000000"/>
                          </a:solidFill>
                          <a:effectLst/>
                          <a:latin typeface="Calibri" panose="020F0502020204030204" pitchFamily="34" charset="0"/>
                        </a:rPr>
                        <a:t>April 1 (Beginning of ACT/SAT Testing)</a:t>
                      </a:r>
                      <a:endParaRPr lang="en-US" sz="2800" b="1" i="0" dirty="0">
                        <a:solidFill>
                          <a:srgbClr val="000000"/>
                        </a:solidFill>
                        <a:effectLst/>
                      </a:endParaRPr>
                    </a:p>
                  </a:txBody>
                  <a:tcPr marT="28575" marB="28575">
                    <a:lnL w="9525" cap="flat" cmpd="sng" algn="ctr">
                      <a:solidFill>
                        <a:srgbClr val="C8CACC"/>
                      </a:solidFill>
                      <a:prstDash val="solid"/>
                      <a:round/>
                      <a:headEnd type="none" w="med" len="med"/>
                      <a:tailEnd type="none" w="med" len="med"/>
                    </a:lnL>
                    <a:lnR w="9525" cap="flat" cmpd="sng" algn="ctr">
                      <a:solidFill>
                        <a:srgbClr val="C8CACC"/>
                      </a:solidFill>
                      <a:prstDash val="solid"/>
                      <a:round/>
                      <a:headEnd type="none" w="med" len="med"/>
                      <a:tailEnd type="none" w="med" len="med"/>
                    </a:lnR>
                    <a:lnT w="9525" cap="flat" cmpd="sng" algn="ctr">
                      <a:solidFill>
                        <a:srgbClr val="C8CACC"/>
                      </a:solidFill>
                      <a:prstDash val="solid"/>
                      <a:round/>
                      <a:headEnd type="none" w="med" len="med"/>
                      <a:tailEnd type="none" w="med" len="med"/>
                    </a:lnT>
                    <a:lnB w="9525" cap="flat" cmpd="sng" algn="ctr">
                      <a:solidFill>
                        <a:srgbClr val="C8CACC"/>
                      </a:solidFill>
                      <a:prstDash val="solid"/>
                      <a:round/>
                      <a:headEnd type="none" w="med" len="med"/>
                      <a:tailEnd type="none" w="med" len="med"/>
                    </a:lnB>
                  </a:tcPr>
                </a:tc>
                <a:extLst>
                  <a:ext uri="{0D108BD9-81ED-4DB2-BD59-A6C34878D82A}">
                    <a16:rowId xmlns:a16="http://schemas.microsoft.com/office/drawing/2014/main" val="2304636809"/>
                  </a:ext>
                </a:extLst>
              </a:tr>
            </a:tbl>
          </a:graphicData>
        </a:graphic>
      </p:graphicFrame>
    </p:spTree>
    <p:extLst>
      <p:ext uri="{BB962C8B-B14F-4D97-AF65-F5344CB8AC3E}">
        <p14:creationId xmlns:p14="http://schemas.microsoft.com/office/powerpoint/2010/main" val="823390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NFAY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37466"/>
              </p:ext>
            </p:extLst>
          </p:nvPr>
        </p:nvGraphicFramePr>
        <p:xfrm>
          <a:off x="1380931" y="1417638"/>
          <a:ext cx="9479902" cy="4644786"/>
        </p:xfrm>
        <a:graphic>
          <a:graphicData uri="http://schemas.openxmlformats.org/drawingml/2006/table">
            <a:tbl>
              <a:tblPr firstRow="1" firstCol="1" bandRow="1">
                <a:tableStyleId>{21E4AEA4-8DFA-4A89-87EB-49C32662AFE0}</a:tableStyleId>
              </a:tblPr>
              <a:tblGrid>
                <a:gridCol w="1306285">
                  <a:extLst>
                    <a:ext uri="{9D8B030D-6E8A-4147-A177-3AD203B41FA5}">
                      <a16:colId xmlns:a16="http://schemas.microsoft.com/office/drawing/2014/main" val="1290836503"/>
                    </a:ext>
                  </a:extLst>
                </a:gridCol>
                <a:gridCol w="8173617">
                  <a:extLst>
                    <a:ext uri="{9D8B030D-6E8A-4147-A177-3AD203B41FA5}">
                      <a16:colId xmlns:a16="http://schemas.microsoft.com/office/drawing/2014/main" val="387474677"/>
                    </a:ext>
                  </a:extLst>
                </a:gridCol>
              </a:tblGrid>
              <a:tr h="731281">
                <a:tc>
                  <a:txBody>
                    <a:bodyPr/>
                    <a:lstStyle/>
                    <a:p>
                      <a:pPr marL="0" marR="0" algn="ctr">
                        <a:lnSpc>
                          <a:spcPct val="107000"/>
                        </a:lnSpc>
                        <a:spcBef>
                          <a:spcPts val="0"/>
                        </a:spcBef>
                        <a:spcAft>
                          <a:spcPts val="0"/>
                        </a:spcAft>
                      </a:pPr>
                      <a:r>
                        <a:rPr lang="en-US" sz="2400" dirty="0">
                          <a:effectLst/>
                        </a:rPr>
                        <a:t>NFAY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Definition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7763431"/>
                  </a:ext>
                </a:extLst>
              </a:tr>
              <a:tr h="1344331">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a:effectLst/>
                        </a:rPr>
                        <a:t>The student is FAY. The student is FAY when he/she is enrolled within the first 20 days, and did not have an instructional gap of 10 or more consecutive days. This record will be used in school, district and state </a:t>
                      </a:r>
                      <a:r>
                        <a:rPr lang="en-US" sz="2400" dirty="0" smtClean="0">
                          <a:effectLst/>
                        </a:rPr>
                        <a:t>accountability.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4818591"/>
                  </a:ext>
                </a:extLst>
              </a:tr>
              <a:tr h="2254407">
                <a:tc>
                  <a:txBody>
                    <a:bodyPr/>
                    <a:lstStyle/>
                    <a:p>
                      <a:pPr marL="0" marR="0" algn="ctr">
                        <a:lnSpc>
                          <a:spcPct val="10700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a:effectLst/>
                        </a:rPr>
                        <a:t>The student is NFAY at the school level only. This happens when the student is not enrolled within the first 20 instructional days at a site (or LEA) or they have a gap of 10 or more days at the school level.  For instance, a student may have switched schools but stayed within the district.   This student’s record will be used in district and state accountability.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7043825"/>
                  </a:ext>
                </a:extLst>
              </a:tr>
            </a:tbl>
          </a:graphicData>
        </a:graphic>
      </p:graphicFrame>
    </p:spTree>
    <p:extLst>
      <p:ext uri="{BB962C8B-B14F-4D97-AF65-F5344CB8AC3E}">
        <p14:creationId xmlns:p14="http://schemas.microsoft.com/office/powerpoint/2010/main" val="177759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0"/>
            <a:ext cx="10972800" cy="1143000"/>
          </a:xfrm>
        </p:spPr>
        <p:txBody>
          <a:bodyPr/>
          <a:lstStyle/>
          <a:p>
            <a:r>
              <a:rPr lang="en-US" dirty="0" smtClean="0"/>
              <a:t>NFAY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172055"/>
              </p:ext>
            </p:extLst>
          </p:nvPr>
        </p:nvGraphicFramePr>
        <p:xfrm>
          <a:off x="358588" y="972622"/>
          <a:ext cx="11421035" cy="5087558"/>
        </p:xfrm>
        <a:graphic>
          <a:graphicData uri="http://schemas.openxmlformats.org/drawingml/2006/table">
            <a:tbl>
              <a:tblPr firstRow="1" firstCol="1" bandRow="1">
                <a:tableStyleId>{21E4AEA4-8DFA-4A89-87EB-49C32662AFE0}</a:tableStyleId>
              </a:tblPr>
              <a:tblGrid>
                <a:gridCol w="1219200">
                  <a:extLst>
                    <a:ext uri="{9D8B030D-6E8A-4147-A177-3AD203B41FA5}">
                      <a16:colId xmlns:a16="http://schemas.microsoft.com/office/drawing/2014/main" val="1290836503"/>
                    </a:ext>
                  </a:extLst>
                </a:gridCol>
                <a:gridCol w="10201835">
                  <a:extLst>
                    <a:ext uri="{9D8B030D-6E8A-4147-A177-3AD203B41FA5}">
                      <a16:colId xmlns:a16="http://schemas.microsoft.com/office/drawing/2014/main" val="387474677"/>
                    </a:ext>
                  </a:extLst>
                </a:gridCol>
              </a:tblGrid>
              <a:tr h="298528">
                <a:tc>
                  <a:txBody>
                    <a:bodyPr/>
                    <a:lstStyle/>
                    <a:p>
                      <a:pPr marL="0" marR="0" algn="ctr">
                        <a:lnSpc>
                          <a:spcPct val="107000"/>
                        </a:lnSpc>
                        <a:spcBef>
                          <a:spcPts val="0"/>
                        </a:spcBef>
                        <a:spcAft>
                          <a:spcPts val="0"/>
                        </a:spcAft>
                      </a:pPr>
                      <a:r>
                        <a:rPr lang="en-US" sz="2400">
                          <a:effectLst/>
                        </a:rPr>
                        <a:t>NFAY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Definition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7763431"/>
                  </a:ext>
                </a:extLst>
              </a:tr>
              <a:tr h="1492640">
                <a:tc>
                  <a:txBody>
                    <a:bodyPr/>
                    <a:lstStyle/>
                    <a:p>
                      <a:pPr marL="0" marR="0" algn="ctr">
                        <a:lnSpc>
                          <a:spcPct val="107000"/>
                        </a:lnSpc>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a:effectLst/>
                        </a:rPr>
                        <a:t>The student is NFAY at the school and district level. This happens when the student is not enrolled within the first 20 instructional days or the student had a gap of 10 or more days at the school and district level.  For instance, a student may have transferred to another school in another district. </a:t>
                      </a:r>
                      <a:r>
                        <a:rPr lang="en-US" sz="2400" dirty="0" smtClean="0">
                          <a:effectLst/>
                        </a:rPr>
                        <a:t>This </a:t>
                      </a:r>
                      <a:r>
                        <a:rPr lang="en-US" sz="2400" dirty="0">
                          <a:effectLst/>
                        </a:rPr>
                        <a:t>student’s record will be used in state accountability.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814724"/>
                  </a:ext>
                </a:extLst>
              </a:tr>
              <a:tr h="2686751">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a:effectLst/>
                        </a:rPr>
                        <a:t>The student is NFAY at the school, district and state level. This happens when the student was either :</a:t>
                      </a:r>
                    </a:p>
                    <a:p>
                      <a:pPr marL="342900" marR="0" lvl="0" indent="-342900">
                        <a:lnSpc>
                          <a:spcPct val="107000"/>
                        </a:lnSpc>
                        <a:spcBef>
                          <a:spcPts val="0"/>
                        </a:spcBef>
                        <a:spcAft>
                          <a:spcPts val="0"/>
                        </a:spcAft>
                        <a:buFont typeface="Symbol" panose="05050102010706020507" pitchFamily="18" charset="2"/>
                        <a:buChar char=""/>
                      </a:pPr>
                      <a:r>
                        <a:rPr lang="en-US" sz="2400" dirty="0">
                          <a:effectLst/>
                        </a:rPr>
                        <a:t>Enrolled in an Oklahoma public school for the first time AFTER the first 20 instructional days of the school year.  </a:t>
                      </a:r>
                    </a:p>
                    <a:p>
                      <a:pPr marL="342900" marR="0" lvl="0" indent="-342900">
                        <a:lnSpc>
                          <a:spcPct val="107000"/>
                        </a:lnSpc>
                        <a:spcBef>
                          <a:spcPts val="0"/>
                        </a:spcBef>
                        <a:spcAft>
                          <a:spcPts val="0"/>
                        </a:spcAft>
                        <a:buFont typeface="Symbol" panose="05050102010706020507" pitchFamily="18" charset="2"/>
                        <a:buChar char=""/>
                      </a:pPr>
                      <a:r>
                        <a:rPr lang="en-US" sz="2400" dirty="0">
                          <a:effectLst/>
                        </a:rPr>
                        <a:t>Enrolled within the first 20 instructional days but has a lapse of 10 or more consecutive instructional days with </a:t>
                      </a:r>
                      <a:r>
                        <a:rPr lang="en-US" sz="2400" u="sng" dirty="0">
                          <a:effectLst/>
                        </a:rPr>
                        <a:t>no enrollment</a:t>
                      </a:r>
                      <a:r>
                        <a:rPr lang="en-US" sz="2400" dirty="0">
                          <a:effectLst/>
                        </a:rPr>
                        <a:t> in any Oklahoma public school.</a:t>
                      </a:r>
                    </a:p>
                    <a:p>
                      <a:pPr marL="0" marR="0">
                        <a:lnSpc>
                          <a:spcPct val="107000"/>
                        </a:lnSpc>
                        <a:spcBef>
                          <a:spcPts val="0"/>
                        </a:spcBef>
                        <a:spcAft>
                          <a:spcPts val="0"/>
                        </a:spcAft>
                      </a:pPr>
                      <a:r>
                        <a:rPr lang="en-US" sz="2400" dirty="0">
                          <a:effectLst/>
                        </a:rPr>
                        <a:t>This student’s records are excluded from school, district and state accountability.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8403700"/>
                  </a:ext>
                </a:extLst>
              </a:tr>
            </a:tbl>
          </a:graphicData>
        </a:graphic>
      </p:graphicFrame>
    </p:spTree>
    <p:extLst>
      <p:ext uri="{BB962C8B-B14F-4D97-AF65-F5344CB8AC3E}">
        <p14:creationId xmlns:p14="http://schemas.microsoft.com/office/powerpoint/2010/main" val="92788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submit a DVR</a:t>
            </a:r>
            <a:endParaRPr lang="en-US" dirty="0"/>
          </a:p>
        </p:txBody>
      </p:sp>
      <p:sp>
        <p:nvSpPr>
          <p:cNvPr id="3" name="Content Placeholder 2"/>
          <p:cNvSpPr>
            <a:spLocks noGrp="1"/>
          </p:cNvSpPr>
          <p:nvPr>
            <p:ph idx="1"/>
          </p:nvPr>
        </p:nvSpPr>
        <p:spPr>
          <a:xfrm>
            <a:off x="609600" y="1417639"/>
            <a:ext cx="11170024" cy="4708526"/>
          </a:xfrm>
        </p:spPr>
        <p:txBody>
          <a:bodyPr/>
          <a:lstStyle/>
          <a:p>
            <a:r>
              <a:rPr lang="en-US" dirty="0" smtClean="0"/>
              <a:t>Missing student</a:t>
            </a:r>
          </a:p>
          <a:p>
            <a:r>
              <a:rPr lang="en-US" dirty="0" smtClean="0"/>
              <a:t>Incorrect NFAY status (refer to the NFAY chart)</a:t>
            </a:r>
          </a:p>
          <a:p>
            <a:r>
              <a:rPr lang="en-US" dirty="0" smtClean="0"/>
              <a:t>Incorrect ‘no score code’ ( DNR, NLE, DNA, INV)</a:t>
            </a:r>
          </a:p>
          <a:p>
            <a:pPr lvl="2"/>
            <a:r>
              <a:rPr lang="en-US" dirty="0" smtClean="0"/>
              <a:t>DNR= Do Not Report</a:t>
            </a:r>
          </a:p>
          <a:p>
            <a:pPr lvl="2"/>
            <a:r>
              <a:rPr lang="en-US" dirty="0" smtClean="0"/>
              <a:t>NLE= No Longer Enrolled</a:t>
            </a:r>
          </a:p>
          <a:p>
            <a:pPr lvl="2"/>
            <a:r>
              <a:rPr lang="en-US" dirty="0" smtClean="0"/>
              <a:t>DNA= Did Not Attempt</a:t>
            </a:r>
          </a:p>
          <a:p>
            <a:pPr lvl="2"/>
            <a:r>
              <a:rPr lang="en-US" dirty="0" smtClean="0"/>
              <a:t>INV= Invalidated</a:t>
            </a:r>
          </a:p>
          <a:p>
            <a:pPr lvl="2"/>
            <a:r>
              <a:rPr lang="en-US" dirty="0" smtClean="0"/>
              <a:t>DNR-D = Do Not Report Duplicate</a:t>
            </a:r>
          </a:p>
          <a:p>
            <a:pPr lvl="2"/>
            <a:r>
              <a:rPr lang="en-US" dirty="0"/>
              <a:t>SPD=student was not able to take the domain due to disability (WIDA)</a:t>
            </a:r>
          </a:p>
          <a:p>
            <a:pPr lvl="2"/>
            <a:endParaRPr lang="en-US" dirty="0" smtClean="0"/>
          </a:p>
          <a:p>
            <a:pPr lvl="2"/>
            <a:endParaRPr lang="en-US" dirty="0" smtClean="0"/>
          </a:p>
        </p:txBody>
      </p:sp>
    </p:spTree>
    <p:extLst>
      <p:ext uri="{BB962C8B-B14F-4D97-AF65-F5344CB8AC3E}">
        <p14:creationId xmlns:p14="http://schemas.microsoft.com/office/powerpoint/2010/main" val="120049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Trouble </a:t>
            </a:r>
            <a:r>
              <a:rPr lang="en-US" dirty="0" smtClean="0"/>
              <a:t>Shooting </a:t>
            </a:r>
            <a:endParaRPr lang="en-US" dirty="0"/>
          </a:p>
        </p:txBody>
      </p:sp>
      <p:sp>
        <p:nvSpPr>
          <p:cNvPr id="3" name="Content Placeholder 2"/>
          <p:cNvSpPr>
            <a:spLocks noGrp="1"/>
          </p:cNvSpPr>
          <p:nvPr>
            <p:ph idx="1"/>
          </p:nvPr>
        </p:nvSpPr>
        <p:spPr>
          <a:xfrm>
            <a:off x="609600" y="1317055"/>
            <a:ext cx="11136198" cy="4708525"/>
          </a:xfrm>
        </p:spPr>
        <p:txBody>
          <a:bodyPr>
            <a:normAutofit/>
          </a:bodyPr>
          <a:lstStyle/>
          <a:p>
            <a:r>
              <a:rPr lang="en-US" dirty="0" smtClean="0"/>
              <a:t>Students who took the CCRA </a:t>
            </a:r>
          </a:p>
          <a:p>
            <a:r>
              <a:rPr lang="en-US" dirty="0" smtClean="0"/>
              <a:t>A student will not get a composite score if a student did not complete both sections (Reading and Writing) of the ELA test portion. This would end with a DNA.</a:t>
            </a:r>
          </a:p>
          <a:p>
            <a:endParaRPr lang="en-US" dirty="0"/>
          </a:p>
          <a:p>
            <a:r>
              <a:rPr lang="en-US" dirty="0" smtClean="0"/>
              <a:t>This situation would </a:t>
            </a:r>
            <a:r>
              <a:rPr lang="en-US" u="sng" dirty="0" smtClean="0">
                <a:solidFill>
                  <a:srgbClr val="FF0000"/>
                </a:solidFill>
              </a:rPr>
              <a:t>not</a:t>
            </a:r>
            <a:r>
              <a:rPr lang="en-US" dirty="0" smtClean="0"/>
              <a:t> require a DVR</a:t>
            </a:r>
          </a:p>
        </p:txBody>
      </p:sp>
    </p:spTree>
    <p:extLst>
      <p:ext uri="{BB962C8B-B14F-4D97-AF65-F5344CB8AC3E}">
        <p14:creationId xmlns:p14="http://schemas.microsoft.com/office/powerpoint/2010/main" val="503150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Shooting Continued</a:t>
            </a:r>
            <a:endParaRPr lang="en-US" dirty="0"/>
          </a:p>
        </p:txBody>
      </p:sp>
      <p:sp>
        <p:nvSpPr>
          <p:cNvPr id="3" name="Content Placeholder 2"/>
          <p:cNvSpPr>
            <a:spLocks noGrp="1"/>
          </p:cNvSpPr>
          <p:nvPr>
            <p:ph idx="1"/>
          </p:nvPr>
        </p:nvSpPr>
        <p:spPr/>
        <p:txBody>
          <a:bodyPr/>
          <a:lstStyle/>
          <a:p>
            <a:r>
              <a:rPr lang="en-US" dirty="0" smtClean="0"/>
              <a:t>Student has OAAP record with valid score but is also showing a OSTP with a DNA</a:t>
            </a:r>
          </a:p>
          <a:p>
            <a:r>
              <a:rPr lang="en-US" dirty="0" smtClean="0"/>
              <a:t>Solution: For Accountability purposes SDE will only include the records that have valid score. The record with a DNA will be updated to a DNR-D</a:t>
            </a:r>
            <a:endParaRPr lang="en-US" dirty="0"/>
          </a:p>
          <a:p>
            <a:r>
              <a:rPr lang="en-US" dirty="0" smtClean="0"/>
              <a:t>A DVR is </a:t>
            </a:r>
            <a:r>
              <a:rPr lang="en-US" u="sng" dirty="0" smtClean="0">
                <a:solidFill>
                  <a:srgbClr val="FF0000"/>
                </a:solidFill>
              </a:rPr>
              <a:t>not</a:t>
            </a:r>
            <a:r>
              <a:rPr lang="en-US" dirty="0" smtClean="0"/>
              <a:t> required for these situations </a:t>
            </a:r>
            <a:endParaRPr lang="en-US" dirty="0"/>
          </a:p>
        </p:txBody>
      </p:sp>
    </p:spTree>
    <p:extLst>
      <p:ext uri="{BB962C8B-B14F-4D97-AF65-F5344CB8AC3E}">
        <p14:creationId xmlns:p14="http://schemas.microsoft.com/office/powerpoint/2010/main" val="219283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 </a:t>
            </a:r>
            <a:r>
              <a:rPr lang="en-US" dirty="0" smtClean="0"/>
              <a:t>Shooting Continued</a:t>
            </a:r>
            <a:endParaRPr lang="en-US" dirty="0"/>
          </a:p>
        </p:txBody>
      </p:sp>
      <p:sp>
        <p:nvSpPr>
          <p:cNvPr id="3" name="Content Placeholder 2"/>
          <p:cNvSpPr>
            <a:spLocks noGrp="1"/>
          </p:cNvSpPr>
          <p:nvPr>
            <p:ph idx="1"/>
          </p:nvPr>
        </p:nvSpPr>
        <p:spPr/>
        <p:txBody>
          <a:bodyPr/>
          <a:lstStyle/>
          <a:p>
            <a:r>
              <a:rPr lang="en-US" dirty="0" smtClean="0"/>
              <a:t>Student has a blank NFAY status.</a:t>
            </a:r>
          </a:p>
          <a:p>
            <a:r>
              <a:rPr lang="en-US" dirty="0" smtClean="0"/>
              <a:t>Solution: NFAY is calculated by using school calendar and student enrollment</a:t>
            </a:r>
          </a:p>
          <a:p>
            <a:pPr marL="0" indent="0">
              <a:buNone/>
            </a:pPr>
            <a:r>
              <a:rPr lang="en-US" dirty="0" smtClean="0"/>
              <a:t>Ex: </a:t>
            </a:r>
          </a:p>
          <a:p>
            <a:r>
              <a:rPr lang="en-US" dirty="0" smtClean="0"/>
              <a:t>Entry or exit date is not a instructional day in the school calendar. The student enrollment would need to be adjusted</a:t>
            </a:r>
          </a:p>
          <a:p>
            <a:r>
              <a:rPr lang="en-US" dirty="0" smtClean="0"/>
              <a:t>Entry or exit date is not in the school calendar. </a:t>
            </a:r>
            <a:r>
              <a:rPr lang="en-US" dirty="0"/>
              <a:t>Y</a:t>
            </a:r>
            <a:r>
              <a:rPr lang="en-US" dirty="0" smtClean="0"/>
              <a:t>ou would need to adjust the school calendar</a:t>
            </a:r>
            <a:endParaRPr lang="en-US" dirty="0"/>
          </a:p>
        </p:txBody>
      </p:sp>
    </p:spTree>
    <p:extLst>
      <p:ext uri="{BB962C8B-B14F-4D97-AF65-F5344CB8AC3E}">
        <p14:creationId xmlns:p14="http://schemas.microsoft.com/office/powerpoint/2010/main" val="251381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 </a:t>
            </a:r>
            <a:r>
              <a:rPr lang="en-US" dirty="0" smtClean="0"/>
              <a:t>Shooting Continued</a:t>
            </a:r>
            <a:endParaRPr lang="en-US" dirty="0"/>
          </a:p>
        </p:txBody>
      </p:sp>
      <p:sp>
        <p:nvSpPr>
          <p:cNvPr id="3" name="Content Placeholder 2"/>
          <p:cNvSpPr>
            <a:spLocks noGrp="1"/>
          </p:cNvSpPr>
          <p:nvPr>
            <p:ph idx="1"/>
          </p:nvPr>
        </p:nvSpPr>
        <p:spPr/>
        <p:txBody>
          <a:bodyPr/>
          <a:lstStyle/>
          <a:p>
            <a:r>
              <a:rPr lang="en-US" dirty="0" smtClean="0"/>
              <a:t>A student is not showing up as Recently Arrived English Learner (RAEL)</a:t>
            </a:r>
          </a:p>
          <a:p>
            <a:pPr marL="0" indent="0">
              <a:buNone/>
            </a:pPr>
            <a:r>
              <a:rPr lang="en-US" dirty="0" smtClean="0"/>
              <a:t>Solution: check the </a:t>
            </a:r>
            <a:r>
              <a:rPr lang="en-US" dirty="0" smtClean="0">
                <a:solidFill>
                  <a:srgbClr val="FF0000"/>
                </a:solidFill>
              </a:rPr>
              <a:t>entry code </a:t>
            </a:r>
            <a:r>
              <a:rPr lang="en-US" dirty="0" smtClean="0"/>
              <a:t>and </a:t>
            </a:r>
            <a:r>
              <a:rPr lang="en-US" dirty="0" smtClean="0">
                <a:solidFill>
                  <a:srgbClr val="FF0000"/>
                </a:solidFill>
              </a:rPr>
              <a:t>EL Flag</a:t>
            </a:r>
          </a:p>
          <a:p>
            <a:r>
              <a:rPr lang="en-US" dirty="0" smtClean="0"/>
              <a:t>As a reminder a student is marked RAEL if they marked EL and entry  code is </a:t>
            </a:r>
            <a:r>
              <a:rPr lang="en-US" dirty="0" smtClean="0">
                <a:solidFill>
                  <a:srgbClr val="FF0000"/>
                </a:solidFill>
              </a:rPr>
              <a:t>1838,1839,1840</a:t>
            </a:r>
            <a:endParaRPr lang="en-US" dirty="0">
              <a:solidFill>
                <a:srgbClr val="FF0000"/>
              </a:solidFill>
            </a:endParaRPr>
          </a:p>
        </p:txBody>
      </p:sp>
    </p:spTree>
    <p:extLst>
      <p:ext uri="{BB962C8B-B14F-4D97-AF65-F5344CB8AC3E}">
        <p14:creationId xmlns:p14="http://schemas.microsoft.com/office/powerpoint/2010/main" val="4271251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Next Reporting Webinar will be June 20</a:t>
            </a:r>
            <a:r>
              <a:rPr lang="en-US" baseline="30000" dirty="0" smtClean="0"/>
              <a:t>th</a:t>
            </a:r>
            <a:r>
              <a:rPr lang="en-US" dirty="0" smtClean="0"/>
              <a:t> at 1:00pm</a:t>
            </a:r>
          </a:p>
          <a:p>
            <a:r>
              <a:rPr lang="en-US" dirty="0" smtClean="0">
                <a:hlinkClick r:id="rId2"/>
              </a:rPr>
              <a:t>Department of Education Website</a:t>
            </a:r>
            <a:endParaRPr lang="en-US" dirty="0" smtClean="0"/>
          </a:p>
          <a:p>
            <a:r>
              <a:rPr lang="en-US" dirty="0" smtClean="0">
                <a:hlinkClick r:id="rId3"/>
              </a:rPr>
              <a:t>Recently Arrived English Learner (RAEL) Frequently Asked Questions </a:t>
            </a:r>
            <a:endParaRPr lang="en-US" dirty="0" smtClean="0"/>
          </a:p>
          <a:p>
            <a:r>
              <a:rPr lang="en-US" dirty="0" smtClean="0">
                <a:hlinkClick r:id="rId4"/>
              </a:rPr>
              <a:t>Data Verification Request (DVR) How-To </a:t>
            </a:r>
            <a:endParaRPr lang="en-US" dirty="0" smtClean="0"/>
          </a:p>
          <a:p>
            <a:r>
              <a:rPr lang="en-US" dirty="0" smtClean="0">
                <a:hlinkClick r:id="rId5"/>
              </a:rPr>
              <a:t>Assessment Correction Window (OSTP, OAAP, CCRA) Guide </a:t>
            </a:r>
            <a:endParaRPr lang="en-US" dirty="0" smtClean="0"/>
          </a:p>
          <a:p>
            <a:pPr marL="0" indent="0">
              <a:buNone/>
            </a:pPr>
            <a:endParaRPr lang="en-US" dirty="0"/>
          </a:p>
        </p:txBody>
      </p:sp>
    </p:spTree>
    <p:extLst>
      <p:ext uri="{BB962C8B-B14F-4D97-AF65-F5344CB8AC3E}">
        <p14:creationId xmlns:p14="http://schemas.microsoft.com/office/powerpoint/2010/main" val="32536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help?</a:t>
            </a:r>
            <a:endParaRPr lang="en-US" dirty="0"/>
          </a:p>
        </p:txBody>
      </p:sp>
      <p:sp>
        <p:nvSpPr>
          <p:cNvPr id="3" name="Content Placeholder 2"/>
          <p:cNvSpPr>
            <a:spLocks noGrp="1"/>
          </p:cNvSpPr>
          <p:nvPr>
            <p:ph idx="1"/>
          </p:nvPr>
        </p:nvSpPr>
        <p:spPr>
          <a:xfrm>
            <a:off x="609600" y="1600201"/>
            <a:ext cx="11258746" cy="4525963"/>
          </a:xfrm>
        </p:spPr>
        <p:txBody>
          <a:bodyPr>
            <a:normAutofit/>
          </a:bodyPr>
          <a:lstStyle/>
          <a:p>
            <a:r>
              <a:rPr lang="en-US" dirty="0" smtClean="0"/>
              <a:t>The Office of Accountability is here to assist you in verifying and certifying your data.</a:t>
            </a:r>
          </a:p>
          <a:p>
            <a:r>
              <a:rPr lang="en-US" dirty="0" smtClean="0"/>
              <a:t>Should you have any questions please contact </a:t>
            </a:r>
            <a:r>
              <a:rPr lang="en-US" dirty="0" smtClean="0">
                <a:hlinkClick r:id="rId2"/>
              </a:rPr>
              <a:t>accountability@sde.ok.gov</a:t>
            </a:r>
            <a:r>
              <a:rPr lang="en-US" dirty="0" smtClean="0"/>
              <a:t> or call (405) 522-5169</a:t>
            </a:r>
          </a:p>
          <a:p>
            <a:pPr marL="0" indent="0">
              <a:buNone/>
            </a:pPr>
            <a:endParaRPr lang="en-US" dirty="0" smtClean="0"/>
          </a:p>
        </p:txBody>
      </p:sp>
    </p:spTree>
    <p:extLst>
      <p:ext uri="{BB962C8B-B14F-4D97-AF65-F5344CB8AC3E}">
        <p14:creationId xmlns:p14="http://schemas.microsoft.com/office/powerpoint/2010/main" val="132527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765540"/>
            <a:ext cx="7772400" cy="1734615"/>
          </a:xfrm>
        </p:spPr>
        <p:txBody>
          <a:bodyPr>
            <a:normAutofit/>
          </a:bodyPr>
          <a:lstStyle/>
          <a:p>
            <a:r>
              <a:rPr lang="en-US" dirty="0" smtClean="0"/>
              <a:t>Assessment Correction Window</a:t>
            </a:r>
            <a:endParaRPr lang="en-US" dirty="0"/>
          </a:p>
        </p:txBody>
      </p:sp>
      <p:sp>
        <p:nvSpPr>
          <p:cNvPr id="3" name="Subtitle 2"/>
          <p:cNvSpPr>
            <a:spLocks noGrp="1"/>
          </p:cNvSpPr>
          <p:nvPr>
            <p:ph type="subTitle" idx="1"/>
          </p:nvPr>
        </p:nvSpPr>
        <p:spPr>
          <a:xfrm>
            <a:off x="2895600" y="3500154"/>
            <a:ext cx="6400800" cy="2138646"/>
          </a:xfrm>
        </p:spPr>
        <p:txBody>
          <a:bodyPr>
            <a:normAutofit/>
          </a:bodyPr>
          <a:lstStyle/>
          <a:p>
            <a:r>
              <a:rPr lang="en-US" dirty="0" smtClean="0"/>
              <a:t>Office of Accountability</a:t>
            </a:r>
          </a:p>
          <a:p>
            <a:r>
              <a:rPr lang="en-US" sz="2800" dirty="0"/>
              <a:t>Oklahoma State Department of Education</a:t>
            </a:r>
          </a:p>
          <a:p>
            <a:r>
              <a:rPr lang="en-US" sz="2800" dirty="0" smtClean="0"/>
              <a:t>May 24, </a:t>
            </a:r>
            <a:r>
              <a:rPr lang="en-US" sz="2800" dirty="0"/>
              <a:t>2019</a:t>
            </a:r>
          </a:p>
        </p:txBody>
      </p:sp>
    </p:spTree>
    <p:extLst>
      <p:ext uri="{BB962C8B-B14F-4D97-AF65-F5344CB8AC3E}">
        <p14:creationId xmlns:p14="http://schemas.microsoft.com/office/powerpoint/2010/main" val="238925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Assessment Correction Window?</a:t>
            </a:r>
            <a:endParaRPr lang="en-US" dirty="0"/>
          </a:p>
        </p:txBody>
      </p:sp>
      <p:sp>
        <p:nvSpPr>
          <p:cNvPr id="3" name="Content Placeholder 2"/>
          <p:cNvSpPr>
            <a:spLocks noGrp="1"/>
          </p:cNvSpPr>
          <p:nvPr>
            <p:ph idx="1"/>
          </p:nvPr>
        </p:nvSpPr>
        <p:spPr/>
        <p:txBody>
          <a:bodyPr/>
          <a:lstStyle/>
          <a:p>
            <a:r>
              <a:rPr lang="en-US" dirty="0" smtClean="0">
                <a:solidFill>
                  <a:schemeClr val="tx2"/>
                </a:solidFill>
              </a:rPr>
              <a:t>The purpose of the Assessment Correction Window </a:t>
            </a:r>
            <a:r>
              <a:rPr lang="en-US" dirty="0">
                <a:solidFill>
                  <a:schemeClr val="tx2"/>
                </a:solidFill>
              </a:rPr>
              <a:t>is </a:t>
            </a:r>
            <a:r>
              <a:rPr lang="en-US" dirty="0" smtClean="0">
                <a:solidFill>
                  <a:schemeClr val="tx2"/>
                </a:solidFill>
              </a:rPr>
              <a:t>for </a:t>
            </a:r>
            <a:r>
              <a:rPr lang="en-US" dirty="0">
                <a:solidFill>
                  <a:schemeClr val="tx2"/>
                </a:solidFill>
              </a:rPr>
              <a:t>districts to be able to view the preliminary data that the vendors sent to the Office of Accountability. During this time, districts are able to send Data Verification </a:t>
            </a:r>
            <a:r>
              <a:rPr lang="en-US" dirty="0" smtClean="0">
                <a:solidFill>
                  <a:schemeClr val="tx2"/>
                </a:solidFill>
              </a:rPr>
              <a:t>Request </a:t>
            </a:r>
            <a:r>
              <a:rPr lang="en-US" dirty="0">
                <a:solidFill>
                  <a:schemeClr val="tx2"/>
                </a:solidFill>
              </a:rPr>
              <a:t>(DVRs</a:t>
            </a:r>
            <a:r>
              <a:rPr lang="en-US" dirty="0" smtClean="0">
                <a:solidFill>
                  <a:schemeClr val="tx2"/>
                </a:solidFill>
              </a:rPr>
              <a:t>)</a:t>
            </a:r>
            <a:endParaRPr lang="en-US" dirty="0">
              <a:solidFill>
                <a:schemeClr val="tx1"/>
              </a:solidFill>
            </a:endParaRPr>
          </a:p>
          <a:p>
            <a:endParaRPr lang="en-US" dirty="0"/>
          </a:p>
          <a:p>
            <a:pPr marL="0" indent="0">
              <a:buNone/>
            </a:pPr>
            <a:endParaRPr lang="en-US" dirty="0" smtClean="0"/>
          </a:p>
        </p:txBody>
      </p:sp>
    </p:spTree>
    <p:extLst>
      <p:ext uri="{BB962C8B-B14F-4D97-AF65-F5344CB8AC3E}">
        <p14:creationId xmlns:p14="http://schemas.microsoft.com/office/powerpoint/2010/main" val="175179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Correction Window Timeline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Report Window: June </a:t>
            </a:r>
          </a:p>
          <a:p>
            <a:pPr marL="0" indent="0">
              <a:buNone/>
            </a:pPr>
            <a:endParaRPr lang="en-US" dirty="0" smtClean="0"/>
          </a:p>
          <a:p>
            <a:r>
              <a:rPr lang="en-US" dirty="0" smtClean="0"/>
              <a:t>Districts will be able to review student assessment data and submit Data Verification Requests (DVR) for a minimum of 15 days. </a:t>
            </a:r>
          </a:p>
          <a:p>
            <a:endParaRPr lang="en-US" dirty="0"/>
          </a:p>
          <a:p>
            <a:pPr marL="0" indent="0">
              <a:buNone/>
            </a:pPr>
            <a:endParaRPr lang="en-US" dirty="0" smtClean="0"/>
          </a:p>
        </p:txBody>
      </p:sp>
    </p:spTree>
    <p:extLst>
      <p:ext uri="{BB962C8B-B14F-4D97-AF65-F5344CB8AC3E}">
        <p14:creationId xmlns:p14="http://schemas.microsoft.com/office/powerpoint/2010/main" val="1749981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access the assessment data</a:t>
            </a:r>
            <a:endParaRPr lang="en-US" dirty="0"/>
          </a:p>
        </p:txBody>
      </p:sp>
      <p:sp>
        <p:nvSpPr>
          <p:cNvPr id="3" name="Content Placeholder 2"/>
          <p:cNvSpPr>
            <a:spLocks noGrp="1"/>
          </p:cNvSpPr>
          <p:nvPr>
            <p:ph idx="1"/>
          </p:nvPr>
        </p:nvSpPr>
        <p:spPr>
          <a:xfrm>
            <a:off x="373380" y="1417638"/>
            <a:ext cx="10972800" cy="4525963"/>
          </a:xfrm>
        </p:spPr>
        <p:txBody>
          <a:bodyPr/>
          <a:lstStyle/>
          <a:p>
            <a:r>
              <a:rPr lang="en-US" dirty="0" smtClean="0">
                <a:solidFill>
                  <a:schemeClr val="tx2"/>
                </a:solidFill>
              </a:rPr>
              <a:t>This report is located in Single Sign On (SSO)</a:t>
            </a:r>
          </a:p>
          <a:p>
            <a:r>
              <a:rPr lang="en-US" dirty="0" smtClean="0">
                <a:solidFill>
                  <a:schemeClr val="tx2"/>
                </a:solidFill>
              </a:rPr>
              <a:t>School-School Data- Student Assessment</a:t>
            </a:r>
          </a:p>
          <a:p>
            <a:pPr marL="0" indent="0">
              <a:buNone/>
            </a:pPr>
            <a:endParaRPr lang="en-US" dirty="0">
              <a:solidFill>
                <a:schemeClr val="tx2"/>
              </a:solidFill>
            </a:endParaRPr>
          </a:p>
        </p:txBody>
      </p:sp>
      <p:pic>
        <p:nvPicPr>
          <p:cNvPr id="8" name="Picture 7"/>
          <p:cNvPicPr>
            <a:picLocks noChangeAspect="1"/>
          </p:cNvPicPr>
          <p:nvPr/>
        </p:nvPicPr>
        <p:blipFill>
          <a:blip r:embed="rId2"/>
          <a:stretch>
            <a:fillRect/>
          </a:stretch>
        </p:blipFill>
        <p:spPr>
          <a:xfrm>
            <a:off x="1260157" y="2575694"/>
            <a:ext cx="7914323" cy="3164523"/>
          </a:xfrm>
          <a:prstGeom prst="rect">
            <a:avLst/>
          </a:prstGeom>
        </p:spPr>
      </p:pic>
      <p:sp>
        <p:nvSpPr>
          <p:cNvPr id="9" name="Right Arrow 8"/>
          <p:cNvSpPr/>
          <p:nvPr/>
        </p:nvSpPr>
        <p:spPr>
          <a:xfrm>
            <a:off x="4491036" y="3483340"/>
            <a:ext cx="726282" cy="3945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7635240" y="3877897"/>
            <a:ext cx="1150620" cy="3501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23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data come from?</a:t>
            </a:r>
            <a:endParaRPr lang="en-US" dirty="0"/>
          </a:p>
        </p:txBody>
      </p:sp>
      <p:sp>
        <p:nvSpPr>
          <p:cNvPr id="3" name="Content Placeholder 2"/>
          <p:cNvSpPr>
            <a:spLocks noGrp="1"/>
          </p:cNvSpPr>
          <p:nvPr>
            <p:ph idx="1"/>
          </p:nvPr>
        </p:nvSpPr>
        <p:spPr>
          <a:xfrm>
            <a:off x="490193" y="1417639"/>
            <a:ext cx="10897385" cy="4525963"/>
          </a:xfrm>
        </p:spPr>
        <p:txBody>
          <a:bodyPr>
            <a:normAutofit/>
          </a:bodyPr>
          <a:lstStyle/>
          <a:p>
            <a:r>
              <a:rPr lang="en-US" dirty="0" smtClean="0"/>
              <a:t>The data that populates the report is from Spring testing</a:t>
            </a:r>
          </a:p>
          <a:p>
            <a:r>
              <a:rPr lang="en-US" dirty="0" smtClean="0"/>
              <a:t>OSTP/OAAP (Grades 3-8 )</a:t>
            </a:r>
          </a:p>
          <a:p>
            <a:r>
              <a:rPr lang="en-US" dirty="0" smtClean="0"/>
              <a:t>WIDA ACCESS/ALT ACESS (English Learners)</a:t>
            </a:r>
          </a:p>
          <a:p>
            <a:r>
              <a:rPr lang="en-US" dirty="0" smtClean="0"/>
              <a:t>SAT/ACT (Grades 11-12) </a:t>
            </a:r>
          </a:p>
        </p:txBody>
      </p:sp>
    </p:spTree>
    <p:extLst>
      <p:ext uri="{BB962C8B-B14F-4D97-AF65-F5344CB8AC3E}">
        <p14:creationId xmlns:p14="http://schemas.microsoft.com/office/powerpoint/2010/main" val="181759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important to review assessment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Academic Growth Indicator</a:t>
            </a:r>
          </a:p>
          <a:p>
            <a:pPr lvl="1"/>
            <a:r>
              <a:rPr lang="en-US" dirty="0"/>
              <a:t>Each individual student’s academic growth is recognized by comparing test results in the same subject from one year to the next. Growth is achieved when a student moves within a performance level (from Basic Low to Basic High, for example) or across performance levels (from Basic to Proficient, for example). </a:t>
            </a:r>
            <a:endParaRPr lang="en-US" dirty="0" smtClean="0"/>
          </a:p>
          <a:p>
            <a:r>
              <a:rPr lang="en-US" dirty="0" smtClean="0"/>
              <a:t>Academic Achievement Indicator</a:t>
            </a:r>
          </a:p>
          <a:p>
            <a:pPr lvl="1"/>
            <a:r>
              <a:rPr lang="en-US" dirty="0"/>
              <a:t> Oklahoma’s Academic Achievement indicator uses individual student performance on annual state </a:t>
            </a:r>
            <a:r>
              <a:rPr lang="en-US" dirty="0" smtClean="0"/>
              <a:t>tests. </a:t>
            </a:r>
            <a:r>
              <a:rPr lang="en-US" dirty="0"/>
              <a:t>Points are earned based on meeting or exceeding state-level targets used to ensure all students have the opportunity to </a:t>
            </a:r>
            <a:r>
              <a:rPr lang="en-US" dirty="0" smtClean="0"/>
              <a:t>improve.</a:t>
            </a:r>
          </a:p>
          <a:p>
            <a:pPr marL="1828800" lvl="4" indent="0">
              <a:buNone/>
            </a:pPr>
            <a:endParaRPr lang="en-US" dirty="0" smtClean="0"/>
          </a:p>
        </p:txBody>
      </p:sp>
    </p:spTree>
    <p:extLst>
      <p:ext uri="{BB962C8B-B14F-4D97-AF65-F5344CB8AC3E}">
        <p14:creationId xmlns:p14="http://schemas.microsoft.com/office/powerpoint/2010/main" val="391809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review the assessment data</a:t>
            </a:r>
            <a:endParaRPr lang="en-US" dirty="0"/>
          </a:p>
        </p:txBody>
      </p:sp>
      <p:sp>
        <p:nvSpPr>
          <p:cNvPr id="3" name="Content Placeholder 2"/>
          <p:cNvSpPr>
            <a:spLocks noGrp="1"/>
          </p:cNvSpPr>
          <p:nvPr>
            <p:ph idx="1"/>
          </p:nvPr>
        </p:nvSpPr>
        <p:spPr/>
        <p:txBody>
          <a:bodyPr/>
          <a:lstStyle/>
          <a:p>
            <a:pPr marL="0" indent="0">
              <a:buNone/>
            </a:pPr>
            <a:r>
              <a:rPr lang="en-US" dirty="0" smtClean="0"/>
              <a:t>What you should be looking for when reviewing test data</a:t>
            </a:r>
          </a:p>
          <a:p>
            <a:pPr>
              <a:buFont typeface="Wingdings" panose="05000000000000000000" pitchFamily="2" charset="2"/>
              <a:buChar char="ü"/>
            </a:pPr>
            <a:r>
              <a:rPr lang="en-US" dirty="0" smtClean="0"/>
              <a:t> Missing students</a:t>
            </a:r>
          </a:p>
          <a:p>
            <a:pPr>
              <a:buFont typeface="Wingdings" panose="05000000000000000000" pitchFamily="2" charset="2"/>
              <a:buChar char="ü"/>
            </a:pPr>
            <a:r>
              <a:rPr lang="en-US" smtClean="0"/>
              <a:t> Students </a:t>
            </a:r>
            <a:r>
              <a:rPr lang="en-US" dirty="0" smtClean="0"/>
              <a:t>who left prior to the assessment window and </a:t>
            </a:r>
            <a:r>
              <a:rPr lang="en-US" smtClean="0"/>
              <a:t>mark  them </a:t>
            </a:r>
            <a:r>
              <a:rPr lang="en-US" dirty="0" smtClean="0"/>
              <a:t>NLE</a:t>
            </a:r>
          </a:p>
          <a:p>
            <a:pPr>
              <a:buFont typeface="Wingdings" panose="05000000000000000000" pitchFamily="2" charset="2"/>
              <a:buChar char="ü"/>
            </a:pPr>
            <a:r>
              <a:rPr lang="en-US" dirty="0" smtClean="0"/>
              <a:t> Recently arrived English Learners and mark accordingly</a:t>
            </a:r>
          </a:p>
          <a:p>
            <a:pPr>
              <a:buFont typeface="Wingdings" panose="05000000000000000000" pitchFamily="2" charset="2"/>
              <a:buChar char="ü"/>
            </a:pPr>
            <a:r>
              <a:rPr lang="en-US" dirty="0" smtClean="0"/>
              <a:t>Make sure the student took the correct test  and correct </a:t>
            </a:r>
            <a:r>
              <a:rPr lang="en-US" dirty="0"/>
              <a:t>g</a:t>
            </a:r>
            <a:r>
              <a:rPr lang="en-US" dirty="0" smtClean="0"/>
              <a:t>rade level</a:t>
            </a:r>
          </a:p>
          <a:p>
            <a:pPr>
              <a:buFont typeface="Wingdings" panose="05000000000000000000" pitchFamily="2" charset="2"/>
              <a:buChar char="ü"/>
            </a:pPr>
            <a:r>
              <a:rPr lang="en-US" dirty="0" smtClean="0"/>
              <a:t>Review the students NFAY status</a:t>
            </a:r>
          </a:p>
          <a:p>
            <a:endParaRPr lang="en-US" dirty="0"/>
          </a:p>
        </p:txBody>
      </p:sp>
    </p:spTree>
    <p:extLst>
      <p:ext uri="{BB962C8B-B14F-4D97-AF65-F5344CB8AC3E}">
        <p14:creationId xmlns:p14="http://schemas.microsoft.com/office/powerpoint/2010/main" val="29311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NFAY</a:t>
            </a:r>
            <a:endParaRPr lang="en-US" dirty="0"/>
          </a:p>
        </p:txBody>
      </p:sp>
      <p:sp>
        <p:nvSpPr>
          <p:cNvPr id="3" name="Content Placeholder 2"/>
          <p:cNvSpPr>
            <a:spLocks noGrp="1"/>
          </p:cNvSpPr>
          <p:nvPr>
            <p:ph idx="1"/>
          </p:nvPr>
        </p:nvSpPr>
        <p:spPr/>
        <p:txBody>
          <a:bodyPr/>
          <a:lstStyle/>
          <a:p>
            <a:r>
              <a:rPr lang="en-US" dirty="0"/>
              <a:t>NFAY stands for Non-Full Academic Year. It is determined via enrollment records certified in the Annual Statistical Report(ASR). </a:t>
            </a:r>
            <a:r>
              <a:rPr lang="en-US" dirty="0" smtClean="0"/>
              <a:t>NFAY is calculated by the </a:t>
            </a:r>
            <a:r>
              <a:rPr lang="en-US" dirty="0"/>
              <a:t>entry and </a:t>
            </a:r>
            <a:r>
              <a:rPr lang="en-US" dirty="0" smtClean="0"/>
              <a:t>exit dates </a:t>
            </a:r>
            <a:r>
              <a:rPr lang="en-US" dirty="0"/>
              <a:t>in </a:t>
            </a:r>
            <a:r>
              <a:rPr lang="en-US" dirty="0" smtClean="0"/>
              <a:t>the ASR </a:t>
            </a:r>
            <a:r>
              <a:rPr lang="en-US" dirty="0"/>
              <a:t>report. </a:t>
            </a:r>
            <a:endParaRPr lang="en-US" dirty="0" smtClean="0"/>
          </a:p>
          <a:p>
            <a:r>
              <a:rPr lang="en-US" dirty="0" smtClean="0"/>
              <a:t>A </a:t>
            </a:r>
            <a:r>
              <a:rPr lang="en-US" dirty="0"/>
              <a:t>student is considered FAY </a:t>
            </a:r>
            <a:r>
              <a:rPr lang="en-US" i="1" dirty="0"/>
              <a:t>for an indicator</a:t>
            </a:r>
            <a:r>
              <a:rPr lang="en-US" dirty="0"/>
              <a:t> if</a:t>
            </a:r>
            <a:r>
              <a:rPr lang="en-US" b="1" dirty="0"/>
              <a:t> he/she enrolls within the first 20 instructional days of the school year, and does not have a gap of 10 or more consecutive instructional days of enrollment prior to </a:t>
            </a:r>
            <a:r>
              <a:rPr lang="en-US" b="1" i="1" dirty="0"/>
              <a:t>applicable FAY end </a:t>
            </a:r>
            <a:r>
              <a:rPr lang="en-US" b="1" i="1" dirty="0" smtClean="0"/>
              <a:t>date</a:t>
            </a:r>
            <a:r>
              <a:rPr lang="en-US" dirty="0"/>
              <a:t>. </a:t>
            </a:r>
          </a:p>
          <a:p>
            <a:endParaRPr lang="en-US" dirty="0"/>
          </a:p>
        </p:txBody>
      </p:sp>
    </p:spTree>
    <p:extLst>
      <p:ext uri="{BB962C8B-B14F-4D97-AF65-F5344CB8AC3E}">
        <p14:creationId xmlns:p14="http://schemas.microsoft.com/office/powerpoint/2010/main" val="3087953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3503</TotalTime>
  <Words>1743</Words>
  <Application>Microsoft Office PowerPoint</Application>
  <PresentationFormat>Widescreen</PresentationFormat>
  <Paragraphs>132</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Symbol</vt:lpstr>
      <vt:lpstr>Times New Roman</vt:lpstr>
      <vt:lpstr>Tw Cen MT</vt:lpstr>
      <vt:lpstr>Wingdings</vt:lpstr>
      <vt:lpstr>Office Theme</vt:lpstr>
      <vt:lpstr>PowerPoint Presentation</vt:lpstr>
      <vt:lpstr>Assessment Correction Window</vt:lpstr>
      <vt:lpstr>What is the Assessment Correction Window?</vt:lpstr>
      <vt:lpstr>Assessment Correction Window Timeline</vt:lpstr>
      <vt:lpstr>How do you access the assessment data</vt:lpstr>
      <vt:lpstr>Where does the data come from?</vt:lpstr>
      <vt:lpstr>Why it is important to review assessment data</vt:lpstr>
      <vt:lpstr>How to review the assessment data</vt:lpstr>
      <vt:lpstr>What is NFAY</vt:lpstr>
      <vt:lpstr>NFAY Continued</vt:lpstr>
      <vt:lpstr>NFAY Continued</vt:lpstr>
      <vt:lpstr>NFAY Continued</vt:lpstr>
      <vt:lpstr>When to submit a DVR</vt:lpstr>
      <vt:lpstr>Trouble Shooting </vt:lpstr>
      <vt:lpstr>Trouble Shooting Continued</vt:lpstr>
      <vt:lpstr>Trouble Shooting Continued</vt:lpstr>
      <vt:lpstr>Trouble Shooting Continued</vt:lpstr>
      <vt:lpstr>Resources </vt:lpstr>
      <vt:lpstr>Where can I get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Misty Agarwal</cp:lastModifiedBy>
  <cp:revision>109</cp:revision>
  <dcterms:created xsi:type="dcterms:W3CDTF">2010-04-12T23:12:02Z</dcterms:created>
  <dcterms:modified xsi:type="dcterms:W3CDTF">2019-05-24T19:54:48Z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