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2" r:id="rId4"/>
    <p:sldId id="270" r:id="rId5"/>
    <p:sldId id="271" r:id="rId6"/>
    <p:sldId id="263" r:id="rId7"/>
    <p:sldId id="264" r:id="rId8"/>
    <p:sldId id="266" r:id="rId9"/>
    <p:sldId id="273" r:id="rId10"/>
    <p:sldId id="274" r:id="rId11"/>
    <p:sldId id="275" r:id="rId12"/>
    <p:sldId id="276" r:id="rId13"/>
    <p:sldId id="277" r:id="rId14"/>
    <p:sldId id="278" r:id="rId15"/>
    <p:sldId id="279" r:id="rId16"/>
    <p:sldId id="268" r:id="rId17"/>
    <p:sldId id="269" r:id="rId18"/>
    <p:sldId id="280" r:id="rId19"/>
    <p:sldId id="281" r:id="rId20"/>
    <p:sldId id="282" r:id="rId21"/>
    <p:sldId id="283" r:id="rId22"/>
    <p:sldId id="284" r:id="rId23"/>
    <p:sldId id="267"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680"/>
    <a:srgbClr val="F47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p:restoredTop sz="94637"/>
  </p:normalViewPr>
  <p:slideViewPr>
    <p:cSldViewPr snapToGrid="0" snapToObjects="1">
      <p:cViewPr varScale="1">
        <p:scale>
          <a:sx n="25" d="100"/>
          <a:sy n="25" d="100"/>
        </p:scale>
        <p:origin x="830" y="31"/>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71"/>
            <a:ext cx="12182654" cy="3182257"/>
          </a:xfrm>
          <a:prstGeom prst="rect">
            <a:avLst/>
          </a:prstGeom>
        </p:spPr>
      </p:pic>
      <p:sp>
        <p:nvSpPr>
          <p:cNvPr id="2" name="Title 1"/>
          <p:cNvSpPr>
            <a:spLocks noGrp="1"/>
          </p:cNvSpPr>
          <p:nvPr>
            <p:ph type="ctrTitle"/>
          </p:nvPr>
        </p:nvSpPr>
        <p:spPr>
          <a:xfrm>
            <a:off x="0" y="3193143"/>
            <a:ext cx="12182654" cy="1293627"/>
          </a:xfrm>
        </p:spPr>
        <p:txBody>
          <a:bodyPr anchor="b"/>
          <a:lstStyle>
            <a:lvl1pPr algn="ctr">
              <a:defRPr sz="6000" b="0" i="0">
                <a:solidFill>
                  <a:srgbClr val="902680"/>
                </a:solidFill>
                <a:latin typeface="Arial" charset="0"/>
                <a:ea typeface="Arial" charset="0"/>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578846"/>
            <a:ext cx="9144000" cy="1655762"/>
          </a:xfrm>
        </p:spPr>
        <p:txBody>
          <a:bodyPr/>
          <a:lstStyle>
            <a:lvl1pPr marL="0" indent="0" algn="ctr">
              <a:buNone/>
              <a:defRPr sz="2400">
                <a:solidFill>
                  <a:srgbClr val="F47524"/>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fld id="{F7E0A21F-1E0C-D44E-9B49-232BA156757B}" type="datetimeFigureOut">
              <a:rPr lang="en-US" smtClean="0"/>
              <a:pPr/>
              <a:t>7/8/2018</a:t>
            </a:fld>
            <a:endParaRPr lang="en-US"/>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charset="0"/>
                <a:ea typeface="Arial" charset="0"/>
                <a:cs typeface="Arial" charset="0"/>
              </a:defRPr>
            </a:lvl1pPr>
          </a:lstStyle>
          <a:p>
            <a:fld id="{6C17A535-B8DA-6F44-BDEF-DA99FFFA203E}"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6" y="351971"/>
            <a:ext cx="12182654" cy="3182257"/>
          </a:xfrm>
          <a:prstGeom prst="rect">
            <a:avLst/>
          </a:prstGeom>
        </p:spPr>
      </p:pic>
    </p:spTree>
    <p:extLst>
      <p:ext uri="{BB962C8B-B14F-4D97-AF65-F5344CB8AC3E}">
        <p14:creationId xmlns:p14="http://schemas.microsoft.com/office/powerpoint/2010/main" val="11009653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0A21F-1E0C-D44E-9B49-232BA156757B}"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158075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0A21F-1E0C-D44E-9B49-232BA156757B}"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124362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0A21F-1E0C-D44E-9B49-232BA156757B}"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12062407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F4752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7E0A21F-1E0C-D44E-9B49-232BA156757B}"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10433634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E0A21F-1E0C-D44E-9B49-232BA156757B}"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160576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0A21F-1E0C-D44E-9B49-232BA156757B}" type="datetimeFigureOut">
              <a:rPr lang="en-US" smtClean="0"/>
              <a:t>7/8/2018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60978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E0A21F-1E0C-D44E-9B49-232BA156757B}" type="datetimeFigureOut">
              <a:rPr lang="en-US" smtClean="0"/>
              <a:t>7/8/2018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82086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0A21F-1E0C-D44E-9B49-232BA156757B}" type="datetimeFigureOut">
              <a:rPr lang="en-US" smtClean="0"/>
              <a:t>7/8/2018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87554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0A21F-1E0C-D44E-9B49-232BA156757B}"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71311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0A21F-1E0C-D44E-9B49-232BA156757B}"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26177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72447" y="6485308"/>
            <a:ext cx="2743200" cy="365125"/>
          </a:xfrm>
          <a:prstGeom prst="rect">
            <a:avLst/>
          </a:prstGeom>
        </p:spPr>
        <p:txBody>
          <a:bodyPr vert="horz" lIns="91440" tIns="45720" rIns="91440" bIns="45720" rtlCol="0" anchor="ctr"/>
          <a:lstStyle>
            <a:lvl1pPr algn="l">
              <a:defRPr sz="1200">
                <a:solidFill>
                  <a:srgbClr val="F47524"/>
                </a:solidFill>
                <a:latin typeface="Arial" charset="0"/>
                <a:ea typeface="Arial" charset="0"/>
                <a:cs typeface="Arial" charset="0"/>
              </a:defRPr>
            </a:lvl1pPr>
          </a:lstStyle>
          <a:p>
            <a:fld id="{F7E0A21F-1E0C-D44E-9B49-232BA156757B}" type="datetimeFigureOut">
              <a:rPr lang="en-US" smtClean="0"/>
              <a:pPr/>
              <a:t>7/8/2018</a:t>
            </a:fld>
            <a:endParaRPr lang="en-US" dirty="0"/>
          </a:p>
        </p:txBody>
      </p:sp>
      <p:sp>
        <p:nvSpPr>
          <p:cNvPr id="5" name="Footer Placeholder 4"/>
          <p:cNvSpPr>
            <a:spLocks noGrp="1"/>
          </p:cNvSpPr>
          <p:nvPr>
            <p:ph type="ftr" sz="quarter" idx="3"/>
          </p:nvPr>
        </p:nvSpPr>
        <p:spPr>
          <a:xfrm>
            <a:off x="4038600" y="6485308"/>
            <a:ext cx="4114800" cy="365125"/>
          </a:xfrm>
          <a:prstGeom prst="rect">
            <a:avLst/>
          </a:prstGeom>
        </p:spPr>
        <p:txBody>
          <a:bodyPr vert="horz" lIns="91440" tIns="45720" rIns="91440" bIns="45720" rtlCol="0" anchor="ctr"/>
          <a:lstStyle>
            <a:lvl1pPr algn="ctr">
              <a:defRPr sz="1200">
                <a:solidFill>
                  <a:srgbClr val="F47524"/>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9276353" y="6485308"/>
            <a:ext cx="2743200" cy="365125"/>
          </a:xfrm>
          <a:prstGeom prst="rect">
            <a:avLst/>
          </a:prstGeom>
        </p:spPr>
        <p:txBody>
          <a:bodyPr vert="horz" lIns="91440" tIns="45720" rIns="91440" bIns="45720" rtlCol="0" anchor="ctr"/>
          <a:lstStyle>
            <a:lvl1pPr algn="r">
              <a:defRPr sz="1200">
                <a:solidFill>
                  <a:srgbClr val="F47524"/>
                </a:solidFill>
                <a:latin typeface="Arial" charset="0"/>
                <a:ea typeface="Arial" charset="0"/>
                <a:cs typeface="Arial" charset="0"/>
              </a:defRPr>
            </a:lvl1pPr>
          </a:lstStyle>
          <a:p>
            <a:fld id="{6C17A535-B8DA-6F44-BDEF-DA99FFFA203E}"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03908" y="5679830"/>
            <a:ext cx="3088091" cy="805477"/>
          </a:xfrm>
          <a:prstGeom prst="rect">
            <a:avLst/>
          </a:prstGeom>
        </p:spPr>
      </p:pic>
    </p:spTree>
    <p:extLst>
      <p:ext uri="{BB962C8B-B14F-4D97-AF65-F5344CB8AC3E}">
        <p14:creationId xmlns:p14="http://schemas.microsoft.com/office/powerpoint/2010/main" val="1673255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902680"/>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90268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rgbClr val="902680"/>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rgbClr val="902680"/>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rgbClr val="902680"/>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rgbClr val="902680"/>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osde.co1.qualtrics.com/jfe/form/SV_9yvN7lUf6Shjf7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hrista.Knight@sde.ok.gov" TargetMode="External"/><Relationship Id="rId2" Type="http://schemas.openxmlformats.org/officeDocument/2006/relationships/hyperlink" Target="mailto:Tina.Spence@sde.ok.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5300" dirty="0" smtClean="0"/>
              <a:t>Evaluation and Eligibility</a:t>
            </a:r>
            <a:br>
              <a:rPr lang="en-US" sz="5300" dirty="0" smtClean="0"/>
            </a:br>
            <a:r>
              <a:rPr lang="en-US" sz="5300" dirty="0" smtClean="0"/>
              <a:t>Handbook</a:t>
            </a:r>
            <a:endParaRPr lang="en-US" sz="5300" dirty="0"/>
          </a:p>
        </p:txBody>
      </p:sp>
      <p:sp>
        <p:nvSpPr>
          <p:cNvPr id="3" name="Subtitle 2"/>
          <p:cNvSpPr>
            <a:spLocks noGrp="1"/>
          </p:cNvSpPr>
          <p:nvPr>
            <p:ph type="subTitle" idx="1"/>
          </p:nvPr>
        </p:nvSpPr>
        <p:spPr/>
        <p:txBody>
          <a:bodyPr/>
          <a:lstStyle/>
          <a:p>
            <a:r>
              <a:rPr lang="en-US" dirty="0" smtClean="0"/>
              <a:t>Oklahoma State Department of Education</a:t>
            </a:r>
          </a:p>
          <a:p>
            <a:r>
              <a:rPr lang="en-US" dirty="0" smtClean="0"/>
              <a:t>Special Education Services</a:t>
            </a:r>
            <a:endParaRPr lang="en-US" dirty="0"/>
          </a:p>
        </p:txBody>
      </p:sp>
    </p:spTree>
    <p:extLst>
      <p:ext uri="{BB962C8B-B14F-4D97-AF65-F5344CB8AC3E}">
        <p14:creationId xmlns:p14="http://schemas.microsoft.com/office/powerpoint/2010/main" val="164148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III</a:t>
            </a:r>
            <a:br>
              <a:rPr lang="en-US" dirty="0" smtClean="0"/>
            </a:br>
            <a:r>
              <a:rPr lang="en-US" dirty="0" smtClean="0"/>
              <a:t>Documentation of Existing Data</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smtClean="0"/>
              <a:t>How recent is the data? </a:t>
            </a:r>
          </a:p>
          <a:p>
            <a:pPr marL="514350" lvl="0" indent="-514350">
              <a:buFont typeface="+mj-lt"/>
              <a:buAutoNum type="arabicPeriod"/>
            </a:pPr>
            <a:r>
              <a:rPr lang="en-US" dirty="0" smtClean="0"/>
              <a:t>Is the measure from a valid and reliable instrument or source?</a:t>
            </a:r>
            <a:endParaRPr lang="en-US" dirty="0"/>
          </a:p>
          <a:p>
            <a:pPr marL="514350" lvl="0" indent="-514350">
              <a:buFont typeface="+mj-lt"/>
              <a:buAutoNum type="arabicPeriod"/>
            </a:pPr>
            <a:r>
              <a:rPr lang="en-US" dirty="0" smtClean="0"/>
              <a:t>Does the data answer all questions needed to make eligibility determination?</a:t>
            </a:r>
          </a:p>
          <a:p>
            <a:pPr marL="514350" lvl="0" indent="-514350">
              <a:buFont typeface="+mj-lt"/>
              <a:buAutoNum type="arabicPeriod"/>
            </a:pPr>
            <a:r>
              <a:rPr lang="en-US" dirty="0" smtClean="0"/>
              <a:t>If not, what additional information is needed?</a:t>
            </a:r>
            <a:endParaRPr lang="en-US" dirty="0"/>
          </a:p>
          <a:p>
            <a:pPr marL="0" indent="0">
              <a:buNone/>
            </a:pPr>
            <a:endParaRPr lang="en-US" dirty="0"/>
          </a:p>
        </p:txBody>
      </p:sp>
    </p:spTree>
    <p:extLst>
      <p:ext uri="{BB962C8B-B14F-4D97-AF65-F5344CB8AC3E}">
        <p14:creationId xmlns:p14="http://schemas.microsoft.com/office/powerpoint/2010/main" val="2677506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IV</a:t>
            </a:r>
            <a:br>
              <a:rPr lang="en-US" dirty="0" smtClean="0"/>
            </a:br>
            <a:r>
              <a:rPr lang="en-US" dirty="0" smtClean="0"/>
              <a:t>Assessment Areas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This section will give guidance to areas required and recommended as part of a comprehensive evaluation. It will also list examples of some assessments that can be used. </a:t>
            </a:r>
            <a:endParaRPr lang="en-US" dirty="0"/>
          </a:p>
          <a:p>
            <a:pPr lvl="1"/>
            <a:r>
              <a:rPr lang="en-US" dirty="0" smtClean="0"/>
              <a:t>Achievement</a:t>
            </a:r>
          </a:p>
          <a:p>
            <a:pPr lvl="1"/>
            <a:r>
              <a:rPr lang="en-US" dirty="0" smtClean="0"/>
              <a:t>Adaptive</a:t>
            </a:r>
            <a:endParaRPr lang="en-US" dirty="0"/>
          </a:p>
          <a:p>
            <a:pPr lvl="1"/>
            <a:r>
              <a:rPr lang="en-US" dirty="0" smtClean="0"/>
              <a:t>Cognitive</a:t>
            </a:r>
            <a:endParaRPr lang="en-US" dirty="0"/>
          </a:p>
          <a:p>
            <a:pPr lvl="1"/>
            <a:r>
              <a:rPr lang="en-US" dirty="0" smtClean="0"/>
              <a:t>Developmental</a:t>
            </a:r>
          </a:p>
          <a:p>
            <a:pPr lvl="1"/>
            <a:r>
              <a:rPr lang="en-US" dirty="0" smtClean="0"/>
              <a:t>Motor</a:t>
            </a:r>
            <a:endParaRPr lang="en-US" dirty="0"/>
          </a:p>
          <a:p>
            <a:pPr lvl="1"/>
            <a:r>
              <a:rPr lang="en-US" dirty="0" smtClean="0"/>
              <a:t>Speech/Language</a:t>
            </a:r>
            <a:endParaRPr lang="en-US" dirty="0"/>
          </a:p>
          <a:p>
            <a:pPr lvl="1"/>
            <a:r>
              <a:rPr lang="en-US" dirty="0" smtClean="0"/>
              <a:t>Social </a:t>
            </a:r>
            <a:r>
              <a:rPr lang="en-US" dirty="0"/>
              <a:t>and Cultural </a:t>
            </a:r>
            <a:r>
              <a:rPr lang="en-US" dirty="0" smtClean="0"/>
              <a:t>Background</a:t>
            </a:r>
          </a:p>
          <a:p>
            <a:pPr lvl="1"/>
            <a:r>
              <a:rPr lang="en-US" dirty="0" smtClean="0"/>
              <a:t>Behavioral</a:t>
            </a:r>
            <a:endParaRPr lang="en-US" dirty="0"/>
          </a:p>
          <a:p>
            <a:pPr lvl="1"/>
            <a:r>
              <a:rPr lang="en-US" dirty="0" smtClean="0"/>
              <a:t>Social </a:t>
            </a:r>
            <a:r>
              <a:rPr lang="en-US" dirty="0"/>
              <a:t>Emotional </a:t>
            </a:r>
          </a:p>
        </p:txBody>
      </p:sp>
    </p:spTree>
    <p:extLst>
      <p:ext uri="{BB962C8B-B14F-4D97-AF65-F5344CB8AC3E}">
        <p14:creationId xmlns:p14="http://schemas.microsoft.com/office/powerpoint/2010/main" val="3439740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a:t>
            </a:r>
            <a:r>
              <a:rPr lang="en-US" dirty="0"/>
              <a:t>V</a:t>
            </a:r>
            <a:br>
              <a:rPr lang="en-US" dirty="0"/>
            </a:br>
            <a:r>
              <a:rPr lang="en-US" dirty="0"/>
              <a:t>Category Specific </a:t>
            </a:r>
            <a:r>
              <a:rPr lang="en-US" dirty="0" smtClean="0"/>
              <a:t>Guidance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This section will give more specific guidance for each disability category. </a:t>
            </a:r>
          </a:p>
          <a:p>
            <a:pPr marL="514350" indent="-514350">
              <a:buFont typeface="+mj-lt"/>
              <a:buAutoNum type="arabicPeriod"/>
            </a:pPr>
            <a:r>
              <a:rPr lang="en-US" dirty="0" smtClean="0"/>
              <a:t>Example</a:t>
            </a:r>
          </a:p>
          <a:p>
            <a:pPr marL="914400" lvl="1" indent="-457200">
              <a:buFont typeface="+mj-lt"/>
              <a:buAutoNum type="alphaLcParenR"/>
            </a:pPr>
            <a:r>
              <a:rPr lang="en-US" dirty="0" smtClean="0"/>
              <a:t>Cognitive assessment data can be used differently depending on the disability category the team is considering</a:t>
            </a:r>
          </a:p>
          <a:p>
            <a:pPr marL="1428750" lvl="2" indent="-514350">
              <a:buFont typeface="+mj-lt"/>
              <a:buAutoNum type="romanLcPeriod"/>
            </a:pPr>
            <a:r>
              <a:rPr lang="en-US" dirty="0" smtClean="0"/>
              <a:t>ID – Composite and Clusters at least 2 standard </a:t>
            </a:r>
            <a:r>
              <a:rPr lang="en-US" dirty="0"/>
              <a:t>d</a:t>
            </a:r>
            <a:r>
              <a:rPr lang="en-US" dirty="0" smtClean="0"/>
              <a:t>eviations </a:t>
            </a:r>
            <a:r>
              <a:rPr lang="en-US" dirty="0"/>
              <a:t>b</a:t>
            </a:r>
            <a:r>
              <a:rPr lang="en-US" dirty="0" smtClean="0"/>
              <a:t>elow the mean</a:t>
            </a:r>
          </a:p>
          <a:p>
            <a:pPr marL="1428750" lvl="2" indent="-514350">
              <a:buFont typeface="+mj-lt"/>
              <a:buAutoNum type="romanLcPeriod"/>
            </a:pPr>
            <a:r>
              <a:rPr lang="en-US" dirty="0" smtClean="0"/>
              <a:t>SLD – Using a Full Scale IQ score for discrepancy</a:t>
            </a:r>
          </a:p>
          <a:p>
            <a:pPr marL="1428750" lvl="2" indent="-514350">
              <a:buFont typeface="+mj-lt"/>
              <a:buAutoNum type="romanLcPeriod"/>
            </a:pPr>
            <a:r>
              <a:rPr lang="en-US" dirty="0" smtClean="0"/>
              <a:t>Autism – Using brief IQ data to rule out ID</a:t>
            </a:r>
          </a:p>
          <a:p>
            <a:pPr marL="1428750" lvl="2" indent="-514350">
              <a:buFont typeface="+mj-lt"/>
              <a:buAutoNum type="romanLcPeriod"/>
            </a:pPr>
            <a:r>
              <a:rPr lang="en-US" dirty="0" smtClean="0"/>
              <a:t>OHI – Using specific cluster scores to support diagnosis of ADHD </a:t>
            </a:r>
            <a:endParaRPr lang="en-US" dirty="0"/>
          </a:p>
          <a:p>
            <a:endParaRPr lang="en-US" dirty="0"/>
          </a:p>
        </p:txBody>
      </p:sp>
    </p:spTree>
    <p:extLst>
      <p:ext uri="{BB962C8B-B14F-4D97-AF65-F5344CB8AC3E}">
        <p14:creationId xmlns:p14="http://schemas.microsoft.com/office/powerpoint/2010/main" val="2579800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VI</a:t>
            </a:r>
            <a:br>
              <a:rPr lang="en-US" dirty="0" smtClean="0"/>
            </a:br>
            <a:r>
              <a:rPr lang="en-US" dirty="0" smtClean="0"/>
              <a:t>Eligibility Determination</a:t>
            </a:r>
            <a:endParaRPr lang="en-US" dirty="0"/>
          </a:p>
        </p:txBody>
      </p:sp>
      <p:sp>
        <p:nvSpPr>
          <p:cNvPr id="3" name="Content Placeholder 2"/>
          <p:cNvSpPr>
            <a:spLocks noGrp="1"/>
          </p:cNvSpPr>
          <p:nvPr>
            <p:ph idx="1"/>
          </p:nvPr>
        </p:nvSpPr>
        <p:spPr/>
        <p:txBody>
          <a:bodyPr/>
          <a:lstStyle/>
          <a:p>
            <a:r>
              <a:rPr lang="en-US" dirty="0" smtClean="0"/>
              <a:t>Team </a:t>
            </a:r>
            <a:r>
              <a:rPr lang="en-US" dirty="0"/>
              <a:t>must show educational </a:t>
            </a:r>
            <a:r>
              <a:rPr lang="en-US" dirty="0" smtClean="0"/>
              <a:t>need.</a:t>
            </a:r>
          </a:p>
          <a:p>
            <a:r>
              <a:rPr lang="en-US" dirty="0" smtClean="0"/>
              <a:t>Tying eligibility </a:t>
            </a:r>
            <a:r>
              <a:rPr lang="en-US" dirty="0"/>
              <a:t>d</a:t>
            </a:r>
            <a:r>
              <a:rPr lang="en-US" dirty="0" smtClean="0"/>
              <a:t>etermination to services</a:t>
            </a:r>
          </a:p>
          <a:p>
            <a:pPr lvl="1"/>
            <a:r>
              <a:rPr lang="en-US" dirty="0" smtClean="0"/>
              <a:t>Neither should occur in a vacuum. </a:t>
            </a:r>
            <a:endParaRPr lang="en-US" dirty="0"/>
          </a:p>
          <a:p>
            <a:r>
              <a:rPr lang="en-US" dirty="0" smtClean="0"/>
              <a:t>Multiple Disabilities, </a:t>
            </a:r>
            <a:r>
              <a:rPr lang="en-US" dirty="0"/>
              <a:t>concomitant disabilities, and secondary </a:t>
            </a:r>
            <a:r>
              <a:rPr lang="en-US" dirty="0" smtClean="0"/>
              <a:t>disabilities.</a:t>
            </a:r>
            <a:endParaRPr lang="en-US" dirty="0"/>
          </a:p>
          <a:p>
            <a:pPr marL="0" indent="0">
              <a:buNone/>
            </a:pPr>
            <a:endParaRPr lang="en-US" dirty="0"/>
          </a:p>
        </p:txBody>
      </p:sp>
    </p:spTree>
    <p:extLst>
      <p:ext uri="{BB962C8B-B14F-4D97-AF65-F5344CB8AC3E}">
        <p14:creationId xmlns:p14="http://schemas.microsoft.com/office/powerpoint/2010/main" val="3014975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VII</a:t>
            </a:r>
            <a:br>
              <a:rPr lang="en-US" dirty="0" smtClean="0"/>
            </a:br>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This section will provide definitions. </a:t>
            </a:r>
            <a:endParaRPr lang="en-US" dirty="0"/>
          </a:p>
          <a:p>
            <a:endParaRPr lang="en-US" dirty="0"/>
          </a:p>
        </p:txBody>
      </p:sp>
    </p:spTree>
    <p:extLst>
      <p:ext uri="{BB962C8B-B14F-4D97-AF65-F5344CB8AC3E}">
        <p14:creationId xmlns:p14="http://schemas.microsoft.com/office/powerpoint/2010/main" val="2622761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VIII</a:t>
            </a:r>
            <a:br>
              <a:rPr lang="en-US" dirty="0" smtClean="0"/>
            </a:br>
            <a:r>
              <a:rPr lang="en-US" dirty="0" smtClean="0"/>
              <a:t>Frequently Addressed Questions</a:t>
            </a:r>
            <a:endParaRPr lang="en-US" dirty="0"/>
          </a:p>
        </p:txBody>
      </p:sp>
      <p:sp>
        <p:nvSpPr>
          <p:cNvPr id="3" name="Content Placeholder 2"/>
          <p:cNvSpPr>
            <a:spLocks noGrp="1"/>
          </p:cNvSpPr>
          <p:nvPr>
            <p:ph idx="1"/>
          </p:nvPr>
        </p:nvSpPr>
        <p:spPr/>
        <p:txBody>
          <a:bodyPr/>
          <a:lstStyle/>
          <a:p>
            <a:pPr marL="0" indent="0">
              <a:buNone/>
            </a:pPr>
            <a:r>
              <a:rPr lang="en-US" smtClean="0"/>
              <a:t>This section will </a:t>
            </a:r>
            <a:r>
              <a:rPr lang="en-US" dirty="0" smtClean="0"/>
              <a:t>provide guidance to some common questions.</a:t>
            </a:r>
          </a:p>
          <a:p>
            <a:pPr lvl="1"/>
            <a:endParaRPr lang="en-US" dirty="0"/>
          </a:p>
          <a:p>
            <a:endParaRPr lang="en-US" dirty="0"/>
          </a:p>
        </p:txBody>
      </p:sp>
    </p:spTree>
    <p:extLst>
      <p:ext uri="{BB962C8B-B14F-4D97-AF65-F5344CB8AC3E}">
        <p14:creationId xmlns:p14="http://schemas.microsoft.com/office/powerpoint/2010/main" val="3447509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Example</a:t>
            </a:r>
            <a:br>
              <a:rPr lang="en-US" dirty="0" smtClean="0"/>
            </a:br>
            <a:r>
              <a:rPr lang="en-US" dirty="0" smtClean="0"/>
              <a:t>Pre-Referral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Is the student from a linguistically or culturally diverse background?  </a:t>
            </a:r>
            <a:endParaRPr lang="en-US" dirty="0"/>
          </a:p>
          <a:p>
            <a:pPr marL="0" indent="0">
              <a:buNone/>
            </a:pPr>
            <a:r>
              <a:rPr lang="en-US" dirty="0"/>
              <a:t>Understanding the process of acquiring a second language is crucial to determine if delays are due to language differences or true impairments. Mastery of the student’s primary or home language (L1), as well as English (L2), provision of ESL instruction, and support in the home of the first language will help the team make informed and accurate diagnostic judgements. It is important to note that language differences can compound other pre-referral considerations in this section. </a:t>
            </a:r>
          </a:p>
          <a:p>
            <a:pPr marL="0" indent="0">
              <a:buNone/>
            </a:pPr>
            <a:r>
              <a:rPr lang="en-US" dirty="0" smtClean="0"/>
              <a:t>There </a:t>
            </a:r>
            <a:r>
              <a:rPr lang="en-US" dirty="0"/>
              <a:t>is a common misconception that time alone is a sufficient measure of a student’s acquisition of English. While research does show a student can obtain proficiency in 5-7 years with robust ESL instruction and support, the emphasis should be on the quality of services delivered rather than the duration. As with a traditional curriculum, ESL instruction should be grounded in research and documentation of its effectiveness should be present.</a:t>
            </a:r>
          </a:p>
        </p:txBody>
      </p:sp>
    </p:spTree>
    <p:extLst>
      <p:ext uri="{BB962C8B-B14F-4D97-AF65-F5344CB8AC3E}">
        <p14:creationId xmlns:p14="http://schemas.microsoft.com/office/powerpoint/2010/main" val="1973660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Example</a:t>
            </a:r>
            <a:br>
              <a:rPr lang="en-US" dirty="0" smtClean="0"/>
            </a:br>
            <a:r>
              <a:rPr lang="en-US" dirty="0" smtClean="0"/>
              <a:t>Pre-Referral</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t>Are non-educational factors influencing student performance?</a:t>
            </a:r>
            <a:endParaRPr lang="en-US" dirty="0"/>
          </a:p>
          <a:p>
            <a:pPr marL="0" indent="0">
              <a:buNone/>
            </a:pPr>
            <a:r>
              <a:rPr lang="en-US" dirty="0" smtClean="0"/>
              <a:t>Students </a:t>
            </a:r>
            <a:r>
              <a:rPr lang="en-US" dirty="0"/>
              <a:t>spend roughly a third of their day at school. While documenting the time spent in the educational setting is one of the most critical components of eligibility determination and service plan development, the LEA should also be aware of the impacts that life outside of school can have on student functioning. Disruptions in living conditions, child removal from the home, employment, and drug use can negatively impact academic and behavioral functioning. While these occurrences can be difficult for all parties involved, it is crucial that the LEA distinguish between brief disruptions, those that are more prolonged, and the presence of a disability</a:t>
            </a:r>
            <a:r>
              <a:rPr lang="en-US" dirty="0" smtClean="0"/>
              <a:t>. </a:t>
            </a:r>
            <a:endParaRPr lang="en-US" dirty="0"/>
          </a:p>
          <a:p>
            <a:endParaRPr lang="en-US" dirty="0"/>
          </a:p>
        </p:txBody>
      </p:sp>
    </p:spTree>
    <p:extLst>
      <p:ext uri="{BB962C8B-B14F-4D97-AF65-F5344CB8AC3E}">
        <p14:creationId xmlns:p14="http://schemas.microsoft.com/office/powerpoint/2010/main" val="1030900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Example</a:t>
            </a:r>
            <a:br>
              <a:rPr lang="en-US" dirty="0" smtClean="0"/>
            </a:br>
            <a:r>
              <a:rPr lang="en-US" dirty="0" smtClean="0"/>
              <a:t>Assessment</a:t>
            </a:r>
            <a:endParaRPr lang="en-US" dirty="0"/>
          </a:p>
        </p:txBody>
      </p:sp>
      <p:sp>
        <p:nvSpPr>
          <p:cNvPr id="3" name="Content Placeholder 2"/>
          <p:cNvSpPr>
            <a:spLocks noGrp="1"/>
          </p:cNvSpPr>
          <p:nvPr>
            <p:ph idx="1"/>
          </p:nvPr>
        </p:nvSpPr>
        <p:spPr>
          <a:xfrm>
            <a:off x="692727" y="1825625"/>
            <a:ext cx="9956800" cy="4612120"/>
          </a:xfrm>
        </p:spPr>
        <p:txBody>
          <a:bodyPr>
            <a:normAutofit lnSpcReduction="10000"/>
          </a:bodyPr>
          <a:lstStyle/>
          <a:p>
            <a:r>
              <a:rPr lang="en-US" dirty="0" smtClean="0"/>
              <a:t>When </a:t>
            </a:r>
            <a:r>
              <a:rPr lang="en-US" dirty="0"/>
              <a:t>selecting the appropriate assessment or battery of assessments the evaluator should select one that is derived from a sound and defensible theoretical </a:t>
            </a:r>
            <a:r>
              <a:rPr lang="en-US" dirty="0" smtClean="0"/>
              <a:t>basis. Examiners </a:t>
            </a:r>
            <a:r>
              <a:rPr lang="en-US" dirty="0"/>
              <a:t>should also be aware of the impacts that limiting factors, such as motor development, language, and cultural expectations can have on the validity of obtained scores</a:t>
            </a:r>
            <a:r>
              <a:rPr lang="en-US" dirty="0" smtClean="0"/>
              <a:t>.</a:t>
            </a:r>
          </a:p>
          <a:p>
            <a:r>
              <a:rPr lang="en-US" dirty="0" smtClean="0"/>
              <a:t>It </a:t>
            </a:r>
            <a:r>
              <a:rPr lang="en-US" dirty="0"/>
              <a:t>is important for the team to determine what is needed in the context of the evaluation and on required components for the category the team is considering for placement. For example, </a:t>
            </a:r>
            <a:r>
              <a:rPr lang="en-US" dirty="0" smtClean="0"/>
              <a:t> </a:t>
            </a:r>
            <a:r>
              <a:rPr lang="en-US" dirty="0"/>
              <a:t>when looking at the category of Specific Learning Disabilities, under the discrepancy model a full scale measure of IQ is required</a:t>
            </a:r>
            <a:r>
              <a:rPr lang="en-US" dirty="0" smtClean="0"/>
              <a:t>.</a:t>
            </a:r>
          </a:p>
          <a:p>
            <a:endParaRPr lang="en-US" dirty="0" smtClean="0"/>
          </a:p>
          <a:p>
            <a:endParaRPr lang="en-US" dirty="0"/>
          </a:p>
        </p:txBody>
      </p:sp>
    </p:spTree>
    <p:extLst>
      <p:ext uri="{BB962C8B-B14F-4D97-AF65-F5344CB8AC3E}">
        <p14:creationId xmlns:p14="http://schemas.microsoft.com/office/powerpoint/2010/main" val="474104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Example</a:t>
            </a:r>
            <a:br>
              <a:rPr lang="en-US" dirty="0" smtClean="0"/>
            </a:br>
            <a:r>
              <a:rPr lang="en-US" dirty="0" smtClean="0"/>
              <a:t>Assessment</a:t>
            </a:r>
            <a:endParaRPr lang="en-US" dirty="0"/>
          </a:p>
        </p:txBody>
      </p:sp>
      <p:sp>
        <p:nvSpPr>
          <p:cNvPr id="3" name="Content Placeholder 2"/>
          <p:cNvSpPr>
            <a:spLocks noGrp="1"/>
          </p:cNvSpPr>
          <p:nvPr>
            <p:ph idx="1"/>
          </p:nvPr>
        </p:nvSpPr>
        <p:spPr>
          <a:xfrm>
            <a:off x="267856" y="1825625"/>
            <a:ext cx="9291780" cy="4612120"/>
          </a:xfrm>
        </p:spPr>
        <p:txBody>
          <a:bodyPr>
            <a:normAutofit fontScale="85000" lnSpcReduction="20000"/>
          </a:bodyPr>
          <a:lstStyle/>
          <a:p>
            <a:pPr marL="514350" indent="-514350">
              <a:buFont typeface="+mj-lt"/>
              <a:buAutoNum type="arabicPeriod"/>
            </a:pPr>
            <a:r>
              <a:rPr lang="en-US" dirty="0"/>
              <a:t>Individually Administered Norm Referenced Assessments</a:t>
            </a:r>
          </a:p>
          <a:p>
            <a:pPr marL="1371600" lvl="2" indent="-457200">
              <a:buFont typeface="+mj-lt"/>
              <a:buAutoNum type="alphaLcParenR"/>
            </a:pPr>
            <a:r>
              <a:rPr lang="en-US" dirty="0" smtClean="0"/>
              <a:t>Woodcock Johnson Tests of Cognitive Abilities 4</a:t>
            </a:r>
            <a:r>
              <a:rPr lang="en-US" baseline="30000" dirty="0" smtClean="0"/>
              <a:t>th</a:t>
            </a:r>
            <a:r>
              <a:rPr lang="en-US" dirty="0" smtClean="0"/>
              <a:t> Edition  </a:t>
            </a:r>
          </a:p>
          <a:p>
            <a:pPr marL="1371600" lvl="2" indent="-457200">
              <a:buFont typeface="+mj-lt"/>
              <a:buAutoNum type="alphaLcParenR"/>
            </a:pPr>
            <a:r>
              <a:rPr lang="en-US" dirty="0" smtClean="0"/>
              <a:t>Kaufman Assessment Battery for Children 2</a:t>
            </a:r>
            <a:r>
              <a:rPr lang="en-US" baseline="30000" dirty="0" smtClean="0"/>
              <a:t>nd</a:t>
            </a:r>
            <a:r>
              <a:rPr lang="en-US" dirty="0" smtClean="0"/>
              <a:t> Edition NU (Mar 2018) </a:t>
            </a:r>
            <a:r>
              <a:rPr lang="en-US" sz="1400" dirty="0" smtClean="0"/>
              <a:t>Assessment using norms released in 2004 is not recommend.</a:t>
            </a:r>
          </a:p>
          <a:p>
            <a:pPr marL="1371600" lvl="2" indent="-457200">
              <a:buFont typeface="+mj-lt"/>
              <a:buAutoNum type="alphaLcParenR"/>
            </a:pPr>
            <a:r>
              <a:rPr lang="en-US" dirty="0" smtClean="0"/>
              <a:t>Wechsler </a:t>
            </a:r>
            <a:r>
              <a:rPr lang="en-US" dirty="0"/>
              <a:t>Series of Intelligence Scales (WPPSI-IV, WISC-V, WAIS-IV)</a:t>
            </a:r>
          </a:p>
          <a:p>
            <a:pPr marL="1371600" lvl="2" indent="-457200">
              <a:buFont typeface="+mj-lt"/>
              <a:buAutoNum type="alphaLcParenR"/>
            </a:pPr>
            <a:r>
              <a:rPr lang="en-US" dirty="0" smtClean="0"/>
              <a:t>Universal </a:t>
            </a:r>
            <a:r>
              <a:rPr lang="en-US" dirty="0"/>
              <a:t>Non-Verbal Intelligence Test 2</a:t>
            </a:r>
          </a:p>
          <a:p>
            <a:pPr marL="1371600" lvl="2" indent="-457200">
              <a:buFont typeface="+mj-lt"/>
              <a:buAutoNum type="alphaLcParenR"/>
            </a:pPr>
            <a:r>
              <a:rPr lang="en-US" dirty="0"/>
              <a:t>Leiter International Performance Scale 3</a:t>
            </a:r>
            <a:r>
              <a:rPr lang="en-US" baseline="30000" dirty="0"/>
              <a:t>rd</a:t>
            </a:r>
            <a:r>
              <a:rPr lang="en-US" dirty="0"/>
              <a:t> Edition</a:t>
            </a:r>
          </a:p>
          <a:p>
            <a:pPr marL="514350" indent="-514350">
              <a:buFont typeface="+mj-lt"/>
              <a:buAutoNum type="arabicPeriod"/>
            </a:pPr>
            <a:r>
              <a:rPr lang="en-US" dirty="0"/>
              <a:t>The following scales should be used with caution as the normative data is currently more than 10 years old. </a:t>
            </a:r>
          </a:p>
          <a:p>
            <a:pPr marL="1371600" lvl="2" indent="-457200">
              <a:buFont typeface="+mj-lt"/>
              <a:buAutoNum type="alphaLcParenR"/>
            </a:pPr>
            <a:r>
              <a:rPr lang="en-US" dirty="0"/>
              <a:t>Stanford </a:t>
            </a:r>
            <a:r>
              <a:rPr lang="en-US" dirty="0" err="1" smtClean="0"/>
              <a:t>Binet</a:t>
            </a:r>
            <a:r>
              <a:rPr lang="en-US" dirty="0" smtClean="0"/>
              <a:t> </a:t>
            </a:r>
            <a:r>
              <a:rPr lang="en-US" dirty="0"/>
              <a:t>Intelligence Scales 5</a:t>
            </a:r>
            <a:r>
              <a:rPr lang="en-US" baseline="30000" dirty="0"/>
              <a:t>th</a:t>
            </a:r>
            <a:r>
              <a:rPr lang="en-US" dirty="0"/>
              <a:t> Edition</a:t>
            </a:r>
          </a:p>
          <a:p>
            <a:pPr marL="1371600" lvl="2" indent="-457200">
              <a:buFont typeface="+mj-lt"/>
              <a:buAutoNum type="alphaLcParenR"/>
            </a:pPr>
            <a:r>
              <a:rPr lang="en-US" dirty="0"/>
              <a:t>Differential Ability Scales 2</a:t>
            </a:r>
            <a:r>
              <a:rPr lang="en-US" baseline="30000" dirty="0"/>
              <a:t>nd</a:t>
            </a:r>
            <a:r>
              <a:rPr lang="en-US" dirty="0"/>
              <a:t> Edition </a:t>
            </a:r>
          </a:p>
          <a:p>
            <a:pPr marL="514350" indent="-514350">
              <a:buFont typeface="+mj-lt"/>
              <a:buAutoNum type="arabicPeriod"/>
            </a:pPr>
            <a:r>
              <a:rPr lang="en-US" dirty="0"/>
              <a:t>Some of the above assessments can be used as a brief measure of intelligence as indicated by the publisher. Brief intelligence measures should not be used in place of a </a:t>
            </a:r>
            <a:r>
              <a:rPr lang="en-US" dirty="0" smtClean="0"/>
              <a:t> more comprehensive </a:t>
            </a:r>
            <a:r>
              <a:rPr lang="en-US" dirty="0"/>
              <a:t>assessment that </a:t>
            </a:r>
            <a:r>
              <a:rPr lang="en-US" dirty="0" smtClean="0"/>
              <a:t>when </a:t>
            </a:r>
            <a:r>
              <a:rPr lang="en-US" dirty="0"/>
              <a:t>required for specific categories such as Intellectual Disabilities, Specific Learning Disabilities, and Multiple Disabilities). </a:t>
            </a:r>
          </a:p>
          <a:p>
            <a:pPr marL="0" indent="0">
              <a:buNone/>
            </a:pPr>
            <a:endParaRPr lang="en-US" dirty="0" smtClean="0"/>
          </a:p>
          <a:p>
            <a:endParaRPr lang="en-US" dirty="0"/>
          </a:p>
        </p:txBody>
      </p:sp>
    </p:spTree>
    <p:extLst>
      <p:ext uri="{BB962C8B-B14F-4D97-AF65-F5344CB8AC3E}">
        <p14:creationId xmlns:p14="http://schemas.microsoft.com/office/powerpoint/2010/main" val="338913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Purpose of Session:</a:t>
            </a:r>
            <a:endParaRPr lang="en-US" sz="3600" dirty="0"/>
          </a:p>
        </p:txBody>
      </p:sp>
      <p:sp>
        <p:nvSpPr>
          <p:cNvPr id="5" name="Text Placeholder 4"/>
          <p:cNvSpPr>
            <a:spLocks noGrp="1"/>
          </p:cNvSpPr>
          <p:nvPr>
            <p:ph type="body" idx="1"/>
          </p:nvPr>
        </p:nvSpPr>
        <p:spPr>
          <a:xfrm>
            <a:off x="831850" y="4589464"/>
            <a:ext cx="10515600" cy="1228776"/>
          </a:xfrm>
        </p:spPr>
        <p:txBody>
          <a:bodyPr/>
          <a:lstStyle/>
          <a:p>
            <a:r>
              <a:rPr lang="en-US" dirty="0" smtClean="0"/>
              <a:t>Provide participants an </a:t>
            </a:r>
            <a:r>
              <a:rPr lang="en-US" dirty="0"/>
              <a:t>overview of the draft Evaluation and Eligibility </a:t>
            </a:r>
            <a:r>
              <a:rPr lang="en-US" dirty="0" smtClean="0"/>
              <a:t>handbook and provide a process for stakeholders </a:t>
            </a:r>
            <a:r>
              <a:rPr lang="en-US" dirty="0"/>
              <a:t>to </a:t>
            </a:r>
            <a:r>
              <a:rPr lang="en-US" dirty="0" smtClean="0"/>
              <a:t>submit </a:t>
            </a:r>
            <a:r>
              <a:rPr lang="en-US" dirty="0"/>
              <a:t>comments and suggestions before final </a:t>
            </a:r>
            <a:r>
              <a:rPr lang="en-US" dirty="0" smtClean="0"/>
              <a:t>publication.</a:t>
            </a:r>
            <a:endParaRPr lang="en-US" dirty="0"/>
          </a:p>
        </p:txBody>
      </p:sp>
    </p:spTree>
    <p:extLst>
      <p:ext uri="{BB962C8B-B14F-4D97-AF65-F5344CB8AC3E}">
        <p14:creationId xmlns:p14="http://schemas.microsoft.com/office/powerpoint/2010/main" val="3417378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Example</a:t>
            </a:r>
            <a:br>
              <a:rPr lang="en-US" dirty="0" smtClean="0"/>
            </a:br>
            <a:r>
              <a:rPr lang="en-US" dirty="0" smtClean="0"/>
              <a:t>Categories</a:t>
            </a:r>
            <a:endParaRPr lang="en-US" dirty="0"/>
          </a:p>
        </p:txBody>
      </p:sp>
      <p:sp>
        <p:nvSpPr>
          <p:cNvPr id="3" name="Content Placeholder 2"/>
          <p:cNvSpPr>
            <a:spLocks noGrp="1"/>
          </p:cNvSpPr>
          <p:nvPr>
            <p:ph idx="1"/>
          </p:nvPr>
        </p:nvSpPr>
        <p:spPr>
          <a:xfrm>
            <a:off x="656303" y="1825625"/>
            <a:ext cx="11258605" cy="4612120"/>
          </a:xfrm>
        </p:spPr>
        <p:txBody>
          <a:bodyPr>
            <a:normAutofit/>
          </a:bodyPr>
          <a:lstStyle/>
          <a:p>
            <a:pPr marL="0" indent="0">
              <a:buNone/>
            </a:pPr>
            <a:r>
              <a:rPr lang="en-US" b="1" dirty="0"/>
              <a:t> </a:t>
            </a:r>
            <a:r>
              <a:rPr lang="en-US" sz="2600" b="1" dirty="0" smtClean="0"/>
              <a:t>Procedures </a:t>
            </a:r>
            <a:r>
              <a:rPr lang="en-US" sz="2600" b="1" dirty="0"/>
              <a:t>for Comprehensive Evaluation of Intellectual </a:t>
            </a:r>
            <a:r>
              <a:rPr lang="en-US" sz="2600" b="1" dirty="0" smtClean="0"/>
              <a:t>Disabilities</a:t>
            </a:r>
          </a:p>
          <a:p>
            <a:pPr marL="0" indent="0">
              <a:buNone/>
            </a:pPr>
            <a:r>
              <a:rPr lang="en-US" dirty="0" smtClean="0"/>
              <a:t>The </a:t>
            </a:r>
            <a:r>
              <a:rPr lang="en-US" dirty="0"/>
              <a:t>following list </a:t>
            </a:r>
            <a:r>
              <a:rPr lang="en-US" dirty="0" smtClean="0"/>
              <a:t>provides </a:t>
            </a:r>
            <a:r>
              <a:rPr lang="en-US" dirty="0"/>
              <a:t>information on the required </a:t>
            </a:r>
            <a:r>
              <a:rPr lang="en-US" dirty="0" smtClean="0"/>
              <a:t>components for </a:t>
            </a:r>
            <a:r>
              <a:rPr lang="en-US" dirty="0"/>
              <a:t>a comprehensive evaluation for Intellectual </a:t>
            </a:r>
            <a:r>
              <a:rPr lang="en-US" dirty="0" smtClean="0"/>
              <a:t>Disabilities. </a:t>
            </a:r>
            <a:r>
              <a:rPr lang="en-US" dirty="0"/>
              <a:t>A </a:t>
            </a:r>
            <a:r>
              <a:rPr lang="en-US" dirty="0" smtClean="0"/>
              <a:t>comprehensive </a:t>
            </a:r>
            <a:r>
              <a:rPr lang="en-US" dirty="0"/>
              <a:t>evaluation is performed by a multidisciplinary team </a:t>
            </a:r>
            <a:r>
              <a:rPr lang="en-US" dirty="0" smtClean="0"/>
              <a:t>using </a:t>
            </a:r>
            <a:r>
              <a:rPr lang="en-US" dirty="0"/>
              <a:t>a variety of sources of information that are sensitive to </a:t>
            </a:r>
            <a:r>
              <a:rPr lang="en-US" dirty="0" smtClean="0"/>
              <a:t>cultural</a:t>
            </a:r>
            <a:r>
              <a:rPr lang="en-US" dirty="0"/>
              <a:t>, linguistic, and environmental factors or sensory </a:t>
            </a:r>
            <a:r>
              <a:rPr lang="en-US" dirty="0" smtClean="0"/>
              <a:t>impairments. For </a:t>
            </a:r>
            <a:r>
              <a:rPr lang="en-US" dirty="0"/>
              <a:t>a more thorough explanation of the components </a:t>
            </a:r>
            <a:r>
              <a:rPr lang="en-US" dirty="0" smtClean="0"/>
              <a:t>below </a:t>
            </a:r>
            <a:r>
              <a:rPr lang="en-US" dirty="0"/>
              <a:t>please refer to section </a:t>
            </a:r>
            <a:r>
              <a:rPr lang="en-US" dirty="0" smtClean="0"/>
              <a:t>II. </a:t>
            </a:r>
            <a:endParaRPr lang="en-US" dirty="0"/>
          </a:p>
        </p:txBody>
      </p:sp>
    </p:spTree>
    <p:extLst>
      <p:ext uri="{BB962C8B-B14F-4D97-AF65-F5344CB8AC3E}">
        <p14:creationId xmlns:p14="http://schemas.microsoft.com/office/powerpoint/2010/main" val="4169367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Example</a:t>
            </a:r>
            <a:br>
              <a:rPr lang="en-US" dirty="0" smtClean="0"/>
            </a:br>
            <a:r>
              <a:rPr lang="en-US" dirty="0" smtClean="0"/>
              <a:t>Categories (Intellectual Disabilities)</a:t>
            </a:r>
            <a:endParaRPr lang="en-US" dirty="0"/>
          </a:p>
        </p:txBody>
      </p:sp>
      <p:sp>
        <p:nvSpPr>
          <p:cNvPr id="3" name="Content Placeholder 2"/>
          <p:cNvSpPr>
            <a:spLocks noGrp="1"/>
          </p:cNvSpPr>
          <p:nvPr>
            <p:ph idx="1"/>
          </p:nvPr>
        </p:nvSpPr>
        <p:spPr>
          <a:xfrm>
            <a:off x="267856" y="1825625"/>
            <a:ext cx="10538690" cy="4528993"/>
          </a:xfrm>
        </p:spPr>
        <p:txBody>
          <a:bodyPr>
            <a:normAutofit fontScale="92500" lnSpcReduction="20000"/>
          </a:bodyPr>
          <a:lstStyle/>
          <a:p>
            <a:pPr marL="514350" lvl="0" indent="-514350">
              <a:buFont typeface="+mj-lt"/>
              <a:buAutoNum type="arabicPeriod"/>
            </a:pPr>
            <a:r>
              <a:rPr lang="en-US" dirty="0"/>
              <a:t>Intellectual functioning, determined by appropriate assessment of intelligence/cognitive abilities that results in </a:t>
            </a:r>
            <a:r>
              <a:rPr lang="en-US" dirty="0" smtClean="0"/>
              <a:t>significantly a Full Scale IQ that indicates </a:t>
            </a:r>
            <a:r>
              <a:rPr lang="en-US" dirty="0"/>
              <a:t>impaired intellectual functioning (i.e., two or more standard deviations below the mean</a:t>
            </a:r>
            <a:r>
              <a:rPr lang="en-US" dirty="0" smtClean="0"/>
              <a:t>). This should come from a variety of instruments.</a:t>
            </a:r>
            <a:endParaRPr lang="en-US" dirty="0"/>
          </a:p>
          <a:p>
            <a:pPr marL="514350" lvl="0" indent="-514350">
              <a:buFont typeface="+mj-lt"/>
              <a:buAutoNum type="arabicPeriod"/>
            </a:pPr>
            <a:r>
              <a:rPr lang="en-US" dirty="0"/>
              <a:t>Significantly impaired adaptive behavior in the home or community determined by: </a:t>
            </a:r>
            <a:endParaRPr lang="en-US" dirty="0" smtClean="0"/>
          </a:p>
          <a:p>
            <a:pPr marL="971550" lvl="1" indent="-514350">
              <a:buFont typeface="+mj-lt"/>
              <a:buAutoNum type="alphaLcParenR"/>
            </a:pPr>
            <a:r>
              <a:rPr lang="en-US" dirty="0" smtClean="0"/>
              <a:t>A </a:t>
            </a:r>
            <a:r>
              <a:rPr lang="en-US" dirty="0"/>
              <a:t>composite score or at least one domain score in areas associated with conceptual, social, or practical adaptive functioning on an individual standardized instrument to be completed with or by the child’s primary caretaker which measures two standard deviations or more below the mean. Standard </a:t>
            </a:r>
            <a:r>
              <a:rPr lang="en-US" dirty="0" smtClean="0"/>
              <a:t>or composite scores </a:t>
            </a:r>
            <a:r>
              <a:rPr lang="en-US" dirty="0"/>
              <a:t>shall be used. If a composite score cannot be derived from the selected measure the team should document the rationale for the measures use and methodology for determining the students adaptive functioning. </a:t>
            </a:r>
          </a:p>
        </p:txBody>
      </p:sp>
    </p:spTree>
    <p:extLst>
      <p:ext uri="{BB962C8B-B14F-4D97-AF65-F5344CB8AC3E}">
        <p14:creationId xmlns:p14="http://schemas.microsoft.com/office/powerpoint/2010/main" val="3729834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Example</a:t>
            </a:r>
            <a:br>
              <a:rPr lang="en-US" dirty="0" smtClean="0"/>
            </a:br>
            <a:r>
              <a:rPr lang="en-US" dirty="0" smtClean="0"/>
              <a:t>Categories (Intellectual Disabilities)</a:t>
            </a:r>
            <a:endParaRPr lang="en-US" dirty="0"/>
          </a:p>
        </p:txBody>
      </p:sp>
      <p:sp>
        <p:nvSpPr>
          <p:cNvPr id="3" name="Content Placeholder 2"/>
          <p:cNvSpPr>
            <a:spLocks noGrp="1"/>
          </p:cNvSpPr>
          <p:nvPr>
            <p:ph idx="1"/>
          </p:nvPr>
        </p:nvSpPr>
        <p:spPr>
          <a:xfrm>
            <a:off x="267856" y="1825625"/>
            <a:ext cx="10538690" cy="4528993"/>
          </a:xfrm>
        </p:spPr>
        <p:txBody>
          <a:bodyPr>
            <a:normAutofit/>
          </a:bodyPr>
          <a:lstStyle/>
          <a:p>
            <a:pPr marL="0" indent="0">
              <a:buNone/>
            </a:pPr>
            <a:r>
              <a:rPr lang="en-US" b="1" i="1" dirty="0"/>
              <a:t>Developmental History</a:t>
            </a:r>
            <a:endParaRPr lang="en-US" dirty="0"/>
          </a:p>
          <a:p>
            <a:pPr marL="0" indent="0">
              <a:buNone/>
            </a:pPr>
            <a:r>
              <a:rPr lang="en-US" dirty="0"/>
              <a:t>Documentation of a student’s developmental history allows the team to determine that delays in cognitive/intellectual abilities manifested during the developmental period (birth to 18) and a current demonstration of delays is present in the child's natural (home and school) environment. If developmental history does not indicate the disability manifested during the developmental period, is recent, or </a:t>
            </a:r>
            <a:r>
              <a:rPr lang="en-US" dirty="0" smtClean="0"/>
              <a:t>the student has regressed from previously </a:t>
            </a:r>
            <a:r>
              <a:rPr lang="en-US" dirty="0"/>
              <a:t>learned developmental abilities, the team should consider other possible categorical placement(s). </a:t>
            </a:r>
          </a:p>
        </p:txBody>
      </p:sp>
    </p:spTree>
    <p:extLst>
      <p:ext uri="{BB962C8B-B14F-4D97-AF65-F5344CB8AC3E}">
        <p14:creationId xmlns:p14="http://schemas.microsoft.com/office/powerpoint/2010/main" val="276462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Feedback/Suggestions</a:t>
            </a:r>
            <a:endParaRPr lang="en-US" dirty="0"/>
          </a:p>
        </p:txBody>
      </p:sp>
      <p:sp>
        <p:nvSpPr>
          <p:cNvPr id="3" name="Content Placeholder 2"/>
          <p:cNvSpPr>
            <a:spLocks noGrp="1"/>
          </p:cNvSpPr>
          <p:nvPr>
            <p:ph idx="1"/>
          </p:nvPr>
        </p:nvSpPr>
        <p:spPr/>
        <p:txBody>
          <a:bodyPr/>
          <a:lstStyle/>
          <a:p>
            <a:r>
              <a:rPr lang="en-US" dirty="0" smtClean="0"/>
              <a:t>The OSDE-SES is asking that stakeholders provide feedback and suggestions on the draft handbook by August 31st at:</a:t>
            </a:r>
          </a:p>
          <a:p>
            <a:pPr marL="0" indent="0">
              <a:buNone/>
            </a:pPr>
            <a:r>
              <a:rPr lang="en-US" dirty="0"/>
              <a:t> </a:t>
            </a:r>
            <a:r>
              <a:rPr lang="en-US" dirty="0" smtClean="0"/>
              <a:t>  </a:t>
            </a:r>
            <a:r>
              <a:rPr lang="en-US" dirty="0" smtClean="0">
                <a:hlinkClick r:id="rId2"/>
              </a:rPr>
              <a:t>https</a:t>
            </a:r>
            <a:r>
              <a:rPr lang="en-US" dirty="0">
                <a:hlinkClick r:id="rId2"/>
              </a:rPr>
              <a:t>://</a:t>
            </a:r>
            <a:r>
              <a:rPr lang="en-US" dirty="0" smtClean="0">
                <a:hlinkClick r:id="rId2"/>
              </a:rPr>
              <a:t>osde.co1.qualtrics.com/jfe/form/SV_9yvN7lUf6Shjf7f</a:t>
            </a:r>
            <a:endParaRPr lang="en-US" dirty="0" smtClean="0"/>
          </a:p>
          <a:p>
            <a:pPr marL="0" indent="0">
              <a:buNone/>
            </a:pPr>
            <a:endParaRPr lang="en-US" dirty="0"/>
          </a:p>
          <a:p>
            <a:r>
              <a:rPr lang="en-US" dirty="0" smtClean="0"/>
              <a:t>Your feedback and suggestions will be critical in ensuring the handbook includes valuable information necessary to assist stakeholders in completing comprehensive, reliable special education evaluations. </a:t>
            </a:r>
            <a:endParaRPr lang="en-US" dirty="0"/>
          </a:p>
        </p:txBody>
      </p:sp>
    </p:spTree>
    <p:extLst>
      <p:ext uri="{BB962C8B-B14F-4D97-AF65-F5344CB8AC3E}">
        <p14:creationId xmlns:p14="http://schemas.microsoft.com/office/powerpoint/2010/main" val="3178370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r>
              <a:rPr lang="en-US" dirty="0" smtClean="0"/>
              <a:t>Special Education Services</a:t>
            </a:r>
          </a:p>
          <a:p>
            <a:pPr marL="0" indent="0" algn="ctr">
              <a:buNone/>
            </a:pPr>
            <a:r>
              <a:rPr lang="en-US" dirty="0" smtClean="0"/>
              <a:t>OSDE</a:t>
            </a:r>
          </a:p>
          <a:p>
            <a:pPr marL="0" indent="0" algn="ctr">
              <a:buNone/>
            </a:pPr>
            <a:r>
              <a:rPr lang="en-US" dirty="0" smtClean="0"/>
              <a:t>2500 North Lincoln Boulevard, Suite 411</a:t>
            </a:r>
          </a:p>
          <a:p>
            <a:pPr marL="0" indent="0" algn="ctr">
              <a:buNone/>
            </a:pPr>
            <a:r>
              <a:rPr lang="en-US" dirty="0" smtClean="0"/>
              <a:t>Oklahoma City, OK  73105</a:t>
            </a:r>
          </a:p>
          <a:p>
            <a:pPr marL="0" indent="0" algn="ctr">
              <a:buNone/>
            </a:pPr>
            <a:endParaRPr lang="en-US" sz="1800" dirty="0"/>
          </a:p>
          <a:p>
            <a:pPr marL="0" indent="0">
              <a:buNone/>
            </a:pPr>
            <a:r>
              <a:rPr lang="en-US" sz="1800" dirty="0" smtClean="0"/>
              <a:t>       Tina Spence, Director of Compliance                               Christa Knight, Asst. Executive Director</a:t>
            </a:r>
          </a:p>
          <a:p>
            <a:pPr marL="0" indent="0">
              <a:buNone/>
            </a:pPr>
            <a:r>
              <a:rPr lang="en-US" sz="1800" dirty="0"/>
              <a:t> </a:t>
            </a:r>
            <a:r>
              <a:rPr lang="en-US" sz="1800" dirty="0" smtClean="0"/>
              <a:t>      </a:t>
            </a:r>
            <a:r>
              <a:rPr lang="en-US" sz="1800" dirty="0" smtClean="0">
                <a:hlinkClick r:id="rId2"/>
              </a:rPr>
              <a:t>Tina.Spence@sde.ok.gov</a:t>
            </a:r>
            <a:r>
              <a:rPr lang="en-US" sz="1800" dirty="0" smtClean="0"/>
              <a:t>                                                 </a:t>
            </a:r>
            <a:r>
              <a:rPr lang="en-US" sz="1800" dirty="0" smtClean="0">
                <a:hlinkClick r:id="rId3"/>
              </a:rPr>
              <a:t>Christa.Knight@sde.ok.gov</a:t>
            </a:r>
            <a:endParaRPr lang="en-US" sz="1800" dirty="0"/>
          </a:p>
          <a:p>
            <a:pPr marL="0" indent="0">
              <a:buNone/>
            </a:pPr>
            <a:r>
              <a:rPr lang="en-US" sz="1800" dirty="0" smtClean="0"/>
              <a:t>       405-521-4513                                                                    405-521-4869</a:t>
            </a:r>
          </a:p>
          <a:p>
            <a:pPr marL="0" indent="0">
              <a:buNone/>
            </a:pPr>
            <a:endParaRPr lang="en-US" sz="1800" dirty="0" smtClean="0"/>
          </a:p>
        </p:txBody>
      </p:sp>
    </p:spTree>
    <p:extLst>
      <p:ext uri="{BB962C8B-B14F-4D97-AF65-F5344CB8AC3E}">
        <p14:creationId xmlns:p14="http://schemas.microsoft.com/office/powerpoint/2010/main" val="288410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Procedures</a:t>
            </a:r>
            <a:endParaRPr lang="en-US" dirty="0"/>
          </a:p>
        </p:txBody>
      </p:sp>
      <p:sp>
        <p:nvSpPr>
          <p:cNvPr id="3" name="Content Placeholder 2"/>
          <p:cNvSpPr>
            <a:spLocks noGrp="1"/>
          </p:cNvSpPr>
          <p:nvPr>
            <p:ph idx="1"/>
          </p:nvPr>
        </p:nvSpPr>
        <p:spPr/>
        <p:txBody>
          <a:bodyPr/>
          <a:lstStyle/>
          <a:p>
            <a:pPr marL="0" indent="0">
              <a:buNone/>
            </a:pPr>
            <a:r>
              <a:rPr lang="en-US" dirty="0" smtClean="0"/>
              <a:t>Every special education evaluation must be approached and designed individually based on the specific concerns, and the selection of assessment tools must be based on the information needed to answer the eligibility questions. </a:t>
            </a:r>
          </a:p>
          <a:p>
            <a:endParaRPr lang="en-US" dirty="0" smtClean="0"/>
          </a:p>
          <a:p>
            <a:pPr lvl="1"/>
            <a:r>
              <a:rPr lang="en-US" dirty="0" smtClean="0"/>
              <a:t>Does the child qualify under one of the disability categories identified under the IDEA, and if so, </a:t>
            </a:r>
          </a:p>
          <a:p>
            <a:pPr lvl="1"/>
            <a:r>
              <a:rPr lang="en-US" dirty="0" smtClean="0"/>
              <a:t>Is the child in need of special education and related services?</a:t>
            </a:r>
            <a:endParaRPr lang="en-US" dirty="0"/>
          </a:p>
        </p:txBody>
      </p:sp>
    </p:spTree>
    <p:extLst>
      <p:ext uri="{BB962C8B-B14F-4D97-AF65-F5344CB8AC3E}">
        <p14:creationId xmlns:p14="http://schemas.microsoft.com/office/powerpoint/2010/main" val="3676554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Evaluations</a:t>
            </a:r>
            <a:endParaRPr lang="en-US" dirty="0"/>
          </a:p>
        </p:txBody>
      </p:sp>
      <p:sp>
        <p:nvSpPr>
          <p:cNvPr id="3" name="Content Placeholder 2"/>
          <p:cNvSpPr>
            <a:spLocks noGrp="1"/>
          </p:cNvSpPr>
          <p:nvPr>
            <p:ph idx="1"/>
          </p:nvPr>
        </p:nvSpPr>
        <p:spPr/>
        <p:txBody>
          <a:bodyPr>
            <a:normAutofit/>
          </a:bodyPr>
          <a:lstStyle/>
          <a:p>
            <a:r>
              <a:rPr lang="en-US" dirty="0" smtClean="0"/>
              <a:t>It is imperative that a variety of assessment tools are utilized during the comprehensive evaluation process. The data from these assessments must provide accurate, detailed information regarding the current academic performance for students.  The information must be gathered by qualified personnel and provide the evaluation group with sufficient evidence to make accurate eligibility determinations. </a:t>
            </a:r>
          </a:p>
          <a:p>
            <a:pPr marL="0" indent="0">
              <a:buNone/>
            </a:pPr>
            <a:r>
              <a:rPr lang="en-US" dirty="0" smtClean="0"/>
              <a:t>	</a:t>
            </a:r>
            <a:endParaRPr lang="en-US" dirty="0"/>
          </a:p>
        </p:txBody>
      </p:sp>
    </p:spTree>
    <p:extLst>
      <p:ext uri="{BB962C8B-B14F-4D97-AF65-F5344CB8AC3E}">
        <p14:creationId xmlns:p14="http://schemas.microsoft.com/office/powerpoint/2010/main" val="1679340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Evaluations</a:t>
            </a:r>
            <a:endParaRPr lang="en-US" dirty="0"/>
          </a:p>
        </p:txBody>
      </p:sp>
      <p:sp>
        <p:nvSpPr>
          <p:cNvPr id="3" name="Content Placeholder 2"/>
          <p:cNvSpPr>
            <a:spLocks noGrp="1"/>
          </p:cNvSpPr>
          <p:nvPr>
            <p:ph idx="1"/>
          </p:nvPr>
        </p:nvSpPr>
        <p:spPr/>
        <p:txBody>
          <a:bodyPr/>
          <a:lstStyle/>
          <a:p>
            <a:r>
              <a:rPr lang="en-US" dirty="0"/>
              <a:t>The process of completing a comprehensive evaluation should provide valuable </a:t>
            </a:r>
            <a:r>
              <a:rPr lang="en-US" dirty="0" smtClean="0"/>
              <a:t>data that is both valid and reliable to the evaluation question. This </a:t>
            </a:r>
            <a:r>
              <a:rPr lang="en-US" dirty="0"/>
              <a:t>will support the group in making educational decisions for students regardless of eligibility determinations.</a:t>
            </a:r>
          </a:p>
          <a:p>
            <a:r>
              <a:rPr lang="en-US" dirty="0"/>
              <a:t>Labeling a child as a student with a disability is something we should not take lightly; therefore, we MUST ENSURE the process </a:t>
            </a:r>
            <a:r>
              <a:rPr lang="en-US" dirty="0" smtClean="0"/>
              <a:t>is </a:t>
            </a:r>
            <a:r>
              <a:rPr lang="en-US" dirty="0"/>
              <a:t>completed with fidelity.</a:t>
            </a:r>
          </a:p>
        </p:txBody>
      </p:sp>
    </p:spTree>
    <p:extLst>
      <p:ext uri="{BB962C8B-B14F-4D97-AF65-F5344CB8AC3E}">
        <p14:creationId xmlns:p14="http://schemas.microsoft.com/office/powerpoint/2010/main" val="195714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Considerations</a:t>
            </a:r>
            <a:endParaRPr lang="en-US"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dirty="0" smtClean="0"/>
              <a:t>Some of the considerations include, but are not limited to:</a:t>
            </a:r>
          </a:p>
          <a:p>
            <a:endParaRPr lang="en-US" dirty="0" smtClean="0"/>
          </a:p>
          <a:p>
            <a:endParaRPr lang="en-US" dirty="0" smtClean="0"/>
          </a:p>
          <a:p>
            <a:endParaRPr lang="en-US" dirty="0"/>
          </a:p>
          <a:p>
            <a:endParaRPr lang="en-US" dirty="0" smtClean="0"/>
          </a:p>
          <a:p>
            <a:endParaRPr lang="en-US" dirty="0"/>
          </a:p>
          <a:p>
            <a:pPr marL="0" indent="0">
              <a:buNone/>
            </a:pPr>
            <a:r>
              <a:rPr lang="en-US" dirty="0" smtClean="0"/>
              <a:t>For this reason, we are in the process of developing the Oklahoma Evaluation and Eligibility Handbook.</a:t>
            </a:r>
          </a:p>
        </p:txBody>
      </p:sp>
      <p:graphicFrame>
        <p:nvGraphicFramePr>
          <p:cNvPr id="4" name="Table 3"/>
          <p:cNvGraphicFramePr>
            <a:graphicFrameLocks noGrp="1"/>
          </p:cNvGraphicFramePr>
          <p:nvPr>
            <p:extLst>
              <p:ext uri="{D42A27DB-BD31-4B8C-83A1-F6EECF244321}">
                <p14:modId xmlns:p14="http://schemas.microsoft.com/office/powerpoint/2010/main" val="3724608493"/>
              </p:ext>
            </p:extLst>
          </p:nvPr>
        </p:nvGraphicFramePr>
        <p:xfrm>
          <a:off x="1541207" y="2529348"/>
          <a:ext cx="8058354" cy="1844949"/>
        </p:xfrm>
        <a:graphic>
          <a:graphicData uri="http://schemas.openxmlformats.org/drawingml/2006/table">
            <a:tbl>
              <a:tblPr firstRow="1" bandRow="1">
                <a:tableStyleId>{5C22544A-7EE6-4342-B048-85BDC9FD1C3A}</a:tableStyleId>
              </a:tblPr>
              <a:tblGrid>
                <a:gridCol w="4068169">
                  <a:extLst>
                    <a:ext uri="{9D8B030D-6E8A-4147-A177-3AD203B41FA5}">
                      <a16:colId xmlns:a16="http://schemas.microsoft.com/office/drawing/2014/main" val="2942977574"/>
                    </a:ext>
                  </a:extLst>
                </a:gridCol>
                <a:gridCol w="3990185">
                  <a:extLst>
                    <a:ext uri="{9D8B030D-6E8A-4147-A177-3AD203B41FA5}">
                      <a16:colId xmlns:a16="http://schemas.microsoft.com/office/drawing/2014/main" val="2964481842"/>
                    </a:ext>
                  </a:extLst>
                </a:gridCol>
              </a:tblGrid>
              <a:tr h="316182">
                <a:tc>
                  <a:txBody>
                    <a:bodyPr/>
                    <a:lstStyle/>
                    <a:p>
                      <a:r>
                        <a:rPr lang="en-US" b="0" dirty="0" smtClean="0">
                          <a:solidFill>
                            <a:srgbClr val="902680"/>
                          </a:solidFill>
                        </a:rPr>
                        <a:t>Required Timelines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r>
                        <a:rPr lang="en-US" b="0" dirty="0" smtClean="0">
                          <a:solidFill>
                            <a:srgbClr val="902680"/>
                          </a:solidFill>
                        </a:rPr>
                        <a:t>Assessment Methods</a:t>
                      </a:r>
                      <a:endParaRPr lang="en-US" b="0" dirty="0">
                        <a:solidFill>
                          <a:srgbClr val="9026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4215612903"/>
                  </a:ext>
                </a:extLst>
              </a:tr>
              <a:tr h="365985">
                <a:tc>
                  <a:txBody>
                    <a:bodyPr/>
                    <a:lstStyle/>
                    <a:p>
                      <a:r>
                        <a:rPr lang="en-US" dirty="0" smtClean="0">
                          <a:solidFill>
                            <a:srgbClr val="902680"/>
                          </a:solidFill>
                        </a:rPr>
                        <a:t>Variety of</a:t>
                      </a:r>
                      <a:r>
                        <a:rPr lang="en-US" baseline="0" dirty="0" smtClean="0">
                          <a:solidFill>
                            <a:srgbClr val="902680"/>
                          </a:solidFill>
                        </a:rPr>
                        <a:t> Assessment Tools</a:t>
                      </a:r>
                      <a:endParaRPr lang="en-US" dirty="0">
                        <a:solidFill>
                          <a:srgbClr val="9026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r>
                        <a:rPr lang="en-US" dirty="0" smtClean="0">
                          <a:solidFill>
                            <a:srgbClr val="902680"/>
                          </a:solidFill>
                        </a:rPr>
                        <a:t>Comprehensive Components</a:t>
                      </a:r>
                      <a:endParaRPr lang="en-US" dirty="0">
                        <a:solidFill>
                          <a:srgbClr val="9026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990236903"/>
                  </a:ext>
                </a:extLst>
              </a:tr>
              <a:tr h="371068">
                <a:tc>
                  <a:txBody>
                    <a:bodyPr/>
                    <a:lstStyle/>
                    <a:p>
                      <a:r>
                        <a:rPr lang="en-US" dirty="0" smtClean="0">
                          <a:solidFill>
                            <a:srgbClr val="902680"/>
                          </a:solidFill>
                        </a:rPr>
                        <a:t>Cultural</a:t>
                      </a:r>
                      <a:r>
                        <a:rPr lang="en-US" baseline="0" dirty="0" smtClean="0">
                          <a:solidFill>
                            <a:srgbClr val="902680"/>
                          </a:solidFill>
                        </a:rPr>
                        <a:t> Diversity</a:t>
                      </a:r>
                      <a:endParaRPr lang="en-US" dirty="0">
                        <a:solidFill>
                          <a:srgbClr val="9026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r>
                        <a:rPr lang="en-US" dirty="0" smtClean="0">
                          <a:solidFill>
                            <a:srgbClr val="902680"/>
                          </a:solidFill>
                        </a:rPr>
                        <a:t>Qualified Examiners</a:t>
                      </a:r>
                      <a:endParaRPr lang="en-US" dirty="0">
                        <a:solidFill>
                          <a:srgbClr val="9026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691706114"/>
                  </a:ext>
                </a:extLst>
              </a:tr>
              <a:tr h="371068">
                <a:tc>
                  <a:txBody>
                    <a:bodyPr/>
                    <a:lstStyle/>
                    <a:p>
                      <a:r>
                        <a:rPr lang="en-US" dirty="0" smtClean="0">
                          <a:solidFill>
                            <a:srgbClr val="902680"/>
                          </a:solidFill>
                        </a:rPr>
                        <a:t>Instructional Input</a:t>
                      </a:r>
                      <a:endParaRPr lang="en-US" dirty="0">
                        <a:solidFill>
                          <a:srgbClr val="9026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r>
                        <a:rPr lang="en-US" dirty="0" smtClean="0">
                          <a:solidFill>
                            <a:srgbClr val="902680"/>
                          </a:solidFill>
                        </a:rPr>
                        <a:t>Eligibility</a:t>
                      </a:r>
                      <a:r>
                        <a:rPr lang="en-US" baseline="0" dirty="0" smtClean="0">
                          <a:solidFill>
                            <a:srgbClr val="902680"/>
                          </a:solidFill>
                        </a:rPr>
                        <a:t> Determinations</a:t>
                      </a:r>
                      <a:endParaRPr lang="en-US" dirty="0">
                        <a:solidFill>
                          <a:srgbClr val="9026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4136601248"/>
                  </a:ext>
                </a:extLst>
              </a:tr>
              <a:tr h="371068">
                <a:tc>
                  <a:txBody>
                    <a:bodyPr/>
                    <a:lstStyle/>
                    <a:p>
                      <a:r>
                        <a:rPr lang="en-US" dirty="0" smtClean="0">
                          <a:solidFill>
                            <a:srgbClr val="902680"/>
                          </a:solidFill>
                        </a:rPr>
                        <a:t>Secondary Disabilities</a:t>
                      </a:r>
                      <a:endParaRPr lang="en-US" dirty="0">
                        <a:solidFill>
                          <a:srgbClr val="9026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r>
                        <a:rPr lang="en-US" dirty="0" smtClean="0">
                          <a:solidFill>
                            <a:srgbClr val="902680"/>
                          </a:solidFill>
                        </a:rPr>
                        <a:t>Related Services</a:t>
                      </a:r>
                      <a:endParaRPr lang="en-US" dirty="0">
                        <a:solidFill>
                          <a:srgbClr val="9026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548109004"/>
                  </a:ext>
                </a:extLst>
              </a:tr>
            </a:tbl>
          </a:graphicData>
        </a:graphic>
      </p:graphicFrame>
    </p:spTree>
    <p:extLst>
      <p:ext uri="{BB962C8B-B14F-4D97-AF65-F5344CB8AC3E}">
        <p14:creationId xmlns:p14="http://schemas.microsoft.com/office/powerpoint/2010/main" val="854107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and Eligibility Handbook</a:t>
            </a:r>
            <a:endParaRPr lang="en-US" dirty="0"/>
          </a:p>
        </p:txBody>
      </p:sp>
      <p:sp>
        <p:nvSpPr>
          <p:cNvPr id="3" name="Content Placeholder 2"/>
          <p:cNvSpPr>
            <a:spLocks noGrp="1"/>
          </p:cNvSpPr>
          <p:nvPr>
            <p:ph idx="1"/>
          </p:nvPr>
        </p:nvSpPr>
        <p:spPr/>
        <p:txBody>
          <a:bodyPr/>
          <a:lstStyle/>
          <a:p>
            <a:pPr marL="0" indent="0">
              <a:buNone/>
            </a:pPr>
            <a:r>
              <a:rPr lang="en-US" dirty="0" smtClean="0"/>
              <a:t>The purpose of the handbook is to provide stakeholders information and support in completing comprehensive evaluations that are valid, reliable and defensible. The information in this handbook will be more extensive and in-depth than the information currently in the Oklahoma Special Education Handbook. </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69338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 </a:t>
            </a:r>
            <a:br>
              <a:rPr lang="en-US" dirty="0" smtClean="0"/>
            </a:br>
            <a:r>
              <a:rPr lang="en-US" dirty="0" smtClean="0"/>
              <a:t>General Considerations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smtClean="0"/>
              <a:t>Purpose of document</a:t>
            </a:r>
          </a:p>
          <a:p>
            <a:pPr marL="514350" lvl="0" indent="-514350">
              <a:buFont typeface="+mj-lt"/>
              <a:buAutoNum type="arabicPeriod"/>
            </a:pPr>
            <a:r>
              <a:rPr lang="en-US" dirty="0" smtClean="0"/>
              <a:t>Tie </a:t>
            </a:r>
            <a:r>
              <a:rPr lang="en-US" dirty="0"/>
              <a:t>to </a:t>
            </a:r>
            <a:r>
              <a:rPr lang="en-US" dirty="0" smtClean="0"/>
              <a:t>the Oklahoma Special Education Handbook</a:t>
            </a:r>
            <a:endParaRPr lang="en-US" dirty="0"/>
          </a:p>
          <a:p>
            <a:pPr marL="514350" lvl="0" indent="-514350">
              <a:buFont typeface="+mj-lt"/>
              <a:buAutoNum type="arabicPeriod"/>
            </a:pPr>
            <a:r>
              <a:rPr lang="en-US" dirty="0"/>
              <a:t>Basic definitions </a:t>
            </a:r>
            <a:endParaRPr lang="en-US" dirty="0" smtClean="0"/>
          </a:p>
          <a:p>
            <a:pPr marL="971550" lvl="1" indent="-514350">
              <a:buFont typeface="+mj-lt"/>
              <a:buAutoNum type="alphaLcParenR"/>
            </a:pPr>
            <a:r>
              <a:rPr lang="en-US" dirty="0" smtClean="0"/>
              <a:t>Evaluation vs Assessment</a:t>
            </a:r>
            <a:endParaRPr lang="en-US" dirty="0"/>
          </a:p>
          <a:p>
            <a:pPr marL="514350" lvl="0" indent="-514350">
              <a:buFont typeface="+mj-lt"/>
              <a:buAutoNum type="arabicPeriod"/>
            </a:pPr>
            <a:r>
              <a:rPr lang="en-US" dirty="0" smtClean="0"/>
              <a:t>Tying </a:t>
            </a:r>
            <a:r>
              <a:rPr lang="en-US" dirty="0"/>
              <a:t>evaluation data </a:t>
            </a:r>
            <a:r>
              <a:rPr lang="en-US" dirty="0" smtClean="0"/>
              <a:t>to services</a:t>
            </a:r>
            <a:endParaRPr lang="en-US" dirty="0"/>
          </a:p>
          <a:p>
            <a:pPr marL="0" indent="0">
              <a:buNone/>
            </a:pPr>
            <a:endParaRPr lang="en-US" dirty="0"/>
          </a:p>
        </p:txBody>
      </p:sp>
    </p:spTree>
    <p:extLst>
      <p:ext uri="{BB962C8B-B14F-4D97-AF65-F5344CB8AC3E}">
        <p14:creationId xmlns:p14="http://schemas.microsoft.com/office/powerpoint/2010/main" val="2469095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t>
            </a:r>
            <a:r>
              <a:rPr lang="en-US" dirty="0"/>
              <a:t>II </a:t>
            </a:r>
            <a:r>
              <a:rPr lang="en-US" dirty="0" smtClean="0"/>
              <a:t/>
            </a:r>
            <a:br>
              <a:rPr lang="en-US" dirty="0" smtClean="0"/>
            </a:br>
            <a:r>
              <a:rPr lang="en-US" dirty="0" smtClean="0"/>
              <a:t>Pre </a:t>
            </a:r>
            <a:r>
              <a:rPr lang="en-US" dirty="0"/>
              <a:t>Referral Questions </a:t>
            </a:r>
          </a:p>
        </p:txBody>
      </p:sp>
      <p:sp>
        <p:nvSpPr>
          <p:cNvPr id="3" name="Content Placeholder 2"/>
          <p:cNvSpPr>
            <a:spLocks noGrp="1"/>
          </p:cNvSpPr>
          <p:nvPr>
            <p:ph idx="1"/>
          </p:nvPr>
        </p:nvSpPr>
        <p:spPr/>
        <p:txBody>
          <a:bodyPr>
            <a:normAutofit fontScale="92500" lnSpcReduction="10000"/>
          </a:bodyPr>
          <a:lstStyle/>
          <a:p>
            <a:pPr marL="0" lvl="0" indent="0">
              <a:buNone/>
            </a:pPr>
            <a:r>
              <a:rPr lang="en-US" dirty="0"/>
              <a:t>The goal of this section is to ensure that team is </a:t>
            </a:r>
            <a:r>
              <a:rPr lang="en-US" dirty="0" smtClean="0"/>
              <a:t>considering other possible causes of a student difficulty other than a disability. This should be an ongoing process with the team. Referrals for special education evaluations should be based on answering specific question as part of the process. </a:t>
            </a:r>
          </a:p>
          <a:p>
            <a:pPr marL="971550" lvl="1" indent="-514350">
              <a:buFont typeface="+mj-lt"/>
              <a:buAutoNum type="alphaLcParenR"/>
            </a:pPr>
            <a:r>
              <a:rPr lang="en-US" dirty="0" smtClean="0"/>
              <a:t>Disability </a:t>
            </a:r>
            <a:r>
              <a:rPr lang="en-US" dirty="0"/>
              <a:t>Across Settings</a:t>
            </a:r>
          </a:p>
          <a:p>
            <a:pPr marL="971550" lvl="1" indent="-514350">
              <a:buFont typeface="+mj-lt"/>
              <a:buAutoNum type="alphaLcParenR"/>
            </a:pPr>
            <a:r>
              <a:rPr lang="en-US" dirty="0"/>
              <a:t>Attendance</a:t>
            </a:r>
          </a:p>
          <a:p>
            <a:pPr marL="971550" lvl="1" indent="-514350">
              <a:buFont typeface="+mj-lt"/>
              <a:buAutoNum type="alphaLcParenR"/>
            </a:pPr>
            <a:r>
              <a:rPr lang="en-US" dirty="0"/>
              <a:t>ELL</a:t>
            </a:r>
          </a:p>
          <a:p>
            <a:pPr marL="971550" lvl="1" indent="-514350">
              <a:buFont typeface="+mj-lt"/>
              <a:buAutoNum type="alphaLcParenR"/>
            </a:pPr>
            <a:r>
              <a:rPr lang="en-US" dirty="0"/>
              <a:t>Non-Educational Factors</a:t>
            </a:r>
          </a:p>
          <a:p>
            <a:pPr marL="971550" lvl="1" indent="-514350">
              <a:buFont typeface="+mj-lt"/>
              <a:buAutoNum type="alphaLcParenR"/>
            </a:pPr>
            <a:r>
              <a:rPr lang="en-US" dirty="0"/>
              <a:t>Instruction</a:t>
            </a:r>
          </a:p>
          <a:p>
            <a:pPr marL="971550" lvl="1" indent="-514350">
              <a:buFont typeface="+mj-lt"/>
              <a:buAutoNum type="alphaLcParenR"/>
            </a:pPr>
            <a:r>
              <a:rPr lang="en-US" dirty="0"/>
              <a:t>Curriculum</a:t>
            </a:r>
          </a:p>
          <a:p>
            <a:pPr marL="971550" lvl="1" indent="-514350">
              <a:buFont typeface="+mj-lt"/>
              <a:buAutoNum type="alphaLcParenR"/>
            </a:pPr>
            <a:r>
              <a:rPr lang="en-US" dirty="0" smtClean="0"/>
              <a:t>School </a:t>
            </a:r>
            <a:r>
              <a:rPr lang="en-US" dirty="0"/>
              <a:t>S</a:t>
            </a:r>
            <a:r>
              <a:rPr lang="en-US" dirty="0" smtClean="0"/>
              <a:t>upports</a:t>
            </a:r>
          </a:p>
          <a:p>
            <a:pPr marL="0" indent="0">
              <a:buNone/>
            </a:pPr>
            <a:endParaRPr lang="en-US" dirty="0"/>
          </a:p>
        </p:txBody>
      </p:sp>
    </p:spTree>
    <p:extLst>
      <p:ext uri="{BB962C8B-B14F-4D97-AF65-F5344CB8AC3E}">
        <p14:creationId xmlns:p14="http://schemas.microsoft.com/office/powerpoint/2010/main" val="3006854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1582</Words>
  <Application>Microsoft Office PowerPoint</Application>
  <PresentationFormat>Widescreen</PresentationFormat>
  <Paragraphs>130</Paragraphs>
  <Slides>24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Office Theme</vt:lpstr>
      <vt:lpstr> Evaluation and Eligibility Handbook</vt:lpstr>
      <vt:lpstr>Purpose of Session:</vt:lpstr>
      <vt:lpstr>Evaluation Procedures</vt:lpstr>
      <vt:lpstr>Comprehensive Evaluations</vt:lpstr>
      <vt:lpstr>Comprehensive Evaluations</vt:lpstr>
      <vt:lpstr>Evaluation Considerations</vt:lpstr>
      <vt:lpstr>Evaluation and Eligibility Handbook</vt:lpstr>
      <vt:lpstr>Section I  General Considerations</vt:lpstr>
      <vt:lpstr>Section II  Pre Referral Questions </vt:lpstr>
      <vt:lpstr>Section III Documentation of Existing Data</vt:lpstr>
      <vt:lpstr>Section IV Assessment Areas</vt:lpstr>
      <vt:lpstr>Section V Category Specific Guidance</vt:lpstr>
      <vt:lpstr>Section VI Eligibility Determination</vt:lpstr>
      <vt:lpstr>Section VII Definitions</vt:lpstr>
      <vt:lpstr>Section VIII Frequently Addressed Questions</vt:lpstr>
      <vt:lpstr>Content Example Pre-Referral</vt:lpstr>
      <vt:lpstr>Content Example Pre-Referral</vt:lpstr>
      <vt:lpstr>Content Example Assessment</vt:lpstr>
      <vt:lpstr>Content Example Assessment</vt:lpstr>
      <vt:lpstr>Content Example Categories</vt:lpstr>
      <vt:lpstr>Content Example Categories (Intellectual Disabilities)</vt:lpstr>
      <vt:lpstr>Content Example Categories (Intellectual Disabilities)</vt:lpstr>
      <vt:lpstr>Feedback/Suggestions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Todd Loftin</cp:lastModifiedBy>
  <cp:revision>57</cp:revision>
  <dcterms:created xsi:type="dcterms:W3CDTF">2017-02-22T15:05:29Z</dcterms:created>
  <dcterms:modified xsi:type="dcterms:W3CDTF">2018-07-08T18:23:48Z</dcterms:modified>
</cp:coreProperties>
</file>