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14"/>
  </p:notesMasterIdLst>
  <p:handoutMasterIdLst>
    <p:handoutMasterId r:id="rId15"/>
  </p:handoutMasterIdLst>
  <p:sldIdLst>
    <p:sldId id="433" r:id="rId2"/>
    <p:sldId id="434" r:id="rId3"/>
    <p:sldId id="407" r:id="rId4"/>
    <p:sldId id="435" r:id="rId5"/>
    <p:sldId id="436" r:id="rId6"/>
    <p:sldId id="420" r:id="rId7"/>
    <p:sldId id="438" r:id="rId8"/>
    <p:sldId id="415" r:id="rId9"/>
    <p:sldId id="437" r:id="rId10"/>
    <p:sldId id="441" r:id="rId11"/>
    <p:sldId id="439" r:id="rId12"/>
    <p:sldId id="440" r:id="rId13"/>
  </p:sldIdLst>
  <p:sldSz cx="9144000" cy="6858000" type="screen4x3"/>
  <p:notesSz cx="7010400" cy="92964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733"/>
    <a:srgbClr val="E65234"/>
    <a:srgbClr val="C6AEEB"/>
    <a:srgbClr val="7C5CA5"/>
    <a:srgbClr val="D8FC9B"/>
    <a:srgbClr val="A1CA4B"/>
    <a:srgbClr val="98C0FE"/>
    <a:srgbClr val="3F80CE"/>
    <a:srgbClr val="93ECFF"/>
    <a:srgbClr val="3CB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9569" autoAdjust="0"/>
    <p:restoredTop sz="86424" autoAdjust="0"/>
  </p:normalViewPr>
  <p:slideViewPr>
    <p:cSldViewPr>
      <p:cViewPr varScale="1">
        <p:scale>
          <a:sx n="86" d="100"/>
          <a:sy n="86" d="100"/>
        </p:scale>
        <p:origin x="-16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3D5E1E-943A-C245-80D0-A8C58C351CE0}" type="datetimeFigureOut">
              <a:rPr lang="en-US" smtClean="0"/>
              <a:t>9/21/2016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AFEE7F4-24FA-A94A-91BB-7E303D2FF55E}" type="slidenum">
              <a:rPr lang="en-US" smtClean="0"/>
              <a:t>‹#›</a:t>
            </a:fld>
            <a:endParaRPr lang="en-US"/>
          </a:p>
        </p:txBody>
      </p:sp>
    </p:spTree>
    <p:extLst>
      <p:ext uri="{BB962C8B-B14F-4D97-AF65-F5344CB8AC3E}">
        <p14:creationId xmlns:p14="http://schemas.microsoft.com/office/powerpoint/2010/main" val="1694152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D0714C-8F7F-416D-930C-6C5321DA6D75}" type="datetimeFigureOut">
              <a:rPr lang="en-US" smtClean="0"/>
              <a:t>9/21/2016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626677-2B06-4E49-97A7-0BCE3AA2444F}" type="slidenum">
              <a:rPr lang="en-US" smtClean="0"/>
              <a:t>‹#›</a:t>
            </a:fld>
            <a:endParaRPr lang="en-US"/>
          </a:p>
        </p:txBody>
      </p:sp>
    </p:spTree>
    <p:extLst>
      <p:ext uri="{BB962C8B-B14F-4D97-AF65-F5344CB8AC3E}">
        <p14:creationId xmlns:p14="http://schemas.microsoft.com/office/powerpoint/2010/main" val="4147863624"/>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59"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7" algn="l" defTabSz="914318" rtl="0" eaLnBrk="1" latinLnBrk="0" hangingPunct="1">
      <a:defRPr sz="1200" kern="1200">
        <a:solidFill>
          <a:schemeClr val="tx1"/>
        </a:solidFill>
        <a:latin typeface="+mn-lt"/>
        <a:ea typeface="+mn-ea"/>
        <a:cs typeface="+mn-cs"/>
      </a:defRPr>
    </a:lvl4pPr>
    <a:lvl5pPr marL="1828637" algn="l" defTabSz="914318" rtl="0" eaLnBrk="1" latinLnBrk="0" hangingPunct="1">
      <a:defRPr sz="1200" kern="1200">
        <a:solidFill>
          <a:schemeClr val="tx1"/>
        </a:solidFill>
        <a:latin typeface="+mn-lt"/>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a:t>
            </a:fld>
            <a:endParaRPr lang="en-US"/>
          </a:p>
        </p:txBody>
      </p:sp>
    </p:spTree>
    <p:extLst>
      <p:ext uri="{BB962C8B-B14F-4D97-AF65-F5344CB8AC3E}">
        <p14:creationId xmlns:p14="http://schemas.microsoft.com/office/powerpoint/2010/main" val="292952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10</a:t>
            </a:fld>
            <a:endParaRPr lang="en-US"/>
          </a:p>
        </p:txBody>
      </p:sp>
    </p:spTree>
    <p:extLst>
      <p:ext uri="{BB962C8B-B14F-4D97-AF65-F5344CB8AC3E}">
        <p14:creationId xmlns:p14="http://schemas.microsoft.com/office/powerpoint/2010/main" val="50272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11</a:t>
            </a:fld>
            <a:endParaRPr lang="en-US"/>
          </a:p>
        </p:txBody>
      </p:sp>
    </p:spTree>
    <p:extLst>
      <p:ext uri="{BB962C8B-B14F-4D97-AF65-F5344CB8AC3E}">
        <p14:creationId xmlns:p14="http://schemas.microsoft.com/office/powerpoint/2010/main" val="18927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12</a:t>
            </a:fld>
            <a:endParaRPr lang="en-US"/>
          </a:p>
        </p:txBody>
      </p:sp>
    </p:spTree>
    <p:extLst>
      <p:ext uri="{BB962C8B-B14F-4D97-AF65-F5344CB8AC3E}">
        <p14:creationId xmlns:p14="http://schemas.microsoft.com/office/powerpoint/2010/main" val="202532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2</a:t>
            </a:fld>
            <a:endParaRPr lang="en-US"/>
          </a:p>
        </p:txBody>
      </p:sp>
    </p:spTree>
    <p:extLst>
      <p:ext uri="{BB962C8B-B14F-4D97-AF65-F5344CB8AC3E}">
        <p14:creationId xmlns:p14="http://schemas.microsoft.com/office/powerpoint/2010/main" val="420258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3</a:t>
            </a:fld>
            <a:endParaRPr lang="en-US"/>
          </a:p>
        </p:txBody>
      </p:sp>
    </p:spTree>
    <p:extLst>
      <p:ext uri="{BB962C8B-B14F-4D97-AF65-F5344CB8AC3E}">
        <p14:creationId xmlns:p14="http://schemas.microsoft.com/office/powerpoint/2010/main" val="6408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4</a:t>
            </a:fld>
            <a:endParaRPr lang="en-US"/>
          </a:p>
        </p:txBody>
      </p:sp>
    </p:spTree>
    <p:extLst>
      <p:ext uri="{BB962C8B-B14F-4D97-AF65-F5344CB8AC3E}">
        <p14:creationId xmlns:p14="http://schemas.microsoft.com/office/powerpoint/2010/main" val="373484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5</a:t>
            </a:fld>
            <a:endParaRPr lang="en-US"/>
          </a:p>
        </p:txBody>
      </p:sp>
    </p:spTree>
    <p:extLst>
      <p:ext uri="{BB962C8B-B14F-4D97-AF65-F5344CB8AC3E}">
        <p14:creationId xmlns:p14="http://schemas.microsoft.com/office/powerpoint/2010/main" val="258700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6</a:t>
            </a:fld>
            <a:endParaRPr lang="en-US"/>
          </a:p>
        </p:txBody>
      </p:sp>
    </p:spTree>
    <p:extLst>
      <p:ext uri="{BB962C8B-B14F-4D97-AF65-F5344CB8AC3E}">
        <p14:creationId xmlns:p14="http://schemas.microsoft.com/office/powerpoint/2010/main" val="6408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7</a:t>
            </a:fld>
            <a:endParaRPr lang="en-US"/>
          </a:p>
        </p:txBody>
      </p:sp>
    </p:spTree>
    <p:extLst>
      <p:ext uri="{BB962C8B-B14F-4D97-AF65-F5344CB8AC3E}">
        <p14:creationId xmlns:p14="http://schemas.microsoft.com/office/powerpoint/2010/main" val="185115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8</a:t>
            </a:fld>
            <a:endParaRPr lang="en-US"/>
          </a:p>
        </p:txBody>
      </p:sp>
    </p:spTree>
    <p:extLst>
      <p:ext uri="{BB962C8B-B14F-4D97-AF65-F5344CB8AC3E}">
        <p14:creationId xmlns:p14="http://schemas.microsoft.com/office/powerpoint/2010/main" val="216929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26677-2B06-4E49-97A7-0BCE3AA2444F}" type="slidenum">
              <a:rPr lang="en-US" smtClean="0"/>
              <a:t>9</a:t>
            </a:fld>
            <a:endParaRPr lang="en-US"/>
          </a:p>
        </p:txBody>
      </p:sp>
    </p:spTree>
    <p:extLst>
      <p:ext uri="{BB962C8B-B14F-4D97-AF65-F5344CB8AC3E}">
        <p14:creationId xmlns:p14="http://schemas.microsoft.com/office/powerpoint/2010/main" val="416518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A2A48-0415-C84B-A1B9-0ECD4DECBC82}" type="datetime1">
              <a:rPr lang="en-US" smtClean="0">
                <a:solidFill>
                  <a:prstClr val="black">
                    <a:tint val="75000"/>
                  </a:prstClr>
                </a:solidFill>
              </a:rPr>
              <a:pPr/>
              <a:t>9/21/2016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80EA3-3C82-D74D-BA40-7535AB6E7959}" type="datetime1">
              <a:rPr lang="en-US" smtClean="0">
                <a:solidFill>
                  <a:prstClr val="black">
                    <a:tint val="75000"/>
                  </a:prstClr>
                </a:solidFill>
              </a:rPr>
              <a:pPr/>
              <a:t>9/21/2016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9/21/2016</a:t>
            </a:fld>
            <a:endParaRPr lang="en-US" sz="1200" dirty="0">
              <a:solidFill>
                <a:prstClr val="black">
                  <a:tint val="75000"/>
                </a:prstClr>
              </a:solidFill>
            </a:endParaRPr>
          </a:p>
        </p:txBody>
      </p:sp>
      <p:sp>
        <p:nvSpPr>
          <p:cNvPr id="11" name="Slide Number Placeholder 5"/>
          <p:cNvSpPr txBox="1">
            <a:spLocks/>
          </p:cNvSpPr>
          <p:nvPr userDrawn="1"/>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userDrawn="1"/>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September 21, 2016</a:t>
            </a:fld>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6EE53-87E2-B145-9028-5D18BA5B0DC5}" type="datetime1">
              <a:rPr lang="en-US" smtClean="0">
                <a:solidFill>
                  <a:prstClr val="black">
                    <a:tint val="75000"/>
                  </a:prstClr>
                </a:solidFill>
              </a:rPr>
              <a:pPr/>
              <a:t>9/21/2016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CE1D6-1264-9E48-92C3-A3F2869A9570}" type="datetime1">
              <a:rPr lang="en-US" smtClean="0">
                <a:solidFill>
                  <a:prstClr val="black">
                    <a:tint val="75000"/>
                  </a:prstClr>
                </a:solidFill>
              </a:rPr>
              <a:pPr/>
              <a:t>9/21/2016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4B764-5CEB-204C-96AD-22745216689B}" type="datetime1">
              <a:rPr lang="en-US" smtClean="0">
                <a:solidFill>
                  <a:prstClr val="black">
                    <a:tint val="75000"/>
                  </a:prstClr>
                </a:solidFill>
              </a:rPr>
              <a:pPr/>
              <a:t>9/21/2016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69C18-628F-1143-81E9-E1916A6BC159}" type="datetime1">
              <a:rPr lang="en-US" smtClean="0">
                <a:solidFill>
                  <a:prstClr val="black">
                    <a:tint val="75000"/>
                  </a:prstClr>
                </a:solidFill>
              </a:rPr>
              <a:pPr/>
              <a:t>9/21/2016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5484E-488D-C94B-AA37-924392A5F9DD}" type="datetime1">
              <a:rPr lang="en-US" smtClean="0">
                <a:solidFill>
                  <a:prstClr val="black">
                    <a:tint val="75000"/>
                  </a:prstClr>
                </a:solidFill>
              </a:rPr>
              <a:pPr/>
              <a:t>9/21/2016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83DCD-0B93-F645-9C30-694248E691C8}" type="datetime1">
              <a:rPr lang="en-US" smtClean="0">
                <a:solidFill>
                  <a:prstClr val="black">
                    <a:tint val="75000"/>
                  </a:prstClr>
                </a:solidFill>
              </a:rPr>
              <a:pPr/>
              <a:t>9/21/2016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2B1B13E-D5AF-485E-81A1-82A140076526}" type="datetime4">
              <a:rPr lang="en-US" smtClean="0"/>
              <a:pPr/>
              <a:t>September 21, 2016</a:t>
            </a:fld>
            <a:endParaRPr lang="en-US" dirty="0"/>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dirty="0"/>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D4C3ED2-5E3A-47C7-8FAB-09F0886D1254}"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47850"/>
          </a:xfrm>
        </p:spPr>
        <p:txBody>
          <a:bodyPr>
            <a:normAutofit fontScale="90000"/>
          </a:bodyPr>
          <a:lstStyle/>
          <a:p>
            <a:r>
              <a:rPr lang="en-US" b="1" dirty="0" smtClean="0"/>
              <a:t>House Bill 3218</a:t>
            </a:r>
            <a:br>
              <a:rPr lang="en-US" b="1" dirty="0" smtClean="0"/>
            </a:br>
            <a:r>
              <a:rPr lang="en-US" b="1" dirty="0" smtClean="0"/>
              <a:t>Section 1210.508.F.2.</a:t>
            </a:r>
            <a:br>
              <a:rPr lang="en-US" b="1" dirty="0" smtClean="0"/>
            </a:br>
            <a:r>
              <a:rPr lang="en-US" b="1" dirty="0" smtClean="0"/>
              <a:t>Section 5. NEW LAW</a:t>
            </a:r>
            <a:endParaRPr lang="en-US" b="1" dirty="0"/>
          </a:p>
        </p:txBody>
      </p:sp>
      <p:sp>
        <p:nvSpPr>
          <p:cNvPr id="3" name="Subtitle 2"/>
          <p:cNvSpPr>
            <a:spLocks noGrp="1"/>
          </p:cNvSpPr>
          <p:nvPr>
            <p:ph type="subTitle" idx="1"/>
          </p:nvPr>
        </p:nvSpPr>
        <p:spPr>
          <a:xfrm>
            <a:off x="1371600" y="3581400"/>
            <a:ext cx="6400800" cy="1752600"/>
          </a:xfrm>
        </p:spPr>
        <p:txBody>
          <a:bodyPr/>
          <a:lstStyle/>
          <a:p>
            <a:r>
              <a:rPr lang="en-US" i="1" dirty="0" smtClean="0">
                <a:solidFill>
                  <a:srgbClr val="FFFFFF"/>
                </a:solidFill>
              </a:rPr>
              <a:t>The Study </a:t>
            </a:r>
          </a:p>
          <a:p>
            <a:r>
              <a:rPr lang="en-US" i="1" dirty="0" smtClean="0">
                <a:solidFill>
                  <a:srgbClr val="FFFFFF"/>
                </a:solidFill>
              </a:rPr>
              <a:t>Graduation Requirements</a:t>
            </a:r>
          </a:p>
          <a:p>
            <a:endParaRPr lang="en-US" i="1" dirty="0">
              <a:solidFill>
                <a:srgbClr val="FFFFFF"/>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pPr/>
              <a:t>1</a:t>
            </a:fld>
            <a:endParaRPr lang="en-US"/>
          </a:p>
        </p:txBody>
      </p:sp>
    </p:spTree>
    <p:extLst>
      <p:ext uri="{BB962C8B-B14F-4D97-AF65-F5344CB8AC3E}">
        <p14:creationId xmlns:p14="http://schemas.microsoft.com/office/powerpoint/2010/main" val="3000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Effective &amp; Efficient </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Ways to make the school testing program as set forth in the Oklahoma School Testing Program Act that is in operation as of the effective date of this act </a:t>
            </a:r>
            <a:r>
              <a:rPr lang="en-US" u="sng" dirty="0" smtClean="0"/>
              <a:t>more efficient and effective</a:t>
            </a:r>
            <a:r>
              <a:rPr lang="en-US" dirty="0" smtClean="0"/>
              <a:t> while still achieving the objective of having assessments designed to indicate whether students have attain an understanding of the Oklahoma subject matter standards.</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4387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Effective &amp; Efficient Assessment</a:t>
            </a:r>
            <a:endParaRPr lang="en-US" b="1" dirty="0"/>
          </a:p>
        </p:txBody>
      </p:sp>
      <p:sp>
        <p:nvSpPr>
          <p:cNvPr id="3" name="Content Placeholder 2"/>
          <p:cNvSpPr>
            <a:spLocks noGrp="1"/>
          </p:cNvSpPr>
          <p:nvPr>
            <p:ph idx="1"/>
          </p:nvPr>
        </p:nvSpPr>
        <p:spPr>
          <a:xfrm>
            <a:off x="228600" y="1600200"/>
            <a:ext cx="8915400" cy="4525963"/>
          </a:xfrm>
        </p:spPr>
        <p:txBody>
          <a:bodyPr>
            <a:normAutofit lnSpcReduction="10000"/>
          </a:bodyPr>
          <a:lstStyle/>
          <a:p>
            <a:pPr marL="0" indent="0">
              <a:buNone/>
            </a:pPr>
            <a:r>
              <a:rPr lang="en-US" dirty="0" smtClean="0"/>
              <a:t>What recommendation(s) would you give to promote an effective and efficient testing system? (Select all that apply.)</a:t>
            </a:r>
          </a:p>
          <a:p>
            <a:pPr marL="0" indent="0">
              <a:buNone/>
            </a:pPr>
            <a:r>
              <a:rPr lang="en-US" dirty="0" smtClean="0"/>
              <a:t>Eliminate writing prompts &amp; open-ended responses from assessments (33%)</a:t>
            </a:r>
          </a:p>
          <a:p>
            <a:pPr marL="0" indent="0">
              <a:buNone/>
            </a:pPr>
            <a:r>
              <a:rPr lang="en-US" dirty="0" smtClean="0"/>
              <a:t>Combine different contents into one assessment (61%)</a:t>
            </a:r>
          </a:p>
          <a:p>
            <a:pPr marL="0" indent="0">
              <a:buNone/>
            </a:pPr>
            <a:r>
              <a:rPr lang="en-US" dirty="0" smtClean="0"/>
              <a:t>Combine different grade levels into one assessment (5%)</a:t>
            </a:r>
          </a:p>
          <a:p>
            <a:pPr marL="0" indent="0">
              <a:buNone/>
            </a:pPr>
            <a:r>
              <a:rPr lang="en-US" dirty="0" smtClean="0"/>
              <a:t>Adding additional subject area assessments (1%)</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96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b="1" dirty="0" smtClean="0"/>
              <a:t>Multi-Measures – Accountability - ESSA</a:t>
            </a:r>
            <a:endParaRPr lang="en-US" b="1" dirty="0"/>
          </a:p>
        </p:txBody>
      </p:sp>
      <p:sp>
        <p:nvSpPr>
          <p:cNvPr id="3" name="Content Placeholder 2"/>
          <p:cNvSpPr>
            <a:spLocks noGrp="1"/>
          </p:cNvSpPr>
          <p:nvPr>
            <p:ph idx="1"/>
          </p:nvPr>
        </p:nvSpPr>
        <p:spPr>
          <a:xfrm>
            <a:off x="228600" y="1600200"/>
            <a:ext cx="8686800" cy="4525963"/>
          </a:xfrm>
        </p:spPr>
        <p:txBody>
          <a:bodyPr>
            <a:normAutofit fontScale="85000" lnSpcReduction="20000"/>
          </a:bodyPr>
          <a:lstStyle/>
          <a:p>
            <a:pPr marL="0" indent="0">
              <a:buNone/>
            </a:pPr>
            <a:r>
              <a:rPr lang="en-US" dirty="0" smtClean="0"/>
              <a:t>Indicators</a:t>
            </a:r>
          </a:p>
          <a:p>
            <a:r>
              <a:rPr lang="en-US" dirty="0" smtClean="0"/>
              <a:t>Statewide assessments including the establishment of student performance bands.</a:t>
            </a:r>
          </a:p>
          <a:p>
            <a:r>
              <a:rPr lang="en-US" dirty="0" smtClean="0"/>
              <a:t>Graduation rates for high schools</a:t>
            </a:r>
          </a:p>
          <a:p>
            <a:r>
              <a:rPr lang="en-US" dirty="0" smtClean="0"/>
              <a:t>Statewide academic measures for elementary and middle schools</a:t>
            </a:r>
          </a:p>
          <a:p>
            <a:r>
              <a:rPr lang="en-US" dirty="0" smtClean="0"/>
              <a:t>English language proficiency for English learners</a:t>
            </a:r>
          </a:p>
          <a:p>
            <a:r>
              <a:rPr lang="en-US" dirty="0" smtClean="0"/>
              <a:t>At least one additional statewide measure of school quality or student success, including but not limited to educator engagement, advanced coursework &amp; postsecondary readiness. </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8485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HB 3218 Graduation Requirements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Section 1210.508.F.2.</a:t>
            </a:r>
          </a:p>
          <a:p>
            <a:pPr marL="0" indent="0">
              <a:buNone/>
            </a:pPr>
            <a:r>
              <a:rPr lang="en-US" dirty="0" smtClean="0"/>
              <a:t>Beginning with students entering the ninth grade in the 2017-2018 school year, each student, in addition to taking the assessment or assessments included in the statewide student assessment system adopted by the Board pursuant to subsection A of this subsection, shall meet </a:t>
            </a:r>
            <a:r>
              <a:rPr lang="en-US" b="1" u="sng" dirty="0" smtClean="0"/>
              <a:t>any other high school graduation requirements adopted by the Board </a:t>
            </a:r>
            <a:r>
              <a:rPr lang="en-US" dirty="0" smtClean="0"/>
              <a:t>pursuant to Section 5 of this act </a:t>
            </a:r>
            <a:r>
              <a:rPr lang="en-US" u="sng" dirty="0" smtClean="0"/>
              <a:t>in order to graduate from a public high school with a standard diploma</a:t>
            </a:r>
            <a:r>
              <a:rPr lang="en-US" dirty="0" smtClean="0"/>
              <a:t>.</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12695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HB 3218 Graduation Requirements</a:t>
            </a:r>
            <a:endParaRPr lang="en-US" b="1" dirty="0"/>
          </a:p>
        </p:txBody>
      </p:sp>
      <p:sp>
        <p:nvSpPr>
          <p:cNvPr id="3" name="Content Placeholder 2"/>
          <p:cNvSpPr>
            <a:spLocks noGrp="1"/>
          </p:cNvSpPr>
          <p:nvPr>
            <p:ph idx="1"/>
          </p:nvPr>
        </p:nvSpPr>
        <p:spPr>
          <a:xfrm>
            <a:off x="381000" y="1371600"/>
            <a:ext cx="8610600" cy="5121275"/>
          </a:xfrm>
        </p:spPr>
        <p:txBody>
          <a:bodyPr>
            <a:noAutofit/>
          </a:bodyPr>
          <a:lstStyle/>
          <a:p>
            <a:pPr marL="0" indent="0">
              <a:buNone/>
            </a:pPr>
            <a:r>
              <a:rPr lang="en-US" dirty="0" smtClean="0"/>
              <a:t>1210.508.5.A. The State Board of Education in consultation with the Oklahoma State Regents for Higher Education, Commission Educational Quality and Accountability, State Board of Career and Technology Education and the Secretary of Education and Workforce Development </a:t>
            </a:r>
            <a:r>
              <a:rPr lang="en-US" b="1" u="sng" dirty="0" smtClean="0"/>
              <a:t>shall study and develop assessment requirements which upon final approval shall be implemented in conjunction with the statewide system of student assessments.  </a:t>
            </a:r>
            <a:endParaRPr lang="en-US" b="1" u="sng"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39017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
            <a:ext cx="8229600" cy="1143000"/>
          </a:xfrm>
        </p:spPr>
        <p:txBody>
          <a:bodyPr>
            <a:normAutofit fontScale="90000"/>
          </a:bodyPr>
          <a:lstStyle/>
          <a:p>
            <a:r>
              <a:rPr lang="en-US" b="1" dirty="0" smtClean="0"/>
              <a:t>Graduation Requirements: </a:t>
            </a:r>
            <a:br>
              <a:rPr lang="en-US" b="1" dirty="0" smtClean="0"/>
            </a:br>
            <a:r>
              <a:rPr lang="en-US" b="1" dirty="0" smtClean="0"/>
              <a:t>Possible Multi-Measures</a:t>
            </a:r>
            <a:endParaRPr lang="en-US" b="1" dirty="0"/>
          </a:p>
        </p:txBody>
      </p:sp>
      <p:sp>
        <p:nvSpPr>
          <p:cNvPr id="3" name="Content Placeholder 2"/>
          <p:cNvSpPr>
            <a:spLocks noGrp="1"/>
          </p:cNvSpPr>
          <p:nvPr>
            <p:ph idx="1"/>
          </p:nvPr>
        </p:nvSpPr>
        <p:spPr>
          <a:xfrm>
            <a:off x="457200" y="1600200"/>
            <a:ext cx="8458200" cy="4525963"/>
          </a:xfrm>
        </p:spPr>
        <p:txBody>
          <a:bodyPr/>
          <a:lstStyle/>
          <a:p>
            <a:pPr marL="514350" indent="-514350">
              <a:buAutoNum type="arabicPeriod"/>
            </a:pPr>
            <a:r>
              <a:rPr lang="en-US" dirty="0" smtClean="0"/>
              <a:t>Designated statewide assessments </a:t>
            </a:r>
          </a:p>
          <a:p>
            <a:pPr marL="514350" indent="-514350">
              <a:buAutoNum type="arabicPeriod"/>
            </a:pPr>
            <a:r>
              <a:rPr lang="en-US" dirty="0" smtClean="0"/>
              <a:t>Alternative assessments</a:t>
            </a:r>
          </a:p>
          <a:p>
            <a:pPr marL="514350" indent="-514350">
              <a:buAutoNum type="arabicPeriod"/>
            </a:pPr>
            <a:r>
              <a:rPr lang="en-US" dirty="0" smtClean="0"/>
              <a:t>Performance assessments</a:t>
            </a:r>
          </a:p>
          <a:p>
            <a:pPr marL="514350" indent="-514350">
              <a:buAutoNum type="arabicPeriod"/>
            </a:pPr>
            <a:r>
              <a:rPr lang="en-US" dirty="0" smtClean="0"/>
              <a:t>Nationally recognized assessments (ACT, SAT)</a:t>
            </a:r>
          </a:p>
          <a:p>
            <a:pPr marL="514350" indent="-514350">
              <a:buAutoNum type="arabicPeriod"/>
            </a:pPr>
            <a:r>
              <a:rPr lang="en-US" dirty="0" smtClean="0"/>
              <a:t>Assessment performance bands – e.g. advanced, proficient, limited knowledge, unsatisfactory</a:t>
            </a:r>
          </a:p>
          <a:p>
            <a:pPr marL="514350" indent="-514350">
              <a:buAutoNum type="arabicPeriod"/>
            </a:pPr>
            <a:r>
              <a:rPr lang="en-US" dirty="0" smtClean="0"/>
              <a:t>Course records (Transcripts)</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3607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HB 3218 Graduation Requirements</a:t>
            </a:r>
            <a:endParaRPr lang="en-US" b="1" dirty="0"/>
          </a:p>
        </p:txBody>
      </p:sp>
      <p:sp>
        <p:nvSpPr>
          <p:cNvPr id="3" name="Content Placeholder 2"/>
          <p:cNvSpPr>
            <a:spLocks noGrp="1"/>
          </p:cNvSpPr>
          <p:nvPr>
            <p:ph idx="1"/>
          </p:nvPr>
        </p:nvSpPr>
        <p:spPr>
          <a:xfrm>
            <a:off x="533400" y="1371600"/>
            <a:ext cx="8458200" cy="4525963"/>
          </a:xfrm>
        </p:spPr>
        <p:txBody>
          <a:bodyPr>
            <a:normAutofit fontScale="92500" lnSpcReduction="10000"/>
          </a:bodyPr>
          <a:lstStyle/>
          <a:p>
            <a:pPr marL="0" indent="0">
              <a:buNone/>
            </a:pPr>
            <a:r>
              <a:rPr lang="en-US" sz="3600" dirty="0" smtClean="0"/>
              <a:t>Potential Scenarios for Assessments</a:t>
            </a:r>
          </a:p>
          <a:p>
            <a:r>
              <a:rPr lang="en-US" sz="3600" dirty="0" smtClean="0"/>
              <a:t>State, standards-based summative assessments in grades 3-8, 10</a:t>
            </a:r>
          </a:p>
          <a:p>
            <a:r>
              <a:rPr lang="en-US" sz="3600" dirty="0" smtClean="0"/>
              <a:t>State, standards-based summative assessments in grades 3-8, 10 with a college entrance assessment in grade 11</a:t>
            </a:r>
          </a:p>
          <a:p>
            <a:r>
              <a:rPr lang="en-US" sz="3600" dirty="0" smtClean="0"/>
              <a:t>State, standards-based summative assessments in grades 3-8 with college entrance assessment  in grade 11</a:t>
            </a:r>
          </a:p>
          <a:p>
            <a:endParaRPr lang="en-US" sz="36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371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HB3218 Remediation or Intervention</a:t>
            </a:r>
            <a:endParaRPr lang="en-US" b="1"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dirty="0" smtClean="0"/>
              <a:t>A determination of the performance level on the assessments (e.g. limited knowledge – unsatisfactory) at which students will be provided remediation or intervention and; </a:t>
            </a:r>
          </a:p>
          <a:p>
            <a:pPr>
              <a:buFont typeface="Wingdings" panose="05000000000000000000" pitchFamily="2" charset="2"/>
              <a:buChar char="Ø"/>
            </a:pPr>
            <a:r>
              <a:rPr lang="en-US" dirty="0"/>
              <a:t>T</a:t>
            </a:r>
            <a:r>
              <a:rPr lang="en-US" dirty="0" smtClean="0"/>
              <a:t>he type of remediation or intervention to be provided.</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86000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Level - Remediation</a:t>
            </a:r>
            <a:endParaRPr lang="en-US" b="1" dirty="0"/>
          </a:p>
        </p:txBody>
      </p:sp>
      <p:sp>
        <p:nvSpPr>
          <p:cNvPr id="3" name="Content Placeholder 2"/>
          <p:cNvSpPr>
            <a:spLocks noGrp="1"/>
          </p:cNvSpPr>
          <p:nvPr>
            <p:ph idx="1"/>
          </p:nvPr>
        </p:nvSpPr>
        <p:spPr/>
        <p:txBody>
          <a:bodyPr/>
          <a:lstStyle/>
          <a:p>
            <a:r>
              <a:rPr lang="en-US" dirty="0" smtClean="0"/>
              <a:t>At what performance level should students be provided remediation? </a:t>
            </a:r>
          </a:p>
          <a:p>
            <a:r>
              <a:rPr lang="en-US" dirty="0" smtClean="0"/>
              <a:t>Unsatisfactory (12%)</a:t>
            </a:r>
          </a:p>
          <a:p>
            <a:r>
              <a:rPr lang="en-US" dirty="0" smtClean="0"/>
              <a:t>Limited Knowledge (6%)</a:t>
            </a:r>
          </a:p>
          <a:p>
            <a:r>
              <a:rPr lang="en-US" dirty="0" smtClean="0"/>
              <a:t>Limited Knowledge &amp; Unsatisfactory (62%)</a:t>
            </a:r>
          </a:p>
          <a:p>
            <a:r>
              <a:rPr lang="en-US" dirty="0" smtClean="0"/>
              <a:t>Leave it up to local decision (20%)</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7257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8"/>
            <a:ext cx="8229600" cy="1143000"/>
          </a:xfrm>
        </p:spPr>
        <p:txBody>
          <a:bodyPr>
            <a:normAutofit fontScale="90000"/>
          </a:bodyPr>
          <a:lstStyle/>
          <a:p>
            <a:r>
              <a:rPr lang="en-US" b="1" dirty="0" smtClean="0"/>
              <a:t>HB3218 Establishment of Means for Accountability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Establishment of a means for ensuring student accountability on the assessments which </a:t>
            </a:r>
            <a:r>
              <a:rPr lang="en-US" u="sng" dirty="0" smtClean="0"/>
              <a:t>may</a:t>
            </a:r>
            <a:r>
              <a:rPr lang="en-US" dirty="0" smtClean="0"/>
              <a:t> </a:t>
            </a:r>
            <a:r>
              <a:rPr lang="en-US" u="sng" dirty="0" smtClean="0"/>
              <a:t>include</a:t>
            </a:r>
            <a:r>
              <a:rPr lang="en-US" dirty="0" smtClean="0"/>
              <a:t> calculating assessment scores in the final </a:t>
            </a:r>
            <a:r>
              <a:rPr lang="en-US" u="sng" dirty="0" smtClean="0"/>
              <a:t>grade or grade-point average</a:t>
            </a:r>
            <a:r>
              <a:rPr lang="en-US" dirty="0" smtClean="0"/>
              <a:t> of a student. </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0057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Accountability</a:t>
            </a:r>
            <a:endParaRPr lang="en-US" b="1" dirty="0"/>
          </a:p>
        </p:txBody>
      </p:sp>
      <p:sp>
        <p:nvSpPr>
          <p:cNvPr id="3" name="Content Placeholder 2"/>
          <p:cNvSpPr>
            <a:spLocks noGrp="1"/>
          </p:cNvSpPr>
          <p:nvPr>
            <p:ph idx="1"/>
          </p:nvPr>
        </p:nvSpPr>
        <p:spPr/>
        <p:txBody>
          <a:bodyPr/>
          <a:lstStyle/>
          <a:p>
            <a:pPr marL="0" indent="0">
              <a:buNone/>
            </a:pPr>
            <a:r>
              <a:rPr lang="en-US" dirty="0" smtClean="0"/>
              <a:t>How do we best ensure student accountability on state assessments?</a:t>
            </a:r>
          </a:p>
          <a:p>
            <a:r>
              <a:rPr lang="en-US" dirty="0" smtClean="0"/>
              <a:t>Put result on transcript  (25%)</a:t>
            </a:r>
          </a:p>
          <a:p>
            <a:r>
              <a:rPr lang="en-US" dirty="0" smtClean="0"/>
              <a:t>Include in student’s grade (10%)</a:t>
            </a:r>
          </a:p>
          <a:p>
            <a:r>
              <a:rPr lang="en-US" dirty="0" smtClean="0"/>
              <a:t>Include in student’s GPA (4%)</a:t>
            </a:r>
          </a:p>
          <a:p>
            <a:r>
              <a:rPr lang="en-US" dirty="0" smtClean="0"/>
              <a:t>Local Decision (4%)</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3270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S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OSDE</Template>
  <TotalTime>12949</TotalTime>
  <Words>606</Words>
  <Application>Microsoft Office PowerPoint</Application>
  <PresentationFormat>On-screen Show (4:3)</PresentationFormat>
  <Paragraphs>76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OSDE</vt:lpstr>
      <vt:lpstr>House Bill 3218 Section 1210.508.F.2. Section 5. NEW LAW</vt:lpstr>
      <vt:lpstr>HB 3218 Graduation Requirements</vt:lpstr>
      <vt:lpstr>HB 3218 Graduation Requirements</vt:lpstr>
      <vt:lpstr>Graduation Requirements:  Possible Multi-Measures</vt:lpstr>
      <vt:lpstr>HB 3218 Graduation Requirements</vt:lpstr>
      <vt:lpstr>HB3218 Remediation or Intervention</vt:lpstr>
      <vt:lpstr>Performance Level - Remediation</vt:lpstr>
      <vt:lpstr>HB3218 Establishment of Means for Accountability</vt:lpstr>
      <vt:lpstr>Accountability</vt:lpstr>
      <vt:lpstr>Effective &amp; Efficient </vt:lpstr>
      <vt:lpstr>Effective &amp; Efficient Assessment</vt:lpstr>
      <vt:lpstr>Multi-Measures – Accountability - ESSA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book cover sheet</dc:title>
  <dc:creator>Colleen Flory</dc:creator>
  <cp:lastModifiedBy>OMES</cp:lastModifiedBy>
  <cp:revision>403</cp:revision>
  <cp:lastPrinted>2015-12-17T13:29:15Z</cp:lastPrinted>
  <dcterms:created xsi:type="dcterms:W3CDTF">2015-01-20T14:35:49Z</dcterms:created>
  <dcterms:modified xsi:type="dcterms:W3CDTF">2016-09-21T18:03:51Z</dcterms:modified>
</cp:coreProperties>
</file>