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4"/>
  </p:notesMasterIdLst>
  <p:handoutMasterIdLst>
    <p:handoutMasterId r:id="rId15"/>
  </p:handoutMasterIdLst>
  <p:sldIdLst>
    <p:sldId id="259" r:id="rId5"/>
    <p:sldId id="349" r:id="rId6"/>
    <p:sldId id="351" r:id="rId7"/>
    <p:sldId id="357" r:id="rId8"/>
    <p:sldId id="352" r:id="rId9"/>
    <p:sldId id="353" r:id="rId10"/>
    <p:sldId id="354" r:id="rId11"/>
    <p:sldId id="355" r:id="rId12"/>
    <p:sldId id="35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E7B6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2" autoAdjust="0"/>
    <p:restoredTop sz="93431" autoAdjust="0"/>
  </p:normalViewPr>
  <p:slideViewPr>
    <p:cSldViewPr snapToGrid="0" snapToObjects="1">
      <p:cViewPr>
        <p:scale>
          <a:sx n="94" d="100"/>
          <a:sy n="94" d="100"/>
        </p:scale>
        <p:origin x="-1896" y="-2384"/>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580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0644B7-0D04-B940-8E25-F678824F5FB5}" type="datetimeFigureOut">
              <a:rPr lang="en-US" smtClean="0"/>
              <a:t>6/29/16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032A60-D5A8-6B4F-9616-C5927C009562}" type="slidenum">
              <a:rPr lang="en-US" smtClean="0"/>
              <a:t>‹#›</a:t>
            </a:fld>
            <a:endParaRPr lang="en-US"/>
          </a:p>
        </p:txBody>
      </p:sp>
    </p:spTree>
    <p:extLst>
      <p:ext uri="{BB962C8B-B14F-4D97-AF65-F5344CB8AC3E}">
        <p14:creationId xmlns:p14="http://schemas.microsoft.com/office/powerpoint/2010/main" val="234941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5A4CBA-602D-7641-9CD0-A80E90A146A4}" type="datetimeFigureOut">
              <a:rPr lang="en-US" smtClean="0"/>
              <a:t>6/29/16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4EEC6F-A927-B742-97F9-6CC6911C7E7D}" type="slidenum">
              <a:rPr lang="en-US" smtClean="0"/>
              <a:t>‹#›</a:t>
            </a:fld>
            <a:endParaRPr lang="en-US"/>
          </a:p>
        </p:txBody>
      </p:sp>
    </p:spTree>
    <p:extLst>
      <p:ext uri="{BB962C8B-B14F-4D97-AF65-F5344CB8AC3E}">
        <p14:creationId xmlns:p14="http://schemas.microsoft.com/office/powerpoint/2010/main" val="40901499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Legislature</a:t>
            </a:r>
            <a:r>
              <a:rPr lang="en-US" baseline="0" dirty="0" smtClean="0"/>
              <a:t> has to adjourn by 5pm on the last Friday in May according to our Constitution.</a:t>
            </a:r>
            <a:endParaRPr lang="en-US" dirty="0"/>
          </a:p>
        </p:txBody>
      </p:sp>
      <p:sp>
        <p:nvSpPr>
          <p:cNvPr id="4" name="Slide Number Placeholder 3"/>
          <p:cNvSpPr>
            <a:spLocks noGrp="1"/>
          </p:cNvSpPr>
          <p:nvPr>
            <p:ph type="sldNum" sz="quarter" idx="10"/>
          </p:nvPr>
        </p:nvSpPr>
        <p:spPr/>
        <p:txBody>
          <a:bodyPr/>
          <a:lstStyle/>
          <a:p>
            <a:fld id="{5B4EEC6F-A927-B742-97F9-6CC6911C7E7D}" type="slidenum">
              <a:rPr lang="en-US" smtClean="0"/>
              <a:t>1</a:t>
            </a:fld>
            <a:endParaRPr lang="en-US"/>
          </a:p>
        </p:txBody>
      </p:sp>
    </p:spTree>
    <p:extLst>
      <p:ext uri="{BB962C8B-B14F-4D97-AF65-F5344CB8AC3E}">
        <p14:creationId xmlns:p14="http://schemas.microsoft.com/office/powerpoint/2010/main" val="10542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As we have</a:t>
            </a:r>
            <a:r>
              <a:rPr lang="en-US" sz="1400" baseline="0" dirty="0" smtClean="0"/>
              <a:t> been talking about all session, we are excited to announce that a testing bill has successfully passed the legislature and has been sent to the Governor for signature.  HB 3218 will significantly reduce the testing burden in our state, begin to help reshape the culture and allow for time to explore the best option for students moving forward.  The goal will be to find a system of assessments that is high quality and provides value for students, parents and teachers.</a:t>
            </a:r>
          </a:p>
          <a:p>
            <a:endParaRPr lang="en-US" sz="1400" baseline="0" dirty="0" smtClean="0"/>
          </a:p>
          <a:p>
            <a:r>
              <a:rPr lang="en-US" sz="1400" baseline="0" dirty="0" smtClean="0"/>
              <a:t>2016-2017 will be a transition year, where testing will be reduced allowing for immediate savings of time and resources while new requirements are developed.</a:t>
            </a:r>
          </a:p>
          <a:p>
            <a:endParaRPr lang="en-US"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The bill does lay out</a:t>
            </a:r>
            <a:r>
              <a:rPr lang="en-US" sz="1400" baseline="0" dirty="0" smtClean="0"/>
              <a:t> the minimum required assessments for both the transition year and moving forward, and does require students to take them in order to graduate, but does not require students to pass them to graduate.  Therefore removing the “high-stakes” nature of the assessments.</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5B4EEC6F-A927-B742-97F9-6CC6911C7E7D}" type="slidenum">
              <a:rPr lang="en-US" smtClean="0"/>
              <a:t>2</a:t>
            </a:fld>
            <a:endParaRPr lang="en-US"/>
          </a:p>
        </p:txBody>
      </p:sp>
    </p:spTree>
    <p:extLst>
      <p:ext uri="{BB962C8B-B14F-4D97-AF65-F5344CB8AC3E}">
        <p14:creationId xmlns:p14="http://schemas.microsoft.com/office/powerpoint/2010/main" val="4185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Allows the state board to adopt any additional </a:t>
            </a:r>
            <a:r>
              <a:rPr lang="en-US" sz="1400" baseline="0" dirty="0" smtClean="0"/>
              <a:t>assessments not spelled out in law.  One of those options, the bill says may be a college and career readiness assessment, such as the ACT or SAT that would be provided to students at no cost.</a:t>
            </a:r>
          </a:p>
          <a:p>
            <a:endParaRPr lang="en-US" sz="1400" baseline="0" dirty="0" smtClean="0"/>
          </a:p>
          <a:p>
            <a:r>
              <a:rPr lang="en-US" sz="1400" baseline="0" dirty="0" smtClean="0"/>
              <a:t>Aligns our current RFP process to the standards and textbooks cycle.</a:t>
            </a:r>
            <a:endParaRPr lang="en-US" sz="1400" dirty="0"/>
          </a:p>
        </p:txBody>
      </p:sp>
      <p:sp>
        <p:nvSpPr>
          <p:cNvPr id="4" name="Slide Number Placeholder 3"/>
          <p:cNvSpPr>
            <a:spLocks noGrp="1"/>
          </p:cNvSpPr>
          <p:nvPr>
            <p:ph type="sldNum" sz="quarter" idx="10"/>
          </p:nvPr>
        </p:nvSpPr>
        <p:spPr/>
        <p:txBody>
          <a:bodyPr/>
          <a:lstStyle/>
          <a:p>
            <a:fld id="{5B4EEC6F-A927-B742-97F9-6CC6911C7E7D}" type="slidenum">
              <a:rPr lang="en-US" smtClean="0"/>
              <a:t>3</a:t>
            </a:fld>
            <a:endParaRPr lang="en-US"/>
          </a:p>
        </p:txBody>
      </p:sp>
    </p:spTree>
    <p:extLst>
      <p:ext uri="{BB962C8B-B14F-4D97-AF65-F5344CB8AC3E}">
        <p14:creationId xmlns:p14="http://schemas.microsoft.com/office/powerpoint/2010/main" val="41857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For</a:t>
            </a:r>
            <a:r>
              <a:rPr lang="en-US" sz="1400" baseline="0" dirty="0" smtClean="0"/>
              <a:t> the assessments beginning in 2017-2018, the bill does require several things…  While we want to be sure to measure our newly adopted state standards, we also want to ensure that our assessments have a means of comparability to students in other states.</a:t>
            </a:r>
            <a:endParaRPr lang="en-US" sz="1400" dirty="0"/>
          </a:p>
        </p:txBody>
      </p:sp>
      <p:sp>
        <p:nvSpPr>
          <p:cNvPr id="4" name="Slide Number Placeholder 3"/>
          <p:cNvSpPr>
            <a:spLocks noGrp="1"/>
          </p:cNvSpPr>
          <p:nvPr>
            <p:ph type="sldNum" sz="quarter" idx="10"/>
          </p:nvPr>
        </p:nvSpPr>
        <p:spPr/>
        <p:txBody>
          <a:bodyPr/>
          <a:lstStyle/>
          <a:p>
            <a:fld id="{5B4EEC6F-A927-B742-97F9-6CC6911C7E7D}" type="slidenum">
              <a:rPr lang="en-US" smtClean="0"/>
              <a:t>4</a:t>
            </a:fld>
            <a:endParaRPr lang="en-US"/>
          </a:p>
        </p:txBody>
      </p:sp>
    </p:spTree>
    <p:extLst>
      <p:ext uri="{BB962C8B-B14F-4D97-AF65-F5344CB8AC3E}">
        <p14:creationId xmlns:p14="http://schemas.microsoft.com/office/powerpoint/2010/main" val="41857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EEC6F-A927-B742-97F9-6CC6911C7E7D}" type="slidenum">
              <a:rPr lang="en-US" smtClean="0"/>
              <a:t>5</a:t>
            </a:fld>
            <a:endParaRPr lang="en-US"/>
          </a:p>
        </p:txBody>
      </p:sp>
    </p:spTree>
    <p:extLst>
      <p:ext uri="{BB962C8B-B14F-4D97-AF65-F5344CB8AC3E}">
        <p14:creationId xmlns:p14="http://schemas.microsoft.com/office/powerpoint/2010/main" val="41857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29017" indent="-280391" eaLnBrk="0" hangingPunct="0">
              <a:defRPr>
                <a:solidFill>
                  <a:schemeClr val="tx1"/>
                </a:solidFill>
                <a:latin typeface="Times New Roman" pitchFamily="18" charset="0"/>
              </a:defRPr>
            </a:lvl2pPr>
            <a:lvl3pPr marL="1121564" indent="-224312" eaLnBrk="0" hangingPunct="0">
              <a:defRPr>
                <a:solidFill>
                  <a:schemeClr val="tx1"/>
                </a:solidFill>
                <a:latin typeface="Times New Roman" pitchFamily="18" charset="0"/>
              </a:defRPr>
            </a:lvl3pPr>
            <a:lvl4pPr marL="1570189" indent="-224312" eaLnBrk="0" hangingPunct="0">
              <a:defRPr>
                <a:solidFill>
                  <a:schemeClr val="tx1"/>
                </a:solidFill>
                <a:latin typeface="Times New Roman" pitchFamily="18" charset="0"/>
              </a:defRPr>
            </a:lvl4pPr>
            <a:lvl5pPr marL="2018816" indent="-224312" eaLnBrk="0" hangingPunct="0">
              <a:defRPr>
                <a:solidFill>
                  <a:schemeClr val="tx1"/>
                </a:solidFill>
                <a:latin typeface="Times New Roman" pitchFamily="18" charset="0"/>
              </a:defRPr>
            </a:lvl5pPr>
            <a:lvl6pPr marL="2467441" indent="-224312" eaLnBrk="0" fontAlgn="base" hangingPunct="0">
              <a:spcBef>
                <a:spcPct val="0"/>
              </a:spcBef>
              <a:spcAft>
                <a:spcPct val="0"/>
              </a:spcAft>
              <a:defRPr>
                <a:solidFill>
                  <a:schemeClr val="tx1"/>
                </a:solidFill>
                <a:latin typeface="Times New Roman" pitchFamily="18" charset="0"/>
              </a:defRPr>
            </a:lvl6pPr>
            <a:lvl7pPr marL="2916065" indent="-224312" eaLnBrk="0" fontAlgn="base" hangingPunct="0">
              <a:spcBef>
                <a:spcPct val="0"/>
              </a:spcBef>
              <a:spcAft>
                <a:spcPct val="0"/>
              </a:spcAft>
              <a:defRPr>
                <a:solidFill>
                  <a:schemeClr val="tx1"/>
                </a:solidFill>
                <a:latin typeface="Times New Roman" pitchFamily="18" charset="0"/>
              </a:defRPr>
            </a:lvl7pPr>
            <a:lvl8pPr marL="3364692" indent="-224312" eaLnBrk="0" fontAlgn="base" hangingPunct="0">
              <a:spcBef>
                <a:spcPct val="0"/>
              </a:spcBef>
              <a:spcAft>
                <a:spcPct val="0"/>
              </a:spcAft>
              <a:defRPr>
                <a:solidFill>
                  <a:schemeClr val="tx1"/>
                </a:solidFill>
                <a:latin typeface="Times New Roman" pitchFamily="18" charset="0"/>
              </a:defRPr>
            </a:lvl8pPr>
            <a:lvl9pPr marL="3813317" indent="-224312" eaLnBrk="0" fontAlgn="base" hangingPunct="0">
              <a:spcBef>
                <a:spcPct val="0"/>
              </a:spcBef>
              <a:spcAft>
                <a:spcPct val="0"/>
              </a:spcAft>
              <a:defRPr>
                <a:solidFill>
                  <a:schemeClr val="tx1"/>
                </a:solidFill>
                <a:latin typeface="Times New Roman" pitchFamily="18" charset="0"/>
              </a:defRPr>
            </a:lvl9pPr>
          </a:lstStyle>
          <a:p>
            <a:pPr eaLnBrk="1" hangingPunct="1"/>
            <a:fld id="{0CB20004-700A-4CD7-AE5F-7E1D1F094810}" type="slidenum">
              <a:rPr lang="en-US" altLang="en-US">
                <a:solidFill>
                  <a:prstClr val="black"/>
                </a:solidFill>
                <a:latin typeface="Arial" pitchFamily="34" charset="0"/>
              </a:rPr>
              <a:pPr eaLnBrk="1" hangingPunct="1"/>
              <a:t>6</a:t>
            </a:fld>
            <a:endParaRPr lang="en-US" altLang="en-US" dirty="0">
              <a:solidFill>
                <a:prstClr val="black"/>
              </a:solidFill>
              <a:latin typeface="Arial" pitchFamily="34" charset="0"/>
            </a:endParaRPr>
          </a:p>
        </p:txBody>
      </p:sp>
      <p:sp>
        <p:nvSpPr>
          <p:cNvPr id="24579" name="Rectangle 2"/>
          <p:cNvSpPr>
            <a:spLocks noGrp="1" noRot="1" noChangeAspect="1" noChangeArrowheads="1" noTextEdit="1"/>
          </p:cNvSpPr>
          <p:nvPr>
            <p:ph type="sldImg"/>
          </p:nvPr>
        </p:nvSpPr>
        <p:spPr>
          <a:xfrm>
            <a:off x="1143000" y="685800"/>
            <a:ext cx="4572000" cy="3429000"/>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600"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29017" indent="-280391" eaLnBrk="0" hangingPunct="0">
              <a:defRPr>
                <a:solidFill>
                  <a:schemeClr val="tx1"/>
                </a:solidFill>
                <a:latin typeface="Times New Roman" pitchFamily="18" charset="0"/>
              </a:defRPr>
            </a:lvl2pPr>
            <a:lvl3pPr marL="1121564" indent="-224312" eaLnBrk="0" hangingPunct="0">
              <a:defRPr>
                <a:solidFill>
                  <a:schemeClr val="tx1"/>
                </a:solidFill>
                <a:latin typeface="Times New Roman" pitchFamily="18" charset="0"/>
              </a:defRPr>
            </a:lvl3pPr>
            <a:lvl4pPr marL="1570189" indent="-224312" eaLnBrk="0" hangingPunct="0">
              <a:defRPr>
                <a:solidFill>
                  <a:schemeClr val="tx1"/>
                </a:solidFill>
                <a:latin typeface="Times New Roman" pitchFamily="18" charset="0"/>
              </a:defRPr>
            </a:lvl4pPr>
            <a:lvl5pPr marL="2018816" indent="-224312" eaLnBrk="0" hangingPunct="0">
              <a:defRPr>
                <a:solidFill>
                  <a:schemeClr val="tx1"/>
                </a:solidFill>
                <a:latin typeface="Times New Roman" pitchFamily="18" charset="0"/>
              </a:defRPr>
            </a:lvl5pPr>
            <a:lvl6pPr marL="2467441" indent="-224312" eaLnBrk="0" fontAlgn="base" hangingPunct="0">
              <a:spcBef>
                <a:spcPct val="0"/>
              </a:spcBef>
              <a:spcAft>
                <a:spcPct val="0"/>
              </a:spcAft>
              <a:defRPr>
                <a:solidFill>
                  <a:schemeClr val="tx1"/>
                </a:solidFill>
                <a:latin typeface="Times New Roman" pitchFamily="18" charset="0"/>
              </a:defRPr>
            </a:lvl6pPr>
            <a:lvl7pPr marL="2916065" indent="-224312" eaLnBrk="0" fontAlgn="base" hangingPunct="0">
              <a:spcBef>
                <a:spcPct val="0"/>
              </a:spcBef>
              <a:spcAft>
                <a:spcPct val="0"/>
              </a:spcAft>
              <a:defRPr>
                <a:solidFill>
                  <a:schemeClr val="tx1"/>
                </a:solidFill>
                <a:latin typeface="Times New Roman" pitchFamily="18" charset="0"/>
              </a:defRPr>
            </a:lvl7pPr>
            <a:lvl8pPr marL="3364692" indent="-224312" eaLnBrk="0" fontAlgn="base" hangingPunct="0">
              <a:spcBef>
                <a:spcPct val="0"/>
              </a:spcBef>
              <a:spcAft>
                <a:spcPct val="0"/>
              </a:spcAft>
              <a:defRPr>
                <a:solidFill>
                  <a:schemeClr val="tx1"/>
                </a:solidFill>
                <a:latin typeface="Times New Roman" pitchFamily="18" charset="0"/>
              </a:defRPr>
            </a:lvl8pPr>
            <a:lvl9pPr marL="3813317" indent="-224312" eaLnBrk="0" fontAlgn="base" hangingPunct="0">
              <a:spcBef>
                <a:spcPct val="0"/>
              </a:spcBef>
              <a:spcAft>
                <a:spcPct val="0"/>
              </a:spcAft>
              <a:defRPr>
                <a:solidFill>
                  <a:schemeClr val="tx1"/>
                </a:solidFill>
                <a:latin typeface="Times New Roman" pitchFamily="18" charset="0"/>
              </a:defRPr>
            </a:lvl9pPr>
          </a:lstStyle>
          <a:p>
            <a:pPr eaLnBrk="1" hangingPunct="1"/>
            <a:fld id="{69FFBA9A-25FF-4FAB-B046-B1801C38E2E7}" type="slidenum">
              <a:rPr lang="en-US" altLang="en-US" smtClean="0">
                <a:solidFill>
                  <a:prstClr val="black"/>
                </a:solidFill>
                <a:latin typeface="Arial" charset="0"/>
              </a:rPr>
              <a:pPr eaLnBrk="1" hangingPunct="1"/>
              <a:t>7</a:t>
            </a:fld>
            <a:endParaRPr lang="en-US" altLang="en-US" dirty="0" smtClean="0">
              <a:solidFill>
                <a:prstClr val="black"/>
              </a:solidFill>
              <a:latin typeface="Arial" charset="0"/>
            </a:endParaRPr>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400" dirty="0" smtClean="0">
                <a:latin typeface="Arial" pitchFamily="34" charset="0"/>
              </a:rPr>
              <a:t>Min</a:t>
            </a:r>
            <a:r>
              <a:rPr lang="en-US" altLang="en-US" sz="1400" baseline="0" dirty="0" smtClean="0">
                <a:latin typeface="Arial" pitchFamily="34" charset="0"/>
              </a:rPr>
              <a:t> number of tests to be eliminated – from 26 tests to 18 tests – which we anticipate will result in some level of savings depending on what is ultimately adopted.</a:t>
            </a:r>
            <a:endParaRPr lang="en-US" altLang="en-US" sz="1400" dirty="0" smtClean="0">
              <a:latin typeface="Arial" pitchFamily="34" charset="0"/>
            </a:endParaRPr>
          </a:p>
          <a:p>
            <a:pPr eaLnBrk="1" hangingPunct="1"/>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During the transition year, the bill requires a study in consultation with State Regents, OEQA, </a:t>
            </a:r>
            <a:r>
              <a:rPr lang="en-US" sz="1400" dirty="0" err="1" smtClean="0"/>
              <a:t>CareerTech</a:t>
            </a:r>
            <a:r>
              <a:rPr lang="en-US" sz="1400" dirty="0" smtClean="0"/>
              <a:t> and Secretary of Ed.</a:t>
            </a:r>
          </a:p>
          <a:p>
            <a:endParaRPr lang="en-US" sz="1400" dirty="0" smtClean="0"/>
          </a:p>
          <a:p>
            <a:r>
              <a:rPr lang="en-US" sz="1400" dirty="0" smtClean="0"/>
              <a:t>ESSA</a:t>
            </a:r>
            <a:r>
              <a:rPr lang="en-US" sz="1400" baseline="0" dirty="0" smtClean="0"/>
              <a:t> requires as part of accountability:</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kern="1200" dirty="0" smtClean="0">
                <a:solidFill>
                  <a:schemeClr val="tx1"/>
                </a:solidFill>
                <a:effectLst/>
                <a:latin typeface="+mn-lt"/>
                <a:ea typeface="+mn-ea"/>
                <a:cs typeface="+mn-cs"/>
              </a:rPr>
              <a:t>statewide assessments including the establishment of student performance bands,</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kern="1200" dirty="0" smtClean="0">
                <a:solidFill>
                  <a:schemeClr val="tx1"/>
                </a:solidFill>
                <a:effectLst/>
                <a:latin typeface="+mn-lt"/>
                <a:ea typeface="+mn-ea"/>
                <a:cs typeface="+mn-cs"/>
              </a:rPr>
              <a:t>graduation rates for high schools,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kern="1200" dirty="0" smtClean="0">
                <a:solidFill>
                  <a:schemeClr val="tx1"/>
                </a:solidFill>
                <a:effectLst/>
                <a:latin typeface="+mn-lt"/>
                <a:ea typeface="+mn-ea"/>
                <a:cs typeface="+mn-cs"/>
              </a:rPr>
              <a:t>statewide academic measures for elementary and middle schools,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kern="1200" dirty="0" smtClean="0">
                <a:solidFill>
                  <a:schemeClr val="tx1"/>
                </a:solidFill>
                <a:effectLst/>
                <a:latin typeface="+mn-lt"/>
                <a:ea typeface="+mn-ea"/>
                <a:cs typeface="+mn-cs"/>
              </a:rPr>
              <a:t>English language proficiency for English learners,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400" kern="1200" dirty="0" smtClean="0">
                <a:solidFill>
                  <a:schemeClr val="tx1"/>
                </a:solidFill>
                <a:effectLst/>
                <a:latin typeface="+mn-lt"/>
                <a:ea typeface="+mn-ea"/>
                <a:cs typeface="+mn-cs"/>
              </a:rPr>
              <a:t>and at least one additional statewide measure of school quality or student success, including but not limited to school climate, school safety, student engagement, educator engagement, advanced coursework and postsecondary readiness. </a:t>
            </a:r>
            <a:endParaRPr lang="en-US" sz="1400" dirty="0" smtClean="0"/>
          </a:p>
          <a:p>
            <a:endParaRPr lang="en-US" sz="1400" baseline="0" dirty="0" smtClean="0"/>
          </a:p>
          <a:p>
            <a:endParaRPr lang="en-US" dirty="0"/>
          </a:p>
        </p:txBody>
      </p:sp>
      <p:sp>
        <p:nvSpPr>
          <p:cNvPr id="4" name="Slide Number Placeholder 3"/>
          <p:cNvSpPr>
            <a:spLocks noGrp="1"/>
          </p:cNvSpPr>
          <p:nvPr>
            <p:ph type="sldNum" sz="quarter" idx="10"/>
          </p:nvPr>
        </p:nvSpPr>
        <p:spPr/>
        <p:txBody>
          <a:bodyPr/>
          <a:lstStyle/>
          <a:p>
            <a:fld id="{5B4EEC6F-A927-B742-97F9-6CC6911C7E7D}" type="slidenum">
              <a:rPr lang="en-US" smtClean="0"/>
              <a:t>8</a:t>
            </a:fld>
            <a:endParaRPr lang="en-US"/>
          </a:p>
        </p:txBody>
      </p:sp>
    </p:spTree>
    <p:extLst>
      <p:ext uri="{BB962C8B-B14F-4D97-AF65-F5344CB8AC3E}">
        <p14:creationId xmlns:p14="http://schemas.microsoft.com/office/powerpoint/2010/main" val="41857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EEC6F-A927-B742-97F9-6CC6911C7E7D}" type="slidenum">
              <a:rPr lang="en-US" smtClean="0"/>
              <a:t>9</a:t>
            </a:fld>
            <a:endParaRPr lang="en-US"/>
          </a:p>
        </p:txBody>
      </p:sp>
    </p:spTree>
    <p:extLst>
      <p:ext uri="{BB962C8B-B14F-4D97-AF65-F5344CB8AC3E}">
        <p14:creationId xmlns:p14="http://schemas.microsoft.com/office/powerpoint/2010/main" val="4185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6/29/16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cxnSp>
        <p:nvCxnSpPr>
          <p:cNvPr id="8" name="Straight Connector 7"/>
          <p:cNvCxnSpPr/>
          <p:nvPr userDrawn="1"/>
        </p:nvCxnSpPr>
        <p:spPr>
          <a:xfrm>
            <a:off x="1535546" y="3284682"/>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6/29/16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6/29/16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pPr>
              <a:defRPr/>
            </a:pPr>
            <a:fld id="{F0859636-1519-CB48-AA18-8E4E8AAA3175}" type="datetime1">
              <a:rPr lang="en-US" smtClean="0">
                <a:solidFill>
                  <a:prstClr val="black"/>
                </a:solidFill>
              </a:rPr>
              <a:pPr>
                <a:defRPr/>
              </a:pPr>
              <a:t>6/29/16</a:t>
            </a:fld>
            <a:endParaRPr lang="en-US" dirty="0">
              <a:solidFill>
                <a:prstClr val="black"/>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B007EA55-6D48-432E-ABBD-92E95F342FF7}" type="slidenum">
              <a:rPr lang="en-US">
                <a:solidFill>
                  <a:srgbClr val="1F497D"/>
                </a:solidFill>
              </a:rPr>
              <a:pPr>
                <a:defRPr/>
              </a:pPr>
              <a:t>‹#›</a:t>
            </a:fld>
            <a:endParaRPr lang="en-US" dirty="0">
              <a:solidFill>
                <a:srgbClr val="1F497D"/>
              </a:solidFill>
            </a:endParaRPr>
          </a:p>
        </p:txBody>
      </p:sp>
    </p:spTree>
    <p:extLst>
      <p:ext uri="{BB962C8B-B14F-4D97-AF65-F5344CB8AC3E}">
        <p14:creationId xmlns:p14="http://schemas.microsoft.com/office/powerpoint/2010/main" val="321753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6/29/16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cxnSp>
        <p:nvCxnSpPr>
          <p:cNvPr id="7" name="Straight Connector 6"/>
          <p:cNvCxnSpPr/>
          <p:nvPr userDrawn="1"/>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6/29/16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6/29/16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cxnSp>
        <p:nvCxnSpPr>
          <p:cNvPr id="8" name="Straight Connector 7"/>
          <p:cNvCxnSpPr/>
          <p:nvPr userDrawn="1"/>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6/29/16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cxnSp>
        <p:nvCxnSpPr>
          <p:cNvPr id="10" name="Straight Connector 9"/>
          <p:cNvCxnSpPr/>
          <p:nvPr userDrawn="1"/>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6/29/16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cxnSp>
        <p:nvCxnSpPr>
          <p:cNvPr id="6" name="Straight Connector 5"/>
          <p:cNvCxnSpPr/>
          <p:nvPr userDrawn="1"/>
        </p:nvCxnSpPr>
        <p:spPr>
          <a:xfrm>
            <a:off x="1535546" y="1270000"/>
            <a:ext cx="6072909" cy="0"/>
          </a:xfrm>
          <a:prstGeom prst="line">
            <a:avLst/>
          </a:prstGeom>
          <a:ln>
            <a:solidFill>
              <a:srgbClr val="E7B617"/>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6/29/16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884490" cy="365125"/>
          </a:xfrm>
          <a:prstGeom prst="rect">
            <a:avLst/>
          </a:prstGeom>
        </p:spPr>
        <p:txBody>
          <a:bodyPr vert="horz" lIns="91440" tIns="45720" rIns="91440" bIns="45720" rtlCol="0" anchor="ctr"/>
          <a:lstStyle>
            <a:lvl1pPr algn="l">
              <a:defRPr sz="1200">
                <a:solidFill>
                  <a:srgbClr val="D9D9D9"/>
                </a:solidFill>
              </a:defRPr>
            </a:lvl1pPr>
          </a:lstStyle>
          <a:p>
            <a:fld id="{68C2560D-EC28-3B41-86E8-18F1CE0113B4}" type="datetimeFigureOut">
              <a:rPr lang="en-US" smtClean="0"/>
              <a:pPr/>
              <a:t>6/29/16</a:t>
            </a:fld>
            <a:endParaRPr lang="en-US"/>
          </a:p>
        </p:txBody>
      </p:sp>
      <p:sp>
        <p:nvSpPr>
          <p:cNvPr id="5" name="Footer Placeholder 4"/>
          <p:cNvSpPr>
            <a:spLocks noGrp="1"/>
          </p:cNvSpPr>
          <p:nvPr>
            <p:ph type="ftr" sz="quarter" idx="3"/>
          </p:nvPr>
        </p:nvSpPr>
        <p:spPr>
          <a:xfrm>
            <a:off x="1341690" y="6356350"/>
            <a:ext cx="4811282" cy="365125"/>
          </a:xfrm>
          <a:prstGeom prst="rect">
            <a:avLst/>
          </a:prstGeom>
        </p:spPr>
        <p:txBody>
          <a:bodyPr vert="horz" lIns="91440" tIns="45720" rIns="91440" bIns="45720" rtlCol="0" anchor="ctr"/>
          <a:lstStyle>
            <a:lvl1pPr algn="ctr">
              <a:defRPr sz="1200">
                <a:solidFill>
                  <a:srgbClr val="D9D9D9"/>
                </a:solidFill>
              </a:defRPr>
            </a:lvl1pPr>
          </a:lstStyle>
          <a:p>
            <a:endParaRPr lang="en-US"/>
          </a:p>
        </p:txBody>
      </p:sp>
      <p:sp>
        <p:nvSpPr>
          <p:cNvPr id="6" name="Slide Number Placeholder 5"/>
          <p:cNvSpPr>
            <a:spLocks noGrp="1"/>
          </p:cNvSpPr>
          <p:nvPr>
            <p:ph type="sldNum" sz="quarter" idx="4"/>
          </p:nvPr>
        </p:nvSpPr>
        <p:spPr>
          <a:xfrm>
            <a:off x="0" y="6356350"/>
            <a:ext cx="273465" cy="365125"/>
          </a:xfrm>
          <a:prstGeom prst="rect">
            <a:avLst/>
          </a:prstGeom>
        </p:spPr>
        <p:txBody>
          <a:bodyPr vert="horz" lIns="91440" tIns="45720" rIns="91440" bIns="45720" rtlCol="0" anchor="ctr"/>
          <a:lstStyle>
            <a:lvl1pPr algn="ctr">
              <a:defRPr sz="1200">
                <a:solidFill>
                  <a:schemeClr val="bg1">
                    <a:lumMod val="85000"/>
                  </a:schemeClr>
                </a:solidFill>
              </a:defRPr>
            </a:lvl1pPr>
          </a:lstStyle>
          <a:p>
            <a:fld id="{2066355A-084C-D24E-9AD2-7E4FC41EA627}" type="slidenum">
              <a:rPr lang="en-US" smtClean="0"/>
              <a:pPr/>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7" r:id="rId12"/>
  </p:sldLayoutIdLst>
  <p:txStyles>
    <p:titleStyle>
      <a:lvl1pPr algn="ctr" defTabSz="457200" rtl="0" eaLnBrk="1" latinLnBrk="0" hangingPunct="1">
        <a:spcBef>
          <a:spcPct val="0"/>
        </a:spcBef>
        <a:buNone/>
        <a:defRPr sz="4400" kern="1200">
          <a:solidFill>
            <a:schemeClr val="bg1"/>
          </a:solidFill>
          <a:latin typeface="Tw Cen MT"/>
          <a:ea typeface="+mj-ea"/>
          <a:cs typeface="Tw Cen MT"/>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68636" cy="7084855"/>
          </a:xfrm>
          <a:prstGeom prst="rect">
            <a:avLst/>
          </a:prstGeom>
        </p:spPr>
      </p:pic>
      <p:sp>
        <p:nvSpPr>
          <p:cNvPr id="2" name="TextBox 1"/>
          <p:cNvSpPr txBox="1"/>
          <p:nvPr/>
        </p:nvSpPr>
        <p:spPr>
          <a:xfrm>
            <a:off x="2009739" y="4574055"/>
            <a:ext cx="6978600" cy="2185214"/>
          </a:xfrm>
          <a:prstGeom prst="rect">
            <a:avLst/>
          </a:prstGeom>
          <a:noFill/>
        </p:spPr>
        <p:txBody>
          <a:bodyPr wrap="square" rtlCol="0">
            <a:spAutoFit/>
          </a:bodyPr>
          <a:lstStyle/>
          <a:p>
            <a:pPr algn="ctr"/>
            <a:r>
              <a:rPr lang="en-US" sz="4000" b="1" dirty="0" smtClean="0">
                <a:solidFill>
                  <a:srgbClr val="FFFFFF"/>
                </a:solidFill>
              </a:rPr>
              <a:t>HB 3218 Bill Summary</a:t>
            </a:r>
            <a:r>
              <a:rPr lang="en-US" sz="3200" dirty="0" smtClean="0">
                <a:solidFill>
                  <a:srgbClr val="FFFFFF"/>
                </a:solidFill>
              </a:rPr>
              <a:t> </a:t>
            </a:r>
          </a:p>
          <a:p>
            <a:pPr algn="ctr"/>
            <a:r>
              <a:rPr lang="en-US" sz="3200" dirty="0" smtClean="0">
                <a:solidFill>
                  <a:srgbClr val="FFFFFF"/>
                </a:solidFill>
              </a:rPr>
              <a:t>as presented to the </a:t>
            </a:r>
          </a:p>
          <a:p>
            <a:pPr algn="ctr"/>
            <a:r>
              <a:rPr lang="en-US" sz="3200" dirty="0" smtClean="0">
                <a:solidFill>
                  <a:srgbClr val="FFFFFF"/>
                </a:solidFill>
              </a:rPr>
              <a:t>State Board of Education </a:t>
            </a:r>
          </a:p>
          <a:p>
            <a:pPr algn="ctr"/>
            <a:r>
              <a:rPr lang="en-US" sz="3200" dirty="0" smtClean="0">
                <a:solidFill>
                  <a:srgbClr val="FFFFFF"/>
                </a:solidFill>
              </a:rPr>
              <a:t>May 26, 2016</a:t>
            </a:r>
            <a:endParaRPr lang="en-US" sz="3200" dirty="0">
              <a:solidFill>
                <a:srgbClr val="FFFFFF"/>
              </a:solidFill>
            </a:endParaRPr>
          </a:p>
        </p:txBody>
      </p:sp>
    </p:spTree>
    <p:extLst>
      <p:ext uri="{BB962C8B-B14F-4D97-AF65-F5344CB8AC3E}">
        <p14:creationId xmlns:p14="http://schemas.microsoft.com/office/powerpoint/2010/main" val="7393581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457200" y="1567156"/>
            <a:ext cx="8555062" cy="5128723"/>
          </a:xfrm>
        </p:spPr>
        <p:txBody>
          <a:bodyPr>
            <a:normAutofit/>
          </a:bodyPr>
          <a:lstStyle/>
          <a:p>
            <a:r>
              <a:rPr lang="en-US" sz="3200" dirty="0" smtClean="0"/>
              <a:t>Requires SBE to adopt rules for assessments in compliance with ESSA by December 31, 2016.</a:t>
            </a:r>
          </a:p>
          <a:p>
            <a:r>
              <a:rPr lang="en-US" sz="3200" dirty="0" smtClean="0"/>
              <a:t>Transition Year in 2016-2017</a:t>
            </a:r>
            <a:endParaRPr lang="en-US" sz="3200" dirty="0"/>
          </a:p>
          <a:p>
            <a:r>
              <a:rPr lang="en-US" sz="3200" dirty="0" smtClean="0"/>
              <a:t>Assessments include:</a:t>
            </a:r>
          </a:p>
          <a:p>
            <a:pPr lvl="1"/>
            <a:r>
              <a:rPr lang="en-US" sz="2600" dirty="0" smtClean="0"/>
              <a:t>ELA &amp; Math each year in grades 3-8, and once in high school</a:t>
            </a:r>
          </a:p>
          <a:p>
            <a:pPr lvl="1"/>
            <a:r>
              <a:rPr lang="en-US" sz="2600" dirty="0" smtClean="0"/>
              <a:t>Science in grades 5 and 8, and once in high school</a:t>
            </a:r>
          </a:p>
          <a:p>
            <a:pPr lvl="1"/>
            <a:r>
              <a:rPr lang="en-US" sz="2600" dirty="0" smtClean="0"/>
              <a:t>U.S. History once in high school</a:t>
            </a:r>
          </a:p>
        </p:txBody>
      </p:sp>
    </p:spTree>
    <p:extLst>
      <p:ext uri="{BB962C8B-B14F-4D97-AF65-F5344CB8AC3E}">
        <p14:creationId xmlns:p14="http://schemas.microsoft.com/office/powerpoint/2010/main" val="19429138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337791" y="1269028"/>
            <a:ext cx="8806209" cy="5188739"/>
          </a:xfrm>
        </p:spPr>
        <p:txBody>
          <a:bodyPr>
            <a:normAutofit/>
          </a:bodyPr>
          <a:lstStyle/>
          <a:p>
            <a:r>
              <a:rPr lang="en-US" sz="3200" dirty="0" smtClean="0"/>
              <a:t>For 2017-2018, assessments include:</a:t>
            </a:r>
          </a:p>
          <a:p>
            <a:pPr lvl="1"/>
            <a:r>
              <a:rPr lang="en-US" sz="2800" dirty="0" smtClean="0"/>
              <a:t>ELA &amp; Math each year in grades 3-8, and once in high school</a:t>
            </a:r>
          </a:p>
          <a:p>
            <a:pPr lvl="1"/>
            <a:r>
              <a:rPr lang="en-US" sz="2800" dirty="0" smtClean="0"/>
              <a:t>Science in grades 5 and 8, and once in high school</a:t>
            </a:r>
          </a:p>
          <a:p>
            <a:pPr lvl="1"/>
            <a:r>
              <a:rPr lang="en-US" sz="2800" dirty="0" smtClean="0"/>
              <a:t>U.S</a:t>
            </a:r>
            <a:r>
              <a:rPr lang="en-US" sz="2800" dirty="0"/>
              <a:t>. History once in high </a:t>
            </a:r>
            <a:r>
              <a:rPr lang="en-US" sz="2800" dirty="0" smtClean="0"/>
              <a:t>school</a:t>
            </a:r>
          </a:p>
          <a:p>
            <a:pPr lvl="1"/>
            <a:r>
              <a:rPr lang="en-US" sz="2800" dirty="0"/>
              <a:t>Any others adopted by SBE</a:t>
            </a:r>
          </a:p>
          <a:p>
            <a:pPr lvl="1"/>
            <a:r>
              <a:rPr lang="en-US" sz="2800" dirty="0"/>
              <a:t>May include college and career ready </a:t>
            </a:r>
            <a:r>
              <a:rPr lang="en-US" sz="2800" dirty="0" smtClean="0"/>
              <a:t>assessment</a:t>
            </a:r>
          </a:p>
          <a:p>
            <a:r>
              <a:rPr lang="en-US" sz="3200" dirty="0" smtClean="0"/>
              <a:t>RFP for assessments to be administered in coordination with six-year textbook adoption cycle.</a:t>
            </a:r>
          </a:p>
          <a:p>
            <a:pPr marL="0" indent="0">
              <a:buNone/>
            </a:pPr>
            <a:endParaRPr lang="en-US" dirty="0"/>
          </a:p>
        </p:txBody>
      </p:sp>
    </p:spTree>
    <p:extLst>
      <p:ext uri="{BB962C8B-B14F-4D97-AF65-F5344CB8AC3E}">
        <p14:creationId xmlns:p14="http://schemas.microsoft.com/office/powerpoint/2010/main" val="26806658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337791" y="1296956"/>
            <a:ext cx="8806209" cy="5438545"/>
          </a:xfrm>
        </p:spPr>
        <p:txBody>
          <a:bodyPr>
            <a:normAutofit/>
          </a:bodyPr>
          <a:lstStyle/>
          <a:p>
            <a:r>
              <a:rPr lang="en-US" sz="3200" dirty="0" smtClean="0"/>
              <a:t>Assessment system must include assessments that:</a:t>
            </a:r>
          </a:p>
          <a:p>
            <a:pPr lvl="1"/>
            <a:r>
              <a:rPr lang="en-US" sz="2800" dirty="0"/>
              <a:t>A</a:t>
            </a:r>
            <a:r>
              <a:rPr lang="en-US" sz="2800" dirty="0" smtClean="0"/>
              <a:t>lign to standards</a:t>
            </a:r>
          </a:p>
          <a:p>
            <a:pPr lvl="1"/>
            <a:r>
              <a:rPr lang="en-US" sz="2800" dirty="0" smtClean="0"/>
              <a:t>Provide a measure of comparability to other states</a:t>
            </a:r>
          </a:p>
          <a:p>
            <a:pPr lvl="1"/>
            <a:r>
              <a:rPr lang="en-US" sz="2800" dirty="0" smtClean="0"/>
              <a:t>Yield norm-referenced and criterion-referenced scores</a:t>
            </a:r>
          </a:p>
          <a:p>
            <a:pPr lvl="1"/>
            <a:r>
              <a:rPr lang="en-US" sz="2800" dirty="0" smtClean="0"/>
              <a:t>Statistically reliable and accurate</a:t>
            </a:r>
          </a:p>
          <a:p>
            <a:pPr lvl="1"/>
            <a:r>
              <a:rPr lang="en-US" sz="2800" dirty="0" smtClean="0"/>
              <a:t>In high school, provide measure of future academic performance</a:t>
            </a:r>
          </a:p>
          <a:p>
            <a:pPr lvl="1"/>
            <a:endParaRPr lang="en-US" dirty="0"/>
          </a:p>
        </p:txBody>
      </p:sp>
    </p:spTree>
    <p:extLst>
      <p:ext uri="{BB962C8B-B14F-4D97-AF65-F5344CB8AC3E}">
        <p14:creationId xmlns:p14="http://schemas.microsoft.com/office/powerpoint/2010/main" val="23374302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310768" y="1296956"/>
            <a:ext cx="8728517" cy="5412434"/>
          </a:xfrm>
        </p:spPr>
        <p:txBody>
          <a:bodyPr>
            <a:normAutofit/>
          </a:bodyPr>
          <a:lstStyle/>
          <a:p>
            <a:r>
              <a:rPr lang="en-US" dirty="0" smtClean="0"/>
              <a:t>Eliminates non-federally required tests except US History in high school.</a:t>
            </a:r>
          </a:p>
          <a:p>
            <a:pPr lvl="1"/>
            <a:r>
              <a:rPr lang="en-US" sz="2800" dirty="0" smtClean="0"/>
              <a:t>Repeals EOIs, OCCTs and ACE as currently given</a:t>
            </a:r>
          </a:p>
          <a:p>
            <a:r>
              <a:rPr lang="en-US" dirty="0" smtClean="0"/>
              <a:t>Eliminates requirement for districts to administer a fine arts assessment.</a:t>
            </a:r>
          </a:p>
          <a:p>
            <a:r>
              <a:rPr lang="en-US" dirty="0" smtClean="0"/>
              <a:t>SBE to adopt rules to allow for students transferring to OK after junior year of high school to not be denied diploma.</a:t>
            </a:r>
          </a:p>
          <a:p>
            <a:r>
              <a:rPr lang="en-US" dirty="0" smtClean="0"/>
              <a:t>Requires districts to report assessment score and business/industry certifications on </a:t>
            </a:r>
            <a:r>
              <a:rPr lang="en-US" dirty="0" smtClean="0"/>
              <a:t>transcript beginning in 2017-18.</a:t>
            </a:r>
            <a:endParaRPr lang="en-US" dirty="0" smtClean="0"/>
          </a:p>
          <a:p>
            <a:pPr marL="0" indent="0">
              <a:buNone/>
            </a:pPr>
            <a:endParaRPr lang="en-US" dirty="0" smtClean="0"/>
          </a:p>
        </p:txBody>
      </p:sp>
    </p:spTree>
    <p:extLst>
      <p:ext uri="{BB962C8B-B14F-4D97-AF65-F5344CB8AC3E}">
        <p14:creationId xmlns:p14="http://schemas.microsoft.com/office/powerpoint/2010/main" val="418133561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17" name="Group 97"/>
          <p:cNvGraphicFramePr>
            <a:graphicFrameLocks noGrp="1"/>
          </p:cNvGraphicFramePr>
          <p:nvPr>
            <p:ph type="tbl" idx="1"/>
            <p:extLst>
              <p:ext uri="{D42A27DB-BD31-4B8C-83A1-F6EECF244321}">
                <p14:modId xmlns:p14="http://schemas.microsoft.com/office/powerpoint/2010/main" val="2197013574"/>
              </p:ext>
            </p:extLst>
          </p:nvPr>
        </p:nvGraphicFramePr>
        <p:xfrm>
          <a:off x="460378" y="1066802"/>
          <a:ext cx="8247063" cy="4814982"/>
        </p:xfrm>
        <a:graphic>
          <a:graphicData uri="http://schemas.openxmlformats.org/drawingml/2006/table">
            <a:tbl>
              <a:tblPr>
                <a:tableStyleId>{3C2FFA5D-87B4-456A-9821-1D502468CF0F}</a:tableStyleId>
              </a:tblPr>
              <a:tblGrid>
                <a:gridCol w="1498600"/>
                <a:gridCol w="784225"/>
                <a:gridCol w="1098550"/>
                <a:gridCol w="1020763"/>
                <a:gridCol w="1331912"/>
                <a:gridCol w="1163638"/>
                <a:gridCol w="1349375"/>
              </a:tblGrid>
              <a:tr h="102775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Grade</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Math</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Reading</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Science</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Geography</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Social Studies/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U.S. History</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Writing</a:t>
                      </a:r>
                      <a:endParaRPr kumimoji="0" lang="en-US" sz="1600" b="1" i="0" u="none" strike="noStrike" cap="none" normalizeH="0" baseline="0" dirty="0" smtClean="0">
                        <a:ln>
                          <a:noFill/>
                        </a:ln>
                        <a:solidFill>
                          <a:schemeClr val="bg1"/>
                        </a:solidFill>
                        <a:effectLst/>
                        <a:latin typeface="+mn-lt"/>
                        <a:ea typeface="ＭＳ Ｐゴシック" pitchFamily="-106" charset="-128"/>
                      </a:endParaRPr>
                    </a:p>
                  </a:txBody>
                  <a:tcPr anchor="ctr" horzOverflow="overflow"/>
                </a:tc>
              </a:tr>
              <a:tr h="609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3</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r h="607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4</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r h="607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5</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r h="607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6</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r h="6095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7</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r h="6079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u="none" strike="noStrike" cap="none" normalizeH="0" baseline="0" dirty="0" smtClean="0">
                          <a:ln>
                            <a:noFill/>
                          </a:ln>
                          <a:effectLst/>
                        </a:rPr>
                        <a:t>Grade 8</a:t>
                      </a:r>
                      <a:endParaRPr kumimoji="0" lang="en-US" sz="2000" b="1" i="0" u="none" strike="noStrike" cap="none" normalizeH="0" baseline="0" dirty="0" smtClean="0">
                        <a:ln>
                          <a:noFill/>
                        </a:ln>
                        <a:solidFill>
                          <a:srgbClr val="5D030B"/>
                        </a:solidFill>
                        <a:effectLst/>
                        <a:latin typeface="+mn-lt"/>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horzOverflow="overflow"/>
                </a:tc>
              </a:tr>
            </a:tbl>
          </a:graphicData>
        </a:graphic>
      </p:graphicFrame>
      <p:sp>
        <p:nvSpPr>
          <p:cNvPr id="6215" name="Text Box 99"/>
          <p:cNvSpPr txBox="1">
            <a:spLocks noChangeArrowheads="1"/>
          </p:cNvSpPr>
          <p:nvPr/>
        </p:nvSpPr>
        <p:spPr bwMode="auto">
          <a:xfrm>
            <a:off x="1143015" y="6004400"/>
            <a:ext cx="3089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6" tIns="45658" rIns="91316" bIns="45658">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50000"/>
              </a:spcBef>
              <a:spcAft>
                <a:spcPct val="0"/>
              </a:spcAft>
            </a:pPr>
            <a:r>
              <a:rPr lang="en-US" altLang="en-US" sz="1400" b="1" dirty="0">
                <a:solidFill>
                  <a:srgbClr val="FFFFFF"/>
                </a:solidFill>
                <a:cs typeface="Arial" pitchFamily="34" charset="0"/>
              </a:rPr>
              <a:t>Federal and State mandated tests</a:t>
            </a:r>
          </a:p>
        </p:txBody>
      </p:sp>
      <p:sp>
        <p:nvSpPr>
          <p:cNvPr id="6216" name="Text Box 101"/>
          <p:cNvSpPr txBox="1">
            <a:spLocks noChangeArrowheads="1"/>
          </p:cNvSpPr>
          <p:nvPr/>
        </p:nvSpPr>
        <p:spPr bwMode="auto">
          <a:xfrm>
            <a:off x="4345311" y="6415632"/>
            <a:ext cx="1981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6" tIns="45658" rIns="91316" bIns="45658">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50000"/>
              </a:spcBef>
              <a:spcAft>
                <a:spcPct val="0"/>
              </a:spcAft>
            </a:pPr>
            <a:r>
              <a:rPr lang="en-US" altLang="en-US" sz="1400" b="1" dirty="0">
                <a:solidFill>
                  <a:srgbClr val="FFFFFF"/>
                </a:solidFill>
                <a:cs typeface="Arial" pitchFamily="34" charset="0"/>
              </a:rPr>
              <a:t>State mandated tests</a:t>
            </a:r>
          </a:p>
        </p:txBody>
      </p:sp>
      <p:sp>
        <p:nvSpPr>
          <p:cNvPr id="29" name="Title 1"/>
          <p:cNvSpPr txBox="1">
            <a:spLocks/>
          </p:cNvSpPr>
          <p:nvPr/>
        </p:nvSpPr>
        <p:spPr>
          <a:xfrm>
            <a:off x="11893" y="12440"/>
            <a:ext cx="9144000" cy="1371600"/>
          </a:xfrm>
          <a:prstGeom prst="rect">
            <a:avLst/>
          </a:prstGeom>
        </p:spPr>
        <p:txBody>
          <a:bodyPr lIns="91316" tIns="45658" rIns="91316" bIns="45658">
            <a:noAutofit/>
          </a:bodyPr>
          <a:lstStyle>
            <a:lvl1pPr marL="0" indent="0" algn="r" defTabSz="914400" rtl="0" eaLnBrk="1" latinLnBrk="0" hangingPunct="1">
              <a:spcBef>
                <a:spcPct val="0"/>
              </a:spcBef>
              <a:buClr>
                <a:schemeClr val="accent6">
                  <a:lumMod val="75000"/>
                </a:schemeClr>
              </a:buClr>
              <a:buSzPct val="128000"/>
              <a:buFont typeface="Georgia" pitchFamily="18" charset="0"/>
              <a:buNone/>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80000"/>
              </a:lnSpc>
            </a:pPr>
            <a:r>
              <a:rPr lang="en-US" sz="3600" dirty="0">
                <a:solidFill>
                  <a:srgbClr val="FFFFFF"/>
                </a:solidFill>
                <a:effectLst/>
              </a:rPr>
              <a:t>OCCT General Assessments for Grades 3-</a:t>
            </a:r>
            <a:r>
              <a:rPr lang="en-US" sz="3600" dirty="0" smtClean="0">
                <a:solidFill>
                  <a:srgbClr val="FFFFFF"/>
                </a:solidFill>
                <a:effectLst/>
              </a:rPr>
              <a:t>8</a:t>
            </a:r>
          </a:p>
          <a:p>
            <a:pPr algn="ctr">
              <a:lnSpc>
                <a:spcPct val="80000"/>
              </a:lnSpc>
            </a:pPr>
            <a:r>
              <a:rPr lang="en-US" sz="3600" dirty="0" smtClean="0">
                <a:solidFill>
                  <a:srgbClr val="FFFFFF"/>
                </a:solidFill>
                <a:effectLst/>
              </a:rPr>
              <a:t>Before HB 3218</a:t>
            </a:r>
            <a:endParaRPr lang="en-US" sz="3600" dirty="0">
              <a:solidFill>
                <a:srgbClr val="FFFFFF"/>
              </a:solidFill>
              <a:effectLst/>
            </a:endParaRPr>
          </a:p>
        </p:txBody>
      </p:sp>
      <p:sp>
        <p:nvSpPr>
          <p:cNvPr id="30" name="Slide Number Placeholder 1"/>
          <p:cNvSpPr>
            <a:spLocks noGrp="1"/>
          </p:cNvSpPr>
          <p:nvPr>
            <p:ph type="sldNum" sz="quarter" idx="12"/>
          </p:nvPr>
        </p:nvSpPr>
        <p:spPr>
          <a:xfrm>
            <a:off x="6553200" y="6356365"/>
            <a:ext cx="2133600" cy="365125"/>
          </a:xfrm>
        </p:spPr>
        <p:txBody>
          <a:bodyPr/>
          <a:lstStyle/>
          <a:p>
            <a:fld id="{32702433-F38B-49EB-80E2-B2527A7E8472}" type="slidenum">
              <a:rPr lang="en-US" smtClean="0">
                <a:solidFill>
                  <a:prstClr val="black">
                    <a:tint val="75000"/>
                  </a:prstClr>
                </a:solidFill>
              </a:rPr>
              <a:pPr/>
              <a:t>6</a:t>
            </a:fld>
            <a:endParaRPr lang="en-US" dirty="0">
              <a:solidFill>
                <a:prstClr val="black">
                  <a:tint val="75000"/>
                </a:prstClr>
              </a:solidFill>
            </a:endParaRPr>
          </a:p>
        </p:txBody>
      </p:sp>
      <p:sp>
        <p:nvSpPr>
          <p:cNvPr id="2" name="5-Point Star 1"/>
          <p:cNvSpPr/>
          <p:nvPr/>
        </p:nvSpPr>
        <p:spPr>
          <a:xfrm>
            <a:off x="2057400" y="22479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31" name="5-Point Star 30"/>
          <p:cNvSpPr/>
          <p:nvPr/>
        </p:nvSpPr>
        <p:spPr>
          <a:xfrm>
            <a:off x="2057400" y="28575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38" name="5-Point Star 37"/>
          <p:cNvSpPr/>
          <p:nvPr/>
        </p:nvSpPr>
        <p:spPr>
          <a:xfrm>
            <a:off x="2057400" y="3463951"/>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39" name="5-Point Star 38"/>
          <p:cNvSpPr/>
          <p:nvPr/>
        </p:nvSpPr>
        <p:spPr>
          <a:xfrm>
            <a:off x="2057400" y="4078058"/>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0" name="5-Point Star 39"/>
          <p:cNvSpPr/>
          <p:nvPr/>
        </p:nvSpPr>
        <p:spPr>
          <a:xfrm>
            <a:off x="2057400" y="46863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1" name="5-Point Star 40"/>
          <p:cNvSpPr/>
          <p:nvPr/>
        </p:nvSpPr>
        <p:spPr>
          <a:xfrm>
            <a:off x="2057400" y="5301838"/>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2" name="5-Point Star 41"/>
          <p:cNvSpPr/>
          <p:nvPr/>
        </p:nvSpPr>
        <p:spPr>
          <a:xfrm>
            <a:off x="3048000" y="2268984"/>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3" name="5-Point Star 42"/>
          <p:cNvSpPr/>
          <p:nvPr/>
        </p:nvSpPr>
        <p:spPr>
          <a:xfrm>
            <a:off x="3048000" y="28575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4" name="5-Point Star 43"/>
          <p:cNvSpPr/>
          <p:nvPr/>
        </p:nvSpPr>
        <p:spPr>
          <a:xfrm>
            <a:off x="3048000" y="3467451"/>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5" name="5-Point Star 44"/>
          <p:cNvSpPr/>
          <p:nvPr/>
        </p:nvSpPr>
        <p:spPr>
          <a:xfrm>
            <a:off x="3048000" y="40767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6" name="5-Point Star 45"/>
          <p:cNvSpPr/>
          <p:nvPr/>
        </p:nvSpPr>
        <p:spPr>
          <a:xfrm>
            <a:off x="3048000" y="4692164"/>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7" name="5-Point Star 46"/>
          <p:cNvSpPr/>
          <p:nvPr/>
        </p:nvSpPr>
        <p:spPr>
          <a:xfrm>
            <a:off x="3048000" y="5301838"/>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8" name="5-Point Star 47"/>
          <p:cNvSpPr/>
          <p:nvPr/>
        </p:nvSpPr>
        <p:spPr>
          <a:xfrm>
            <a:off x="4114800" y="3463951"/>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49" name="5-Point Star 48"/>
          <p:cNvSpPr/>
          <p:nvPr/>
        </p:nvSpPr>
        <p:spPr>
          <a:xfrm>
            <a:off x="4114800" y="5301838"/>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0" name="5-Point Star 49"/>
          <p:cNvSpPr/>
          <p:nvPr/>
        </p:nvSpPr>
        <p:spPr>
          <a:xfrm>
            <a:off x="609615" y="59055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3" name="5-Point Star 52"/>
          <p:cNvSpPr/>
          <p:nvPr/>
        </p:nvSpPr>
        <p:spPr>
          <a:xfrm>
            <a:off x="3755132" y="6245344"/>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4" name="5-Point Star 53"/>
          <p:cNvSpPr/>
          <p:nvPr/>
        </p:nvSpPr>
        <p:spPr>
          <a:xfrm>
            <a:off x="5181600" y="4692164"/>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5" name="5-Point Star 54"/>
          <p:cNvSpPr/>
          <p:nvPr/>
        </p:nvSpPr>
        <p:spPr>
          <a:xfrm>
            <a:off x="6553200" y="34671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6" name="5-Point Star 55"/>
          <p:cNvSpPr/>
          <p:nvPr/>
        </p:nvSpPr>
        <p:spPr>
          <a:xfrm>
            <a:off x="7772400" y="34671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7" name="5-Point Star 56"/>
          <p:cNvSpPr/>
          <p:nvPr/>
        </p:nvSpPr>
        <p:spPr>
          <a:xfrm>
            <a:off x="6553200" y="5301838"/>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58" name="5-Point Star 57"/>
          <p:cNvSpPr/>
          <p:nvPr/>
        </p:nvSpPr>
        <p:spPr>
          <a:xfrm>
            <a:off x="7772400" y="5301838"/>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8" name="Slide Number Placeholder 3"/>
          <p:cNvSpPr txBox="1">
            <a:spLocks/>
          </p:cNvSpPr>
          <p:nvPr/>
        </p:nvSpPr>
        <p:spPr>
          <a:xfrm>
            <a:off x="0" y="6356350"/>
            <a:ext cx="273465"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bg1">
                    <a:lumMod val="8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2702433-F38B-49EB-80E2-B2527A7E8472}"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2883904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17" name="Group 97"/>
          <p:cNvGraphicFramePr>
            <a:graphicFrameLocks noGrp="1"/>
          </p:cNvGraphicFramePr>
          <p:nvPr>
            <p:ph type="tbl" idx="1"/>
            <p:extLst>
              <p:ext uri="{D42A27DB-BD31-4B8C-83A1-F6EECF244321}">
                <p14:modId xmlns:p14="http://schemas.microsoft.com/office/powerpoint/2010/main" val="2726407296"/>
              </p:ext>
            </p:extLst>
          </p:nvPr>
        </p:nvGraphicFramePr>
        <p:xfrm>
          <a:off x="450854" y="1898650"/>
          <a:ext cx="8464551" cy="2411413"/>
        </p:xfrm>
        <a:graphic>
          <a:graphicData uri="http://schemas.openxmlformats.org/drawingml/2006/table">
            <a:tbl>
              <a:tblPr>
                <a:tableStyleId>{3C2FFA5D-87B4-456A-9821-1D502468CF0F}</a:tableStyleId>
              </a:tblPr>
              <a:tblGrid>
                <a:gridCol w="1135996"/>
                <a:gridCol w="1149849"/>
                <a:gridCol w="1149849"/>
                <a:gridCol w="1357653"/>
                <a:gridCol w="1177556"/>
                <a:gridCol w="1218884"/>
                <a:gridCol w="1274764"/>
              </a:tblGrid>
              <a:tr h="156384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 Algebra I</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English II</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Biology I</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U.S. History</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 Algebra II</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Geometry</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ACE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English III</a:t>
                      </a:r>
                      <a:endParaRPr kumimoji="0" lang="en-US" sz="1800" b="1" i="0" u="none" strike="noStrike" cap="none" normalizeH="0" baseline="0" dirty="0" smtClean="0">
                        <a:ln>
                          <a:noFill/>
                        </a:ln>
                        <a:solidFill>
                          <a:srgbClr val="FFFFFF"/>
                        </a:solidFill>
                        <a:effectLst/>
                        <a:latin typeface="+mj-lt"/>
                        <a:ea typeface="ＭＳ Ｐゴシック" pitchFamily="-106" charset="-128"/>
                      </a:endParaRPr>
                    </a:p>
                  </a:txBody>
                  <a:tcPr marL="91434" marR="91434" marT="45734" marB="45734" anchor="ctr" horzOverflow="overflow"/>
                </a:tc>
              </a:tr>
              <a:tr h="8475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rgbClr val="5D030B"/>
                        </a:solidFill>
                        <a:effectLst/>
                        <a:latin typeface="Arial" charset="0"/>
                        <a:ea typeface="ＭＳ Ｐゴシック" pitchFamily="-106" charset="-128"/>
                      </a:endParaRPr>
                    </a:p>
                  </a:txBody>
                  <a:tcPr marL="91434" marR="91434" marT="45734" marB="45734" horzOverflow="overflow"/>
                </a:tc>
              </a:tr>
            </a:tbl>
          </a:graphicData>
        </a:graphic>
      </p:graphicFrame>
      <p:sp>
        <p:nvSpPr>
          <p:cNvPr id="12318" name="Text Box 99"/>
          <p:cNvSpPr txBox="1">
            <a:spLocks noChangeArrowheads="1"/>
          </p:cNvSpPr>
          <p:nvPr/>
        </p:nvSpPr>
        <p:spPr bwMode="auto">
          <a:xfrm>
            <a:off x="1081088" y="5576111"/>
            <a:ext cx="28051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6" tIns="45658" rIns="91316" bIns="45658">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400" b="1" dirty="0">
                <a:solidFill>
                  <a:srgbClr val="FFFFFF"/>
                </a:solidFill>
              </a:rPr>
              <a:t>Federal and State mandated tests</a:t>
            </a:r>
          </a:p>
        </p:txBody>
      </p:sp>
      <p:sp>
        <p:nvSpPr>
          <p:cNvPr id="16" name="Text Box 101"/>
          <p:cNvSpPr txBox="1">
            <a:spLocks noChangeArrowheads="1"/>
          </p:cNvSpPr>
          <p:nvPr/>
        </p:nvSpPr>
        <p:spPr bwMode="auto">
          <a:xfrm>
            <a:off x="1135437" y="6356365"/>
            <a:ext cx="1981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6" tIns="45658" rIns="91316" bIns="45658">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fontAlgn="base">
              <a:spcBef>
                <a:spcPct val="50000"/>
              </a:spcBef>
              <a:spcAft>
                <a:spcPct val="0"/>
              </a:spcAft>
            </a:pPr>
            <a:r>
              <a:rPr lang="en-US" altLang="en-US" sz="1400" b="1" dirty="0">
                <a:solidFill>
                  <a:srgbClr val="FFFFFF"/>
                </a:solidFill>
                <a:cs typeface="Arial" pitchFamily="34" charset="0"/>
              </a:rPr>
              <a:t>State mandated tests</a:t>
            </a:r>
          </a:p>
        </p:txBody>
      </p:sp>
      <p:sp>
        <p:nvSpPr>
          <p:cNvPr id="22" name="Title 1"/>
          <p:cNvSpPr txBox="1">
            <a:spLocks/>
          </p:cNvSpPr>
          <p:nvPr/>
        </p:nvSpPr>
        <p:spPr>
          <a:xfrm>
            <a:off x="30992" y="39460"/>
            <a:ext cx="9144000" cy="1371600"/>
          </a:xfrm>
          <a:prstGeom prst="rect">
            <a:avLst/>
          </a:prstGeom>
        </p:spPr>
        <p:txBody>
          <a:bodyPr lIns="91316" tIns="45658" rIns="91316" bIns="45658">
            <a:noAutofit/>
          </a:bodyPr>
          <a:lstStyle>
            <a:lvl1pPr marL="0" indent="0" algn="r" defTabSz="914400" rtl="0" eaLnBrk="1" latinLnBrk="0" hangingPunct="1">
              <a:spcBef>
                <a:spcPct val="0"/>
              </a:spcBef>
              <a:buClr>
                <a:schemeClr val="accent6">
                  <a:lumMod val="75000"/>
                </a:schemeClr>
              </a:buClr>
              <a:buSzPct val="128000"/>
              <a:buFont typeface="Georgia" pitchFamily="18" charset="0"/>
              <a:buNone/>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lnSpc>
                <a:spcPct val="80000"/>
              </a:lnSpc>
            </a:pPr>
            <a:r>
              <a:rPr lang="en-US" sz="4400" dirty="0">
                <a:solidFill>
                  <a:srgbClr val="FFFFFF"/>
                </a:solidFill>
                <a:effectLst/>
              </a:rPr>
              <a:t>OCCT General Assessments</a:t>
            </a:r>
          </a:p>
          <a:p>
            <a:pPr algn="ctr">
              <a:lnSpc>
                <a:spcPct val="80000"/>
              </a:lnSpc>
            </a:pPr>
            <a:r>
              <a:rPr lang="en-US" sz="4400" dirty="0">
                <a:solidFill>
                  <a:srgbClr val="FFFFFF"/>
                </a:solidFill>
                <a:effectLst/>
              </a:rPr>
              <a:t>End-of-</a:t>
            </a:r>
            <a:r>
              <a:rPr lang="en-US" sz="4400" dirty="0" smtClean="0">
                <a:solidFill>
                  <a:srgbClr val="FFFFFF"/>
                </a:solidFill>
                <a:effectLst/>
              </a:rPr>
              <a:t>Instruction</a:t>
            </a:r>
          </a:p>
          <a:p>
            <a:pPr algn="ctr">
              <a:lnSpc>
                <a:spcPct val="80000"/>
              </a:lnSpc>
            </a:pPr>
            <a:r>
              <a:rPr lang="en-US" sz="4400" dirty="0" smtClean="0">
                <a:solidFill>
                  <a:srgbClr val="FFFFFF"/>
                </a:solidFill>
                <a:effectLst/>
              </a:rPr>
              <a:t>Before HB 3218</a:t>
            </a:r>
            <a:endParaRPr lang="en-US" sz="4400" dirty="0">
              <a:solidFill>
                <a:srgbClr val="FFFFFF"/>
              </a:solidFill>
              <a:effectLst/>
            </a:endParaRPr>
          </a:p>
        </p:txBody>
      </p:sp>
      <p:sp>
        <p:nvSpPr>
          <p:cNvPr id="17" name="Slide Number Placeholder 1"/>
          <p:cNvSpPr>
            <a:spLocks noGrp="1"/>
          </p:cNvSpPr>
          <p:nvPr>
            <p:ph type="sldNum" sz="quarter" idx="12"/>
          </p:nvPr>
        </p:nvSpPr>
        <p:spPr>
          <a:xfrm>
            <a:off x="6553200" y="6356365"/>
            <a:ext cx="2133600" cy="365125"/>
          </a:xfrm>
        </p:spPr>
        <p:txBody>
          <a:bodyPr/>
          <a:lstStyle/>
          <a:p>
            <a:fld id="{32702433-F38B-49EB-80E2-B2527A7E8472}" type="slidenum">
              <a:rPr lang="en-US" smtClean="0">
                <a:solidFill>
                  <a:prstClr val="black">
                    <a:tint val="75000"/>
                  </a:prstClr>
                </a:solidFill>
              </a:rPr>
              <a:pPr/>
              <a:t>7</a:t>
            </a:fld>
            <a:endParaRPr lang="en-US" dirty="0">
              <a:solidFill>
                <a:prstClr val="black">
                  <a:tint val="75000"/>
                </a:prstClr>
              </a:solidFill>
            </a:endParaRPr>
          </a:p>
        </p:txBody>
      </p:sp>
      <p:sp>
        <p:nvSpPr>
          <p:cNvPr id="23" name="5-Point Star 22"/>
          <p:cNvSpPr/>
          <p:nvPr/>
        </p:nvSpPr>
        <p:spPr>
          <a:xfrm>
            <a:off x="547688" y="5443123"/>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4" name="5-Point Star 23"/>
          <p:cNvSpPr/>
          <p:nvPr/>
        </p:nvSpPr>
        <p:spPr>
          <a:xfrm>
            <a:off x="762000" y="35814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5" name="5-Point Star 24"/>
          <p:cNvSpPr/>
          <p:nvPr/>
        </p:nvSpPr>
        <p:spPr>
          <a:xfrm>
            <a:off x="1905000" y="35814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6" name="5-Point Star 25"/>
          <p:cNvSpPr/>
          <p:nvPr/>
        </p:nvSpPr>
        <p:spPr>
          <a:xfrm>
            <a:off x="3048000" y="3581400"/>
            <a:ext cx="533400" cy="533400"/>
          </a:xfrm>
          <a:prstGeom prst="star5">
            <a:avLst/>
          </a:prstGeom>
          <a:solidFill>
            <a:srgbClr val="0000FF"/>
          </a:solidFill>
          <a:ln>
            <a:solidFill>
              <a:srgbClr val="FF0000"/>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7" name="5-Point Star 26"/>
          <p:cNvSpPr/>
          <p:nvPr/>
        </p:nvSpPr>
        <p:spPr>
          <a:xfrm>
            <a:off x="547688" y="61722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8" name="5-Point Star 27"/>
          <p:cNvSpPr/>
          <p:nvPr/>
        </p:nvSpPr>
        <p:spPr>
          <a:xfrm>
            <a:off x="4267200" y="35814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9" name="5-Point Star 28"/>
          <p:cNvSpPr/>
          <p:nvPr/>
        </p:nvSpPr>
        <p:spPr>
          <a:xfrm>
            <a:off x="5562600" y="35814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32" name="5-Point Star 31"/>
          <p:cNvSpPr/>
          <p:nvPr/>
        </p:nvSpPr>
        <p:spPr>
          <a:xfrm>
            <a:off x="6781800" y="35814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33" name="5-Point Star 32"/>
          <p:cNvSpPr/>
          <p:nvPr/>
        </p:nvSpPr>
        <p:spPr>
          <a:xfrm>
            <a:off x="8001000" y="3581400"/>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18" name="Slide Number Placeholder 3"/>
          <p:cNvSpPr txBox="1">
            <a:spLocks/>
          </p:cNvSpPr>
          <p:nvPr/>
        </p:nvSpPr>
        <p:spPr>
          <a:xfrm>
            <a:off x="0" y="6356350"/>
            <a:ext cx="273465"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bg1">
                    <a:lumMod val="8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2702433-F38B-49EB-80E2-B2527A7E8472}" type="slidenum">
              <a:rPr lang="en-US" smtClean="0">
                <a:solidFill>
                  <a:prstClr val="black">
                    <a:tint val="75000"/>
                  </a:prstClr>
                </a:solidFill>
              </a:rPr>
              <a:pPr/>
              <a:t>7</a:t>
            </a:fld>
            <a:endParaRPr lang="en-US" dirty="0">
              <a:solidFill>
                <a:prstClr val="black">
                  <a:tint val="75000"/>
                </a:prstClr>
              </a:solidFill>
            </a:endParaRPr>
          </a:p>
        </p:txBody>
      </p:sp>
      <p:sp>
        <p:nvSpPr>
          <p:cNvPr id="2" name="Donut 1"/>
          <p:cNvSpPr/>
          <p:nvPr/>
        </p:nvSpPr>
        <p:spPr>
          <a:xfrm>
            <a:off x="4012956" y="3391003"/>
            <a:ext cx="1053908" cy="961229"/>
          </a:xfrm>
          <a:prstGeom prst="donut">
            <a:avLst>
              <a:gd name="adj" fmla="val 9615"/>
            </a:avLst>
          </a:prstGeom>
          <a:solidFill>
            <a:srgbClr val="FFFF00"/>
          </a:solidFill>
          <a:ln>
            <a:solidFill>
              <a:schemeClr val="tx1">
                <a:alpha val="50000"/>
              </a:schemeClr>
            </a:solid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9" name="Donut 18"/>
          <p:cNvSpPr/>
          <p:nvPr/>
        </p:nvSpPr>
        <p:spPr>
          <a:xfrm>
            <a:off x="4505402" y="5308633"/>
            <a:ext cx="827500" cy="858177"/>
          </a:xfrm>
          <a:prstGeom prst="donut">
            <a:avLst>
              <a:gd name="adj" fmla="val 9615"/>
            </a:avLst>
          </a:prstGeom>
          <a:solidFill>
            <a:srgbClr val="FFFF00"/>
          </a:solidFill>
          <a:ln>
            <a:solidFill>
              <a:schemeClr val="tx1">
                <a:alpha val="50000"/>
              </a:schemeClr>
            </a:solidFill>
          </a:ln>
          <a:effectLst>
            <a:outerShdw blurRad="40005" dist="22987" dir="5400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0" name="5-Point Star 19"/>
          <p:cNvSpPr/>
          <p:nvPr/>
        </p:nvSpPr>
        <p:spPr>
          <a:xfrm>
            <a:off x="4665484" y="5443123"/>
            <a:ext cx="533400" cy="533400"/>
          </a:xfrm>
          <a:prstGeom prst="star5">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lIns="91316" tIns="45658" rIns="91316" bIns="45658" rtlCol="0" anchor="ctr"/>
          <a:lstStyle/>
          <a:p>
            <a:pPr algn="ctr"/>
            <a:endParaRPr lang="en-US"/>
          </a:p>
        </p:txBody>
      </p:sp>
      <p:sp>
        <p:nvSpPr>
          <p:cNvPr id="21" name="Text Box 99"/>
          <p:cNvSpPr txBox="1">
            <a:spLocks noChangeArrowheads="1"/>
          </p:cNvSpPr>
          <p:nvPr/>
        </p:nvSpPr>
        <p:spPr bwMode="auto">
          <a:xfrm>
            <a:off x="5379244" y="5551414"/>
            <a:ext cx="2805112" cy="307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16" tIns="45658" rIns="91316" bIns="45658">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altLang="en-US" sz="1400" b="1" dirty="0" smtClean="0">
                <a:solidFill>
                  <a:srgbClr val="FFFFFF"/>
                </a:solidFill>
              </a:rPr>
              <a:t>Required by state under HB 3218</a:t>
            </a:r>
            <a:endParaRPr lang="en-US" altLang="en-US" sz="1400" b="1" dirty="0">
              <a:solidFill>
                <a:srgbClr val="FFFFFF"/>
              </a:solidFill>
            </a:endParaRPr>
          </a:p>
        </p:txBody>
      </p:sp>
    </p:spTree>
    <p:extLst>
      <p:ext uri="{BB962C8B-B14F-4D97-AF65-F5344CB8AC3E}">
        <p14:creationId xmlns:p14="http://schemas.microsoft.com/office/powerpoint/2010/main" val="410109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310768" y="1296956"/>
            <a:ext cx="8728517" cy="5412434"/>
          </a:xfrm>
        </p:spPr>
        <p:txBody>
          <a:bodyPr>
            <a:normAutofit lnSpcReduction="10000"/>
          </a:bodyPr>
          <a:lstStyle/>
          <a:p>
            <a:r>
              <a:rPr lang="en-US" sz="3200" dirty="0" smtClean="0"/>
              <a:t>Requires study and development of assessment requirements to include:</a:t>
            </a:r>
          </a:p>
          <a:p>
            <a:pPr lvl="1"/>
            <a:r>
              <a:rPr lang="en-US" sz="2800" dirty="0" smtClean="0"/>
              <a:t>Multi-measures approach to high school graduation</a:t>
            </a:r>
          </a:p>
          <a:p>
            <a:pPr lvl="1"/>
            <a:r>
              <a:rPr lang="en-US" sz="2800" dirty="0" smtClean="0"/>
              <a:t>Performance levels for remediation</a:t>
            </a:r>
          </a:p>
          <a:p>
            <a:pPr lvl="1"/>
            <a:r>
              <a:rPr lang="en-US" sz="2800" dirty="0" smtClean="0"/>
              <a:t>Means to ensure student accountability on assessments</a:t>
            </a:r>
          </a:p>
          <a:p>
            <a:pPr lvl="1"/>
            <a:r>
              <a:rPr lang="en-US" sz="2800" dirty="0" smtClean="0"/>
              <a:t>Ways to make testing program more efficient and effective</a:t>
            </a:r>
          </a:p>
          <a:p>
            <a:pPr lvl="1"/>
            <a:r>
              <a:rPr lang="en-US" sz="2800" dirty="0" smtClean="0"/>
              <a:t>Multi-measures approach to accountability based on ESSA</a:t>
            </a:r>
          </a:p>
          <a:p>
            <a:r>
              <a:rPr lang="en-US" sz="3200" dirty="0" smtClean="0"/>
              <a:t>Must provide opportunity for public comment.</a:t>
            </a:r>
          </a:p>
          <a:p>
            <a:r>
              <a:rPr lang="en-US" sz="3200" dirty="0" smtClean="0"/>
              <a:t>Report of study by Oct. 31, 2016.</a:t>
            </a:r>
          </a:p>
        </p:txBody>
      </p:sp>
    </p:spTree>
    <p:extLst>
      <p:ext uri="{BB962C8B-B14F-4D97-AF65-F5344CB8AC3E}">
        <p14:creationId xmlns:p14="http://schemas.microsoft.com/office/powerpoint/2010/main" val="1719636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39"/>
            <a:ext cx="8229600" cy="1143000"/>
          </a:xfrm>
        </p:spPr>
        <p:txBody>
          <a:bodyPr>
            <a:normAutofit/>
          </a:bodyPr>
          <a:lstStyle/>
          <a:p>
            <a:r>
              <a:rPr lang="en-US" sz="6200" b="1" dirty="0" smtClean="0"/>
              <a:t>HB 3218 - Assessments</a:t>
            </a:r>
            <a:endParaRPr lang="en-US" sz="6200" b="1" dirty="0"/>
          </a:p>
        </p:txBody>
      </p:sp>
      <p:sp>
        <p:nvSpPr>
          <p:cNvPr id="3" name="Content Placeholder 2"/>
          <p:cNvSpPr>
            <a:spLocks noGrp="1"/>
          </p:cNvSpPr>
          <p:nvPr>
            <p:ph sz="half" idx="1"/>
          </p:nvPr>
        </p:nvSpPr>
        <p:spPr>
          <a:xfrm>
            <a:off x="310768" y="1296956"/>
            <a:ext cx="8728517" cy="5412434"/>
          </a:xfrm>
        </p:spPr>
        <p:txBody>
          <a:bodyPr>
            <a:normAutofit/>
          </a:bodyPr>
          <a:lstStyle/>
          <a:p>
            <a:r>
              <a:rPr lang="en-US" sz="3200" dirty="0" smtClean="0"/>
              <a:t>SBE to adopt assessment requirements by Jan. 1, 2017:</a:t>
            </a:r>
          </a:p>
          <a:p>
            <a:pPr lvl="1"/>
            <a:r>
              <a:rPr lang="en-US" sz="2800" dirty="0" smtClean="0"/>
              <a:t>After adoption, submit to Legislature.</a:t>
            </a:r>
          </a:p>
          <a:p>
            <a:pPr lvl="1"/>
            <a:r>
              <a:rPr lang="en-US" sz="2800" dirty="0" smtClean="0"/>
              <a:t>Legislature has 30 calendar days to approve or disapprove requirements, with or without instructions, by joint resolution (JR).</a:t>
            </a:r>
          </a:p>
          <a:p>
            <a:pPr lvl="1"/>
            <a:r>
              <a:rPr lang="en-US" sz="2800" dirty="0" smtClean="0"/>
              <a:t>If Legislature fails to adopt JR, requirements are disapproved.</a:t>
            </a:r>
          </a:p>
          <a:p>
            <a:pPr lvl="1"/>
            <a:r>
              <a:rPr lang="en-US" sz="2800" dirty="0" smtClean="0"/>
              <a:t>If disapproved, can resubmit prior to last 30 calendar days of legislative session.</a:t>
            </a:r>
          </a:p>
        </p:txBody>
      </p:sp>
    </p:spTree>
    <p:extLst>
      <p:ext uri="{BB962C8B-B14F-4D97-AF65-F5344CB8AC3E}">
        <p14:creationId xmlns:p14="http://schemas.microsoft.com/office/powerpoint/2010/main" val="2818520603"/>
      </p:ext>
    </p:extLst>
  </p:cSld>
  <p:clrMapOvr>
    <a:masterClrMapping/>
  </p:clrMapOvr>
</p:sld>
</file>

<file path=ppt/theme/theme1.xml><?xml version="1.0" encoding="utf-8"?>
<a:theme xmlns:a="http://schemas.openxmlformats.org/drawingml/2006/main" name="Office Theme">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11986</TotalTime>
  <Words>951</Words>
  <Application>Microsoft Macintosh PowerPoint</Application>
  <PresentationFormat>On-screen Show (4:3)</PresentationFormat>
  <Paragraphs>115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HB 3218 - Assessments</vt:lpstr>
      <vt:lpstr>HB 3218 - Assessments</vt:lpstr>
      <vt:lpstr>HB 3218 - Assessments</vt:lpstr>
      <vt:lpstr>HB 3218 - Assessments</vt:lpstr>
      <vt:lpstr>PowerPoint Presentation</vt:lpstr>
      <vt:lpstr>PowerPoint Presentation</vt:lpstr>
      <vt:lpstr>HB 3218 - Assessments</vt:lpstr>
      <vt:lpstr>HB 3218 - Assessments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Carolyn Thompson</cp:lastModifiedBy>
  <cp:revision>230</cp:revision>
  <cp:lastPrinted>2016-05-26T17:45:16Z</cp:lastPrinted>
  <dcterms:created xsi:type="dcterms:W3CDTF">2010-04-12T23:12:02Z</dcterms:created>
  <dcterms:modified xsi:type="dcterms:W3CDTF">2016-06-29T15:59:01Z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