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5"/>
  </p:notesMasterIdLst>
  <p:handoutMasterIdLst>
    <p:handoutMasterId r:id="rId26"/>
  </p:handoutMasterIdLst>
  <p:sldIdLst>
    <p:sldId id="256" r:id="rId2"/>
    <p:sldId id="286" r:id="rId3"/>
    <p:sldId id="302" r:id="rId4"/>
    <p:sldId id="303" r:id="rId5"/>
    <p:sldId id="304" r:id="rId6"/>
    <p:sldId id="292" r:id="rId7"/>
    <p:sldId id="293" r:id="rId8"/>
    <p:sldId id="294" r:id="rId9"/>
    <p:sldId id="295" r:id="rId10"/>
    <p:sldId id="298" r:id="rId11"/>
    <p:sldId id="296" r:id="rId12"/>
    <p:sldId id="297" r:id="rId13"/>
    <p:sldId id="291" r:id="rId14"/>
    <p:sldId id="288" r:id="rId15"/>
    <p:sldId id="287" r:id="rId16"/>
    <p:sldId id="289" r:id="rId17"/>
    <p:sldId id="290" r:id="rId18"/>
    <p:sldId id="301" r:id="rId19"/>
    <p:sldId id="300" r:id="rId20"/>
    <p:sldId id="299" r:id="rId21"/>
    <p:sldId id="307" r:id="rId22"/>
    <p:sldId id="306" r:id="rId23"/>
    <p:sldId id="30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DF"/>
    <a:srgbClr val="7EB0DE"/>
    <a:srgbClr val="6C6C6C"/>
    <a:srgbClr val="EDEDED"/>
    <a:srgbClr val="247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6" autoAdjust="0"/>
    <p:restoredTop sz="75904" autoAdjust="0"/>
  </p:normalViewPr>
  <p:slideViewPr>
    <p:cSldViewPr snapToGrid="0">
      <p:cViewPr varScale="1">
        <p:scale>
          <a:sx n="73" d="100"/>
          <a:sy n="73" d="100"/>
        </p:scale>
        <p:origin x="-1752" y="-96"/>
      </p:cViewPr>
      <p:guideLst>
        <p:guide orient="horz" pos="4008"/>
        <p:guide pos="2880"/>
      </p:guideLst>
    </p:cSldViewPr>
  </p:slideViewPr>
  <p:notesTextViewPr>
    <p:cViewPr>
      <p:scale>
        <a:sx n="100" d="100"/>
        <a:sy n="100" d="100"/>
      </p:scale>
      <p:origin x="0" y="0"/>
    </p:cViewPr>
  </p:notesTextViewPr>
  <p:gridSpacing cx="38100" cy="381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2BB01-185E-B340-989B-6B813C80E84E}" type="doc">
      <dgm:prSet loTypeId="urn:microsoft.com/office/officeart/2005/8/layout/matrix2" loCatId="process" qsTypeId="urn:microsoft.com/office/officeart/2005/8/quickstyle/3D2" qsCatId="3D" csTypeId="urn:microsoft.com/office/officeart/2005/8/colors/colorful1" csCatId="colorful" phldr="1"/>
      <dgm:spPr/>
      <dgm:t>
        <a:bodyPr/>
        <a:lstStyle/>
        <a:p>
          <a:endParaRPr lang="en-US"/>
        </a:p>
      </dgm:t>
    </dgm:pt>
    <dgm:pt modelId="{ED2FBABC-F5DF-6A40-BA44-93E0E270BF0E}">
      <dgm:prSet phldrT="[Text]"/>
      <dgm:spPr>
        <a:solidFill>
          <a:srgbClr val="008000"/>
        </a:solidFill>
      </dgm:spPr>
      <dgm:t>
        <a:bodyPr/>
        <a:lstStyle/>
        <a:p>
          <a:pPr rtl="0"/>
          <a:r>
            <a:rPr lang="en-US" dirty="0" smtClean="0"/>
            <a:t>Are young children with disabilities entering kindergarten ready to learn? </a:t>
          </a:r>
          <a:endParaRPr lang="en-US" dirty="0"/>
        </a:p>
      </dgm:t>
    </dgm:pt>
    <dgm:pt modelId="{4D3F398E-A207-9A47-8782-10A7C392C6DD}" type="parTrans" cxnId="{0571FF3B-C5F4-D146-B9FC-7ACCBFBCD14F}">
      <dgm:prSet/>
      <dgm:spPr/>
      <dgm:t>
        <a:bodyPr/>
        <a:lstStyle/>
        <a:p>
          <a:endParaRPr lang="en-US"/>
        </a:p>
      </dgm:t>
    </dgm:pt>
    <dgm:pt modelId="{0AD2093D-BD74-AB41-A6AC-4B711D1B7EDE}" type="sibTrans" cxnId="{0571FF3B-C5F4-D146-B9FC-7ACCBFBCD14F}">
      <dgm:prSet/>
      <dgm:spPr/>
      <dgm:t>
        <a:bodyPr/>
        <a:lstStyle/>
        <a:p>
          <a:endParaRPr lang="en-US"/>
        </a:p>
      </dgm:t>
    </dgm:pt>
    <dgm:pt modelId="{3C258058-590F-4E45-AACC-92D956EBE66D}">
      <dgm:prSet phldrT="[Text]"/>
      <dgm:spPr>
        <a:solidFill>
          <a:schemeClr val="accent4"/>
        </a:solidFill>
      </dgm:spPr>
      <dgm:t>
        <a:bodyPr/>
        <a:lstStyle/>
        <a:p>
          <a:r>
            <a:rPr lang="en-US" dirty="0" smtClean="0"/>
            <a:t>Are children with disabilities afforded equal educational opportunity?</a:t>
          </a:r>
          <a:endParaRPr lang="en-US" dirty="0"/>
        </a:p>
      </dgm:t>
    </dgm:pt>
    <dgm:pt modelId="{15AA93FF-656E-ED49-B738-0B2E40AE666C}" type="parTrans" cxnId="{A4F46363-1825-4E48-949C-6887EC9E6005}">
      <dgm:prSet/>
      <dgm:spPr/>
      <dgm:t>
        <a:bodyPr/>
        <a:lstStyle/>
        <a:p>
          <a:endParaRPr lang="en-US"/>
        </a:p>
      </dgm:t>
    </dgm:pt>
    <dgm:pt modelId="{9B75C2AB-C1F1-274F-8B40-AA068CD179AC}" type="sibTrans" cxnId="{A4F46363-1825-4E48-949C-6887EC9E6005}">
      <dgm:prSet/>
      <dgm:spPr/>
      <dgm:t>
        <a:bodyPr/>
        <a:lstStyle/>
        <a:p>
          <a:endParaRPr lang="en-US"/>
        </a:p>
      </dgm:t>
    </dgm:pt>
    <dgm:pt modelId="{1E1944F4-B020-7A46-95BF-3774C2107073}">
      <dgm:prSet phldrT="[Text]"/>
      <dgm:spPr>
        <a:solidFill>
          <a:schemeClr val="accent5"/>
        </a:solidFill>
      </dgm:spPr>
      <dgm:t>
        <a:bodyPr/>
        <a:lstStyle/>
        <a:p>
          <a:r>
            <a:rPr lang="en-US" dirty="0" smtClean="0"/>
            <a:t>Are youth with disabilities prepared for life, work and postsecondary education?</a:t>
          </a:r>
          <a:endParaRPr lang="en-US" dirty="0"/>
        </a:p>
      </dgm:t>
    </dgm:pt>
    <dgm:pt modelId="{2F798794-2A31-494B-9FFC-FB2EBE720AC6}" type="parTrans" cxnId="{4A79C88B-D4AF-AF46-986B-73B53E814A14}">
      <dgm:prSet/>
      <dgm:spPr/>
      <dgm:t>
        <a:bodyPr/>
        <a:lstStyle/>
        <a:p>
          <a:endParaRPr lang="en-US"/>
        </a:p>
      </dgm:t>
    </dgm:pt>
    <dgm:pt modelId="{11B9FB66-D424-5F4B-A833-AE919EA7FBB1}" type="sibTrans" cxnId="{4A79C88B-D4AF-AF46-986B-73B53E814A14}">
      <dgm:prSet/>
      <dgm:spPr/>
      <dgm:t>
        <a:bodyPr/>
        <a:lstStyle/>
        <a:p>
          <a:endParaRPr lang="en-US"/>
        </a:p>
      </dgm:t>
    </dgm:pt>
    <dgm:pt modelId="{BAB6F79C-6B12-1945-BA7F-2E02FFC71D2A}">
      <dgm:prSet phldrT="[Text]"/>
      <dgm:spPr>
        <a:solidFill>
          <a:schemeClr val="accent6"/>
        </a:solidFill>
      </dgm:spPr>
      <dgm:t>
        <a:bodyPr/>
        <a:lstStyle/>
        <a:p>
          <a:r>
            <a:rPr lang="en-US" dirty="0" smtClean="0"/>
            <a:t>Do districts implement IDEA with fidelity?</a:t>
          </a:r>
          <a:endParaRPr lang="en-US" dirty="0"/>
        </a:p>
      </dgm:t>
    </dgm:pt>
    <dgm:pt modelId="{D32751A9-2250-964F-8BF8-D281B10EB3B5}" type="parTrans" cxnId="{049A508C-8D03-0245-89F7-DBF1148DC51D}">
      <dgm:prSet/>
      <dgm:spPr/>
      <dgm:t>
        <a:bodyPr/>
        <a:lstStyle/>
        <a:p>
          <a:endParaRPr lang="en-US"/>
        </a:p>
      </dgm:t>
    </dgm:pt>
    <dgm:pt modelId="{65466C2F-A2D4-AD4E-A795-51E7B2D2AEC8}" type="sibTrans" cxnId="{049A508C-8D03-0245-89F7-DBF1148DC51D}">
      <dgm:prSet/>
      <dgm:spPr/>
      <dgm:t>
        <a:bodyPr/>
        <a:lstStyle/>
        <a:p>
          <a:endParaRPr lang="en-US"/>
        </a:p>
      </dgm:t>
    </dgm:pt>
    <dgm:pt modelId="{F15F5961-D617-1641-8155-762132423E1A}" type="pres">
      <dgm:prSet presAssocID="{BB62BB01-185E-B340-989B-6B813C80E84E}" presName="matrix" presStyleCnt="0">
        <dgm:presLayoutVars>
          <dgm:chMax val="1"/>
          <dgm:dir/>
          <dgm:resizeHandles val="exact"/>
        </dgm:presLayoutVars>
      </dgm:prSet>
      <dgm:spPr/>
      <dgm:t>
        <a:bodyPr/>
        <a:lstStyle/>
        <a:p>
          <a:endParaRPr lang="en-US"/>
        </a:p>
      </dgm:t>
    </dgm:pt>
    <dgm:pt modelId="{DA46687A-2638-FC46-8262-F77CFEAE058E}" type="pres">
      <dgm:prSet presAssocID="{BB62BB01-185E-B340-989B-6B813C80E84E}" presName="axisShape" presStyleLbl="bgShp" presStyleIdx="0" presStyleCnt="1"/>
      <dgm:spPr/>
    </dgm:pt>
    <dgm:pt modelId="{1834099B-81B1-634C-93D2-A6ADA23B392C}" type="pres">
      <dgm:prSet presAssocID="{BB62BB01-185E-B340-989B-6B813C80E84E}" presName="rect1" presStyleLbl="node1" presStyleIdx="0" presStyleCnt="4">
        <dgm:presLayoutVars>
          <dgm:chMax val="0"/>
          <dgm:chPref val="0"/>
          <dgm:bulletEnabled val="1"/>
        </dgm:presLayoutVars>
      </dgm:prSet>
      <dgm:spPr/>
      <dgm:t>
        <a:bodyPr/>
        <a:lstStyle/>
        <a:p>
          <a:endParaRPr lang="en-US"/>
        </a:p>
      </dgm:t>
    </dgm:pt>
    <dgm:pt modelId="{26B8F039-CDCB-8D49-B3A8-DB694A170E0C}" type="pres">
      <dgm:prSet presAssocID="{BB62BB01-185E-B340-989B-6B813C80E84E}" presName="rect2" presStyleLbl="node1" presStyleIdx="1" presStyleCnt="4">
        <dgm:presLayoutVars>
          <dgm:chMax val="0"/>
          <dgm:chPref val="0"/>
          <dgm:bulletEnabled val="1"/>
        </dgm:presLayoutVars>
      </dgm:prSet>
      <dgm:spPr/>
      <dgm:t>
        <a:bodyPr/>
        <a:lstStyle/>
        <a:p>
          <a:endParaRPr lang="en-US"/>
        </a:p>
      </dgm:t>
    </dgm:pt>
    <dgm:pt modelId="{7C84802D-914B-5941-9BA9-F0F479EE76C4}" type="pres">
      <dgm:prSet presAssocID="{BB62BB01-185E-B340-989B-6B813C80E84E}" presName="rect3" presStyleLbl="node1" presStyleIdx="2" presStyleCnt="4">
        <dgm:presLayoutVars>
          <dgm:chMax val="0"/>
          <dgm:chPref val="0"/>
          <dgm:bulletEnabled val="1"/>
        </dgm:presLayoutVars>
      </dgm:prSet>
      <dgm:spPr/>
      <dgm:t>
        <a:bodyPr/>
        <a:lstStyle/>
        <a:p>
          <a:endParaRPr lang="en-US"/>
        </a:p>
      </dgm:t>
    </dgm:pt>
    <dgm:pt modelId="{4961CC5F-E764-5D4A-8221-B0DAB453AA3C}" type="pres">
      <dgm:prSet presAssocID="{BB62BB01-185E-B340-989B-6B813C80E84E}" presName="rect4" presStyleLbl="node1" presStyleIdx="3" presStyleCnt="4">
        <dgm:presLayoutVars>
          <dgm:chMax val="0"/>
          <dgm:chPref val="0"/>
          <dgm:bulletEnabled val="1"/>
        </dgm:presLayoutVars>
      </dgm:prSet>
      <dgm:spPr/>
      <dgm:t>
        <a:bodyPr/>
        <a:lstStyle/>
        <a:p>
          <a:endParaRPr lang="en-US"/>
        </a:p>
      </dgm:t>
    </dgm:pt>
  </dgm:ptLst>
  <dgm:cxnLst>
    <dgm:cxn modelId="{AC7FFAD2-C449-9E47-B186-828E30494068}" type="presOf" srcId="{ED2FBABC-F5DF-6A40-BA44-93E0E270BF0E}" destId="{1834099B-81B1-634C-93D2-A6ADA23B392C}" srcOrd="0" destOrd="0" presId="urn:microsoft.com/office/officeart/2005/8/layout/matrix2"/>
    <dgm:cxn modelId="{9E96FAEB-E149-284C-ABBF-842429F3D7AC}" type="presOf" srcId="{BAB6F79C-6B12-1945-BA7F-2E02FFC71D2A}" destId="{4961CC5F-E764-5D4A-8221-B0DAB453AA3C}" srcOrd="0" destOrd="0" presId="urn:microsoft.com/office/officeart/2005/8/layout/matrix2"/>
    <dgm:cxn modelId="{E0E489C9-D2E6-2B46-B00C-23E9A8790596}" type="presOf" srcId="{3C258058-590F-4E45-AACC-92D956EBE66D}" destId="{26B8F039-CDCB-8D49-B3A8-DB694A170E0C}" srcOrd="0" destOrd="0" presId="urn:microsoft.com/office/officeart/2005/8/layout/matrix2"/>
    <dgm:cxn modelId="{049A508C-8D03-0245-89F7-DBF1148DC51D}" srcId="{BB62BB01-185E-B340-989B-6B813C80E84E}" destId="{BAB6F79C-6B12-1945-BA7F-2E02FFC71D2A}" srcOrd="3" destOrd="0" parTransId="{D32751A9-2250-964F-8BF8-D281B10EB3B5}" sibTransId="{65466C2F-A2D4-AD4E-A795-51E7B2D2AEC8}"/>
    <dgm:cxn modelId="{4A79C88B-D4AF-AF46-986B-73B53E814A14}" srcId="{BB62BB01-185E-B340-989B-6B813C80E84E}" destId="{1E1944F4-B020-7A46-95BF-3774C2107073}" srcOrd="2" destOrd="0" parTransId="{2F798794-2A31-494B-9FFC-FB2EBE720AC6}" sibTransId="{11B9FB66-D424-5F4B-A833-AE919EA7FBB1}"/>
    <dgm:cxn modelId="{88DA54F7-7AB0-8544-B510-B291D3E5CFF8}" type="presOf" srcId="{BB62BB01-185E-B340-989B-6B813C80E84E}" destId="{F15F5961-D617-1641-8155-762132423E1A}" srcOrd="0" destOrd="0" presId="urn:microsoft.com/office/officeart/2005/8/layout/matrix2"/>
    <dgm:cxn modelId="{36E02948-2F6C-A44D-9FF6-B0FF77626DCA}" type="presOf" srcId="{1E1944F4-B020-7A46-95BF-3774C2107073}" destId="{7C84802D-914B-5941-9BA9-F0F479EE76C4}" srcOrd="0" destOrd="0" presId="urn:microsoft.com/office/officeart/2005/8/layout/matrix2"/>
    <dgm:cxn modelId="{A4F46363-1825-4E48-949C-6887EC9E6005}" srcId="{BB62BB01-185E-B340-989B-6B813C80E84E}" destId="{3C258058-590F-4E45-AACC-92D956EBE66D}" srcOrd="1" destOrd="0" parTransId="{15AA93FF-656E-ED49-B738-0B2E40AE666C}" sibTransId="{9B75C2AB-C1F1-274F-8B40-AA068CD179AC}"/>
    <dgm:cxn modelId="{0571FF3B-C5F4-D146-B9FC-7ACCBFBCD14F}" srcId="{BB62BB01-185E-B340-989B-6B813C80E84E}" destId="{ED2FBABC-F5DF-6A40-BA44-93E0E270BF0E}" srcOrd="0" destOrd="0" parTransId="{4D3F398E-A207-9A47-8782-10A7C392C6DD}" sibTransId="{0AD2093D-BD74-AB41-A6AC-4B711D1B7EDE}"/>
    <dgm:cxn modelId="{D90D9120-3A6D-6B4E-B661-31632CA98AB7}" type="presParOf" srcId="{F15F5961-D617-1641-8155-762132423E1A}" destId="{DA46687A-2638-FC46-8262-F77CFEAE058E}" srcOrd="0" destOrd="0" presId="urn:microsoft.com/office/officeart/2005/8/layout/matrix2"/>
    <dgm:cxn modelId="{4BD6B599-BA78-854E-B038-1F3BEC54A537}" type="presParOf" srcId="{F15F5961-D617-1641-8155-762132423E1A}" destId="{1834099B-81B1-634C-93D2-A6ADA23B392C}" srcOrd="1" destOrd="0" presId="urn:microsoft.com/office/officeart/2005/8/layout/matrix2"/>
    <dgm:cxn modelId="{F699B00B-71B7-2F4F-A201-C12D535CE0D5}" type="presParOf" srcId="{F15F5961-D617-1641-8155-762132423E1A}" destId="{26B8F039-CDCB-8D49-B3A8-DB694A170E0C}" srcOrd="2" destOrd="0" presId="urn:microsoft.com/office/officeart/2005/8/layout/matrix2"/>
    <dgm:cxn modelId="{32851615-32C8-5840-A399-F81C36797403}" type="presParOf" srcId="{F15F5961-D617-1641-8155-762132423E1A}" destId="{7C84802D-914B-5941-9BA9-F0F479EE76C4}" srcOrd="3" destOrd="0" presId="urn:microsoft.com/office/officeart/2005/8/layout/matrix2"/>
    <dgm:cxn modelId="{18AFDEC2-2C30-2C4A-A069-F0455CAA748F}" type="presParOf" srcId="{F15F5961-D617-1641-8155-762132423E1A}" destId="{4961CC5F-E764-5D4A-8221-B0DAB453AA3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6687A-2638-FC46-8262-F77CFEAE058E}">
      <dsp:nvSpPr>
        <dsp:cNvPr id="0" name=""/>
        <dsp:cNvSpPr/>
      </dsp:nvSpPr>
      <dsp:spPr>
        <a:xfrm>
          <a:off x="2259636" y="0"/>
          <a:ext cx="5414210" cy="5414210"/>
        </a:xfrm>
        <a:prstGeom prst="quadArrow">
          <a:avLst>
            <a:gd name="adj1" fmla="val 2000"/>
            <a:gd name="adj2" fmla="val 4000"/>
            <a:gd name="adj3" fmla="val 5000"/>
          </a:avLst>
        </a:prstGeom>
        <a:gradFill rotWithShape="0">
          <a:gsLst>
            <a:gs pos="0">
              <a:schemeClr val="accent2">
                <a:tint val="40000"/>
                <a:hueOff val="0"/>
                <a:satOff val="0"/>
                <a:lumOff val="0"/>
                <a:alphaOff val="0"/>
                <a:shade val="70000"/>
                <a:satMod val="150000"/>
              </a:schemeClr>
            </a:gs>
            <a:gs pos="34000">
              <a:schemeClr val="accent2">
                <a:tint val="40000"/>
                <a:hueOff val="0"/>
                <a:satOff val="0"/>
                <a:lumOff val="0"/>
                <a:alphaOff val="0"/>
                <a:shade val="70000"/>
                <a:satMod val="140000"/>
              </a:schemeClr>
            </a:gs>
            <a:gs pos="70000">
              <a:schemeClr val="accent2">
                <a:tint val="40000"/>
                <a:hueOff val="0"/>
                <a:satOff val="0"/>
                <a:lumOff val="0"/>
                <a:alphaOff val="0"/>
                <a:tint val="100000"/>
                <a:shade val="90000"/>
                <a:satMod val="140000"/>
              </a:schemeClr>
            </a:gs>
            <a:gs pos="100000">
              <a:schemeClr val="accent2">
                <a:tint val="4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834099B-81B1-634C-93D2-A6ADA23B392C}">
      <dsp:nvSpPr>
        <dsp:cNvPr id="0" name=""/>
        <dsp:cNvSpPr/>
      </dsp:nvSpPr>
      <dsp:spPr>
        <a:xfrm>
          <a:off x="2611559" y="351923"/>
          <a:ext cx="2165684" cy="2165684"/>
        </a:xfrm>
        <a:prstGeom prst="roundRect">
          <a:avLst/>
        </a:prstGeom>
        <a:solidFill>
          <a:srgbClr val="0080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Are young children with disabilities entering kindergarten ready to learn? </a:t>
          </a:r>
          <a:endParaRPr lang="en-US" sz="1900" kern="1200" dirty="0"/>
        </a:p>
      </dsp:txBody>
      <dsp:txXfrm>
        <a:off x="2717279" y="457643"/>
        <a:ext cx="1954244" cy="1954244"/>
      </dsp:txXfrm>
    </dsp:sp>
    <dsp:sp modelId="{26B8F039-CDCB-8D49-B3A8-DB694A170E0C}">
      <dsp:nvSpPr>
        <dsp:cNvPr id="0" name=""/>
        <dsp:cNvSpPr/>
      </dsp:nvSpPr>
      <dsp:spPr>
        <a:xfrm>
          <a:off x="5156238" y="351923"/>
          <a:ext cx="2165684" cy="2165684"/>
        </a:xfrm>
        <a:prstGeom prst="roundRect">
          <a:avLst/>
        </a:prstGeom>
        <a:solidFill>
          <a:schemeClr val="accent4"/>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Are children with disabilities afforded equal educational opportunity?</a:t>
          </a:r>
          <a:endParaRPr lang="en-US" sz="1900" kern="1200" dirty="0"/>
        </a:p>
      </dsp:txBody>
      <dsp:txXfrm>
        <a:off x="5261958" y="457643"/>
        <a:ext cx="1954244" cy="1954244"/>
      </dsp:txXfrm>
    </dsp:sp>
    <dsp:sp modelId="{7C84802D-914B-5941-9BA9-F0F479EE76C4}">
      <dsp:nvSpPr>
        <dsp:cNvPr id="0" name=""/>
        <dsp:cNvSpPr/>
      </dsp:nvSpPr>
      <dsp:spPr>
        <a:xfrm>
          <a:off x="2611559" y="2896602"/>
          <a:ext cx="2165684" cy="2165684"/>
        </a:xfrm>
        <a:prstGeom prst="roundRect">
          <a:avLst/>
        </a:prstGeom>
        <a:solidFill>
          <a:schemeClr val="accent5"/>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Are youth with disabilities prepared for life, work and postsecondary education?</a:t>
          </a:r>
          <a:endParaRPr lang="en-US" sz="1900" kern="1200" dirty="0"/>
        </a:p>
      </dsp:txBody>
      <dsp:txXfrm>
        <a:off x="2717279" y="3002322"/>
        <a:ext cx="1954244" cy="1954244"/>
      </dsp:txXfrm>
    </dsp:sp>
    <dsp:sp modelId="{4961CC5F-E764-5D4A-8221-B0DAB453AA3C}">
      <dsp:nvSpPr>
        <dsp:cNvPr id="0" name=""/>
        <dsp:cNvSpPr/>
      </dsp:nvSpPr>
      <dsp:spPr>
        <a:xfrm>
          <a:off x="5156238" y="2896602"/>
          <a:ext cx="2165684" cy="2165684"/>
        </a:xfrm>
        <a:prstGeom prst="roundRect">
          <a:avLst/>
        </a:prstGeom>
        <a:solidFill>
          <a:schemeClr val="accent6"/>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 districts implement IDEA with fidelity?</a:t>
          </a:r>
          <a:endParaRPr lang="en-US" sz="1900" kern="1200" dirty="0"/>
        </a:p>
      </dsp:txBody>
      <dsp:txXfrm>
        <a:off x="5261958" y="3002322"/>
        <a:ext cx="1954244" cy="195424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FA1E823-F1C9-448D-AA2E-0628DF2C3B62}" type="datetimeFigureOut">
              <a:rPr lang="en-US" smtClean="0"/>
              <a:t>9/14/16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C6DC8A9-02B9-4D7F-8C92-D87B7BFD3F83}" type="slidenum">
              <a:rPr lang="en-US" smtClean="0"/>
              <a:t>‹#›</a:t>
            </a:fld>
            <a:endParaRPr lang="en-US" dirty="0"/>
          </a:p>
        </p:txBody>
      </p:sp>
    </p:spTree>
    <p:extLst>
      <p:ext uri="{BB962C8B-B14F-4D97-AF65-F5344CB8AC3E}">
        <p14:creationId xmlns:p14="http://schemas.microsoft.com/office/powerpoint/2010/main" val="31967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FD4205-54CF-449A-84A0-15E8DEB60598}" type="datetimeFigureOut">
              <a:rPr lang="en-US" smtClean="0"/>
              <a:pPr/>
              <a:t>9/14/16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F1F0A6-8EE4-4D3F-996A-FEEBC260C86E}" type="slidenum">
              <a:rPr lang="en-US" smtClean="0"/>
              <a:pPr/>
              <a:t>‹#›</a:t>
            </a:fld>
            <a:endParaRPr lang="en-US" dirty="0"/>
          </a:p>
        </p:txBody>
      </p:sp>
    </p:spTree>
    <p:extLst>
      <p:ext uri="{BB962C8B-B14F-4D97-AF65-F5344CB8AC3E}">
        <p14:creationId xmlns:p14="http://schemas.microsoft.com/office/powerpoint/2010/main" val="191796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Performance Plan</a:t>
            </a:r>
          </a:p>
          <a:p>
            <a:r>
              <a:rPr lang="en-US" dirty="0" smtClean="0"/>
              <a:t>Policies, Procedures,</a:t>
            </a:r>
            <a:r>
              <a:rPr lang="en-US" baseline="0" dirty="0" smtClean="0"/>
              <a:t> and Effective Implementation</a:t>
            </a:r>
          </a:p>
          <a:p>
            <a:r>
              <a:rPr lang="en-US" baseline="0" dirty="0" smtClean="0"/>
              <a:t>Integrated Monitoring Activities</a:t>
            </a:r>
          </a:p>
          <a:p>
            <a:r>
              <a:rPr lang="en-US" baseline="0" dirty="0" smtClean="0"/>
              <a:t>Fiscal Management</a:t>
            </a:r>
          </a:p>
          <a:p>
            <a:r>
              <a:rPr lang="en-US" baseline="0" dirty="0" smtClean="0"/>
              <a:t>Data on Processes and Results</a:t>
            </a:r>
          </a:p>
          <a:p>
            <a:r>
              <a:rPr lang="en-US" baseline="0" dirty="0" smtClean="0"/>
              <a:t>Improvement, Correction, Incentives and Sanctions</a:t>
            </a:r>
          </a:p>
          <a:p>
            <a:r>
              <a:rPr lang="en-US" baseline="0" dirty="0" smtClean="0"/>
              <a:t>Effective Dispute Resolution</a:t>
            </a:r>
          </a:p>
          <a:p>
            <a:r>
              <a:rPr lang="en-US" baseline="0" dirty="0" smtClean="0"/>
              <a:t>Targeted Technical Assistance and Professional Development</a:t>
            </a:r>
            <a:endParaRPr lang="en-US" dirty="0"/>
          </a:p>
        </p:txBody>
      </p:sp>
      <p:sp>
        <p:nvSpPr>
          <p:cNvPr id="4" name="Slide Number Placeholder 3"/>
          <p:cNvSpPr>
            <a:spLocks noGrp="1"/>
          </p:cNvSpPr>
          <p:nvPr>
            <p:ph type="sldNum" sz="quarter" idx="10"/>
          </p:nvPr>
        </p:nvSpPr>
        <p:spPr/>
        <p:txBody>
          <a:bodyPr/>
          <a:lstStyle/>
          <a:p>
            <a:fld id="{A3F1F0A6-8EE4-4D3F-996A-FEEBC260C86E}" type="slidenum">
              <a:rPr lang="en-US" smtClean="0"/>
              <a:pPr/>
              <a:t>4</a:t>
            </a:fld>
            <a:endParaRPr lang="en-US" dirty="0"/>
          </a:p>
        </p:txBody>
      </p:sp>
    </p:spTree>
    <p:extLst>
      <p:ext uri="{BB962C8B-B14F-4D97-AF65-F5344CB8AC3E}">
        <p14:creationId xmlns:p14="http://schemas.microsoft.com/office/powerpoint/2010/main" val="229361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371600"/>
            <a:ext cx="7848600" cy="1927225"/>
          </a:xfrm>
        </p:spPr>
        <p:txBody>
          <a:bodyPr anchor="b">
            <a:noAutofit/>
          </a:bodyPr>
          <a:lstStyle>
            <a:lvl1pPr algn="ct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2E96C8B-A814-4FC4-AC52-50E300A8D879}" type="datetime1">
              <a:rPr lang="en-US" smtClean="0"/>
              <a:t>9/14/16</a:t>
            </a:fld>
            <a:endParaRPr lang="en-US" dirty="0"/>
          </a:p>
        </p:txBody>
      </p:sp>
      <p:sp>
        <p:nvSpPr>
          <p:cNvPr id="5" name="Footer Placeholder 4"/>
          <p:cNvSpPr>
            <a:spLocks noGrp="1"/>
          </p:cNvSpPr>
          <p:nvPr>
            <p:ph type="ftr" sz="quarter" idx="11"/>
          </p:nvPr>
        </p:nvSpPr>
        <p:spPr/>
        <p:txBody>
          <a:bodyPr/>
          <a:lstStyle/>
          <a:p>
            <a:r>
              <a:rPr lang="en-US" dirty="0"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a:t>
            </a:fld>
            <a:endParaRPr lang="en-US" dirty="0"/>
          </a:p>
        </p:txBody>
      </p:sp>
      <p:cxnSp>
        <p:nvCxnSpPr>
          <p:cNvPr id="8" name="Straight Connector 7"/>
          <p:cNvCxnSpPr/>
          <p:nvPr/>
        </p:nvCxnSpPr>
        <p:spPr>
          <a:xfrm>
            <a:off x="609600" y="3398520"/>
            <a:ext cx="792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7DDFB-4748-4DDE-86A7-59582B61C956}" type="datetime1">
              <a:rPr lang="en-US" smtClean="0"/>
              <a:t>9/14/16</a:t>
            </a:fld>
            <a:endParaRPr lang="en-US" dirty="0"/>
          </a:p>
        </p:txBody>
      </p:sp>
      <p:sp>
        <p:nvSpPr>
          <p:cNvPr id="5" name="Footer Placeholder 4"/>
          <p:cNvSpPr>
            <a:spLocks noGrp="1"/>
          </p:cNvSpPr>
          <p:nvPr>
            <p:ph type="ftr" sz="quarter" idx="11"/>
          </p:nvPr>
        </p:nvSpPr>
        <p:spPr/>
        <p:txBody>
          <a:bodyPr/>
          <a:lstStyle/>
          <a:p>
            <a:r>
              <a:rPr lang="en-US" dirty="0"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5914C2-63FC-433F-9FC5-AFD658C91014}" type="datetime1">
              <a:rPr lang="en-US" smtClean="0"/>
              <a:t>9/14/16</a:t>
            </a:fld>
            <a:endParaRPr lang="en-US" dirty="0"/>
          </a:p>
        </p:txBody>
      </p:sp>
      <p:sp>
        <p:nvSpPr>
          <p:cNvPr id="5" name="Footer Placeholder 4"/>
          <p:cNvSpPr>
            <a:spLocks noGrp="1"/>
          </p:cNvSpPr>
          <p:nvPr>
            <p:ph type="ftr" sz="quarter" idx="11"/>
          </p:nvPr>
        </p:nvSpPr>
        <p:spPr/>
        <p:txBody>
          <a:bodyPr/>
          <a:lstStyle/>
          <a:p>
            <a:r>
              <a:rPr lang="en-US" dirty="0"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nchor="b"/>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nchor="b"/>
          <a:lstStyle/>
          <a:p>
            <a:r>
              <a:rPr lang="en-US" dirty="0" smtClean="0"/>
              <a:t>OSDE-SES</a:t>
            </a:r>
            <a:endParaRPr lang="en-US" dirty="0"/>
          </a:p>
        </p:txBody>
      </p:sp>
      <p:sp>
        <p:nvSpPr>
          <p:cNvPr id="6" name="Slide Number Placeholder 5"/>
          <p:cNvSpPr>
            <a:spLocks noGrp="1"/>
          </p:cNvSpPr>
          <p:nvPr>
            <p:ph type="sldNum" sz="quarter" idx="12"/>
          </p:nvPr>
        </p:nvSpPr>
        <p:spPr/>
        <p:txBody>
          <a:bodyPr anchor="b"/>
          <a:lstStyle>
            <a:lvl1pPr algn="r">
              <a:defRPr sz="1200" b="0"/>
            </a:lvl1pPr>
          </a:lstStyle>
          <a:p>
            <a:fld id="{634E6EAE-5B21-495E-9130-3C5F9A81E2D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accent4">
                    <a:lumMod val="40000"/>
                    <a:lumOff val="6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accent4">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1B75DA-2026-4761-9B87-6D009A4CCE29}" type="datetime1">
              <a:rPr lang="en-US" smtClean="0"/>
              <a:t>9/14/16</a:t>
            </a:fld>
            <a:endParaRPr lang="en-US" dirty="0"/>
          </a:p>
        </p:txBody>
      </p:sp>
      <p:sp>
        <p:nvSpPr>
          <p:cNvPr id="6" name="Footer Placeholder 5"/>
          <p:cNvSpPr>
            <a:spLocks noGrp="1"/>
          </p:cNvSpPr>
          <p:nvPr>
            <p:ph type="ftr" sz="quarter" idx="11"/>
          </p:nvPr>
        </p:nvSpPr>
        <p:spPr/>
        <p:txBody>
          <a:bodyPr/>
          <a:lstStyle/>
          <a:p>
            <a:r>
              <a:rPr lang="en-US" dirty="0" smtClean="0"/>
              <a:t>OSDE-SES</a:t>
            </a:r>
            <a:endParaRPr lang="en-US" dirty="0"/>
          </a:p>
        </p:txBody>
      </p:sp>
      <p:sp>
        <p:nvSpPr>
          <p:cNvPr id="7" name="Slide Number Placeholder 6"/>
          <p:cNvSpPr>
            <a:spLocks noGrp="1"/>
          </p:cNvSpPr>
          <p:nvPr>
            <p:ph type="sldNum" sz="quarter" idx="12"/>
          </p:nvPr>
        </p:nvSpPr>
        <p:spPr/>
        <p:txBody>
          <a:bodyPr/>
          <a:lstStyle/>
          <a:p>
            <a:fld id="{634E6EAE-5B21-495E-9130-3C5F9A81E2D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B2D6C-FAD0-421C-B33D-43EDE2EF91AA}" type="datetime1">
              <a:rPr lang="en-US" smtClean="0"/>
              <a:t>9/14/16</a:t>
            </a:fld>
            <a:endParaRPr lang="en-US" dirty="0"/>
          </a:p>
        </p:txBody>
      </p:sp>
      <p:sp>
        <p:nvSpPr>
          <p:cNvPr id="8" name="Footer Placeholder 7"/>
          <p:cNvSpPr>
            <a:spLocks noGrp="1"/>
          </p:cNvSpPr>
          <p:nvPr>
            <p:ph type="ftr" sz="quarter" idx="11"/>
          </p:nvPr>
        </p:nvSpPr>
        <p:spPr/>
        <p:txBody>
          <a:bodyPr/>
          <a:lstStyle/>
          <a:p>
            <a:r>
              <a:rPr lang="en-US" dirty="0" smtClean="0"/>
              <a:t>OSDE-SES</a:t>
            </a:r>
            <a:endParaRPr lang="en-US" dirty="0"/>
          </a:p>
        </p:txBody>
      </p:sp>
      <p:sp>
        <p:nvSpPr>
          <p:cNvPr id="9" name="Slide Number Placeholder 8"/>
          <p:cNvSpPr>
            <a:spLocks noGrp="1"/>
          </p:cNvSpPr>
          <p:nvPr>
            <p:ph type="sldNum" sz="quarter" idx="12"/>
          </p:nvPr>
        </p:nvSpPr>
        <p:spPr/>
        <p:txBody>
          <a:bodyPr/>
          <a:lstStyle/>
          <a:p>
            <a:fld id="{634E6EAE-5B21-495E-9130-3C5F9A81E2D0}"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7DC35-DC2E-4D94-8460-9A855892C094}" type="datetime1">
              <a:rPr lang="en-US" smtClean="0"/>
              <a:t>9/14/16</a:t>
            </a:fld>
            <a:endParaRPr lang="en-US" dirty="0"/>
          </a:p>
        </p:txBody>
      </p:sp>
      <p:sp>
        <p:nvSpPr>
          <p:cNvPr id="4" name="Footer Placeholder 3"/>
          <p:cNvSpPr>
            <a:spLocks noGrp="1"/>
          </p:cNvSpPr>
          <p:nvPr>
            <p:ph type="ftr" sz="quarter" idx="11"/>
          </p:nvPr>
        </p:nvSpPr>
        <p:spPr/>
        <p:txBody>
          <a:bodyPr/>
          <a:lstStyle/>
          <a:p>
            <a:r>
              <a:rPr lang="en-US" dirty="0" smtClean="0"/>
              <a:t>OSDE-SES</a:t>
            </a:r>
            <a:endParaRPr lang="en-US" dirty="0"/>
          </a:p>
        </p:txBody>
      </p:sp>
      <p:sp>
        <p:nvSpPr>
          <p:cNvPr id="5" name="Slide Number Placeholder 4"/>
          <p:cNvSpPr>
            <a:spLocks noGrp="1"/>
          </p:cNvSpPr>
          <p:nvPr>
            <p:ph type="sldNum" sz="quarter" idx="12"/>
          </p:nvPr>
        </p:nvSpPr>
        <p:spPr/>
        <p:txBody>
          <a:bodyPr/>
          <a:lstStyle/>
          <a:p>
            <a:fld id="{634E6EAE-5B21-495E-9130-3C5F9A81E2D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191C-7AEF-47EB-A414-362787D727D8}" type="datetime1">
              <a:rPr lang="en-US" smtClean="0"/>
              <a:t>9/14/16</a:t>
            </a:fld>
            <a:endParaRPr lang="en-US" dirty="0"/>
          </a:p>
        </p:txBody>
      </p:sp>
      <p:sp>
        <p:nvSpPr>
          <p:cNvPr id="3" name="Footer Placeholder 2"/>
          <p:cNvSpPr>
            <a:spLocks noGrp="1"/>
          </p:cNvSpPr>
          <p:nvPr>
            <p:ph type="ftr" sz="quarter" idx="11"/>
          </p:nvPr>
        </p:nvSpPr>
        <p:spPr/>
        <p:txBody>
          <a:bodyPr/>
          <a:lstStyle/>
          <a:p>
            <a:r>
              <a:rPr lang="en-US" dirty="0" smtClean="0"/>
              <a:t>OSDE-SES</a:t>
            </a:r>
            <a:endParaRPr lang="en-US" dirty="0"/>
          </a:p>
        </p:txBody>
      </p:sp>
      <p:sp>
        <p:nvSpPr>
          <p:cNvPr id="4" name="Slide Number Placeholder 3"/>
          <p:cNvSpPr>
            <a:spLocks noGrp="1"/>
          </p:cNvSpPr>
          <p:nvPr>
            <p:ph type="sldNum" sz="quarter" idx="12"/>
          </p:nvPr>
        </p:nvSpPr>
        <p:spPr/>
        <p:txBody>
          <a:bodyPr/>
          <a:lstStyle/>
          <a:p>
            <a:fld id="{634E6EAE-5B21-495E-9130-3C5F9A81E2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5C392-70FF-4C4D-8FB8-3F566311DEFC}" type="datetime1">
              <a:rPr lang="en-US" smtClean="0"/>
              <a:t>9/14/16</a:t>
            </a:fld>
            <a:endParaRPr lang="en-US" dirty="0"/>
          </a:p>
        </p:txBody>
      </p:sp>
      <p:sp>
        <p:nvSpPr>
          <p:cNvPr id="6" name="Footer Placeholder 5"/>
          <p:cNvSpPr>
            <a:spLocks noGrp="1"/>
          </p:cNvSpPr>
          <p:nvPr>
            <p:ph type="ftr" sz="quarter" idx="11"/>
          </p:nvPr>
        </p:nvSpPr>
        <p:spPr/>
        <p:txBody>
          <a:bodyPr/>
          <a:lstStyle/>
          <a:p>
            <a:r>
              <a:rPr lang="en-US" dirty="0" smtClean="0"/>
              <a:t>OSDE-SES</a:t>
            </a:r>
            <a:endParaRPr lang="en-US" dirty="0"/>
          </a:p>
        </p:txBody>
      </p:sp>
      <p:sp>
        <p:nvSpPr>
          <p:cNvPr id="7" name="Slide Number Placeholder 6"/>
          <p:cNvSpPr>
            <a:spLocks noGrp="1"/>
          </p:cNvSpPr>
          <p:nvPr>
            <p:ph type="sldNum" sz="quarter" idx="12"/>
          </p:nvPr>
        </p:nvSpPr>
        <p:spPr/>
        <p:txBody>
          <a:bodyPr/>
          <a:lstStyle/>
          <a:p>
            <a:fld id="{634E6EAE-5B21-495E-9130-3C5F9A81E2D0}"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25A08-2339-43AF-BCDB-4D4A0F77CE98}" type="datetime1">
              <a:rPr lang="en-US" smtClean="0"/>
              <a:t>9/14/16</a:t>
            </a:fld>
            <a:endParaRPr lang="en-US" dirty="0"/>
          </a:p>
        </p:txBody>
      </p:sp>
      <p:sp>
        <p:nvSpPr>
          <p:cNvPr id="6" name="Footer Placeholder 5"/>
          <p:cNvSpPr>
            <a:spLocks noGrp="1"/>
          </p:cNvSpPr>
          <p:nvPr>
            <p:ph type="ftr" sz="quarter" idx="11"/>
          </p:nvPr>
        </p:nvSpPr>
        <p:spPr/>
        <p:txBody>
          <a:bodyPr/>
          <a:lstStyle/>
          <a:p>
            <a:r>
              <a:rPr lang="en-US" dirty="0" smtClean="0"/>
              <a:t>OSDE-SES</a:t>
            </a:r>
            <a:endParaRPr lang="en-US" dirty="0"/>
          </a:p>
        </p:txBody>
      </p:sp>
      <p:sp>
        <p:nvSpPr>
          <p:cNvPr id="7" name="Slide Number Placeholder 6"/>
          <p:cNvSpPr>
            <a:spLocks noGrp="1"/>
          </p:cNvSpPr>
          <p:nvPr>
            <p:ph type="sldNum" sz="quarter" idx="12"/>
          </p:nvPr>
        </p:nvSpPr>
        <p:spPr/>
        <p:txBody>
          <a:bodyPr/>
          <a:lstStyle/>
          <a:p>
            <a:fld id="{634E6EAE-5B21-495E-9130-3C5F9A81E2D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5000"/>
                <a:satMod val="180000"/>
              </a:schemeClr>
            </a:gs>
            <a:gs pos="40000">
              <a:srgbClr val="EDEDED"/>
            </a:gs>
            <a:gs pos="100000">
              <a:srgbClr val="E1DFDF"/>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B0A654-E1BF-46FF-8DC9-DED0C7E56F37}" type="datetime1">
              <a:rPr lang="en-US" smtClean="0"/>
              <a:t>9/14/16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OSDE-SES</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34E6EAE-5B21-495E-9130-3C5F9A81E2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sdse.org/LinkClick.aspx?fileticket=KULEcTwzudI=&amp;tabid=36" TargetMode="External"/><Relationship Id="rId3" Type="http://schemas.openxmlformats.org/officeDocument/2006/relationships/hyperlink" Target="http://sde.ok.gov/sde/sites/ok.gov.sde/files/OSDEFinalCommentsNoticeofProposedRulemakingESSA.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685800"/>
            <a:ext cx="7848600" cy="2590800"/>
          </a:xfrm>
        </p:spPr>
        <p:txBody>
          <a:bodyPr>
            <a:normAutofit/>
          </a:bodyPr>
          <a:lstStyle/>
          <a:p>
            <a:pPr algn="ctr"/>
            <a:r>
              <a:rPr lang="en-US" sz="4400" dirty="0" smtClean="0">
                <a:solidFill>
                  <a:schemeClr val="accent5">
                    <a:lumMod val="75000"/>
                  </a:schemeClr>
                </a:solidFill>
              </a:rPr>
              <a:t>Idea B </a:t>
            </a:r>
            <a:br>
              <a:rPr lang="en-US" sz="4400" dirty="0" smtClean="0">
                <a:solidFill>
                  <a:schemeClr val="accent5">
                    <a:lumMod val="75000"/>
                  </a:schemeClr>
                </a:solidFill>
              </a:rPr>
            </a:br>
            <a:r>
              <a:rPr lang="en-US" sz="4400" dirty="0" smtClean="0">
                <a:solidFill>
                  <a:schemeClr val="accent5">
                    <a:lumMod val="75000"/>
                  </a:schemeClr>
                </a:solidFill>
              </a:rPr>
              <a:t>State Advisory Panel</a:t>
            </a:r>
            <a:endParaRPr lang="en-US" sz="4400" dirty="0">
              <a:solidFill>
                <a:schemeClr val="accent5">
                  <a:lumMod val="75000"/>
                </a:schemeClr>
              </a:solidFill>
            </a:endParaRPr>
          </a:p>
        </p:txBody>
      </p:sp>
      <p:sp>
        <p:nvSpPr>
          <p:cNvPr id="3" name="Subtitle 2"/>
          <p:cNvSpPr>
            <a:spLocks noGrp="1"/>
          </p:cNvSpPr>
          <p:nvPr>
            <p:ph type="subTitle" idx="1"/>
          </p:nvPr>
        </p:nvSpPr>
        <p:spPr>
          <a:xfrm>
            <a:off x="647700" y="3657600"/>
            <a:ext cx="7848600" cy="2667000"/>
          </a:xfrm>
        </p:spPr>
        <p:txBody>
          <a:bodyPr>
            <a:normAutofit/>
          </a:bodyPr>
          <a:lstStyle/>
          <a:p>
            <a:pPr algn="ctr"/>
            <a:endParaRPr lang="en-US" sz="2000" dirty="0" smtClean="0"/>
          </a:p>
          <a:p>
            <a:pPr algn="ctr"/>
            <a:r>
              <a:rPr lang="en-US" sz="2000" dirty="0" smtClean="0"/>
              <a:t>September 15</a:t>
            </a:r>
            <a:r>
              <a:rPr lang="en-US" sz="2000" baseline="30000" dirty="0" smtClean="0"/>
              <a:t>th</a:t>
            </a:r>
            <a:r>
              <a:rPr lang="en-US" sz="2000" dirty="0" smtClean="0"/>
              <a:t>, 1-4pm</a:t>
            </a:r>
          </a:p>
          <a:p>
            <a:pPr algn="ctr"/>
            <a:r>
              <a:rPr lang="en-US" sz="2000" dirty="0" smtClean="0"/>
              <a:t>OSDE-Special Education Services</a:t>
            </a:r>
          </a:p>
          <a:p>
            <a:endParaRPr lang="en-US" sz="1600" dirty="0" smtClean="0"/>
          </a:p>
          <a:p>
            <a:pPr algn="r">
              <a:spcBef>
                <a:spcPts val="1200"/>
              </a:spcBef>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70" y="5392466"/>
            <a:ext cx="4423435" cy="1175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Reviews</a:t>
            </a:r>
            <a:endParaRPr lang="en-US" dirty="0"/>
          </a:p>
        </p:txBody>
      </p:sp>
      <p:sp>
        <p:nvSpPr>
          <p:cNvPr id="3" name="Content Placeholder 2"/>
          <p:cNvSpPr>
            <a:spLocks noGrp="1"/>
          </p:cNvSpPr>
          <p:nvPr>
            <p:ph idx="1"/>
          </p:nvPr>
        </p:nvSpPr>
        <p:spPr/>
        <p:txBody>
          <a:bodyPr/>
          <a:lstStyle/>
          <a:p>
            <a:r>
              <a:rPr lang="en-US" dirty="0"/>
              <a:t>This process is used to identify districts who need assistance and/or intervention.</a:t>
            </a:r>
          </a:p>
          <a:p>
            <a:pPr lvl="1"/>
            <a:r>
              <a:rPr lang="en-US" dirty="0"/>
              <a:t>Phone calls or emails of concern</a:t>
            </a:r>
          </a:p>
          <a:p>
            <a:pPr lvl="1"/>
            <a:r>
              <a:rPr lang="en-US" dirty="0"/>
              <a:t>Referrals from other sections in the agency.</a:t>
            </a:r>
          </a:p>
          <a:p>
            <a:pPr lvl="1"/>
            <a:r>
              <a:rPr lang="en-US" dirty="0"/>
              <a:t>Referrals from outside agency/advocacy groups.</a:t>
            </a:r>
          </a:p>
          <a:p>
            <a:pPr lvl="1"/>
            <a:r>
              <a:rPr lang="en-US" dirty="0"/>
              <a:t>Complaint data</a:t>
            </a:r>
          </a:p>
          <a:p>
            <a:pPr lvl="1"/>
            <a:r>
              <a:rPr lang="en-US" dirty="0"/>
              <a:t>Other sources</a:t>
            </a:r>
          </a:p>
          <a:p>
            <a:pPr lvl="1" indent="0">
              <a:buNone/>
            </a:pPr>
            <a:endParaRPr lang="en-US" dirty="0"/>
          </a:p>
          <a:p>
            <a:pPr lvl="1"/>
            <a:r>
              <a:rPr lang="en-US" dirty="0"/>
              <a:t>Selective Reviews occur throughout the year. </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10</a:t>
            </a:fld>
            <a:endParaRPr lang="en-US" dirty="0"/>
          </a:p>
        </p:txBody>
      </p:sp>
    </p:spTree>
    <p:extLst>
      <p:ext uri="{BB962C8B-B14F-4D97-AF65-F5344CB8AC3E}">
        <p14:creationId xmlns:p14="http://schemas.microsoft.com/office/powerpoint/2010/main" val="429415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and Develop</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r>
              <a:rPr lang="en-US" dirty="0"/>
              <a:t>The OSDE-SES will also be selecting districts for monitoring activities based on their performance in 3 areas:</a:t>
            </a:r>
          </a:p>
          <a:p>
            <a:pPr marL="742950" lvl="1" indent="-285750"/>
            <a:r>
              <a:rPr lang="en-US" dirty="0"/>
              <a:t>Early Childhood</a:t>
            </a:r>
          </a:p>
          <a:p>
            <a:pPr marL="742950" lvl="1" indent="-285750"/>
            <a:r>
              <a:rPr lang="en-US" dirty="0"/>
              <a:t>Equal Educational Opportunity</a:t>
            </a:r>
          </a:p>
          <a:p>
            <a:pPr marL="742950" lvl="1" indent="-285750"/>
            <a:r>
              <a:rPr lang="en-US" dirty="0"/>
              <a:t>Secondary Transition</a:t>
            </a:r>
          </a:p>
          <a:p>
            <a:pPr marL="742950" lvl="1" indent="-285750"/>
            <a:endParaRPr lang="en-US" dirty="0"/>
          </a:p>
          <a:p>
            <a:pPr marL="285750" indent="-285750"/>
            <a:r>
              <a:rPr lang="en-US" dirty="0"/>
              <a:t>This process directly</a:t>
            </a:r>
            <a:r>
              <a:rPr lang="en-US" i="1" dirty="0"/>
              <a:t> </a:t>
            </a:r>
            <a:r>
              <a:rPr lang="en-US" dirty="0"/>
              <a:t>relates to the State Systemic Improvement Plan (SSIP) and our goal of implementing this initiative into our monitoring process.  </a:t>
            </a:r>
          </a:p>
          <a:p>
            <a:pPr marL="285750" indent="-285750"/>
            <a:endParaRPr lang="en-US" dirty="0"/>
          </a:p>
          <a:p>
            <a:pPr marL="285750" indent="-285750"/>
            <a:r>
              <a:rPr lang="en-US" dirty="0"/>
              <a:t>Critical Questions Framework</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11</a:t>
            </a:fld>
            <a:endParaRPr lang="en-US" dirty="0"/>
          </a:p>
        </p:txBody>
      </p:sp>
    </p:spTree>
    <p:extLst>
      <p:ext uri="{BB962C8B-B14F-4D97-AF65-F5344CB8AC3E}">
        <p14:creationId xmlns:p14="http://schemas.microsoft.com/office/powerpoint/2010/main" val="13735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12</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697233002"/>
              </p:ext>
            </p:extLst>
          </p:nvPr>
        </p:nvGraphicFramePr>
        <p:xfrm>
          <a:off x="-661186" y="1443789"/>
          <a:ext cx="9933483" cy="5414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382721" y="350548"/>
            <a:ext cx="9718535" cy="1128031"/>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5500" b="1" dirty="0" smtClean="0">
                <a:solidFill>
                  <a:srgbClr val="4F81BD"/>
                </a:solidFill>
                <a:latin typeface="Tw Cen MT" charset="0"/>
              </a:rPr>
              <a:t>Critical Questions Framework</a:t>
            </a:r>
            <a:endParaRPr lang="en-US" sz="5500" b="1" dirty="0">
              <a:solidFill>
                <a:srgbClr val="4F81BD"/>
              </a:solidFill>
              <a:latin typeface="Tw Cen MT" charset="0"/>
            </a:endParaRPr>
          </a:p>
        </p:txBody>
      </p:sp>
      <p:sp>
        <p:nvSpPr>
          <p:cNvPr id="9" name="TextBox 8"/>
          <p:cNvSpPr txBox="1">
            <a:spLocks noChangeArrowheads="1"/>
          </p:cNvSpPr>
          <p:nvPr/>
        </p:nvSpPr>
        <p:spPr bwMode="auto">
          <a:xfrm>
            <a:off x="-613104" y="4889994"/>
            <a:ext cx="223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r>
              <a:rPr lang="en-US" b="1" kern="1200" dirty="0">
                <a:solidFill>
                  <a:schemeClr val="accent1">
                    <a:lumMod val="50000"/>
                  </a:schemeClr>
                </a:solidFill>
              </a:rPr>
              <a:t>Secondary Transition</a:t>
            </a:r>
          </a:p>
        </p:txBody>
      </p:sp>
      <p:sp>
        <p:nvSpPr>
          <p:cNvPr id="10" name="TextBox 9"/>
          <p:cNvSpPr txBox="1">
            <a:spLocks noChangeArrowheads="1"/>
          </p:cNvSpPr>
          <p:nvPr/>
        </p:nvSpPr>
        <p:spPr bwMode="auto">
          <a:xfrm>
            <a:off x="7009313" y="4970288"/>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b="1" kern="1200" dirty="0">
                <a:solidFill>
                  <a:schemeClr val="accent1">
                    <a:lumMod val="50000"/>
                  </a:schemeClr>
                </a:solidFill>
              </a:rPr>
              <a:t>Compliance</a:t>
            </a:r>
          </a:p>
        </p:txBody>
      </p:sp>
      <p:sp>
        <p:nvSpPr>
          <p:cNvPr id="11" name="TextBox 10"/>
          <p:cNvSpPr txBox="1">
            <a:spLocks noChangeArrowheads="1"/>
          </p:cNvSpPr>
          <p:nvPr/>
        </p:nvSpPr>
        <p:spPr bwMode="auto">
          <a:xfrm>
            <a:off x="6870142" y="2287415"/>
            <a:ext cx="24384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b="1" kern="1200" dirty="0">
                <a:solidFill>
                  <a:schemeClr val="accent1">
                    <a:lumMod val="50000"/>
                  </a:schemeClr>
                </a:solidFill>
              </a:rPr>
              <a:t>Equal Educational Opportunity</a:t>
            </a:r>
          </a:p>
        </p:txBody>
      </p:sp>
      <p:sp>
        <p:nvSpPr>
          <p:cNvPr id="12" name="TextBox 11"/>
          <p:cNvSpPr txBox="1">
            <a:spLocks noChangeArrowheads="1"/>
          </p:cNvSpPr>
          <p:nvPr/>
        </p:nvSpPr>
        <p:spPr bwMode="auto">
          <a:xfrm>
            <a:off x="-597096" y="2419895"/>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r>
              <a:rPr lang="en-US" b="1" kern="1200" dirty="0">
                <a:solidFill>
                  <a:schemeClr val="accent1">
                    <a:lumMod val="50000"/>
                  </a:schemeClr>
                </a:solidFill>
              </a:rPr>
              <a:t>Early </a:t>
            </a:r>
          </a:p>
          <a:p>
            <a:pPr algn="r" eaLnBrk="1" hangingPunct="1"/>
            <a:r>
              <a:rPr lang="en-US" b="1" kern="1200" dirty="0">
                <a:solidFill>
                  <a:schemeClr val="accent1">
                    <a:lumMod val="50000"/>
                  </a:schemeClr>
                </a:solidFill>
              </a:rPr>
              <a:t>Childhood</a:t>
            </a:r>
          </a:p>
        </p:txBody>
      </p:sp>
    </p:spTree>
    <p:extLst>
      <p:ext uri="{BB962C8B-B14F-4D97-AF65-F5344CB8AC3E}">
        <p14:creationId xmlns:p14="http://schemas.microsoft.com/office/powerpoint/2010/main" val="151052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Count</a:t>
            </a:r>
            <a:endParaRPr lang="en-US" dirty="0"/>
          </a:p>
        </p:txBody>
      </p:sp>
      <p:sp>
        <p:nvSpPr>
          <p:cNvPr id="3" name="Content Placeholder 2"/>
          <p:cNvSpPr>
            <a:spLocks noGrp="1"/>
          </p:cNvSpPr>
          <p:nvPr>
            <p:ph idx="1"/>
          </p:nvPr>
        </p:nvSpPr>
        <p:spPr/>
        <p:txBody>
          <a:bodyPr>
            <a:normAutofit lnSpcReduction="10000"/>
          </a:bodyPr>
          <a:lstStyle/>
          <a:p>
            <a:r>
              <a:rPr lang="en-US" dirty="0"/>
              <a:t>October 1 annually</a:t>
            </a:r>
          </a:p>
          <a:p>
            <a:r>
              <a:rPr lang="en-US" dirty="0"/>
              <a:t>Collects the following for State and Federal reporting:</a:t>
            </a:r>
          </a:p>
          <a:p>
            <a:pPr lvl="1"/>
            <a:r>
              <a:rPr lang="en-US" dirty="0"/>
              <a:t>Count of children currently served (snapshot)</a:t>
            </a:r>
          </a:p>
          <a:p>
            <a:pPr lvl="1"/>
            <a:r>
              <a:rPr lang="en-US" dirty="0"/>
              <a:t>Primary, secondary and suspected disabilities, as appropriate</a:t>
            </a:r>
          </a:p>
          <a:p>
            <a:pPr lvl="1"/>
            <a:r>
              <a:rPr lang="en-US" dirty="0"/>
              <a:t>Child-level LRE (least restrictive environments)</a:t>
            </a:r>
          </a:p>
          <a:p>
            <a:pPr lvl="1"/>
            <a:r>
              <a:rPr lang="en-US" dirty="0"/>
              <a:t>Child-level ECE (early childhood environments)</a:t>
            </a:r>
          </a:p>
          <a:p>
            <a:pPr lvl="1"/>
            <a:r>
              <a:rPr lang="en-US" dirty="0"/>
              <a:t>Demographics, including race and ethnicity</a:t>
            </a:r>
          </a:p>
          <a:p>
            <a:r>
              <a:rPr lang="en-US" dirty="0"/>
              <a:t>Why?</a:t>
            </a:r>
          </a:p>
          <a:p>
            <a:pPr lvl="1"/>
            <a:r>
              <a:rPr lang="en-US" dirty="0"/>
              <a:t>Funding! Both State and Federal aid are determined by the child count.</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13</a:t>
            </a:fld>
            <a:endParaRPr lang="en-US" dirty="0"/>
          </a:p>
        </p:txBody>
      </p:sp>
    </p:spTree>
    <p:extLst>
      <p:ext uri="{BB962C8B-B14F-4D97-AF65-F5344CB8AC3E}">
        <p14:creationId xmlns:p14="http://schemas.microsoft.com/office/powerpoint/2010/main" val="283072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and Special Education</a:t>
            </a:r>
            <a:endParaRPr lang="en-US" dirty="0"/>
          </a:p>
        </p:txBody>
      </p:sp>
      <p:sp>
        <p:nvSpPr>
          <p:cNvPr id="3" name="Content Placeholder 2"/>
          <p:cNvSpPr>
            <a:spLocks noGrp="1"/>
          </p:cNvSpPr>
          <p:nvPr>
            <p:ph idx="1"/>
          </p:nvPr>
        </p:nvSpPr>
        <p:spPr/>
        <p:txBody>
          <a:bodyPr/>
          <a:lstStyle/>
          <a:p>
            <a:r>
              <a:rPr lang="en-US" dirty="0" smtClean="0"/>
              <a:t>Assessment – 1% Cap</a:t>
            </a:r>
          </a:p>
          <a:p>
            <a:pPr lvl="1"/>
            <a:r>
              <a:rPr lang="en-US" dirty="0"/>
              <a:t> 1% Cap - Places a cap of one percent of the total number of all students in the state that can be assessed using alternative assessments aligned to alternative academic achievement standards for students with significant cognitive disabilities. Previously, the one percent cap was applied to performance (advanced and proficient) levels and used for accountability purposes. Now, states will need to examine school districts that are putting too many students in alternative assessment plans. </a:t>
            </a:r>
          </a:p>
          <a:p>
            <a:pPr lvl="1"/>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14</a:t>
            </a:fld>
            <a:endParaRPr lang="en-US" dirty="0"/>
          </a:p>
        </p:txBody>
      </p:sp>
    </p:spTree>
    <p:extLst>
      <p:ext uri="{BB962C8B-B14F-4D97-AF65-F5344CB8AC3E}">
        <p14:creationId xmlns:p14="http://schemas.microsoft.com/office/powerpoint/2010/main" val="136691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and Special Education</a:t>
            </a:r>
            <a:endParaRPr lang="en-US" dirty="0"/>
          </a:p>
        </p:txBody>
      </p:sp>
      <p:sp>
        <p:nvSpPr>
          <p:cNvPr id="3" name="Content Placeholder 2"/>
          <p:cNvSpPr>
            <a:spLocks noGrp="1"/>
          </p:cNvSpPr>
          <p:nvPr>
            <p:ph idx="1"/>
          </p:nvPr>
        </p:nvSpPr>
        <p:spPr/>
        <p:txBody>
          <a:bodyPr/>
          <a:lstStyle/>
          <a:p>
            <a:pPr lvl="0"/>
            <a:r>
              <a:rPr lang="en-US" b="1" dirty="0"/>
              <a:t>Seclusion and </a:t>
            </a:r>
            <a:r>
              <a:rPr lang="en-US" b="1" dirty="0" smtClean="0"/>
              <a:t>Restraint</a:t>
            </a:r>
            <a:endParaRPr lang="en-US" sz="2000" dirty="0"/>
          </a:p>
          <a:p>
            <a:pPr lvl="1"/>
            <a:r>
              <a:rPr lang="en-US" dirty="0" smtClean="0"/>
              <a:t>States must include new information in their plan indicating how they will support districts to improve school conditions for student learning, including through reducing</a:t>
            </a:r>
            <a:r>
              <a:rPr lang="en-US" i="1" dirty="0" smtClean="0"/>
              <a:t>—‘‘(</a:t>
            </a:r>
            <a:r>
              <a:rPr lang="en-US" i="1" dirty="0" err="1" smtClean="0"/>
              <a:t>i</a:t>
            </a:r>
            <a:r>
              <a:rPr lang="en-US" i="1" dirty="0" smtClean="0"/>
              <a:t>) incidences of bullying and harassment;‘‘(ii) the overuse of discipline practices that remove students from the classroom; and‘‘(iii) the use of aversive behavioral interventions that compromise student health and safety.</a:t>
            </a:r>
            <a:r>
              <a:rPr lang="en-US" dirty="0" smtClean="0"/>
              <a:t> The conference report clarifies that the term aversive means </a:t>
            </a:r>
            <a:r>
              <a:rPr lang="en-US" b="1" dirty="0" smtClean="0"/>
              <a:t>seclusion and restraint</a:t>
            </a:r>
            <a:r>
              <a:rPr lang="en-US" dirty="0" smtClean="0"/>
              <a:t>.</a:t>
            </a:r>
            <a:endParaRPr lang="en-US" sz="1800" dirty="0" smtClean="0"/>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15</a:t>
            </a:fld>
            <a:endParaRPr lang="en-US" dirty="0"/>
          </a:p>
        </p:txBody>
      </p:sp>
    </p:spTree>
    <p:extLst>
      <p:ext uri="{BB962C8B-B14F-4D97-AF65-F5344CB8AC3E}">
        <p14:creationId xmlns:p14="http://schemas.microsoft.com/office/powerpoint/2010/main" val="140102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and Special Education</a:t>
            </a:r>
          </a:p>
        </p:txBody>
      </p:sp>
      <p:sp>
        <p:nvSpPr>
          <p:cNvPr id="3" name="Content Placeholder 2"/>
          <p:cNvSpPr>
            <a:spLocks noGrp="1"/>
          </p:cNvSpPr>
          <p:nvPr>
            <p:ph idx="1"/>
          </p:nvPr>
        </p:nvSpPr>
        <p:spPr/>
        <p:txBody>
          <a:bodyPr>
            <a:normAutofit fontScale="92500" lnSpcReduction="10000"/>
          </a:bodyPr>
          <a:lstStyle/>
          <a:p>
            <a:r>
              <a:rPr lang="en-US" dirty="0" smtClean="0"/>
              <a:t>Graduation Cohort</a:t>
            </a:r>
          </a:p>
          <a:p>
            <a:pPr lvl="1"/>
            <a:r>
              <a:rPr lang="en-US" dirty="0"/>
              <a:t>The graduation cohort issue is a disconnect between the ESEA and IDEA. But, the new ESEA (ESSA) allows for some flexibility in this regard. </a:t>
            </a:r>
            <a:endParaRPr lang="en-US" dirty="0" smtClean="0"/>
          </a:p>
          <a:p>
            <a:pPr lvl="1"/>
            <a:r>
              <a:rPr lang="en-US" dirty="0" smtClean="0"/>
              <a:t>NASDSE’s </a:t>
            </a:r>
            <a:r>
              <a:rPr lang="en-US" dirty="0"/>
              <a:t>(the National Association of State Directors of Special Education) public comment on proposed ESSA accountability rules that discusses it some (question 5, page 3) -  </a:t>
            </a:r>
            <a:r>
              <a:rPr lang="en-US" u="sng" dirty="0">
                <a:hlinkClick r:id="rId2"/>
              </a:rPr>
              <a:t>http://www.nasdse.org/LinkClick.aspx?fileticket=KULEcTwzudI%3d&amp;tabid=</a:t>
            </a:r>
            <a:r>
              <a:rPr lang="en-US" u="sng" dirty="0" smtClean="0">
                <a:hlinkClick r:id="rId2"/>
              </a:rPr>
              <a:t>36</a:t>
            </a:r>
            <a:endParaRPr lang="en-US" u="sng" dirty="0" smtClean="0"/>
          </a:p>
          <a:p>
            <a:pPr lvl="1"/>
            <a:r>
              <a:rPr lang="en-US" dirty="0"/>
              <a:t>OSDE’s public comment (see page 4, 2</a:t>
            </a:r>
            <a:r>
              <a:rPr lang="en-US" baseline="30000" dirty="0"/>
              <a:t>nd</a:t>
            </a:r>
            <a:r>
              <a:rPr lang="en-US" dirty="0"/>
              <a:t> paragraph) </a:t>
            </a:r>
            <a:r>
              <a:rPr lang="en-US" dirty="0" smtClean="0"/>
              <a:t>- </a:t>
            </a:r>
            <a:r>
              <a:rPr lang="en-US" u="sng" dirty="0">
                <a:hlinkClick r:id="rId3"/>
              </a:rPr>
              <a:t>http://sde.ok.gov/sde/sites/ok.gov.sde/files/</a:t>
            </a:r>
            <a:r>
              <a:rPr lang="en-US" u="sng" dirty="0" smtClean="0">
                <a:hlinkClick r:id="rId3"/>
              </a:rPr>
              <a:t>OSDEFinalCommentsNoticeofProposedRulemakingESSA.pdf</a:t>
            </a:r>
            <a:endParaRPr lang="en-US" u="sng" dirty="0" smtClean="0"/>
          </a:p>
          <a:p>
            <a:pPr lvl="1"/>
            <a:endParaRPr lang="en-US" u="sng" dirty="0" smtClean="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16</a:t>
            </a:fld>
            <a:endParaRPr lang="en-US" dirty="0"/>
          </a:p>
        </p:txBody>
      </p:sp>
    </p:spTree>
    <p:extLst>
      <p:ext uri="{BB962C8B-B14F-4D97-AF65-F5344CB8AC3E}">
        <p14:creationId xmlns:p14="http://schemas.microsoft.com/office/powerpoint/2010/main" val="32420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and Special Education</a:t>
            </a:r>
            <a:endParaRPr lang="en-US" dirty="0"/>
          </a:p>
        </p:txBody>
      </p:sp>
      <p:sp>
        <p:nvSpPr>
          <p:cNvPr id="3" name="Content Placeholder 2"/>
          <p:cNvSpPr>
            <a:spLocks noGrp="1"/>
          </p:cNvSpPr>
          <p:nvPr>
            <p:ph idx="1"/>
          </p:nvPr>
        </p:nvSpPr>
        <p:spPr/>
        <p:txBody>
          <a:bodyPr/>
          <a:lstStyle/>
          <a:p>
            <a:r>
              <a:rPr lang="en-US" dirty="0" smtClean="0"/>
              <a:t>Highly Qualified</a:t>
            </a:r>
          </a:p>
          <a:p>
            <a:pPr lvl="1"/>
            <a:r>
              <a:rPr lang="en-US" dirty="0" smtClean="0"/>
              <a:t>Amended </a:t>
            </a:r>
            <a:r>
              <a:rPr lang="en-US" dirty="0"/>
              <a:t>the Individuals with Disabilities Education Act (IDEA) by removing the definition of “highly qualified” in section 602(10) and the requirement in section 612(a)(14)(C) that special education teachers be “highly qualified” by the deadline established in section 1119(a)(2) of the ESEA, as amended by NCLB. </a:t>
            </a:r>
            <a:endParaRPr lang="en-US" dirty="0" smtClean="0"/>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17</a:t>
            </a:fld>
            <a:endParaRPr lang="en-US" dirty="0"/>
          </a:p>
        </p:txBody>
      </p:sp>
    </p:spTree>
    <p:extLst>
      <p:ext uri="{BB962C8B-B14F-4D97-AF65-F5344CB8AC3E}">
        <p14:creationId xmlns:p14="http://schemas.microsoft.com/office/powerpoint/2010/main" val="349230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Consolidated State Plan</a:t>
            </a:r>
            <a:endParaRPr lang="en-US" dirty="0"/>
          </a:p>
        </p:txBody>
      </p:sp>
      <p:sp>
        <p:nvSpPr>
          <p:cNvPr id="3" name="Content Placeholder 2"/>
          <p:cNvSpPr>
            <a:spLocks noGrp="1"/>
          </p:cNvSpPr>
          <p:nvPr>
            <p:ph idx="1"/>
          </p:nvPr>
        </p:nvSpPr>
        <p:spPr/>
        <p:txBody>
          <a:bodyPr>
            <a:normAutofit lnSpcReduction="10000"/>
          </a:bodyPr>
          <a:lstStyle/>
          <a:p>
            <a:r>
              <a:rPr lang="en-US" dirty="0"/>
              <a:t>In order to receive federal funds, state educational agencies </a:t>
            </a:r>
            <a:r>
              <a:rPr lang="en-US" dirty="0" smtClean="0"/>
              <a:t>must </a:t>
            </a:r>
            <a:r>
              <a:rPr lang="en-US" dirty="0"/>
              <a:t>submit a plan to the U.S. Secretary of Education.   </a:t>
            </a:r>
          </a:p>
          <a:p>
            <a:r>
              <a:rPr lang="en-US" dirty="0"/>
              <a:t>T</a:t>
            </a:r>
            <a:r>
              <a:rPr lang="en-US" dirty="0" smtClean="0"/>
              <a:t>he </a:t>
            </a:r>
            <a:r>
              <a:rPr lang="en-US" dirty="0"/>
              <a:t>purposes of a consolidated plan are to</a:t>
            </a:r>
          </a:p>
          <a:p>
            <a:pPr lvl="1"/>
            <a:r>
              <a:rPr lang="en-US" dirty="0"/>
              <a:t>improve teaching and learning by encouraging greater cross-program coordination, planning, and service delivery; </a:t>
            </a:r>
          </a:p>
          <a:p>
            <a:pPr lvl="1"/>
            <a:r>
              <a:rPr lang="en-US" dirty="0"/>
              <a:t>provide greater flexibility to State and local authorities through consolidated plans, applications, and reporting; and</a:t>
            </a:r>
          </a:p>
          <a:p>
            <a:pPr lvl="1"/>
            <a:r>
              <a:rPr lang="en-US" dirty="0"/>
              <a:t>enhance the integration of State and local programs. </a:t>
            </a:r>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18</a:t>
            </a:fld>
            <a:endParaRPr lang="en-US" dirty="0"/>
          </a:p>
        </p:txBody>
      </p:sp>
    </p:spTree>
    <p:extLst>
      <p:ext uri="{BB962C8B-B14F-4D97-AF65-F5344CB8AC3E}">
        <p14:creationId xmlns:p14="http://schemas.microsoft.com/office/powerpoint/2010/main" val="97998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Consolidated State Plan</a:t>
            </a:r>
            <a:endParaRPr lang="en-US" dirty="0"/>
          </a:p>
        </p:txBody>
      </p:sp>
      <p:sp>
        <p:nvSpPr>
          <p:cNvPr id="3" name="Content Placeholder 2"/>
          <p:cNvSpPr>
            <a:spLocks noGrp="1"/>
          </p:cNvSpPr>
          <p:nvPr>
            <p:ph idx="1"/>
          </p:nvPr>
        </p:nvSpPr>
        <p:spPr/>
        <p:txBody>
          <a:bodyPr>
            <a:normAutofit/>
          </a:bodyPr>
          <a:lstStyle/>
          <a:p>
            <a:r>
              <a:rPr lang="en-US" dirty="0"/>
              <a:t>Consolidated State plans will address five areas:</a:t>
            </a:r>
          </a:p>
          <a:p>
            <a:pPr marL="731520" lvl="1" indent="-457200">
              <a:buFont typeface="+mj-lt"/>
              <a:buAutoNum type="arabicPeriod"/>
            </a:pPr>
            <a:r>
              <a:rPr lang="en-US" b="1" dirty="0" smtClean="0"/>
              <a:t>Consultation </a:t>
            </a:r>
            <a:r>
              <a:rPr lang="en-US" b="1" dirty="0"/>
              <a:t>and Coordination (ESSA section 1111(a))</a:t>
            </a:r>
            <a:endParaRPr lang="en-US" dirty="0"/>
          </a:p>
          <a:p>
            <a:pPr marL="731520" lvl="1" indent="-457200">
              <a:buFont typeface="+mj-lt"/>
              <a:buAutoNum type="arabicPeriod"/>
            </a:pPr>
            <a:r>
              <a:rPr lang="en-US" b="1" dirty="0" smtClean="0"/>
              <a:t>Challenging </a:t>
            </a:r>
            <a:r>
              <a:rPr lang="en-US" b="1" dirty="0"/>
              <a:t>Academic Standards and Academic Assessments (ESSA section 1111(b))</a:t>
            </a:r>
            <a:endParaRPr lang="en-US" dirty="0"/>
          </a:p>
          <a:p>
            <a:pPr marL="731520" lvl="1" indent="-457200">
              <a:buFont typeface="+mj-lt"/>
              <a:buAutoNum type="arabicPeriod"/>
            </a:pPr>
            <a:r>
              <a:rPr lang="en-US" b="1" dirty="0" smtClean="0"/>
              <a:t>Accountability</a:t>
            </a:r>
            <a:r>
              <a:rPr lang="en-US" b="1" dirty="0"/>
              <a:t>, Support, and Improvement for Schools (ESSA sections 1111(c) and 1111(d))</a:t>
            </a:r>
            <a:endParaRPr lang="en-US" dirty="0"/>
          </a:p>
          <a:p>
            <a:pPr marL="731520" lvl="1" indent="-457200">
              <a:buFont typeface="+mj-lt"/>
              <a:buAutoNum type="arabicPeriod"/>
            </a:pPr>
            <a:r>
              <a:rPr lang="en-US" b="1" dirty="0" smtClean="0"/>
              <a:t>Supporting </a:t>
            </a:r>
            <a:r>
              <a:rPr lang="en-US" b="1" dirty="0"/>
              <a:t>Excellent Educators (ESSA section 111(g))</a:t>
            </a:r>
            <a:endParaRPr lang="en-US" dirty="0"/>
          </a:p>
          <a:p>
            <a:pPr marL="731520" lvl="1" indent="-457200">
              <a:buFont typeface="+mj-lt"/>
              <a:buAutoNum type="arabicPeriod"/>
            </a:pPr>
            <a:r>
              <a:rPr lang="en-US" b="1" dirty="0" smtClean="0"/>
              <a:t>Supporting </a:t>
            </a:r>
            <a:r>
              <a:rPr lang="en-US" b="1" dirty="0"/>
              <a:t>All Students (ESSA section 1111(g))</a:t>
            </a:r>
            <a:endParaRPr lang="en-US" dirty="0"/>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19</a:t>
            </a:fld>
            <a:endParaRPr lang="en-US" dirty="0"/>
          </a:p>
        </p:txBody>
      </p:sp>
    </p:spTree>
    <p:extLst>
      <p:ext uri="{BB962C8B-B14F-4D97-AF65-F5344CB8AC3E}">
        <p14:creationId xmlns:p14="http://schemas.microsoft.com/office/powerpoint/2010/main" val="388343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Prior </a:t>
            </a:r>
            <a:r>
              <a:rPr lang="en-US" dirty="0"/>
              <a:t>year Due Process</a:t>
            </a:r>
          </a:p>
          <a:p>
            <a:r>
              <a:rPr lang="en-US" dirty="0" smtClean="0"/>
              <a:t>SSIP</a:t>
            </a:r>
            <a:r>
              <a:rPr lang="en-US" dirty="0"/>
              <a:t>/Indicator </a:t>
            </a:r>
            <a:r>
              <a:rPr lang="en-US" dirty="0" smtClean="0"/>
              <a:t>Information</a:t>
            </a:r>
            <a:endParaRPr lang="en-US" dirty="0"/>
          </a:p>
          <a:p>
            <a:r>
              <a:rPr lang="en-US" dirty="0" smtClean="0"/>
              <a:t>General </a:t>
            </a:r>
            <a:r>
              <a:rPr lang="en-US" dirty="0"/>
              <a:t>Supervision System</a:t>
            </a:r>
          </a:p>
          <a:p>
            <a:r>
              <a:rPr lang="en-US" dirty="0" smtClean="0"/>
              <a:t>District </a:t>
            </a:r>
            <a:r>
              <a:rPr lang="en-US" dirty="0"/>
              <a:t>Determinations</a:t>
            </a:r>
          </a:p>
          <a:p>
            <a:r>
              <a:rPr lang="en-US" dirty="0" smtClean="0"/>
              <a:t>Child </a:t>
            </a:r>
            <a:r>
              <a:rPr lang="en-US" dirty="0"/>
              <a:t>Count</a:t>
            </a:r>
          </a:p>
          <a:p>
            <a:r>
              <a:rPr lang="en-US" dirty="0" smtClean="0"/>
              <a:t>ESSA</a:t>
            </a:r>
            <a:r>
              <a:rPr lang="en-US" dirty="0"/>
              <a:t>/IDEA</a:t>
            </a:r>
          </a:p>
          <a:p>
            <a:r>
              <a:rPr lang="en-US" dirty="0" smtClean="0"/>
              <a:t>CADRE</a:t>
            </a:r>
            <a:endParaRPr lang="en-US" dirty="0"/>
          </a:p>
          <a:p>
            <a:r>
              <a:rPr lang="en-US" dirty="0" smtClean="0"/>
              <a:t>Membership </a:t>
            </a:r>
            <a:r>
              <a:rPr lang="en-US" dirty="0"/>
              <a:t>and Terms</a:t>
            </a:r>
          </a:p>
          <a:p>
            <a:r>
              <a:rPr lang="en-US" dirty="0" smtClean="0"/>
              <a:t>Future </a:t>
            </a:r>
            <a:r>
              <a:rPr lang="en-US" dirty="0"/>
              <a:t>Meeting Dates/Location</a:t>
            </a:r>
          </a:p>
          <a:p>
            <a:r>
              <a:rPr lang="en-US" dirty="0" smtClean="0"/>
              <a:t>Subcommittees</a:t>
            </a:r>
            <a:endParaRPr lang="en-US" dirty="0"/>
          </a:p>
          <a:p>
            <a:r>
              <a:rPr lang="en-US" dirty="0" smtClean="0"/>
              <a:t>Panel </a:t>
            </a:r>
            <a:r>
              <a:rPr lang="en-US" dirty="0"/>
              <a:t>Priorities</a:t>
            </a:r>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2</a:t>
            </a:fld>
            <a:endParaRPr lang="en-US" dirty="0"/>
          </a:p>
        </p:txBody>
      </p:sp>
    </p:spTree>
    <p:extLst>
      <p:ext uri="{BB962C8B-B14F-4D97-AF65-F5344CB8AC3E}">
        <p14:creationId xmlns:p14="http://schemas.microsoft.com/office/powerpoint/2010/main" val="345155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OSDE-SES Activities</a:t>
            </a:r>
            <a:endParaRPr lang="en-US" dirty="0"/>
          </a:p>
        </p:txBody>
      </p:sp>
      <p:sp>
        <p:nvSpPr>
          <p:cNvPr id="13" name="Content Placeholder 12"/>
          <p:cNvSpPr>
            <a:spLocks noGrp="1"/>
          </p:cNvSpPr>
          <p:nvPr>
            <p:ph sz="half" idx="1"/>
          </p:nvPr>
        </p:nvSpPr>
        <p:spPr>
          <a:xfrm>
            <a:off x="457200" y="1673351"/>
            <a:ext cx="4038600" cy="5184649"/>
          </a:xfrm>
        </p:spPr>
        <p:txBody>
          <a:bodyPr>
            <a:normAutofit fontScale="47500" lnSpcReduction="20000"/>
          </a:bodyPr>
          <a:lstStyle/>
          <a:p>
            <a:pPr lvl="0"/>
            <a:r>
              <a:rPr lang="en-US" sz="3800" b="1" dirty="0"/>
              <a:t>First-Year Special Education Academy</a:t>
            </a:r>
            <a:endParaRPr lang="en-US" sz="3800" dirty="0"/>
          </a:p>
          <a:p>
            <a:pPr lvl="0"/>
            <a:r>
              <a:rPr lang="en-US" sz="3800" b="1" dirty="0"/>
              <a:t>First-Year Special Education Directors Project</a:t>
            </a:r>
            <a:endParaRPr lang="en-US" sz="3800" dirty="0"/>
          </a:p>
          <a:p>
            <a:pPr lvl="0"/>
            <a:r>
              <a:rPr lang="en-US" sz="3800" b="1" dirty="0"/>
              <a:t>Special Education Regional Professional Development (In the Loop)</a:t>
            </a:r>
            <a:endParaRPr lang="en-US" sz="3800" dirty="0"/>
          </a:p>
          <a:p>
            <a:pPr lvl="0"/>
            <a:r>
              <a:rPr lang="en-US" sz="3800" b="1" dirty="0"/>
              <a:t>Engage and Develop (Monitoring Activity)</a:t>
            </a:r>
            <a:endParaRPr lang="en-US" sz="3800" dirty="0"/>
          </a:p>
          <a:p>
            <a:pPr lvl="0"/>
            <a:r>
              <a:rPr lang="en-US" sz="3800" b="1" dirty="0"/>
              <a:t>Project 613: Special Education Professional Development Grant </a:t>
            </a:r>
            <a:endParaRPr lang="en-US" sz="3800" dirty="0"/>
          </a:p>
          <a:p>
            <a:pPr lvl="0"/>
            <a:r>
              <a:rPr lang="en-US" sz="3800" b="1" dirty="0"/>
              <a:t>OSAT Reimbursements </a:t>
            </a:r>
            <a:endParaRPr lang="en-US" sz="3800" dirty="0"/>
          </a:p>
          <a:p>
            <a:pPr lvl="0"/>
            <a:r>
              <a:rPr lang="en-US" sz="3800" b="1" dirty="0"/>
              <a:t>Non-Traditional Route to Special Education Teacher Certification</a:t>
            </a:r>
            <a:endParaRPr lang="en-US" sz="3800" dirty="0"/>
          </a:p>
          <a:p>
            <a:pPr lvl="0"/>
            <a:r>
              <a:rPr lang="en-US" sz="3800" b="1" dirty="0"/>
              <a:t>Participation in Oklahoma Transition Institute (OTI)</a:t>
            </a:r>
            <a:endParaRPr lang="en-US" sz="3800" dirty="0"/>
          </a:p>
          <a:p>
            <a:pPr lvl="0"/>
            <a:r>
              <a:rPr lang="en-US" sz="3800" b="1" dirty="0"/>
              <a:t>OAAP Advisory Council</a:t>
            </a:r>
            <a:endParaRPr lang="en-US" sz="3800" dirty="0"/>
          </a:p>
          <a:p>
            <a:pPr lvl="0"/>
            <a:r>
              <a:rPr lang="en-US" sz="3800" b="1" dirty="0"/>
              <a:t>Post School Outcomes data (OSEP Indicator 14: Post School Outcomes)</a:t>
            </a:r>
            <a:endParaRPr lang="en-US" sz="3800" dirty="0"/>
          </a:p>
          <a:p>
            <a:endParaRPr lang="en-US" dirty="0"/>
          </a:p>
        </p:txBody>
      </p:sp>
      <p:sp>
        <p:nvSpPr>
          <p:cNvPr id="14" name="Content Placeholder 13"/>
          <p:cNvSpPr>
            <a:spLocks noGrp="1"/>
          </p:cNvSpPr>
          <p:nvPr>
            <p:ph sz="half" idx="2"/>
          </p:nvPr>
        </p:nvSpPr>
        <p:spPr>
          <a:xfrm>
            <a:off x="4648200" y="1673351"/>
            <a:ext cx="4038600" cy="5041139"/>
          </a:xfrm>
        </p:spPr>
        <p:txBody>
          <a:bodyPr>
            <a:normAutofit fontScale="47500" lnSpcReduction="20000"/>
          </a:bodyPr>
          <a:lstStyle/>
          <a:p>
            <a:pPr lvl="0"/>
            <a:r>
              <a:rPr lang="en-US" sz="3800" b="1" dirty="0"/>
              <a:t>Parent Survey data (OSEP Indicator 8: Parent Involvement) </a:t>
            </a:r>
            <a:endParaRPr lang="en-US" sz="3800" dirty="0"/>
          </a:p>
          <a:p>
            <a:pPr lvl="0"/>
            <a:r>
              <a:rPr lang="en-US" sz="3800" b="1" dirty="0"/>
              <a:t>Universal Design for Learning (UDL) PD Module and Teacher Self-Assessment</a:t>
            </a:r>
            <a:endParaRPr lang="en-US" sz="3800" dirty="0"/>
          </a:p>
          <a:p>
            <a:pPr lvl="0"/>
            <a:r>
              <a:rPr lang="en-US" sz="3800" b="1" dirty="0"/>
              <a:t>UDL implemented through design of Dynamic Learning Maps</a:t>
            </a:r>
            <a:endParaRPr lang="en-US" sz="3800" dirty="0"/>
          </a:p>
          <a:p>
            <a:pPr lvl="0"/>
            <a:r>
              <a:rPr lang="en-US" sz="3800" b="1" dirty="0"/>
              <a:t>Accommodations Manual, Guide, Self-Assessments, and PD Modules</a:t>
            </a:r>
            <a:endParaRPr lang="en-US" sz="3800" dirty="0"/>
          </a:p>
          <a:p>
            <a:pPr lvl="0"/>
            <a:r>
              <a:rPr lang="en-US" sz="3800" b="1" dirty="0"/>
              <a:t>State Personnel Development Grant (SPDG)/Oklahoma Tiered Intervention System of Support (OTISS)</a:t>
            </a:r>
            <a:endParaRPr lang="en-US" sz="3800" dirty="0"/>
          </a:p>
          <a:p>
            <a:pPr lvl="0"/>
            <a:r>
              <a:rPr lang="en-US" sz="3800" b="1" dirty="0"/>
              <a:t>Collaboration with the Oklahoma Parents Center (funded through the IDEA Part D)</a:t>
            </a:r>
            <a:endParaRPr lang="en-US" sz="3800" dirty="0"/>
          </a:p>
          <a:p>
            <a:pPr lvl="0"/>
            <a:r>
              <a:rPr lang="en-US" sz="3800" b="1" dirty="0"/>
              <a:t>IDEA B State Advisory Panel</a:t>
            </a:r>
            <a:endParaRPr lang="en-US" sz="3800" dirty="0"/>
          </a:p>
          <a:p>
            <a:pPr lvl="0"/>
            <a:r>
              <a:rPr lang="en-US" sz="3800" b="1" dirty="0"/>
              <a:t>Handbook Review Committee</a:t>
            </a:r>
            <a:endParaRPr lang="en-US" sz="3800" dirty="0"/>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20</a:t>
            </a:fld>
            <a:endParaRPr lang="en-US" dirty="0"/>
          </a:p>
        </p:txBody>
      </p:sp>
    </p:spTree>
    <p:extLst>
      <p:ext uri="{BB962C8B-B14F-4D97-AF65-F5344CB8AC3E}">
        <p14:creationId xmlns:p14="http://schemas.microsoft.com/office/powerpoint/2010/main" val="179622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and Terms</a:t>
            </a:r>
            <a:endParaRPr lang="en-US" dirty="0"/>
          </a:p>
        </p:txBody>
      </p:sp>
      <p:sp>
        <p:nvSpPr>
          <p:cNvPr id="3" name="Content Placeholder 2"/>
          <p:cNvSpPr>
            <a:spLocks noGrp="1"/>
          </p:cNvSpPr>
          <p:nvPr>
            <p:ph idx="1"/>
          </p:nvPr>
        </p:nvSpPr>
        <p:spPr>
          <a:xfrm>
            <a:off x="457200" y="1600200"/>
            <a:ext cx="8229600" cy="5392612"/>
          </a:xfrm>
        </p:spPr>
        <p:txBody>
          <a:bodyPr>
            <a:normAutofit fontScale="77500" lnSpcReduction="20000"/>
          </a:bodyPr>
          <a:lstStyle/>
          <a:p>
            <a:r>
              <a:rPr lang="en-US" b="1" dirty="0"/>
              <a:t>Section 3: Term </a:t>
            </a:r>
            <a:r>
              <a:rPr lang="en-US" dirty="0"/>
              <a:t> </a:t>
            </a:r>
          </a:p>
          <a:p>
            <a:pPr lvl="0"/>
            <a:r>
              <a:rPr lang="en-US" dirty="0"/>
              <a:t>Members of IDEA B Advisory Panel shall be appointed for a 2-3 year term, commencing with the corresponding month of their initial appointment. However, in order to maintain a reasonable balance in expiration of terms, or to maintain an appropriate and adequate representation, the State Superintendent of Public Instruction may establish shorter or longer terms of membership, at the discretion of the </a:t>
            </a:r>
            <a:r>
              <a:rPr lang="en-US" dirty="0" smtClean="0"/>
              <a:t>Executive Director </a:t>
            </a:r>
            <a:r>
              <a:rPr lang="en-US" dirty="0"/>
              <a:t>of Special Education. </a:t>
            </a:r>
          </a:p>
          <a:p>
            <a:pPr lvl="1"/>
            <a:r>
              <a:rPr lang="en-US" dirty="0"/>
              <a:t>Exceptions to this rule, as determined by the Executive Committee, may allow a member to be appointed by the State Board for a 4th year. </a:t>
            </a:r>
          </a:p>
          <a:p>
            <a:pPr lvl="1"/>
            <a:r>
              <a:rPr lang="en-US" dirty="0"/>
              <a:t>In unexpected circumstances, events may occur during a 3 year membership term prohibiting the appointed member from fulfilling his/her responsibilities and/or disqualifying the member from representing the assigned constituency. Should this situation occur, the Executive Committee will recommend to the Department of Education the removal of the member. </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9/15/16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21</a:t>
            </a:fld>
            <a:endParaRPr lang="en-US" dirty="0"/>
          </a:p>
        </p:txBody>
      </p:sp>
    </p:spTree>
    <p:extLst>
      <p:ext uri="{BB962C8B-B14F-4D97-AF65-F5344CB8AC3E}">
        <p14:creationId xmlns:p14="http://schemas.microsoft.com/office/powerpoint/2010/main" val="298973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Times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Section 1: Meeting Schedule </a:t>
            </a:r>
            <a:endParaRPr lang="en-US" dirty="0"/>
          </a:p>
          <a:p>
            <a:pPr lvl="0"/>
            <a:r>
              <a:rPr lang="en-US" dirty="0" smtClean="0"/>
              <a:t>The </a:t>
            </a:r>
            <a:r>
              <a:rPr lang="en-US" dirty="0"/>
              <a:t>Panel shall meet at least 4 times during each school year. </a:t>
            </a:r>
          </a:p>
          <a:p>
            <a:pPr lvl="0"/>
            <a:r>
              <a:rPr lang="en-US" dirty="0"/>
              <a:t>The meeting dates shall be established as a matter of Panel business at the first meeting each year with the exception of the first meeting date which shall be established as a matter of Panel business at the last meeting of the previous year </a:t>
            </a:r>
          </a:p>
          <a:p>
            <a:pPr lvl="0"/>
            <a:r>
              <a:rPr lang="en-US" dirty="0"/>
              <a:t>Additional meetings necessary to transact the business of the Panel may be called by the OSDE Special Education Services Division upon the recommendation of the Executive Committee </a:t>
            </a:r>
          </a:p>
          <a:p>
            <a:pPr lvl="0"/>
            <a:r>
              <a:rPr lang="en-US" dirty="0"/>
              <a:t>In the event of forecasted inclement weather, the Executive Committee shall decide the day before the meeting if the Panel will meet. The Executive Committee will notify the Panel members of this decision, and will re-schedule the meeting </a:t>
            </a:r>
          </a:p>
          <a:p>
            <a:pPr lvl="0"/>
            <a:r>
              <a:rPr lang="en-US" dirty="0"/>
              <a:t>Panel meetings shall begin at 9:00 a.m. and end at 11:45 a.m. unless a Panel consensus decision or majority vote of the Panel or Executive Committee changes this time frame for a particular meeting  </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9/15/16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22</a:t>
            </a:fld>
            <a:endParaRPr lang="en-US" dirty="0"/>
          </a:p>
        </p:txBody>
      </p:sp>
    </p:spTree>
    <p:extLst>
      <p:ext uri="{BB962C8B-B14F-4D97-AF65-F5344CB8AC3E}">
        <p14:creationId xmlns:p14="http://schemas.microsoft.com/office/powerpoint/2010/main" val="389193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Subcommittees/Panel Priorities</a:t>
            </a:r>
            <a:endParaRPr lang="en-US" dirty="0"/>
          </a:p>
        </p:txBody>
      </p:sp>
      <p:sp>
        <p:nvSpPr>
          <p:cNvPr id="9" name="Content Placeholder 8"/>
          <p:cNvSpPr>
            <a:spLocks noGrp="1"/>
          </p:cNvSpPr>
          <p:nvPr>
            <p:ph idx="1"/>
          </p:nvPr>
        </p:nvSpPr>
        <p:spPr/>
        <p:txBody>
          <a:bodyPr/>
          <a:lstStyle/>
          <a:p>
            <a:r>
              <a:rPr lang="en-US" dirty="0" smtClean="0"/>
              <a:t>Subcommittees</a:t>
            </a:r>
          </a:p>
          <a:p>
            <a:pPr lvl="1"/>
            <a:r>
              <a:rPr lang="en-US" dirty="0" smtClean="0"/>
              <a:t>Work groups/facilitated by OSDE SES staff and at least one panel member.</a:t>
            </a:r>
            <a:endParaRPr lang="en-US" dirty="0"/>
          </a:p>
          <a:p>
            <a:r>
              <a:rPr lang="en-US" dirty="0"/>
              <a:t>Panel </a:t>
            </a:r>
            <a:r>
              <a:rPr lang="en-US" dirty="0" smtClean="0"/>
              <a:t>Priorities</a:t>
            </a:r>
          </a:p>
          <a:p>
            <a:pPr lvl="1"/>
            <a:r>
              <a:rPr lang="en-US" dirty="0" smtClean="0"/>
              <a:t>2-3 </a:t>
            </a:r>
            <a:endParaRPr lang="en-US" dirty="0"/>
          </a:p>
          <a:p>
            <a:pPr marL="0" indent="0">
              <a:buNone/>
            </a:pPr>
            <a:endParaRPr lang="en-US" dirty="0"/>
          </a:p>
        </p:txBody>
      </p:sp>
      <p:sp>
        <p:nvSpPr>
          <p:cNvPr id="5" name="Date Placeholder 4"/>
          <p:cNvSpPr>
            <a:spLocks noGrp="1"/>
          </p:cNvSpPr>
          <p:nvPr>
            <p:ph type="dt" sz="half" idx="10"/>
          </p:nvPr>
        </p:nvSpPr>
        <p:spPr/>
        <p:txBody>
          <a:bodyPr/>
          <a:lstStyle/>
          <a:p>
            <a:fld id="{FF1B75DA-2026-4761-9B87-6D009A4CCE29}" type="datetime1">
              <a:rPr lang="en-US" smtClean="0"/>
              <a:t>9/14/16</a:t>
            </a:fld>
            <a:endParaRPr lang="en-US" dirty="0"/>
          </a:p>
        </p:txBody>
      </p:sp>
      <p:sp>
        <p:nvSpPr>
          <p:cNvPr id="6" name="Footer Placeholder 5"/>
          <p:cNvSpPr>
            <a:spLocks noGrp="1"/>
          </p:cNvSpPr>
          <p:nvPr>
            <p:ph type="ftr" sz="quarter" idx="11"/>
          </p:nvPr>
        </p:nvSpPr>
        <p:spPr/>
        <p:txBody>
          <a:bodyPr/>
          <a:lstStyle/>
          <a:p>
            <a:r>
              <a:rPr lang="en-US" smtClean="0"/>
              <a:t>OSDE-SES</a:t>
            </a:r>
            <a:endParaRPr lang="en-US" dirty="0"/>
          </a:p>
        </p:txBody>
      </p:sp>
      <p:sp>
        <p:nvSpPr>
          <p:cNvPr id="7" name="Slide Number Placeholder 6"/>
          <p:cNvSpPr>
            <a:spLocks noGrp="1"/>
          </p:cNvSpPr>
          <p:nvPr>
            <p:ph type="sldNum" sz="quarter" idx="12"/>
          </p:nvPr>
        </p:nvSpPr>
        <p:spPr/>
        <p:txBody>
          <a:bodyPr/>
          <a:lstStyle/>
          <a:p>
            <a:fld id="{634E6EAE-5B21-495E-9130-3C5F9A81E2D0}" type="slidenum">
              <a:rPr lang="en-US" smtClean="0"/>
              <a:pPr/>
              <a:t>23</a:t>
            </a:fld>
            <a:endParaRPr lang="en-US" dirty="0"/>
          </a:p>
        </p:txBody>
      </p:sp>
    </p:spTree>
    <p:extLst>
      <p:ext uri="{BB962C8B-B14F-4D97-AF65-F5344CB8AC3E}">
        <p14:creationId xmlns:p14="http://schemas.microsoft.com/office/powerpoint/2010/main" val="229479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Supervision System</a:t>
            </a:r>
            <a:endParaRPr lang="en-US" dirty="0"/>
          </a:p>
        </p:txBody>
      </p:sp>
      <p:sp>
        <p:nvSpPr>
          <p:cNvPr id="3" name="Content Placeholder 2"/>
          <p:cNvSpPr>
            <a:spLocks noGrp="1"/>
          </p:cNvSpPr>
          <p:nvPr>
            <p:ph idx="1"/>
          </p:nvPr>
        </p:nvSpPr>
        <p:spPr/>
        <p:txBody>
          <a:bodyPr>
            <a:normAutofit lnSpcReduction="10000"/>
          </a:bodyPr>
          <a:lstStyle/>
          <a:p>
            <a:r>
              <a:rPr lang="en-US" dirty="0"/>
              <a:t>States are accountable for enforcing the requirements of the IDEA and ensuring continuous improvement. </a:t>
            </a:r>
          </a:p>
          <a:p>
            <a:r>
              <a:rPr lang="en-US" dirty="0"/>
              <a:t>OSEP oversees these general supervision activities by each State, and the State’s progress in a State Performance Plan which shows its overall efforts in implementing the IDEA</a:t>
            </a:r>
            <a:r>
              <a:rPr lang="en-US" dirty="0" smtClean="0"/>
              <a:t>.</a:t>
            </a:r>
          </a:p>
          <a:p>
            <a:r>
              <a:rPr lang="en-US" b="1" dirty="0" smtClean="0">
                <a:solidFill>
                  <a:srgbClr val="FF0000"/>
                </a:solidFill>
              </a:rPr>
              <a:t>Main Purpose: </a:t>
            </a:r>
            <a:r>
              <a:rPr lang="en-US" b="1" dirty="0">
                <a:solidFill>
                  <a:srgbClr val="FF0000"/>
                </a:solidFill>
              </a:rPr>
              <a:t>Monitor the implementation of the Individuals with Disabilities Education Act (IDEA</a:t>
            </a:r>
            <a:r>
              <a:rPr lang="en-US" b="1" dirty="0" smtClean="0">
                <a:solidFill>
                  <a:srgbClr val="FF0000"/>
                </a:solidFill>
              </a:rPr>
              <a:t>).</a:t>
            </a:r>
            <a:endParaRPr lang="en-US" b="1" dirty="0">
              <a:solidFill>
                <a:srgbClr val="FF0000"/>
              </a:solidFill>
            </a:endParaRPr>
          </a:p>
          <a:p>
            <a:endParaRPr lang="en-US" dirty="0"/>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3</a:t>
            </a:fld>
            <a:endParaRPr lang="en-US" dirty="0"/>
          </a:p>
        </p:txBody>
      </p:sp>
    </p:spTree>
    <p:extLst>
      <p:ext uri="{BB962C8B-B14F-4D97-AF65-F5344CB8AC3E}">
        <p14:creationId xmlns:p14="http://schemas.microsoft.com/office/powerpoint/2010/main" val="265507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5" b="98158" l="170" r="98580"/>
                    </a14:imgEffect>
                  </a14:imgLayer>
                </a14:imgProps>
              </a:ext>
              <a:ext uri="{28A0092B-C50C-407E-A947-70E740481C1C}">
                <a14:useLocalDpi xmlns:a14="http://schemas.microsoft.com/office/drawing/2010/main" val="0"/>
              </a:ext>
            </a:extLst>
          </a:blip>
          <a:srcRect/>
          <a:stretch>
            <a:fillRect/>
          </a:stretch>
        </p:blipFill>
        <p:spPr bwMode="auto">
          <a:xfrm>
            <a:off x="1752600" y="755380"/>
            <a:ext cx="7391400" cy="661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143000"/>
            <a:ext cx="3886200" cy="1384995"/>
          </a:xfrm>
          <a:prstGeom prst="rect">
            <a:avLst/>
          </a:prstGeom>
          <a:noFill/>
        </p:spPr>
        <p:txBody>
          <a:bodyPr wrap="square" rtlCol="0">
            <a:spAutoFit/>
          </a:bodyPr>
          <a:lstStyle/>
          <a:p>
            <a:r>
              <a:rPr lang="en-US" sz="2800" b="1" dirty="0" smtClean="0">
                <a:solidFill>
                  <a:srgbClr val="1F497D"/>
                </a:solidFill>
              </a:rPr>
              <a:t>8 Components of the General Supervision System</a:t>
            </a:r>
            <a:endParaRPr lang="en-US" sz="2800" b="1" dirty="0">
              <a:solidFill>
                <a:srgbClr val="1F497D"/>
              </a:solidFill>
            </a:endParaRPr>
          </a:p>
        </p:txBody>
      </p:sp>
    </p:spTree>
    <p:extLst>
      <p:ext uri="{BB962C8B-B14F-4D97-AF65-F5344CB8AC3E}">
        <p14:creationId xmlns:p14="http://schemas.microsoft.com/office/powerpoint/2010/main" val="359174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8 Components</a:t>
            </a:r>
            <a:endParaRPr lang="en-US" dirty="0"/>
          </a:p>
        </p:txBody>
      </p:sp>
      <p:sp>
        <p:nvSpPr>
          <p:cNvPr id="6" name="Content Placeholder 5"/>
          <p:cNvSpPr>
            <a:spLocks noGrp="1"/>
          </p:cNvSpPr>
          <p:nvPr>
            <p:ph idx="1"/>
          </p:nvPr>
        </p:nvSpPr>
        <p:spPr/>
        <p:txBody>
          <a:bodyPr>
            <a:normAutofit fontScale="92500" lnSpcReduction="10000"/>
          </a:bodyPr>
          <a:lstStyle/>
          <a:p>
            <a:pPr marL="514350" indent="-514350">
              <a:buFont typeface="+mj-lt"/>
              <a:buAutoNum type="arabicPeriod"/>
            </a:pPr>
            <a:r>
              <a:rPr lang="en-US" dirty="0"/>
              <a:t>State Performance Plan</a:t>
            </a:r>
          </a:p>
          <a:p>
            <a:pPr marL="514350" indent="-514350">
              <a:buFont typeface="+mj-lt"/>
              <a:buAutoNum type="arabicPeriod"/>
            </a:pPr>
            <a:r>
              <a:rPr lang="en-US" dirty="0"/>
              <a:t>Policies, Procedures, and Effective Implementation</a:t>
            </a:r>
          </a:p>
          <a:p>
            <a:pPr marL="514350" indent="-514350">
              <a:buFont typeface="+mj-lt"/>
              <a:buAutoNum type="arabicPeriod"/>
            </a:pPr>
            <a:r>
              <a:rPr lang="en-US" dirty="0"/>
              <a:t>Integrated Monitoring Activities</a:t>
            </a:r>
          </a:p>
          <a:p>
            <a:pPr marL="514350" indent="-514350">
              <a:buFont typeface="+mj-lt"/>
              <a:buAutoNum type="arabicPeriod"/>
            </a:pPr>
            <a:r>
              <a:rPr lang="en-US" dirty="0"/>
              <a:t>Fiscal Management</a:t>
            </a:r>
          </a:p>
          <a:p>
            <a:pPr marL="514350" indent="-514350">
              <a:buFont typeface="+mj-lt"/>
              <a:buAutoNum type="arabicPeriod"/>
            </a:pPr>
            <a:r>
              <a:rPr lang="en-US" dirty="0"/>
              <a:t>Data on Processes and Results</a:t>
            </a:r>
          </a:p>
          <a:p>
            <a:pPr marL="514350" indent="-514350">
              <a:buFont typeface="+mj-lt"/>
              <a:buAutoNum type="arabicPeriod"/>
            </a:pPr>
            <a:r>
              <a:rPr lang="en-US" dirty="0"/>
              <a:t>Improvement, Correction, Incentives and Sanctions</a:t>
            </a:r>
          </a:p>
          <a:p>
            <a:pPr marL="514350" indent="-514350">
              <a:buFont typeface="+mj-lt"/>
              <a:buAutoNum type="arabicPeriod"/>
            </a:pPr>
            <a:r>
              <a:rPr lang="en-US" dirty="0"/>
              <a:t>Effective Dispute Resolution</a:t>
            </a:r>
          </a:p>
          <a:p>
            <a:pPr marL="514350" indent="-514350">
              <a:buFont typeface="+mj-lt"/>
              <a:buAutoNum type="arabicPeriod"/>
            </a:pPr>
            <a:r>
              <a:rPr lang="en-US" dirty="0"/>
              <a:t>Targeted Technical Assistance and Professional </a:t>
            </a:r>
            <a:r>
              <a:rPr lang="en-US" dirty="0" smtClean="0"/>
              <a:t>Development</a:t>
            </a:r>
            <a:endParaRPr lang="en-US" dirty="0"/>
          </a:p>
        </p:txBody>
      </p:sp>
      <p:sp>
        <p:nvSpPr>
          <p:cNvPr id="2" name="Date Placeholder 1"/>
          <p:cNvSpPr>
            <a:spLocks noGrp="1"/>
          </p:cNvSpPr>
          <p:nvPr>
            <p:ph type="dt" sz="half" idx="10"/>
          </p:nvPr>
        </p:nvSpPr>
        <p:spPr/>
        <p:txBody>
          <a:bodyPr/>
          <a:lstStyle/>
          <a:p>
            <a:fld id="{C20F191C-7AEF-47EB-A414-362787D727D8}" type="datetime1">
              <a:rPr lang="en-US" smtClean="0"/>
              <a:t>9/14/16</a:t>
            </a:fld>
            <a:endParaRPr lang="en-US" dirty="0"/>
          </a:p>
        </p:txBody>
      </p:sp>
      <p:sp>
        <p:nvSpPr>
          <p:cNvPr id="3" name="Footer Placeholder 2"/>
          <p:cNvSpPr>
            <a:spLocks noGrp="1"/>
          </p:cNvSpPr>
          <p:nvPr>
            <p:ph type="ftr" sz="quarter" idx="11"/>
          </p:nvPr>
        </p:nvSpPr>
        <p:spPr/>
        <p:txBody>
          <a:bodyPr/>
          <a:lstStyle/>
          <a:p>
            <a:r>
              <a:rPr lang="en-US" smtClean="0"/>
              <a:t>OSDE-SES</a:t>
            </a:r>
            <a:endParaRPr lang="en-US" dirty="0"/>
          </a:p>
        </p:txBody>
      </p:sp>
      <p:sp>
        <p:nvSpPr>
          <p:cNvPr id="4" name="Slide Number Placeholder 3"/>
          <p:cNvSpPr>
            <a:spLocks noGrp="1"/>
          </p:cNvSpPr>
          <p:nvPr>
            <p:ph type="sldNum" sz="quarter" idx="12"/>
          </p:nvPr>
        </p:nvSpPr>
        <p:spPr/>
        <p:txBody>
          <a:bodyPr/>
          <a:lstStyle/>
          <a:p>
            <a:fld id="{634E6EAE-5B21-495E-9130-3C5F9A81E2D0}" type="slidenum">
              <a:rPr lang="en-US" smtClean="0"/>
              <a:pPr/>
              <a:t>5</a:t>
            </a:fld>
            <a:endParaRPr lang="en-US" dirty="0"/>
          </a:p>
        </p:txBody>
      </p:sp>
    </p:spTree>
    <p:extLst>
      <p:ext uri="{BB962C8B-B14F-4D97-AF65-F5344CB8AC3E}">
        <p14:creationId xmlns:p14="http://schemas.microsoft.com/office/powerpoint/2010/main" val="55662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Supervision System</a:t>
            </a:r>
            <a:endParaRPr lang="en-US" dirty="0"/>
          </a:p>
        </p:txBody>
      </p:sp>
      <p:sp>
        <p:nvSpPr>
          <p:cNvPr id="3" name="Content Placeholder 2"/>
          <p:cNvSpPr>
            <a:spLocks noGrp="1"/>
          </p:cNvSpPr>
          <p:nvPr>
            <p:ph idx="1"/>
          </p:nvPr>
        </p:nvSpPr>
        <p:spPr/>
        <p:txBody>
          <a:bodyPr/>
          <a:lstStyle/>
          <a:p>
            <a:r>
              <a:rPr lang="en-US" dirty="0" smtClean="0"/>
              <a:t>Monitoring</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6</a:t>
            </a:fld>
            <a:endParaRPr lang="en-US" dirty="0"/>
          </a:p>
        </p:txBody>
      </p:sp>
      <p:grpSp>
        <p:nvGrpSpPr>
          <p:cNvPr id="8" name="Group 7"/>
          <p:cNvGrpSpPr/>
          <p:nvPr/>
        </p:nvGrpSpPr>
        <p:grpSpPr>
          <a:xfrm>
            <a:off x="637878" y="2794714"/>
            <a:ext cx="8147320" cy="2615148"/>
            <a:chOff x="6016800" y="5629763"/>
            <a:chExt cx="2198525" cy="740834"/>
          </a:xfrm>
          <a:solidFill>
            <a:schemeClr val="accent2"/>
          </a:solidFill>
        </p:grpSpPr>
        <p:sp>
          <p:nvSpPr>
            <p:cNvPr id="9" name="Freeform 8"/>
            <p:cNvSpPr/>
            <p:nvPr/>
          </p:nvSpPr>
          <p:spPr>
            <a:xfrm>
              <a:off x="6016800" y="5629763"/>
              <a:ext cx="644525" cy="740833"/>
            </a:xfrm>
            <a:custGeom>
              <a:avLst/>
              <a:gdLst>
                <a:gd name="connsiteX0" fmla="*/ 0 w 740833"/>
                <a:gd name="connsiteY0" fmla="*/ 322263 h 644525"/>
                <a:gd name="connsiteX1" fmla="*/ 161131 w 740833"/>
                <a:gd name="connsiteY1" fmla="*/ 0 h 644525"/>
                <a:gd name="connsiteX2" fmla="*/ 579702 w 740833"/>
                <a:gd name="connsiteY2" fmla="*/ 0 h 644525"/>
                <a:gd name="connsiteX3" fmla="*/ 740833 w 740833"/>
                <a:gd name="connsiteY3" fmla="*/ 322263 h 644525"/>
                <a:gd name="connsiteX4" fmla="*/ 579702 w 740833"/>
                <a:gd name="connsiteY4" fmla="*/ 644525 h 644525"/>
                <a:gd name="connsiteX5" fmla="*/ 161131 w 740833"/>
                <a:gd name="connsiteY5" fmla="*/ 644525 h 644525"/>
                <a:gd name="connsiteX6" fmla="*/ 0 w 740833"/>
                <a:gd name="connsiteY6" fmla="*/ 322263 h 64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644525">
                  <a:moveTo>
                    <a:pt x="370416" y="0"/>
                  </a:moveTo>
                  <a:lnTo>
                    <a:pt x="740833" y="140184"/>
                  </a:lnTo>
                  <a:lnTo>
                    <a:pt x="740833" y="504341"/>
                  </a:lnTo>
                  <a:lnTo>
                    <a:pt x="370416" y="644525"/>
                  </a:lnTo>
                  <a:lnTo>
                    <a:pt x="0" y="504341"/>
                  </a:lnTo>
                  <a:lnTo>
                    <a:pt x="0" y="140184"/>
                  </a:lnTo>
                  <a:lnTo>
                    <a:pt x="370416" y="0"/>
                  </a:lnTo>
                  <a:close/>
                </a:path>
              </a:pathLst>
            </a:custGeom>
            <a:grp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spcFirstLastPara="0" vert="horz" wrap="square" lIns="119489" tIns="134498" rIns="119489" bIns="134495" numCol="1" spcCol="1270" anchor="ctr" anchorCtr="0">
              <a:noAutofit/>
            </a:bodyPr>
            <a:lstStyle/>
            <a:p>
              <a:pPr lvl="0" algn="ctr" defTabSz="222250">
                <a:lnSpc>
                  <a:spcPct val="90000"/>
                </a:lnSpc>
                <a:spcBef>
                  <a:spcPct val="0"/>
                </a:spcBef>
                <a:spcAft>
                  <a:spcPct val="35000"/>
                </a:spcAft>
              </a:pPr>
              <a:r>
                <a:rPr lang="en-US" sz="2800" kern="1200" dirty="0" smtClean="0"/>
                <a:t>Tiered Compliance Review</a:t>
              </a:r>
              <a:endParaRPr lang="en-US" sz="2800" kern="1200" dirty="0"/>
            </a:p>
          </p:txBody>
        </p:sp>
        <p:sp>
          <p:nvSpPr>
            <p:cNvPr id="10" name="Freeform 9"/>
            <p:cNvSpPr/>
            <p:nvPr/>
          </p:nvSpPr>
          <p:spPr>
            <a:xfrm>
              <a:off x="6793800" y="5629763"/>
              <a:ext cx="644525" cy="740833"/>
            </a:xfrm>
            <a:custGeom>
              <a:avLst/>
              <a:gdLst>
                <a:gd name="connsiteX0" fmla="*/ 0 w 740833"/>
                <a:gd name="connsiteY0" fmla="*/ 322263 h 644525"/>
                <a:gd name="connsiteX1" fmla="*/ 161131 w 740833"/>
                <a:gd name="connsiteY1" fmla="*/ 0 h 644525"/>
                <a:gd name="connsiteX2" fmla="*/ 579702 w 740833"/>
                <a:gd name="connsiteY2" fmla="*/ 0 h 644525"/>
                <a:gd name="connsiteX3" fmla="*/ 740833 w 740833"/>
                <a:gd name="connsiteY3" fmla="*/ 322263 h 644525"/>
                <a:gd name="connsiteX4" fmla="*/ 579702 w 740833"/>
                <a:gd name="connsiteY4" fmla="*/ 644525 h 644525"/>
                <a:gd name="connsiteX5" fmla="*/ 161131 w 740833"/>
                <a:gd name="connsiteY5" fmla="*/ 644525 h 644525"/>
                <a:gd name="connsiteX6" fmla="*/ 0 w 740833"/>
                <a:gd name="connsiteY6" fmla="*/ 322263 h 64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644525">
                  <a:moveTo>
                    <a:pt x="370416" y="0"/>
                  </a:moveTo>
                  <a:lnTo>
                    <a:pt x="740833" y="140184"/>
                  </a:lnTo>
                  <a:lnTo>
                    <a:pt x="740833" y="504341"/>
                  </a:lnTo>
                  <a:lnTo>
                    <a:pt x="370416" y="644525"/>
                  </a:lnTo>
                  <a:lnTo>
                    <a:pt x="0" y="504341"/>
                  </a:lnTo>
                  <a:lnTo>
                    <a:pt x="0" y="140184"/>
                  </a:lnTo>
                  <a:lnTo>
                    <a:pt x="370416" y="0"/>
                  </a:lnTo>
                  <a:close/>
                </a:path>
              </a:pathLst>
            </a:custGeom>
            <a:solidFill>
              <a:schemeClr val="accent1"/>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spcFirstLastPara="0" vert="horz" wrap="square" lIns="119489" tIns="134498" rIns="119489" bIns="134495" numCol="1" spcCol="1270" anchor="ctr" anchorCtr="0">
              <a:noAutofit/>
            </a:bodyPr>
            <a:lstStyle/>
            <a:p>
              <a:pPr lvl="0" algn="ctr" defTabSz="222250">
                <a:lnSpc>
                  <a:spcPct val="90000"/>
                </a:lnSpc>
                <a:spcBef>
                  <a:spcPct val="0"/>
                </a:spcBef>
                <a:spcAft>
                  <a:spcPct val="35000"/>
                </a:spcAft>
              </a:pPr>
              <a:r>
                <a:rPr lang="en-US" sz="2800" kern="1200" dirty="0" smtClean="0"/>
                <a:t>Selective Review</a:t>
              </a:r>
              <a:endParaRPr lang="en-US" sz="2800" kern="1200" dirty="0"/>
            </a:p>
          </p:txBody>
        </p:sp>
        <p:sp>
          <p:nvSpPr>
            <p:cNvPr id="11" name="Freeform 10"/>
            <p:cNvSpPr/>
            <p:nvPr/>
          </p:nvSpPr>
          <p:spPr>
            <a:xfrm>
              <a:off x="7570800" y="5629763"/>
              <a:ext cx="644525" cy="740834"/>
            </a:xfrm>
            <a:custGeom>
              <a:avLst/>
              <a:gdLst>
                <a:gd name="connsiteX0" fmla="*/ 0 w 740833"/>
                <a:gd name="connsiteY0" fmla="*/ 322263 h 644525"/>
                <a:gd name="connsiteX1" fmla="*/ 161131 w 740833"/>
                <a:gd name="connsiteY1" fmla="*/ 0 h 644525"/>
                <a:gd name="connsiteX2" fmla="*/ 579702 w 740833"/>
                <a:gd name="connsiteY2" fmla="*/ 0 h 644525"/>
                <a:gd name="connsiteX3" fmla="*/ 740833 w 740833"/>
                <a:gd name="connsiteY3" fmla="*/ 322263 h 644525"/>
                <a:gd name="connsiteX4" fmla="*/ 579702 w 740833"/>
                <a:gd name="connsiteY4" fmla="*/ 644525 h 644525"/>
                <a:gd name="connsiteX5" fmla="*/ 161131 w 740833"/>
                <a:gd name="connsiteY5" fmla="*/ 644525 h 644525"/>
                <a:gd name="connsiteX6" fmla="*/ 0 w 740833"/>
                <a:gd name="connsiteY6" fmla="*/ 322263 h 64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644525">
                  <a:moveTo>
                    <a:pt x="370416" y="0"/>
                  </a:moveTo>
                  <a:lnTo>
                    <a:pt x="740833" y="140184"/>
                  </a:lnTo>
                  <a:lnTo>
                    <a:pt x="740833" y="504341"/>
                  </a:lnTo>
                  <a:lnTo>
                    <a:pt x="370416" y="644525"/>
                  </a:lnTo>
                  <a:lnTo>
                    <a:pt x="0" y="504341"/>
                  </a:lnTo>
                  <a:lnTo>
                    <a:pt x="0" y="140184"/>
                  </a:lnTo>
                  <a:lnTo>
                    <a:pt x="370416" y="0"/>
                  </a:lnTo>
                  <a:close/>
                </a:path>
              </a:pathLst>
            </a:custGeom>
            <a:solidFill>
              <a:schemeClr val="accent6">
                <a:lumMod val="75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spcFirstLastPara="0" vert="horz" wrap="square" lIns="119489" tIns="134499" rIns="119489" bIns="134495" numCol="1" spcCol="1270" anchor="ctr" anchorCtr="0">
              <a:noAutofit/>
            </a:bodyPr>
            <a:lstStyle/>
            <a:p>
              <a:pPr lvl="0" algn="ctr" defTabSz="222250">
                <a:spcBef>
                  <a:spcPct val="0"/>
                </a:spcBef>
                <a:spcAft>
                  <a:spcPct val="35000"/>
                </a:spcAft>
              </a:pPr>
              <a:r>
                <a:rPr lang="en-US" sz="2800" dirty="0" smtClean="0"/>
                <a:t>Engage &amp; Develop</a:t>
              </a:r>
              <a:r>
                <a:rPr lang="en-US" sz="2800" kern="1200" dirty="0" smtClean="0"/>
                <a:t> Review</a:t>
              </a:r>
              <a:endParaRPr lang="en-US" sz="2800" kern="1200" dirty="0"/>
            </a:p>
          </p:txBody>
        </p:sp>
      </p:grpSp>
    </p:spTree>
    <p:extLst>
      <p:ext uri="{BB962C8B-B14F-4D97-AF65-F5344CB8AC3E}">
        <p14:creationId xmlns:p14="http://schemas.microsoft.com/office/powerpoint/2010/main" val="420778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Compliance</a:t>
            </a:r>
            <a:endParaRPr lang="en-US" dirty="0"/>
          </a:p>
        </p:txBody>
      </p:sp>
      <p:sp>
        <p:nvSpPr>
          <p:cNvPr id="3" name="Content Placeholder 2"/>
          <p:cNvSpPr>
            <a:spLocks noGrp="1"/>
          </p:cNvSpPr>
          <p:nvPr>
            <p:ph idx="1"/>
          </p:nvPr>
        </p:nvSpPr>
        <p:spPr/>
        <p:txBody>
          <a:bodyPr/>
          <a:lstStyle/>
          <a:p>
            <a:r>
              <a:rPr lang="en-US" b="1" dirty="0"/>
              <a:t>The OSDE-SES monitors every LEA in the state each year using the data available for each of the compliance indicators identified in the State Performance Plan (SPP).</a:t>
            </a:r>
            <a:r>
              <a:rPr lang="en-US" dirty="0"/>
              <a:t>  </a:t>
            </a:r>
          </a:p>
          <a:p>
            <a:r>
              <a:rPr lang="en-US" dirty="0"/>
              <a:t>For each LEA, data submitted through the Oklahoma Special Education Child Count System (i.e., Child Count and End of Year Report) are compared to the targets for each compliance indicator identified in the State Performance Plan. </a:t>
            </a:r>
            <a:endParaRPr lang="en-US" sz="800" dirty="0"/>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7</a:t>
            </a:fld>
            <a:endParaRPr lang="en-US" dirty="0"/>
          </a:p>
        </p:txBody>
      </p:sp>
    </p:spTree>
    <p:extLst>
      <p:ext uri="{BB962C8B-B14F-4D97-AF65-F5344CB8AC3E}">
        <p14:creationId xmlns:p14="http://schemas.microsoft.com/office/powerpoint/2010/main" val="86458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Compliance</a:t>
            </a:r>
            <a:endParaRPr lang="en-US" dirty="0"/>
          </a:p>
        </p:txBody>
      </p:sp>
      <p:sp>
        <p:nvSpPr>
          <p:cNvPr id="3" name="Content Placeholder 2"/>
          <p:cNvSpPr>
            <a:spLocks noGrp="1"/>
          </p:cNvSpPr>
          <p:nvPr>
            <p:ph idx="1"/>
          </p:nvPr>
        </p:nvSpPr>
        <p:spPr/>
        <p:txBody>
          <a:bodyPr/>
          <a:lstStyle/>
          <a:p>
            <a:r>
              <a:rPr lang="en-US" dirty="0"/>
              <a:t>District Determinations (available early Fall) now include both compliance and performance elements.</a:t>
            </a:r>
          </a:p>
          <a:p>
            <a:pPr marL="0" indent="0">
              <a:buNone/>
            </a:pPr>
            <a:endParaRPr lang="en-US" sz="900" dirty="0"/>
          </a:p>
          <a:p>
            <a:r>
              <a:rPr lang="en-US" dirty="0"/>
              <a:t>Districts will participate in various activities based on our Tiered Compliance Review.</a:t>
            </a:r>
          </a:p>
          <a:p>
            <a:pPr lvl="1"/>
            <a:r>
              <a:rPr lang="en-US" dirty="0"/>
              <a:t>Meets Requirements</a:t>
            </a:r>
          </a:p>
          <a:p>
            <a:pPr lvl="1"/>
            <a:r>
              <a:rPr lang="en-US" dirty="0"/>
              <a:t>Needs Assistance</a:t>
            </a:r>
          </a:p>
          <a:p>
            <a:pPr lvl="1"/>
            <a:r>
              <a:rPr lang="en-US" dirty="0"/>
              <a:t>Needs Intervention</a:t>
            </a:r>
          </a:p>
          <a:p>
            <a:pPr lvl="1"/>
            <a:r>
              <a:rPr lang="en-US" dirty="0"/>
              <a:t>Needs Substantial Intervention</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8</a:t>
            </a:fld>
            <a:endParaRPr lang="en-US" dirty="0"/>
          </a:p>
        </p:txBody>
      </p:sp>
    </p:spTree>
    <p:extLst>
      <p:ext uri="{BB962C8B-B14F-4D97-AF65-F5344CB8AC3E}">
        <p14:creationId xmlns:p14="http://schemas.microsoft.com/office/powerpoint/2010/main" val="218942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Compliance</a:t>
            </a:r>
            <a:endParaRPr lang="en-US" dirty="0"/>
          </a:p>
        </p:txBody>
      </p:sp>
      <p:sp>
        <p:nvSpPr>
          <p:cNvPr id="3" name="Content Placeholder 2"/>
          <p:cNvSpPr>
            <a:spLocks noGrp="1"/>
          </p:cNvSpPr>
          <p:nvPr>
            <p:ph idx="1"/>
          </p:nvPr>
        </p:nvSpPr>
        <p:spPr/>
        <p:txBody>
          <a:bodyPr>
            <a:normAutofit lnSpcReduction="10000"/>
          </a:bodyPr>
          <a:lstStyle/>
          <a:p>
            <a:r>
              <a:rPr lang="en-US" dirty="0"/>
              <a:t>Activities required based on</a:t>
            </a:r>
            <a:r>
              <a:rPr lang="en-US" i="1" dirty="0"/>
              <a:t> </a:t>
            </a:r>
            <a:r>
              <a:rPr lang="en-US" b="1" i="1" dirty="0"/>
              <a:t>District Determinations </a:t>
            </a:r>
            <a:r>
              <a:rPr lang="en-US" dirty="0"/>
              <a:t>could include:</a:t>
            </a:r>
          </a:p>
          <a:p>
            <a:pPr marL="0" indent="0">
              <a:buNone/>
            </a:pPr>
            <a:endParaRPr lang="en-US" dirty="0"/>
          </a:p>
          <a:p>
            <a:pPr lvl="1"/>
            <a:r>
              <a:rPr lang="en-US" sz="2800" dirty="0"/>
              <a:t>Front-loaded Technical Assistance</a:t>
            </a:r>
          </a:p>
          <a:p>
            <a:pPr lvl="1"/>
            <a:r>
              <a:rPr lang="en-US" sz="2800" dirty="0"/>
              <a:t>Professional Development</a:t>
            </a:r>
          </a:p>
          <a:p>
            <a:pPr lvl="1"/>
            <a:r>
              <a:rPr lang="en-US" sz="2800" dirty="0"/>
              <a:t>Improvement Plan</a:t>
            </a:r>
          </a:p>
          <a:p>
            <a:pPr lvl="1"/>
            <a:r>
              <a:rPr lang="en-US" sz="2800" dirty="0"/>
              <a:t>Self-Assessment</a:t>
            </a:r>
          </a:p>
          <a:p>
            <a:pPr lvl="1"/>
            <a:r>
              <a:rPr lang="en-US" sz="2800" dirty="0"/>
              <a:t>Targeted Technical Assistance</a:t>
            </a:r>
          </a:p>
          <a:p>
            <a:pPr lvl="1"/>
            <a:r>
              <a:rPr lang="en-US" sz="2800" dirty="0"/>
              <a:t>On-site Compliance Review</a:t>
            </a:r>
          </a:p>
          <a:p>
            <a:pPr lvl="1"/>
            <a:r>
              <a:rPr lang="en-US" sz="2800" dirty="0"/>
              <a:t>Corrective Action Plan</a:t>
            </a:r>
          </a:p>
          <a:p>
            <a:endParaRPr lang="en-US" dirty="0"/>
          </a:p>
        </p:txBody>
      </p:sp>
      <p:sp>
        <p:nvSpPr>
          <p:cNvPr id="4" name="Date Placeholder 3"/>
          <p:cNvSpPr>
            <a:spLocks noGrp="1"/>
          </p:cNvSpPr>
          <p:nvPr>
            <p:ph type="dt" sz="half" idx="10"/>
          </p:nvPr>
        </p:nvSpPr>
        <p:spPr/>
        <p:txBody>
          <a:bodyPr/>
          <a:lstStyle/>
          <a:p>
            <a:fld id="{E004AA4E-3270-492C-8ADF-E0D3DBB425C8}" type="datetime1">
              <a:rPr lang="en-US" smtClean="0"/>
              <a:t>9/14/16</a:t>
            </a:fld>
            <a:endParaRPr lang="en-US" dirty="0"/>
          </a:p>
        </p:txBody>
      </p:sp>
      <p:sp>
        <p:nvSpPr>
          <p:cNvPr id="5" name="Footer Placeholder 4"/>
          <p:cNvSpPr>
            <a:spLocks noGrp="1"/>
          </p:cNvSpPr>
          <p:nvPr>
            <p:ph type="ftr" sz="quarter" idx="11"/>
          </p:nvPr>
        </p:nvSpPr>
        <p:spPr/>
        <p:txBody>
          <a:bodyPr/>
          <a:lstStyle/>
          <a:p>
            <a:r>
              <a:rPr lang="en-US" smtClean="0"/>
              <a:t>OSDE-SES</a:t>
            </a:r>
            <a:endParaRPr lang="en-US" dirty="0"/>
          </a:p>
        </p:txBody>
      </p:sp>
      <p:sp>
        <p:nvSpPr>
          <p:cNvPr id="6" name="Slide Number Placeholder 5"/>
          <p:cNvSpPr>
            <a:spLocks noGrp="1"/>
          </p:cNvSpPr>
          <p:nvPr>
            <p:ph type="sldNum" sz="quarter" idx="12"/>
          </p:nvPr>
        </p:nvSpPr>
        <p:spPr/>
        <p:txBody>
          <a:bodyPr/>
          <a:lstStyle/>
          <a:p>
            <a:fld id="{634E6EAE-5B21-495E-9130-3C5F9A81E2D0}" type="slidenum">
              <a:rPr lang="en-US" smtClean="0"/>
              <a:pPr/>
              <a:t>9</a:t>
            </a:fld>
            <a:endParaRPr lang="en-US" dirty="0"/>
          </a:p>
        </p:txBody>
      </p:sp>
    </p:spTree>
    <p:extLst>
      <p:ext uri="{BB962C8B-B14F-4D97-AF65-F5344CB8AC3E}">
        <p14:creationId xmlns:p14="http://schemas.microsoft.com/office/powerpoint/2010/main" val="133271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3499</TotalTime>
  <Words>1488</Words>
  <Application>Microsoft Macintosh PowerPoint</Application>
  <PresentationFormat>On-screen Show (4:3)</PresentationFormat>
  <Paragraphs>229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Idea B  State Advisory Panel</vt:lpstr>
      <vt:lpstr>Agenda</vt:lpstr>
      <vt:lpstr>General Supervision System</vt:lpstr>
      <vt:lpstr>PowerPoint Presentation</vt:lpstr>
      <vt:lpstr>8 Components</vt:lpstr>
      <vt:lpstr>General Supervision System</vt:lpstr>
      <vt:lpstr>Tiered Compliance</vt:lpstr>
      <vt:lpstr>Tiered Compliance</vt:lpstr>
      <vt:lpstr>Tiered Compliance</vt:lpstr>
      <vt:lpstr>Selective Reviews</vt:lpstr>
      <vt:lpstr>Engage and Develop</vt:lpstr>
      <vt:lpstr>PowerPoint Presentation</vt:lpstr>
      <vt:lpstr>Child Count</vt:lpstr>
      <vt:lpstr>ESSA and Special Education</vt:lpstr>
      <vt:lpstr>ESSA and Special Education</vt:lpstr>
      <vt:lpstr>ESSA and Special Education</vt:lpstr>
      <vt:lpstr>ESSA and Special Education</vt:lpstr>
      <vt:lpstr>ESSA Consolidated State Plan</vt:lpstr>
      <vt:lpstr>ESSA Consolidated State Plan</vt:lpstr>
      <vt:lpstr>OSDE-SES Activities</vt:lpstr>
      <vt:lpstr>Membership and Terms</vt:lpstr>
      <vt:lpstr>Meeting Times</vt:lpstr>
      <vt:lpstr>Subcommittees/Panel Priorities</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SSIP*: OSDE Improvement Strategies</dc:title>
  <dc:creator>Ginger Elliott-Teague</dc:creator>
  <cp:lastModifiedBy>Todd Loftin</cp:lastModifiedBy>
  <cp:revision>147</cp:revision>
  <cp:lastPrinted>2016-01-11T14:24:21Z</cp:lastPrinted>
  <dcterms:created xsi:type="dcterms:W3CDTF">2016-01-04T15:57:13Z</dcterms:created>
  <dcterms:modified xsi:type="dcterms:W3CDTF">2016-09-15T16:50:29Z</dcterms:modified>
</cp:coreProperties>
</file>