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sldIdLst>
    <p:sldId id="259" r:id="rId5"/>
    <p:sldId id="256" r:id="rId6"/>
    <p:sldId id="260" r:id="rId7"/>
    <p:sldId id="262" r:id="rId8"/>
    <p:sldId id="271" r:id="rId9"/>
    <p:sldId id="272" r:id="rId10"/>
    <p:sldId id="273" r:id="rId11"/>
    <p:sldId id="274" r:id="rId12"/>
    <p:sldId id="275" r:id="rId13"/>
    <p:sldId id="276" r:id="rId14"/>
    <p:sldId id="277" r:id="rId15"/>
    <p:sldId id="278" r:id="rId16"/>
    <p:sldId id="266" r:id="rId17"/>
    <p:sldId id="281" r:id="rId18"/>
    <p:sldId id="285" r:id="rId19"/>
    <p:sldId id="287" r:id="rId20"/>
    <p:sldId id="283" r:id="rId21"/>
    <p:sldId id="282" r:id="rId22"/>
    <p:sldId id="284" r:id="rId23"/>
    <p:sldId id="286" r:id="rId24"/>
    <p:sldId id="267" r:id="rId25"/>
    <p:sldId id="288" r:id="rId26"/>
    <p:sldId id="268" r:id="rId27"/>
    <p:sldId id="269"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3" autoAdjust="0"/>
    <p:restoredTop sz="94716"/>
  </p:normalViewPr>
  <p:slideViewPr>
    <p:cSldViewPr snapToGrid="0" snapToObjects="1">
      <p:cViewPr varScale="1">
        <p:scale>
          <a:sx n="61" d="100"/>
          <a:sy n="61" d="100"/>
        </p:scale>
        <p:origin x="1168" y="5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07695-CAF0-48AE-A468-86A21C79BD97}" type="datetimeFigureOut">
              <a:rPr lang="en-US" smtClean="0"/>
              <a:t>11/29/2017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EAF25-CBF2-4A48-95D7-348B789C2492}" type="slidenum">
              <a:rPr lang="en-US" smtClean="0"/>
              <a:t>‹#›</a:t>
            </a:fld>
            <a:endParaRPr lang="en-US"/>
          </a:p>
        </p:txBody>
      </p:sp>
    </p:spTree>
    <p:extLst>
      <p:ext uri="{BB962C8B-B14F-4D97-AF65-F5344CB8AC3E}">
        <p14:creationId xmlns:p14="http://schemas.microsoft.com/office/powerpoint/2010/main" val="280594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--SIMR</a:t>
            </a:r>
            <a:r>
              <a:rPr lang="en-US" baseline="0" dirty="0" smtClean="0"/>
              <a:t> (% proficient on 3</a:t>
            </a:r>
            <a:r>
              <a:rPr lang="en-US" baseline="30000" dirty="0" smtClean="0"/>
              <a:t>rd</a:t>
            </a:r>
            <a:r>
              <a:rPr lang="en-US" baseline="0" dirty="0" smtClean="0"/>
              <a:t> grade reading assessment) did not improve from last year –statistically the same.</a:t>
            </a:r>
          </a:p>
          <a:p>
            <a:r>
              <a:rPr lang="en-US" dirty="0" smtClean="0"/>
              <a:t>--Training aimed at both general and special education teachers.</a:t>
            </a:r>
          </a:p>
          <a:p>
            <a:r>
              <a:rPr lang="en-US" dirty="0" smtClean="0"/>
              <a:t>--Major</a:t>
            </a:r>
            <a:r>
              <a:rPr lang="en-US" baseline="0" dirty="0" smtClean="0"/>
              <a:t> parent engagement activity planned for fall 2017 in Tulsa—talk to Greg James if you want to be involved.</a:t>
            </a:r>
          </a:p>
          <a:p>
            <a:endParaRPr lang="en-US" dirty="0" smtClean="0"/>
          </a:p>
          <a:p>
            <a:r>
              <a:rPr lang="en-US" dirty="0" smtClean="0"/>
              <a:t>Six strategies:</a:t>
            </a:r>
          </a:p>
          <a:p>
            <a:pPr marL="232943" indent="-232943">
              <a:buAutoNum type="arabicPeriod"/>
            </a:pPr>
            <a:r>
              <a:rPr lang="en-US" dirty="0" smtClean="0"/>
              <a:t>STNs</a:t>
            </a:r>
            <a:r>
              <a:rPr lang="en-US" baseline="0" dirty="0" smtClean="0"/>
              <a:t> for SoonerStart</a:t>
            </a:r>
          </a:p>
          <a:p>
            <a:pPr marL="232943" indent="-232943">
              <a:buAutoNum type="arabicPeriod"/>
            </a:pPr>
            <a:r>
              <a:rPr lang="en-US" baseline="0" dirty="0" smtClean="0"/>
              <a:t>RBA and monitoring revamp</a:t>
            </a:r>
          </a:p>
          <a:p>
            <a:pPr marL="232943" indent="-232943">
              <a:buAutoNum type="arabicPeriod"/>
            </a:pPr>
            <a:r>
              <a:rPr lang="en-US" baseline="0" dirty="0" smtClean="0"/>
              <a:t>AT and accommodations for parents</a:t>
            </a:r>
          </a:p>
          <a:p>
            <a:pPr marL="232943" indent="-232943">
              <a:buAutoNum type="arabicPeriod"/>
            </a:pPr>
            <a:r>
              <a:rPr lang="en-US" baseline="0" dirty="0" smtClean="0"/>
              <a:t>AT and accommodations for teachers/admins</a:t>
            </a:r>
          </a:p>
          <a:p>
            <a:pPr marL="232943" indent="-232943">
              <a:buAutoNum type="arabicPeriod"/>
            </a:pPr>
            <a:r>
              <a:rPr lang="en-US" dirty="0" smtClean="0"/>
              <a:t>Family early literacy training</a:t>
            </a:r>
            <a:r>
              <a:rPr lang="en-US" baseline="0" dirty="0" smtClean="0"/>
              <a:t> and outreach</a:t>
            </a:r>
          </a:p>
          <a:p>
            <a:pPr marL="232943" indent="-232943">
              <a:buAutoNum type="arabicPeriod"/>
            </a:pPr>
            <a:r>
              <a:rPr lang="en-US" baseline="0" dirty="0" smtClean="0"/>
              <a:t>LETRS/literacy PD for teachers</a:t>
            </a:r>
            <a:endParaRPr lang="en-US" dirty="0"/>
          </a:p>
        </p:txBody>
      </p:sp>
      <p:sp>
        <p:nvSpPr>
          <p:cNvPr id="4" name="Slide Number Placeholder 3"/>
          <p:cNvSpPr>
            <a:spLocks noGrp="1"/>
          </p:cNvSpPr>
          <p:nvPr>
            <p:ph type="sldNum" sz="quarter" idx="10"/>
          </p:nvPr>
        </p:nvSpPr>
        <p:spPr/>
        <p:txBody>
          <a:bodyPr/>
          <a:lstStyle/>
          <a:p>
            <a:fld id="{67813740-06E4-4E31-BD21-9326300D42FB}" type="slidenum">
              <a:rPr lang="en-US" smtClean="0"/>
              <a:t>6</a:t>
            </a:fld>
            <a:endParaRPr lang="en-US"/>
          </a:p>
        </p:txBody>
      </p:sp>
    </p:spTree>
    <p:extLst>
      <p:ext uri="{BB962C8B-B14F-4D97-AF65-F5344CB8AC3E}">
        <p14:creationId xmlns:p14="http://schemas.microsoft.com/office/powerpoint/2010/main" val="84721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13740-06E4-4E31-BD21-9326300D42FB}" type="slidenum">
              <a:rPr lang="en-US" smtClean="0"/>
              <a:t>7</a:t>
            </a:fld>
            <a:endParaRPr lang="en-US"/>
          </a:p>
        </p:txBody>
      </p:sp>
    </p:spTree>
    <p:extLst>
      <p:ext uri="{BB962C8B-B14F-4D97-AF65-F5344CB8AC3E}">
        <p14:creationId xmlns:p14="http://schemas.microsoft.com/office/powerpoint/2010/main" val="304102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3DD99-43A8-43B3-B7DE-BE012CD3AD08}" type="slidenum">
              <a:rPr lang="en-US" smtClean="0"/>
              <a:t>9</a:t>
            </a:fld>
            <a:endParaRPr lang="en-US"/>
          </a:p>
        </p:txBody>
      </p:sp>
    </p:spTree>
    <p:extLst>
      <p:ext uri="{BB962C8B-B14F-4D97-AF65-F5344CB8AC3E}">
        <p14:creationId xmlns:p14="http://schemas.microsoft.com/office/powerpoint/2010/main" val="308843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3DD99-43A8-43B3-B7DE-BE012CD3AD08}" type="slidenum">
              <a:rPr lang="en-US" smtClean="0"/>
              <a:t>10</a:t>
            </a:fld>
            <a:endParaRPr lang="en-US"/>
          </a:p>
        </p:txBody>
      </p:sp>
    </p:spTree>
    <p:extLst>
      <p:ext uri="{BB962C8B-B14F-4D97-AF65-F5344CB8AC3E}">
        <p14:creationId xmlns:p14="http://schemas.microsoft.com/office/powerpoint/2010/main" val="232445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Categories:</a:t>
            </a:r>
          </a:p>
          <a:p>
            <a:r>
              <a:rPr lang="en-US" dirty="0" smtClean="0"/>
              <a:t>7 disability categories</a:t>
            </a:r>
          </a:p>
          <a:p>
            <a:r>
              <a:rPr lang="en-US" dirty="0" smtClean="0"/>
              <a:t>2</a:t>
            </a:r>
            <a:r>
              <a:rPr lang="en-US" baseline="0" dirty="0" smtClean="0"/>
              <a:t> placement categories</a:t>
            </a:r>
          </a:p>
          <a:p>
            <a:r>
              <a:rPr lang="en-US" baseline="0" dirty="0" smtClean="0"/>
              <a:t>5 discipline categories</a:t>
            </a:r>
            <a:endParaRPr lang="en-US" dirty="0"/>
          </a:p>
        </p:txBody>
      </p:sp>
      <p:sp>
        <p:nvSpPr>
          <p:cNvPr id="4" name="Slide Number Placeholder 3"/>
          <p:cNvSpPr>
            <a:spLocks noGrp="1"/>
          </p:cNvSpPr>
          <p:nvPr>
            <p:ph type="sldNum" sz="quarter" idx="10"/>
          </p:nvPr>
        </p:nvSpPr>
        <p:spPr/>
        <p:txBody>
          <a:bodyPr/>
          <a:lstStyle/>
          <a:p>
            <a:fld id="{23943EA2-5D37-47E1-89E4-80698FB72559}" type="slidenum">
              <a:rPr lang="en-US" smtClean="0"/>
              <a:t>11</a:t>
            </a:fld>
            <a:endParaRPr lang="en-US"/>
          </a:p>
        </p:txBody>
      </p:sp>
    </p:spTree>
    <p:extLst>
      <p:ext uri="{BB962C8B-B14F-4D97-AF65-F5344CB8AC3E}">
        <p14:creationId xmlns:p14="http://schemas.microsoft.com/office/powerpoint/2010/main" val="64610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Meetings:</a:t>
            </a:r>
          </a:p>
          <a:p>
            <a:r>
              <a:rPr lang="en-US" dirty="0" smtClean="0"/>
              <a:t>2 sets in Central</a:t>
            </a:r>
            <a:r>
              <a:rPr lang="en-US" baseline="0" dirty="0" smtClean="0"/>
              <a:t> Oklahoma</a:t>
            </a:r>
          </a:p>
          <a:p>
            <a:r>
              <a:rPr lang="en-US" baseline="0" dirty="0" smtClean="0"/>
              <a:t>1 set in:</a:t>
            </a:r>
          </a:p>
          <a:p>
            <a:r>
              <a:rPr lang="en-US" baseline="0" dirty="0" smtClean="0"/>
              <a:t>--Enid</a:t>
            </a:r>
          </a:p>
          <a:p>
            <a:r>
              <a:rPr lang="en-US" baseline="0" dirty="0" smtClean="0"/>
              <a:t>--Tulsa</a:t>
            </a:r>
          </a:p>
          <a:p>
            <a:r>
              <a:rPr lang="en-US" baseline="0" dirty="0" smtClean="0"/>
              <a:t>--McAlester</a:t>
            </a:r>
          </a:p>
          <a:p>
            <a:r>
              <a:rPr lang="en-US" baseline="0" dirty="0" smtClean="0"/>
              <a:t>--Lawton</a:t>
            </a:r>
          </a:p>
        </p:txBody>
      </p:sp>
      <p:sp>
        <p:nvSpPr>
          <p:cNvPr id="4" name="Slide Number Placeholder 3"/>
          <p:cNvSpPr>
            <a:spLocks noGrp="1"/>
          </p:cNvSpPr>
          <p:nvPr>
            <p:ph type="sldNum" sz="quarter" idx="10"/>
          </p:nvPr>
        </p:nvSpPr>
        <p:spPr/>
        <p:txBody>
          <a:bodyPr/>
          <a:lstStyle/>
          <a:p>
            <a:fld id="{23943EA2-5D37-47E1-89E4-80698FB72559}" type="slidenum">
              <a:rPr lang="en-US" smtClean="0"/>
              <a:t>12</a:t>
            </a:fld>
            <a:endParaRPr lang="en-US"/>
          </a:p>
        </p:txBody>
      </p:sp>
    </p:spTree>
    <p:extLst>
      <p:ext uri="{BB962C8B-B14F-4D97-AF65-F5344CB8AC3E}">
        <p14:creationId xmlns:p14="http://schemas.microsoft.com/office/powerpoint/2010/main" val="274734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Data is about 24 hours old—data updated prior to 2 pm will show in reports after about 9 am the next day. </a:t>
            </a:r>
          </a:p>
          <a:p>
            <a:endParaRPr lang="en-US" dirty="0"/>
          </a:p>
          <a:p>
            <a:r>
              <a:rPr lang="en-US" dirty="0"/>
              <a:t>To sort and filter the records, easiest way is to export to Excel. </a:t>
            </a:r>
          </a:p>
        </p:txBody>
      </p:sp>
      <p:sp>
        <p:nvSpPr>
          <p:cNvPr id="4" name="Slide Number Placeholder 3"/>
          <p:cNvSpPr>
            <a:spLocks noGrp="1"/>
          </p:cNvSpPr>
          <p:nvPr>
            <p:ph type="sldNum" sz="quarter" idx="10"/>
          </p:nvPr>
        </p:nvSpPr>
        <p:spPr/>
        <p:txBody>
          <a:bodyPr/>
          <a:lstStyle/>
          <a:p>
            <a:fld id="{41D24609-E688-402D-A511-40FB34083356}" type="slidenum">
              <a:rPr lang="en-US" smtClean="0"/>
              <a:t>22</a:t>
            </a:fld>
            <a:endParaRPr lang="en-US"/>
          </a:p>
        </p:txBody>
      </p:sp>
    </p:spTree>
    <p:extLst>
      <p:ext uri="{BB962C8B-B14F-4D97-AF65-F5344CB8AC3E}">
        <p14:creationId xmlns:p14="http://schemas.microsoft.com/office/powerpoint/2010/main" val="417336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67332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11/29/2017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grantstest.sde.ok.gov/OSDEGMSWebv02/Logon.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taging.pepperpd.com/dashboar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214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SPDG III</a:t>
            </a:r>
            <a:endParaRPr lang="en-US" dirty="0"/>
          </a:p>
        </p:txBody>
      </p:sp>
      <p:sp>
        <p:nvSpPr>
          <p:cNvPr id="3" name="Content Placeholder 2"/>
          <p:cNvSpPr>
            <a:spLocks noGrp="1"/>
          </p:cNvSpPr>
          <p:nvPr>
            <p:ph idx="1"/>
          </p:nvPr>
        </p:nvSpPr>
        <p:spPr>
          <a:xfrm>
            <a:off x="283464" y="1417638"/>
            <a:ext cx="8403336" cy="4690554"/>
          </a:xfrm>
        </p:spPr>
        <p:txBody>
          <a:bodyPr>
            <a:normAutofit fontScale="92500"/>
          </a:bodyPr>
          <a:lstStyle/>
          <a:p>
            <a:pPr marL="457200" lvl="1" indent="0">
              <a:buNone/>
            </a:pPr>
            <a:r>
              <a:rPr lang="en-US" dirty="0" smtClean="0">
                <a:solidFill>
                  <a:srgbClr val="ACCBF9">
                    <a:lumMod val="25000"/>
                  </a:srgbClr>
                </a:solidFill>
              </a:rPr>
              <a:t>Goal 1: Scale-up and improve the sustainability of the Oklahoma Tiered Intervention System of Support (OTISS).</a:t>
            </a:r>
            <a:endParaRPr lang="en-US" dirty="0">
              <a:solidFill>
                <a:srgbClr val="ACCBF9">
                  <a:lumMod val="25000"/>
                </a:srgbClr>
              </a:solidFill>
            </a:endParaRPr>
          </a:p>
          <a:p>
            <a:pPr marL="457200" lvl="1" indent="0">
              <a:buNone/>
            </a:pPr>
            <a:r>
              <a:rPr lang="en-US" dirty="0" smtClean="0">
                <a:solidFill>
                  <a:srgbClr val="ACCBF9">
                    <a:lumMod val="25000"/>
                  </a:srgbClr>
                </a:solidFill>
              </a:rPr>
              <a:t>Goal 2: Enhance and expand professional development for parents.</a:t>
            </a:r>
          </a:p>
          <a:p>
            <a:pPr lvl="2"/>
            <a:r>
              <a:rPr lang="en-US" dirty="0" smtClean="0">
                <a:solidFill>
                  <a:srgbClr val="ACCBF9">
                    <a:lumMod val="25000"/>
                  </a:srgbClr>
                </a:solidFill>
              </a:rPr>
              <a:t>Behavior supports and interventions</a:t>
            </a:r>
          </a:p>
          <a:p>
            <a:pPr marL="457200" lvl="1" indent="0">
              <a:buNone/>
            </a:pPr>
            <a:r>
              <a:rPr lang="en-US" dirty="0" smtClean="0">
                <a:solidFill>
                  <a:srgbClr val="ACCBF9">
                    <a:lumMod val="25000"/>
                  </a:srgbClr>
                </a:solidFill>
              </a:rPr>
              <a:t>Goal 3: Enhance collaboration on initiatives designed to improve outcomes for students with disabilities.</a:t>
            </a:r>
          </a:p>
          <a:p>
            <a:pPr lvl="2"/>
            <a:r>
              <a:rPr lang="en-US" dirty="0" smtClean="0">
                <a:solidFill>
                  <a:srgbClr val="ACCBF9">
                    <a:lumMod val="25000"/>
                  </a:srgbClr>
                </a:solidFill>
              </a:rPr>
              <a:t>ESSA, SSIP, and SPDG</a:t>
            </a:r>
          </a:p>
          <a:p>
            <a:pPr lvl="2"/>
            <a:r>
              <a:rPr lang="en-US" dirty="0" smtClean="0">
                <a:solidFill>
                  <a:srgbClr val="ACCBF9">
                    <a:lumMod val="25000"/>
                  </a:srgbClr>
                </a:solidFill>
              </a:rPr>
              <a:t>Office of Instruction, Office of School Support and Improvement, and Special Education Services.  </a:t>
            </a:r>
          </a:p>
          <a:p>
            <a:pPr marL="914400" lvl="2" indent="0">
              <a:buNone/>
            </a:pPr>
            <a:r>
              <a:rPr lang="en-US" dirty="0">
                <a:solidFill>
                  <a:srgbClr val="ACCBF9">
                    <a:lumMod val="25000"/>
                  </a:srgbClr>
                </a:solidFill>
              </a:rPr>
              <a:t>	</a:t>
            </a:r>
          </a:p>
          <a:p>
            <a:pPr marL="457200" lvl="1" indent="0">
              <a:buNone/>
            </a:pPr>
            <a:endParaRPr lang="en-US" dirty="0" smtClean="0"/>
          </a:p>
        </p:txBody>
      </p:sp>
    </p:spTree>
    <p:extLst>
      <p:ext uri="{BB962C8B-B14F-4D97-AF65-F5344CB8AC3E}">
        <p14:creationId xmlns:p14="http://schemas.microsoft.com/office/powerpoint/2010/main" val="273030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Notice: Significant Disproportionality</a:t>
            </a:r>
            <a:endParaRPr lang="en-US" dirty="0"/>
          </a:p>
        </p:txBody>
      </p:sp>
      <p:sp>
        <p:nvSpPr>
          <p:cNvPr id="5" name="Content Placeholder 4"/>
          <p:cNvSpPr>
            <a:spLocks noGrp="1"/>
          </p:cNvSpPr>
          <p:nvPr>
            <p:ph idx="1"/>
          </p:nvPr>
        </p:nvSpPr>
        <p:spPr>
          <a:xfrm>
            <a:off x="457199" y="1600200"/>
            <a:ext cx="8359255" cy="4525963"/>
          </a:xfrm>
        </p:spPr>
        <p:txBody>
          <a:bodyPr>
            <a:normAutofit/>
          </a:bodyPr>
          <a:lstStyle/>
          <a:p>
            <a:r>
              <a:rPr lang="en-US" sz="3000" dirty="0" smtClean="0"/>
              <a:t>Effective January 2017: </a:t>
            </a:r>
            <a:r>
              <a:rPr lang="en-US" sz="3000" dirty="0" smtClean="0">
                <a:solidFill>
                  <a:srgbClr val="FFC000"/>
                </a:solidFill>
              </a:rPr>
              <a:t>New regulations</a:t>
            </a:r>
            <a:r>
              <a:rPr lang="en-US" sz="3000" dirty="0" smtClean="0"/>
              <a:t> dictate that states review and revise the definition, calculation and tracking of </a:t>
            </a:r>
            <a:r>
              <a:rPr lang="en-US" sz="3000" i="1" dirty="0" smtClean="0"/>
              <a:t>and</a:t>
            </a:r>
            <a:r>
              <a:rPr lang="en-US" sz="3000" dirty="0" smtClean="0"/>
              <a:t> response to district-level significant disproportionality in 14 categories.</a:t>
            </a:r>
            <a:r>
              <a:rPr lang="en-US" dirty="0" smtClean="0"/>
              <a:t> </a:t>
            </a:r>
          </a:p>
          <a:p>
            <a:pPr lvl="1"/>
            <a:r>
              <a:rPr lang="en-US" dirty="0" smtClean="0"/>
              <a:t>All decisions must take into account </a:t>
            </a:r>
            <a:r>
              <a:rPr lang="en-US" dirty="0" smtClean="0">
                <a:solidFill>
                  <a:srgbClr val="FFC000"/>
                </a:solidFill>
              </a:rPr>
              <a:t>stakeholders’</a:t>
            </a:r>
            <a:r>
              <a:rPr lang="en-US" dirty="0" smtClean="0"/>
              <a:t> input.</a:t>
            </a:r>
          </a:p>
          <a:p>
            <a:pPr lvl="1"/>
            <a:r>
              <a:rPr lang="en-US" dirty="0" smtClean="0"/>
              <a:t>New </a:t>
            </a:r>
            <a:r>
              <a:rPr lang="en-US" dirty="0" smtClean="0">
                <a:solidFill>
                  <a:srgbClr val="FFC000"/>
                </a:solidFill>
              </a:rPr>
              <a:t>practices</a:t>
            </a:r>
            <a:r>
              <a:rPr lang="en-US" dirty="0" smtClean="0"/>
              <a:t> must be implemented July 1, 2018.</a:t>
            </a:r>
          </a:p>
          <a:p>
            <a:pPr lvl="1"/>
            <a:r>
              <a:rPr lang="en-US" dirty="0" smtClean="0"/>
              <a:t>Identified districts must set aside </a:t>
            </a:r>
            <a:r>
              <a:rPr lang="en-US" dirty="0" smtClean="0">
                <a:solidFill>
                  <a:srgbClr val="FFC000"/>
                </a:solidFill>
              </a:rPr>
              <a:t>funding</a:t>
            </a:r>
            <a:r>
              <a:rPr lang="en-US" dirty="0" smtClean="0"/>
              <a:t> for CEIS.</a:t>
            </a:r>
          </a:p>
        </p:txBody>
      </p:sp>
    </p:spTree>
    <p:extLst>
      <p:ext uri="{BB962C8B-B14F-4D97-AF65-F5344CB8AC3E}">
        <p14:creationId xmlns:p14="http://schemas.microsoft.com/office/powerpoint/2010/main" val="90298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Input Process for </a:t>
            </a:r>
            <a:r>
              <a:rPr lang="en-US" dirty="0"/>
              <a:t>“Sig Dis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Six sets of meetings around the state in </a:t>
            </a:r>
            <a:r>
              <a:rPr lang="en-US" dirty="0" smtClean="0">
                <a:solidFill>
                  <a:srgbClr val="DEA900"/>
                </a:solidFill>
              </a:rPr>
              <a:t>November</a:t>
            </a:r>
          </a:p>
          <a:p>
            <a:pPr lvl="1"/>
            <a:r>
              <a:rPr lang="en-US" dirty="0" smtClean="0"/>
              <a:t>In each location, one meeting for district personnel and another for community stakeholders</a:t>
            </a:r>
          </a:p>
          <a:p>
            <a:r>
              <a:rPr lang="en-US" dirty="0" smtClean="0"/>
              <a:t>Critical questions:</a:t>
            </a:r>
          </a:p>
          <a:p>
            <a:pPr lvl="1"/>
            <a:r>
              <a:rPr lang="en-US" dirty="0" smtClean="0"/>
              <a:t>What is/are appropriate </a:t>
            </a:r>
            <a:r>
              <a:rPr lang="en-US" dirty="0" smtClean="0">
                <a:solidFill>
                  <a:srgbClr val="FFC000"/>
                </a:solidFill>
              </a:rPr>
              <a:t>threshold(s)</a:t>
            </a:r>
            <a:r>
              <a:rPr lang="en-US" dirty="0" smtClean="0"/>
              <a:t> for identifying disproportionality across the various categories?</a:t>
            </a:r>
          </a:p>
          <a:p>
            <a:pPr lvl="1"/>
            <a:r>
              <a:rPr lang="en-US" dirty="0" smtClean="0"/>
              <a:t>For how many </a:t>
            </a:r>
            <a:r>
              <a:rPr lang="en-US" dirty="0" smtClean="0">
                <a:solidFill>
                  <a:srgbClr val="FFC000"/>
                </a:solidFill>
              </a:rPr>
              <a:t>years</a:t>
            </a:r>
            <a:r>
              <a:rPr lang="en-US" dirty="0" smtClean="0"/>
              <a:t> should a district be above the threshold before being identified as significantly disproportionate?</a:t>
            </a:r>
          </a:p>
          <a:p>
            <a:pPr lvl="1"/>
            <a:r>
              <a:rPr lang="en-US" dirty="0" smtClean="0"/>
              <a:t>How much </a:t>
            </a:r>
            <a:r>
              <a:rPr lang="en-US" dirty="0" smtClean="0">
                <a:solidFill>
                  <a:srgbClr val="FFC000"/>
                </a:solidFill>
              </a:rPr>
              <a:t>progress</a:t>
            </a:r>
            <a:r>
              <a:rPr lang="en-US" dirty="0" smtClean="0"/>
              <a:t> should a district make to be removed from the list of </a:t>
            </a:r>
            <a:r>
              <a:rPr lang="en-US" dirty="0"/>
              <a:t>significantly </a:t>
            </a:r>
            <a:r>
              <a:rPr lang="en-US" dirty="0" smtClean="0"/>
              <a:t>disproportionate districts?</a:t>
            </a:r>
          </a:p>
        </p:txBody>
      </p:sp>
    </p:spTree>
    <p:extLst>
      <p:ext uri="{BB962C8B-B14F-4D97-AF65-F5344CB8AC3E}">
        <p14:creationId xmlns:p14="http://schemas.microsoft.com/office/powerpoint/2010/main" val="388922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lstStyle/>
          <a:p>
            <a:r>
              <a:rPr lang="en-US" dirty="0" smtClean="0"/>
              <a:t>Risk to SEA + Determination = Level of Support</a:t>
            </a:r>
            <a:endParaRPr lang="nb-NO" dirty="0"/>
          </a:p>
          <a:p>
            <a:endParaRPr lang="en-US" dirty="0"/>
          </a:p>
        </p:txBody>
      </p:sp>
    </p:spTree>
    <p:extLst>
      <p:ext uri="{BB962C8B-B14F-4D97-AF65-F5344CB8AC3E}">
        <p14:creationId xmlns:p14="http://schemas.microsoft.com/office/powerpoint/2010/main" val="66943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624721" y="621792"/>
            <a:ext cx="7915250" cy="5522976"/>
          </a:xfrm>
          <a:prstGeom prst="rect">
            <a:avLst/>
          </a:prstGeom>
        </p:spPr>
      </p:pic>
      <p:sp>
        <p:nvSpPr>
          <p:cNvPr id="3" name="TextBox 2"/>
          <p:cNvSpPr txBox="1"/>
          <p:nvPr/>
        </p:nvSpPr>
        <p:spPr>
          <a:xfrm>
            <a:off x="6300216" y="5425517"/>
            <a:ext cx="2459736" cy="646331"/>
          </a:xfrm>
          <a:prstGeom prst="rect">
            <a:avLst/>
          </a:prstGeom>
          <a:noFill/>
        </p:spPr>
        <p:txBody>
          <a:bodyPr wrap="square" rtlCol="0">
            <a:spAutoFit/>
          </a:bodyPr>
          <a:lstStyle/>
          <a:p>
            <a:r>
              <a:rPr lang="en-US" dirty="0" smtClean="0"/>
              <a:t>View District Determination Template</a:t>
            </a:r>
            <a:endParaRPr lang="en-US" dirty="0"/>
          </a:p>
        </p:txBody>
      </p:sp>
    </p:spTree>
    <p:extLst>
      <p:ext uri="{BB962C8B-B14F-4D97-AF65-F5344CB8AC3E}">
        <p14:creationId xmlns:p14="http://schemas.microsoft.com/office/powerpoint/2010/main" val="401155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174" y="113799"/>
            <a:ext cx="7351651" cy="6630401"/>
          </a:xfrm>
          <a:prstGeom prst="rect">
            <a:avLst/>
          </a:prstGeom>
        </p:spPr>
      </p:pic>
    </p:spTree>
    <p:extLst>
      <p:ext uri="{BB962C8B-B14F-4D97-AF65-F5344CB8AC3E}">
        <p14:creationId xmlns:p14="http://schemas.microsoft.com/office/powerpoint/2010/main" val="189571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87156967"/>
              </p:ext>
            </p:extLst>
          </p:nvPr>
        </p:nvGraphicFramePr>
        <p:xfrm>
          <a:off x="658369" y="566926"/>
          <a:ext cx="7781543" cy="5567983"/>
        </p:xfrm>
        <a:graphic>
          <a:graphicData uri="http://schemas.openxmlformats.org/drawingml/2006/table">
            <a:tbl>
              <a:tblPr firstRow="1" firstCol="1" bandRow="1"/>
              <a:tblGrid>
                <a:gridCol w="4264331">
                  <a:extLst>
                    <a:ext uri="{9D8B030D-6E8A-4147-A177-3AD203B41FA5}">
                      <a16:colId xmlns:a16="http://schemas.microsoft.com/office/drawing/2014/main" val="2081430696"/>
                    </a:ext>
                  </a:extLst>
                </a:gridCol>
                <a:gridCol w="1172404">
                  <a:extLst>
                    <a:ext uri="{9D8B030D-6E8A-4147-A177-3AD203B41FA5}">
                      <a16:colId xmlns:a16="http://schemas.microsoft.com/office/drawing/2014/main" val="3823824028"/>
                    </a:ext>
                  </a:extLst>
                </a:gridCol>
                <a:gridCol w="1172404">
                  <a:extLst>
                    <a:ext uri="{9D8B030D-6E8A-4147-A177-3AD203B41FA5}">
                      <a16:colId xmlns:a16="http://schemas.microsoft.com/office/drawing/2014/main" val="1041014723"/>
                    </a:ext>
                  </a:extLst>
                </a:gridCol>
                <a:gridCol w="1172404">
                  <a:extLst>
                    <a:ext uri="{9D8B030D-6E8A-4147-A177-3AD203B41FA5}">
                      <a16:colId xmlns:a16="http://schemas.microsoft.com/office/drawing/2014/main" val="1872003309"/>
                    </a:ext>
                  </a:extLst>
                </a:gridCol>
              </a:tblGrid>
              <a:tr h="289493">
                <a:tc gridSpan="4">
                  <a:txBody>
                    <a:bodyPr/>
                    <a:lstStyle/>
                    <a:p>
                      <a:pPr marL="548640" marR="548640" indent="0" algn="ctr">
                        <a:lnSpc>
                          <a:spcPct val="107000"/>
                        </a:lnSpc>
                        <a:spcBef>
                          <a:spcPts val="0"/>
                        </a:spcBef>
                        <a:spcAft>
                          <a:spcPts val="0"/>
                        </a:spcAft>
                      </a:pPr>
                      <a:r>
                        <a:rPr lang="en-US" sz="1200" b="1">
                          <a:effectLst/>
                          <a:latin typeface="Candara" panose="020E0502030303020204" pitchFamily="34" charset="0"/>
                          <a:ea typeface="Times New Roman" panose="02020603050405020304" pitchFamily="18" charset="0"/>
                          <a:cs typeface="Arial" panose="020B0604020202020204" pitchFamily="34" charset="0"/>
                        </a:rPr>
                        <a:t>Part B Results Driven Accountability Matrix: 2015-2016</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851340"/>
                  </a:ext>
                </a:extLst>
              </a:tr>
              <a:tr h="250626">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Reading Component Elements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Performance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Indicator Met</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Score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extLst>
                  <a:ext uri="{0D108BD9-81ED-4DB2-BD59-A6C34878D82A}">
                    <a16:rowId xmlns:a16="http://schemas.microsoft.com/office/drawing/2014/main" val="2813954021"/>
                  </a:ext>
                </a:extLst>
              </a:tr>
              <a:tr h="4190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3B:</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Percentage of students with disabilities participating in Regular Statewide Assessments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indent="0" algn="ctr">
                        <a:lnSpc>
                          <a:spcPct val="107000"/>
                        </a:lnSpc>
                        <a:spcBef>
                          <a:spcPts val="0"/>
                        </a:spcBef>
                        <a:spcAft>
                          <a:spcPts val="0"/>
                        </a:spcAft>
                      </a:pPr>
                      <a:r>
                        <a:rPr lang="en-US" sz="12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0520007"/>
                  </a:ext>
                </a:extLst>
              </a:tr>
              <a:tr h="246941">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Math Component Elements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Performance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Indicator Met</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Score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extLst>
                  <a:ext uri="{0D108BD9-81ED-4DB2-BD59-A6C34878D82A}">
                    <a16:rowId xmlns:a16="http://schemas.microsoft.com/office/drawing/2014/main" val="3221647830"/>
                  </a:ext>
                </a:extLst>
              </a:tr>
              <a:tr h="4190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3B:</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Percentage of students with disabilities participating in Regular Statewide Assessments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6056636"/>
                  </a:ext>
                </a:extLst>
              </a:tr>
              <a:tr h="246941">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Other Results Driven Elements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Performance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Indicator Met</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Score</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69AD2"/>
                    </a:solidFill>
                  </a:tcPr>
                </a:tc>
                <a:extLst>
                  <a:ext uri="{0D108BD9-81ED-4DB2-BD59-A6C34878D82A}">
                    <a16:rowId xmlns:a16="http://schemas.microsoft.com/office/drawing/2014/main" val="179451282"/>
                  </a:ext>
                </a:extLst>
              </a:tr>
              <a:tr h="4190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2:</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Percentage of students with disabilities dropping out of High School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x.xx</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Yes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2</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353063"/>
                  </a:ext>
                </a:extLst>
              </a:tr>
              <a:tr h="419029">
                <a:tc>
                  <a:txBody>
                    <a:bodyPr/>
                    <a:lstStyle/>
                    <a:p>
                      <a:pPr marL="0" marR="0" indent="0" algn="l">
                        <a:lnSpc>
                          <a:spcPct val="107000"/>
                        </a:lnSpc>
                        <a:spcBef>
                          <a:spcPts val="0"/>
                        </a:spcBef>
                        <a:spcAft>
                          <a:spcPts val="0"/>
                        </a:spcAft>
                      </a:pPr>
                      <a:r>
                        <a:rPr lang="en-US" sz="1000" b="1" strike="sngStrike">
                          <a:effectLst/>
                          <a:latin typeface="Candara" panose="020E0502030303020204" pitchFamily="34" charset="0"/>
                          <a:ea typeface="Times New Roman" panose="02020603050405020304" pitchFamily="18" charset="0"/>
                          <a:cs typeface="Arial" panose="020B0604020202020204" pitchFamily="34" charset="0"/>
                        </a:rPr>
                        <a:t>Indicator 5:</a:t>
                      </a:r>
                      <a:r>
                        <a:rPr lang="en-US" sz="800" b="1" strike="sngStrike">
                          <a:effectLst/>
                          <a:latin typeface="Candara" panose="020E0502030303020204" pitchFamily="34" charset="0"/>
                          <a:ea typeface="Times New Roman" panose="02020603050405020304" pitchFamily="18" charset="0"/>
                          <a:cs typeface="Arial" panose="020B0604020202020204" pitchFamily="34" charset="0"/>
                        </a:rPr>
                        <a:t> </a:t>
                      </a:r>
                      <a:r>
                        <a:rPr lang="en-US" sz="800" strike="sngStrike">
                          <a:effectLst/>
                          <a:latin typeface="Candara" panose="020E0502030303020204" pitchFamily="34" charset="0"/>
                          <a:ea typeface="Times New Roman" panose="02020603050405020304" pitchFamily="18" charset="0"/>
                          <a:cs typeface="Arial" panose="020B0604020202020204" pitchFamily="34" charset="0"/>
                        </a:rPr>
                        <a:t>Percentage of students with disabilities served inside the regular class 80% or more of the day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37777"/>
                  </a:ext>
                </a:extLst>
              </a:tr>
              <a:tr h="736989">
                <a:tc>
                  <a:txBody>
                    <a:bodyPr/>
                    <a:lstStyle/>
                    <a:p>
                      <a:pPr marL="0" marR="0" indent="0" algn="l">
                        <a:lnSpc>
                          <a:spcPct val="107000"/>
                        </a:lnSpc>
                        <a:spcBef>
                          <a:spcPts val="0"/>
                        </a:spcBef>
                        <a:spcAft>
                          <a:spcPts val="0"/>
                        </a:spcAft>
                      </a:pPr>
                      <a:r>
                        <a:rPr lang="en-US" sz="1000" b="1" strike="sngStrike">
                          <a:effectLst/>
                          <a:latin typeface="Candara" panose="020E0502030303020204" pitchFamily="34" charset="0"/>
                          <a:ea typeface="Times New Roman" panose="02020603050405020304" pitchFamily="18" charset="0"/>
                          <a:cs typeface="Arial" panose="020B0604020202020204" pitchFamily="34" charset="0"/>
                        </a:rPr>
                        <a:t>Indicator 6: </a:t>
                      </a:r>
                      <a:r>
                        <a:rPr lang="en-US" sz="800" strike="sngStrike">
                          <a:effectLst/>
                          <a:latin typeface="Candara" panose="020E0502030303020204" pitchFamily="34" charset="0"/>
                          <a:ea typeface="Times New Roman" panose="02020603050405020304" pitchFamily="18" charset="0"/>
                          <a:cs typeface="Arial" panose="020B0604020202020204" pitchFamily="34" charset="0"/>
                        </a:rPr>
                        <a:t>Percentage of students with disabilities aged 3 through 5 with IEPs attending a regular early childhood program and receiving the majority of special education and related services in the regular early childhood program</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8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8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544045"/>
                  </a:ext>
                </a:extLst>
              </a:tr>
              <a:tr h="8968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7: </a:t>
                      </a:r>
                      <a:r>
                        <a:rPr lang="en-US" sz="800">
                          <a:effectLst/>
                          <a:latin typeface="Candara" panose="020E0502030303020204" pitchFamily="34" charset="0"/>
                          <a:ea typeface="Times New Roman" panose="02020603050405020304" pitchFamily="18" charset="0"/>
                          <a:cs typeface="Arial" panose="020B0604020202020204" pitchFamily="34" charset="0"/>
                        </a:rPr>
                        <a:t>For each Outcome listed, the percentage of students with disabilities who improved functioning to a level nearer to same-aged peers, improved functioning to a level comparable to same aged peers, or maintained functioning at a level comparable to same-aged peers in regards to…</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 </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4932119"/>
                  </a:ext>
                </a:extLst>
              </a:tr>
              <a:tr h="385990">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7 Outcome A:</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Positive social-emotional skills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100.00</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Yes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2</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0067938"/>
                  </a:ext>
                </a:extLst>
              </a:tr>
              <a:tr h="4190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7 Outcome B:</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Acquisition and use of knowledge and skills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100.00</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Yes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2</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099627"/>
                  </a:ext>
                </a:extLst>
              </a:tr>
              <a:tr h="419029">
                <a:tc>
                  <a:txBody>
                    <a:bodyPr/>
                    <a:lstStyle/>
                    <a:p>
                      <a:pPr marL="0" marR="0" indent="0" algn="l">
                        <a:lnSpc>
                          <a:spcPct val="107000"/>
                        </a:lnSpc>
                        <a:spcBef>
                          <a:spcPts val="0"/>
                        </a:spcBef>
                        <a:spcAft>
                          <a:spcPts val="0"/>
                        </a:spcAft>
                      </a:pPr>
                      <a:r>
                        <a:rPr lang="en-US" sz="1000" b="1">
                          <a:effectLst/>
                          <a:latin typeface="Candara" panose="020E0502030303020204" pitchFamily="34" charset="0"/>
                          <a:ea typeface="Times New Roman" panose="02020603050405020304" pitchFamily="18" charset="0"/>
                          <a:cs typeface="Arial" panose="020B0604020202020204" pitchFamily="34" charset="0"/>
                        </a:rPr>
                        <a:t>Indicator 7 Outcome C:</a:t>
                      </a:r>
                      <a:r>
                        <a:rPr lang="en-US" sz="800" b="1">
                          <a:effectLst/>
                          <a:latin typeface="Candara" panose="020E0502030303020204" pitchFamily="34" charset="0"/>
                          <a:ea typeface="Times New Roman" panose="02020603050405020304" pitchFamily="18" charset="0"/>
                          <a:cs typeface="Arial" panose="020B0604020202020204" pitchFamily="34" charset="0"/>
                        </a:rPr>
                        <a:t> </a:t>
                      </a:r>
                      <a:r>
                        <a:rPr lang="en-US" sz="800">
                          <a:effectLst/>
                          <a:latin typeface="Candara" panose="020E0502030303020204" pitchFamily="34" charset="0"/>
                          <a:ea typeface="Times New Roman" panose="02020603050405020304" pitchFamily="18" charset="0"/>
                          <a:cs typeface="Arial" panose="020B0604020202020204" pitchFamily="34" charset="0"/>
                        </a:rPr>
                        <a:t>Use of appropriate behaviors to meet their needs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118113" marR="118113" marT="23513" marB="23513"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xx.xx</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900" b="1">
                          <a:effectLst/>
                          <a:latin typeface="Candara" panose="020E0502030303020204" pitchFamily="34" charset="0"/>
                          <a:ea typeface="Times New Roman" panose="02020603050405020304" pitchFamily="18" charset="0"/>
                          <a:cs typeface="Arial" panose="020B0604020202020204" pitchFamily="34" charset="0"/>
                        </a:rPr>
                        <a:t>Yes</a:t>
                      </a:r>
                      <a:endParaRPr lang="en-US" sz="100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7000"/>
                        </a:lnSpc>
                        <a:spcBef>
                          <a:spcPts val="0"/>
                        </a:spcBef>
                        <a:spcAft>
                          <a:spcPts val="0"/>
                        </a:spcAft>
                      </a:pPr>
                      <a:r>
                        <a:rPr lang="en-US" sz="1000" b="1" dirty="0">
                          <a:effectLst/>
                          <a:latin typeface="Candara" panose="020E0502030303020204" pitchFamily="34" charset="0"/>
                          <a:ea typeface="Times New Roman" panose="02020603050405020304" pitchFamily="18" charset="0"/>
                          <a:cs typeface="Arial" panose="020B0604020202020204" pitchFamily="34" charset="0"/>
                        </a:rPr>
                        <a:t>2</a:t>
                      </a:r>
                      <a:endParaRPr lang="en-US" sz="10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2875560"/>
                  </a:ext>
                </a:extLst>
              </a:tr>
            </a:tbl>
          </a:graphicData>
        </a:graphic>
      </p:graphicFrame>
    </p:spTree>
    <p:extLst>
      <p:ext uri="{BB962C8B-B14F-4D97-AF65-F5344CB8AC3E}">
        <p14:creationId xmlns:p14="http://schemas.microsoft.com/office/powerpoint/2010/main" val="279470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1370" y="608946"/>
            <a:ext cx="5652076" cy="2348267"/>
          </a:xfrm>
          <a:prstGeom prst="rect">
            <a:avLst/>
          </a:prstGeom>
        </p:spPr>
      </p:pic>
      <p:pic>
        <p:nvPicPr>
          <p:cNvPr id="3" name="Picture 2"/>
          <p:cNvPicPr>
            <a:picLocks noChangeAspect="1"/>
          </p:cNvPicPr>
          <p:nvPr/>
        </p:nvPicPr>
        <p:blipFill>
          <a:blip r:embed="rId3"/>
          <a:stretch>
            <a:fillRect/>
          </a:stretch>
        </p:blipFill>
        <p:spPr>
          <a:xfrm>
            <a:off x="1317679" y="3502536"/>
            <a:ext cx="6837826" cy="2486400"/>
          </a:xfrm>
          <a:prstGeom prst="rect">
            <a:avLst/>
          </a:prstGeom>
        </p:spPr>
      </p:pic>
    </p:spTree>
    <p:extLst>
      <p:ext uri="{BB962C8B-B14F-4D97-AF65-F5344CB8AC3E}">
        <p14:creationId xmlns:p14="http://schemas.microsoft.com/office/powerpoint/2010/main" val="98334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048" y="273676"/>
            <a:ext cx="8348472" cy="6154068"/>
          </a:xfrm>
          <a:prstGeom prst="rect">
            <a:avLst/>
          </a:prstGeom>
        </p:spPr>
      </p:pic>
    </p:spTree>
    <p:extLst>
      <p:ext uri="{BB962C8B-B14F-4D97-AF65-F5344CB8AC3E}">
        <p14:creationId xmlns:p14="http://schemas.microsoft.com/office/powerpoint/2010/main" val="332506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016" y="940832"/>
            <a:ext cx="8786122" cy="4914423"/>
          </a:xfrm>
          <a:prstGeom prst="rect">
            <a:avLst/>
          </a:prstGeom>
        </p:spPr>
      </p:pic>
    </p:spTree>
    <p:extLst>
      <p:ext uri="{BB962C8B-B14F-4D97-AF65-F5344CB8AC3E}">
        <p14:creationId xmlns:p14="http://schemas.microsoft.com/office/powerpoint/2010/main" val="342649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989"/>
            <a:ext cx="7772400" cy="1470025"/>
          </a:xfrm>
        </p:spPr>
        <p:txBody>
          <a:bodyPr>
            <a:normAutofit/>
          </a:bodyPr>
          <a:lstStyle/>
          <a:p>
            <a:r>
              <a:rPr lang="en-US" cap="all" spc="-100" dirty="0">
                <a:solidFill>
                  <a:srgbClr val="4472C4">
                    <a:lumMod val="75000"/>
                  </a:srgbClr>
                </a:solidFill>
                <a:latin typeface="Lucida Sans Unicode"/>
                <a:cs typeface="+mj-cs"/>
              </a:rPr>
              <a:t>Idea B </a:t>
            </a:r>
            <a:br>
              <a:rPr lang="en-US" cap="all" spc="-100" dirty="0">
                <a:solidFill>
                  <a:srgbClr val="4472C4">
                    <a:lumMod val="75000"/>
                  </a:srgbClr>
                </a:solidFill>
                <a:latin typeface="Lucida Sans Unicode"/>
                <a:cs typeface="+mj-cs"/>
              </a:rPr>
            </a:br>
            <a:r>
              <a:rPr lang="en-US" cap="all" spc="-100" dirty="0">
                <a:solidFill>
                  <a:srgbClr val="4472C4">
                    <a:lumMod val="75000"/>
                  </a:srgbClr>
                </a:solidFill>
                <a:latin typeface="Lucida Sans Unicode"/>
                <a:cs typeface="+mj-cs"/>
              </a:rPr>
              <a:t>State Advisory Panel</a:t>
            </a:r>
            <a:endParaRPr lang="en-US" sz="5400" dirty="0"/>
          </a:p>
        </p:txBody>
      </p:sp>
      <p:sp>
        <p:nvSpPr>
          <p:cNvPr id="3" name="Subtitle 2"/>
          <p:cNvSpPr>
            <a:spLocks noGrp="1"/>
          </p:cNvSpPr>
          <p:nvPr>
            <p:ph type="subTitle" idx="1"/>
          </p:nvPr>
        </p:nvSpPr>
        <p:spPr>
          <a:xfrm>
            <a:off x="1371600" y="3500154"/>
            <a:ext cx="6400800" cy="2138646"/>
          </a:xfrm>
        </p:spPr>
        <p:txBody>
          <a:bodyPr>
            <a:normAutofit fontScale="85000" lnSpcReduction="20000"/>
          </a:bodyPr>
          <a:lstStyle/>
          <a:p>
            <a:r>
              <a:rPr lang="en-US" dirty="0">
                <a:solidFill>
                  <a:schemeClr val="tx1"/>
                </a:solidFill>
              </a:rPr>
              <a:t>Thursday, Sept. 7</a:t>
            </a:r>
            <a:r>
              <a:rPr lang="en-US" baseline="30000" dirty="0">
                <a:solidFill>
                  <a:schemeClr val="tx1"/>
                </a:solidFill>
              </a:rPr>
              <a:t>th</a:t>
            </a:r>
            <a:r>
              <a:rPr lang="en-US" dirty="0">
                <a:solidFill>
                  <a:schemeClr val="tx1"/>
                </a:solidFill>
              </a:rPr>
              <a:t>, 2017</a:t>
            </a:r>
          </a:p>
          <a:p>
            <a:r>
              <a:rPr lang="en-US" dirty="0">
                <a:solidFill>
                  <a:schemeClr val="tx1"/>
                </a:solidFill>
              </a:rPr>
              <a:t>@ FRANCIS TUTTLE ROCKWELL CAMPUS</a:t>
            </a:r>
          </a:p>
          <a:p>
            <a:r>
              <a:rPr lang="en-US" dirty="0">
                <a:solidFill>
                  <a:schemeClr val="tx1"/>
                </a:solidFill>
              </a:rPr>
              <a:t>12777 N. Rockwell Ave/Rm D1750A</a:t>
            </a:r>
          </a:p>
          <a:p>
            <a:r>
              <a:rPr lang="en-US" dirty="0">
                <a:solidFill>
                  <a:schemeClr val="tx1"/>
                </a:solidFill>
              </a:rPr>
              <a:t>OKC, OK 73142</a:t>
            </a:r>
          </a:p>
          <a:p>
            <a:r>
              <a:rPr lang="en-US" dirty="0" smtClean="0">
                <a:solidFill>
                  <a:schemeClr val="tx1"/>
                </a:solidFill>
              </a:rPr>
              <a:t>12:30 </a:t>
            </a:r>
            <a:r>
              <a:rPr lang="en-US" dirty="0">
                <a:solidFill>
                  <a:schemeClr val="tx1"/>
                </a:solidFill>
              </a:rPr>
              <a:t>p.m. - 4:00 p.m.</a:t>
            </a:r>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lstStyle/>
          <a:p>
            <a:r>
              <a:rPr lang="en-US" dirty="0" smtClean="0"/>
              <a:t>Compliance through the GMS </a:t>
            </a:r>
          </a:p>
          <a:p>
            <a:pPr lvl="1"/>
            <a:r>
              <a:rPr lang="en-US" dirty="0">
                <a:hlinkClick r:id="rId2"/>
              </a:rPr>
              <a:t>https://</a:t>
            </a:r>
            <a:r>
              <a:rPr lang="en-US" dirty="0" smtClean="0">
                <a:hlinkClick r:id="rId2"/>
              </a:rPr>
              <a:t>egrantstest.sde.ok.gov/OSDEGMSWebv02/Logon.aspx</a:t>
            </a:r>
            <a:endParaRPr lang="en-US" dirty="0" smtClean="0"/>
          </a:p>
          <a:p>
            <a:pPr lvl="1"/>
            <a:r>
              <a:rPr lang="nb-NO" dirty="0"/>
              <a:t>User Id: 15559</a:t>
            </a:r>
          </a:p>
          <a:p>
            <a:pPr lvl="1"/>
            <a:r>
              <a:rPr lang="nb-NO" dirty="0"/>
              <a:t>Password: GMSTEST</a:t>
            </a:r>
          </a:p>
          <a:p>
            <a:endParaRPr lang="en-US" dirty="0"/>
          </a:p>
        </p:txBody>
      </p:sp>
    </p:spTree>
    <p:extLst>
      <p:ext uri="{BB962C8B-B14F-4D97-AF65-F5344CB8AC3E}">
        <p14:creationId xmlns:p14="http://schemas.microsoft.com/office/powerpoint/2010/main" val="400574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Count</a:t>
            </a:r>
            <a:endParaRPr lang="en-US" dirty="0"/>
          </a:p>
        </p:txBody>
      </p:sp>
      <p:sp>
        <p:nvSpPr>
          <p:cNvPr id="3" name="Content Placeholder 2"/>
          <p:cNvSpPr>
            <a:spLocks noGrp="1"/>
          </p:cNvSpPr>
          <p:nvPr>
            <p:ph idx="1"/>
          </p:nvPr>
        </p:nvSpPr>
        <p:spPr/>
        <p:txBody>
          <a:bodyPr>
            <a:noAutofit/>
          </a:bodyPr>
          <a:lstStyle/>
          <a:p>
            <a:r>
              <a:rPr lang="en-US" sz="2800" dirty="0" smtClean="0"/>
              <a:t>WEBEX</a:t>
            </a:r>
            <a:r>
              <a:rPr lang="en-US" sz="2800" dirty="0"/>
              <a:t>: Wednesday, September 6th. </a:t>
            </a:r>
            <a:r>
              <a:rPr lang="en-US" sz="2800" dirty="0" smtClean="0"/>
              <a:t>10:00–11:30am</a:t>
            </a:r>
          </a:p>
          <a:p>
            <a:r>
              <a:rPr lang="en-US" sz="2800" dirty="0" smtClean="0"/>
              <a:t>ENID on Monday, September 11th. Two sessions</a:t>
            </a:r>
          </a:p>
          <a:p>
            <a:r>
              <a:rPr lang="en-US" sz="2800" dirty="0" smtClean="0"/>
              <a:t>TULSA </a:t>
            </a:r>
            <a:r>
              <a:rPr lang="en-US" sz="2800" dirty="0"/>
              <a:t>on Tuesday, September 12th. Two sessions </a:t>
            </a:r>
          </a:p>
          <a:p>
            <a:r>
              <a:rPr lang="en-US" sz="2800" dirty="0" err="1" smtClean="0"/>
              <a:t>McALESTER</a:t>
            </a:r>
            <a:r>
              <a:rPr lang="en-US" sz="2800" dirty="0" smtClean="0"/>
              <a:t> </a:t>
            </a:r>
            <a:r>
              <a:rPr lang="en-US" sz="2800" dirty="0"/>
              <a:t>on Wednesday, September 13th. Two sessions </a:t>
            </a:r>
            <a:endParaRPr lang="en-US" sz="2800" dirty="0" smtClean="0"/>
          </a:p>
          <a:p>
            <a:r>
              <a:rPr lang="en-US" sz="2800" dirty="0" smtClean="0"/>
              <a:t>LAWTON </a:t>
            </a:r>
            <a:r>
              <a:rPr lang="en-US" sz="2800" dirty="0"/>
              <a:t>on Thursday, September 14th. Two sessions </a:t>
            </a:r>
            <a:endParaRPr lang="en-US" sz="2800" dirty="0" smtClean="0"/>
          </a:p>
          <a:p>
            <a:r>
              <a:rPr lang="en-US" sz="2800" dirty="0" smtClean="0"/>
              <a:t>OKC </a:t>
            </a:r>
            <a:r>
              <a:rPr lang="en-US" sz="2800" dirty="0"/>
              <a:t>on Friday, September 15th. Two </a:t>
            </a:r>
            <a:r>
              <a:rPr lang="en-US" sz="2800" dirty="0" smtClean="0"/>
              <a:t>sessions</a:t>
            </a:r>
            <a:endParaRPr lang="en-US" sz="2800" dirty="0"/>
          </a:p>
          <a:p>
            <a:r>
              <a:rPr lang="en-US" sz="2800" dirty="0" smtClean="0"/>
              <a:t>WEBEX</a:t>
            </a:r>
            <a:r>
              <a:rPr lang="en-US" sz="2800" dirty="0"/>
              <a:t>: Thursday, September 21st. 8:30 –10:00am</a:t>
            </a:r>
          </a:p>
        </p:txBody>
      </p:sp>
    </p:spTree>
    <p:extLst>
      <p:ext uri="{BB962C8B-B14F-4D97-AF65-F5344CB8AC3E}">
        <p14:creationId xmlns:p14="http://schemas.microsoft.com/office/powerpoint/2010/main" val="205028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Introducing…AR Lite!</a:t>
            </a:r>
          </a:p>
        </p:txBody>
      </p:sp>
      <p:sp>
        <p:nvSpPr>
          <p:cNvPr id="3" name="Content Placeholder 2"/>
          <p:cNvSpPr>
            <a:spLocks noGrp="1"/>
          </p:cNvSpPr>
          <p:nvPr>
            <p:ph idx="1"/>
          </p:nvPr>
        </p:nvSpPr>
        <p:spPr/>
        <p:txBody>
          <a:bodyPr/>
          <a:lstStyle/>
          <a:p>
            <a:r>
              <a:rPr lang="en-US" dirty="0"/>
              <a:t>EdPlan “</a:t>
            </a:r>
            <a:r>
              <a:rPr lang="en-US" dirty="0">
                <a:solidFill>
                  <a:srgbClr val="E6AF00"/>
                </a:solidFill>
              </a:rPr>
              <a:t>A</a:t>
            </a:r>
            <a:r>
              <a:rPr lang="en-US" dirty="0"/>
              <a:t>dvanced </a:t>
            </a:r>
            <a:r>
              <a:rPr lang="en-US" dirty="0">
                <a:solidFill>
                  <a:srgbClr val="E6AF00"/>
                </a:solidFill>
              </a:rPr>
              <a:t>R</a:t>
            </a:r>
            <a:r>
              <a:rPr lang="en-US" dirty="0"/>
              <a:t>eporting” tool that…</a:t>
            </a:r>
          </a:p>
          <a:p>
            <a:pPr lvl="1"/>
            <a:r>
              <a:rPr lang="en-US" dirty="0"/>
              <a:t>Allows OSDE-SES to create customized reports efficiently</a:t>
            </a:r>
          </a:p>
          <a:p>
            <a:pPr lvl="1"/>
            <a:r>
              <a:rPr lang="en-US" dirty="0"/>
              <a:t>Streamlines spreadsheet data presentation and error correction</a:t>
            </a:r>
          </a:p>
          <a:p>
            <a:pPr lvl="1"/>
            <a:r>
              <a:rPr lang="en-US" dirty="0"/>
              <a:t>Can be exported into Excel for sorting and filtering</a:t>
            </a:r>
          </a:p>
          <a:p>
            <a:pPr marL="0" indent="0">
              <a:buNone/>
            </a:pPr>
            <a:endParaRPr lang="en-US" dirty="0"/>
          </a:p>
          <a:p>
            <a:pPr marL="0" indent="0" algn="ctr">
              <a:buNone/>
            </a:pPr>
            <a:r>
              <a:rPr lang="en-US" i="1" dirty="0"/>
              <a:t>First report: Child Count</a:t>
            </a:r>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22</a:t>
            </a:fld>
            <a:endParaRPr lang="en-US"/>
          </a:p>
        </p:txBody>
      </p:sp>
    </p:spTree>
    <p:extLst>
      <p:ext uri="{BB962C8B-B14F-4D97-AF65-F5344CB8AC3E}">
        <p14:creationId xmlns:p14="http://schemas.microsoft.com/office/powerpoint/2010/main" val="2238984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a:t>
            </a:r>
            <a:endParaRPr lang="en-US" dirty="0"/>
          </a:p>
        </p:txBody>
      </p:sp>
      <p:sp>
        <p:nvSpPr>
          <p:cNvPr id="3" name="Content Placeholder 2"/>
          <p:cNvSpPr>
            <a:spLocks noGrp="1"/>
          </p:cNvSpPr>
          <p:nvPr>
            <p:ph idx="1"/>
          </p:nvPr>
        </p:nvSpPr>
        <p:spPr/>
        <p:txBody>
          <a:bodyPr/>
          <a:lstStyle/>
          <a:p>
            <a:r>
              <a:rPr lang="en-US" dirty="0" smtClean="0"/>
              <a:t>Contract with OHCA and PCG</a:t>
            </a:r>
          </a:p>
          <a:p>
            <a:pPr lvl="1"/>
            <a:r>
              <a:rPr lang="en-US" dirty="0" smtClean="0"/>
              <a:t>IEP serves as prior authorization/evaluation information serves as physician referral</a:t>
            </a:r>
          </a:p>
          <a:p>
            <a:r>
              <a:rPr lang="en-US" dirty="0" smtClean="0"/>
              <a:t>Statewide Medicaid System</a:t>
            </a:r>
          </a:p>
          <a:p>
            <a:r>
              <a:rPr lang="en-US" dirty="0" smtClean="0"/>
              <a:t>Participation Agreements</a:t>
            </a:r>
          </a:p>
          <a:p>
            <a:r>
              <a:rPr lang="en-US" dirty="0" smtClean="0"/>
              <a:t>Trainings beginning October 27</a:t>
            </a:r>
            <a:r>
              <a:rPr lang="en-US" baseline="30000" dirty="0" smtClean="0"/>
              <a:t>th</a:t>
            </a:r>
            <a:endParaRPr lang="en-US" dirty="0" smtClean="0"/>
          </a:p>
          <a:p>
            <a:r>
              <a:rPr lang="en-US" dirty="0" smtClean="0"/>
              <a:t>System is live October 30th</a:t>
            </a:r>
            <a:endParaRPr lang="en-US" dirty="0"/>
          </a:p>
        </p:txBody>
      </p:sp>
    </p:spTree>
    <p:extLst>
      <p:ext uri="{BB962C8B-B14F-4D97-AF65-F5344CB8AC3E}">
        <p14:creationId xmlns:p14="http://schemas.microsoft.com/office/powerpoint/2010/main" val="425433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a:t>
            </a:r>
            <a:endParaRPr lang="en-US" dirty="0"/>
          </a:p>
        </p:txBody>
      </p:sp>
      <p:sp>
        <p:nvSpPr>
          <p:cNvPr id="3" name="Content Placeholder 2"/>
          <p:cNvSpPr>
            <a:spLocks noGrp="1"/>
          </p:cNvSpPr>
          <p:nvPr>
            <p:ph idx="1"/>
          </p:nvPr>
        </p:nvSpPr>
        <p:spPr/>
        <p:txBody>
          <a:bodyPr/>
          <a:lstStyle/>
          <a:p>
            <a:r>
              <a:rPr lang="en-US" dirty="0" smtClean="0">
                <a:hlinkClick r:id="rId2"/>
              </a:rPr>
              <a:t>PEPPER </a:t>
            </a:r>
            <a:endParaRPr lang="en-US" dirty="0" smtClean="0"/>
          </a:p>
          <a:p>
            <a:pPr lvl="1"/>
            <a:r>
              <a:rPr lang="en-US" dirty="0"/>
              <a:t>L</a:t>
            </a:r>
            <a:r>
              <a:rPr lang="en-US" dirty="0" smtClean="0"/>
              <a:t>ive Oct. 2</a:t>
            </a:r>
            <a:r>
              <a:rPr lang="en-US" baseline="30000" dirty="0" smtClean="0"/>
              <a:t>nd</a:t>
            </a:r>
          </a:p>
          <a:p>
            <a:pPr lvl="1"/>
            <a:r>
              <a:rPr lang="en-US" baseline="30000" dirty="0" smtClean="0"/>
              <a:t> </a:t>
            </a:r>
            <a:r>
              <a:rPr lang="en-US" dirty="0" smtClean="0"/>
              <a:t>7 Modules</a:t>
            </a:r>
          </a:p>
          <a:p>
            <a:pPr lvl="1"/>
            <a:r>
              <a:rPr lang="en-US" dirty="0" smtClean="0"/>
              <a:t>Long Term Substitute</a:t>
            </a:r>
          </a:p>
          <a:p>
            <a:pPr lvl="1"/>
            <a:r>
              <a:rPr lang="en-US" dirty="0" err="1" smtClean="0"/>
              <a:t>Bootcamp</a:t>
            </a:r>
            <a:endParaRPr lang="en-US" dirty="0" smtClean="0"/>
          </a:p>
        </p:txBody>
      </p:sp>
    </p:spTree>
    <p:extLst>
      <p:ext uri="{BB962C8B-B14F-4D97-AF65-F5344CB8AC3E}">
        <p14:creationId xmlns:p14="http://schemas.microsoft.com/office/powerpoint/2010/main" val="26722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with OSB/OSD</a:t>
            </a:r>
          </a:p>
          <a:p>
            <a:pPr lvl="1"/>
            <a:r>
              <a:rPr lang="en-US" dirty="0" smtClean="0"/>
              <a:t>Outreach</a:t>
            </a:r>
          </a:p>
          <a:p>
            <a:pPr lvl="1"/>
            <a:r>
              <a:rPr lang="en-US" dirty="0" smtClean="0"/>
              <a:t>1-1 iPads</a:t>
            </a:r>
          </a:p>
          <a:p>
            <a:pPr lvl="1"/>
            <a:r>
              <a:rPr lang="en-US" dirty="0" smtClean="0"/>
              <a:t>Interpreter Training</a:t>
            </a:r>
          </a:p>
          <a:p>
            <a:pPr lvl="1"/>
            <a:r>
              <a:rPr lang="en-US" dirty="0" smtClean="0"/>
              <a:t>VI Training</a:t>
            </a:r>
          </a:p>
          <a:p>
            <a:pPr lvl="1"/>
            <a:r>
              <a:rPr lang="en-US" dirty="0" smtClean="0"/>
              <a:t>ECCO</a:t>
            </a:r>
          </a:p>
          <a:p>
            <a:r>
              <a:rPr lang="en-US" dirty="0"/>
              <a:t>Hands On Budget Workshops</a:t>
            </a:r>
          </a:p>
          <a:p>
            <a:r>
              <a:rPr lang="en-US" dirty="0"/>
              <a:t>Child Count</a:t>
            </a:r>
          </a:p>
          <a:p>
            <a:r>
              <a:rPr lang="en-US" dirty="0" smtClean="0"/>
              <a:t>OU-TAGG</a:t>
            </a:r>
          </a:p>
          <a:p>
            <a:pPr lvl="1"/>
            <a:r>
              <a:rPr lang="en-US" dirty="0" smtClean="0"/>
              <a:t>Transition Assessment Goals Generator</a:t>
            </a:r>
            <a:endParaRPr lang="en-US" dirty="0"/>
          </a:p>
        </p:txBody>
      </p:sp>
    </p:spTree>
    <p:extLst>
      <p:ext uri="{BB962C8B-B14F-4D97-AF65-F5344CB8AC3E}">
        <p14:creationId xmlns:p14="http://schemas.microsoft.com/office/powerpoint/2010/main" val="273859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a:t>12:30 – 1:00: Registration</a:t>
            </a:r>
            <a:endParaRPr lang="en-US" sz="2800" dirty="0"/>
          </a:p>
          <a:p>
            <a:r>
              <a:rPr lang="en-US" dirty="0"/>
              <a:t>1:00 – 2:30: (Lori Wathen and Todd Loftin) </a:t>
            </a:r>
            <a:endParaRPr lang="en-US" sz="2800" dirty="0"/>
          </a:p>
          <a:p>
            <a:pPr lvl="1"/>
            <a:r>
              <a:rPr lang="en-US" dirty="0"/>
              <a:t>Welcome and OSDE Updates </a:t>
            </a:r>
            <a:endParaRPr lang="en-US" sz="2400" dirty="0"/>
          </a:p>
          <a:p>
            <a:r>
              <a:rPr lang="en-US" dirty="0" smtClean="0"/>
              <a:t>2:30 </a:t>
            </a:r>
            <a:r>
              <a:rPr lang="en-US" dirty="0"/>
              <a:t>– 2:45: Break</a:t>
            </a:r>
            <a:endParaRPr lang="en-US" sz="2800" dirty="0"/>
          </a:p>
          <a:p>
            <a:r>
              <a:rPr lang="en-US" dirty="0"/>
              <a:t>2:45 – 4:00: (Lori Wathen)</a:t>
            </a:r>
            <a:endParaRPr lang="en-US" sz="2800" dirty="0"/>
          </a:p>
          <a:p>
            <a:pPr lvl="1"/>
            <a:r>
              <a:rPr lang="en-US" dirty="0"/>
              <a:t>Focus Areas for 2017-2018</a:t>
            </a:r>
            <a:endParaRPr lang="en-US" sz="2400" dirty="0"/>
          </a:p>
          <a:p>
            <a:pPr lvl="1"/>
            <a:r>
              <a:rPr lang="en-US" dirty="0"/>
              <a:t>Sub Committees</a:t>
            </a:r>
            <a:endParaRPr lang="en-US" sz="2400" dirty="0"/>
          </a:p>
          <a:p>
            <a:pPr lvl="1"/>
            <a:r>
              <a:rPr lang="en-US" dirty="0"/>
              <a:t>Workgroup Reports</a:t>
            </a:r>
            <a:endParaRPr lang="en-US" sz="2400" dirty="0"/>
          </a:p>
          <a:p>
            <a:pPr lvl="1"/>
            <a:r>
              <a:rPr lang="en-US" dirty="0"/>
              <a:t>Operating Guidelines</a:t>
            </a:r>
            <a:endParaRPr lang="en-US" sz="2400" dirty="0"/>
          </a:p>
          <a:p>
            <a:r>
              <a:rPr lang="en-US" dirty="0"/>
              <a:t>4:00: Adjourn</a:t>
            </a:r>
            <a:endParaRPr lang="en-US" sz="28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3</a:t>
            </a:fld>
            <a:endParaRPr lang="en-US" dirty="0"/>
          </a:p>
        </p:txBody>
      </p:sp>
    </p:spTree>
    <p:extLst>
      <p:ext uri="{BB962C8B-B14F-4D97-AF65-F5344CB8AC3E}">
        <p14:creationId xmlns:p14="http://schemas.microsoft.com/office/powerpoint/2010/main" val="279574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Determination</a:t>
            </a:r>
          </a:p>
          <a:p>
            <a:r>
              <a:rPr lang="en-US" dirty="0" smtClean="0"/>
              <a:t>Handbook</a:t>
            </a:r>
          </a:p>
          <a:p>
            <a:r>
              <a:rPr lang="en-US" dirty="0" smtClean="0"/>
              <a:t>Webpage</a:t>
            </a:r>
          </a:p>
        </p:txBody>
      </p:sp>
    </p:spTree>
    <p:extLst>
      <p:ext uri="{BB962C8B-B14F-4D97-AF65-F5344CB8AC3E}">
        <p14:creationId xmlns:p14="http://schemas.microsoft.com/office/powerpoint/2010/main" val="289793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613, 615, 616</a:t>
            </a:r>
            <a:endParaRPr lang="en-US" dirty="0"/>
          </a:p>
        </p:txBody>
      </p:sp>
      <p:sp>
        <p:nvSpPr>
          <p:cNvPr id="3" name="Content Placeholder 2"/>
          <p:cNvSpPr>
            <a:spLocks noGrp="1"/>
          </p:cNvSpPr>
          <p:nvPr>
            <p:ph idx="1"/>
          </p:nvPr>
        </p:nvSpPr>
        <p:spPr/>
        <p:txBody>
          <a:bodyPr>
            <a:normAutofit/>
          </a:bodyPr>
          <a:lstStyle/>
          <a:p>
            <a:r>
              <a:rPr lang="en-US" dirty="0"/>
              <a:t>Project 613: Special Education Professional </a:t>
            </a:r>
            <a:r>
              <a:rPr lang="en-US" dirty="0" smtClean="0"/>
              <a:t>Development</a:t>
            </a:r>
          </a:p>
          <a:p>
            <a:r>
              <a:rPr lang="en-US" dirty="0" smtClean="0"/>
              <a:t>Project </a:t>
            </a:r>
            <a:r>
              <a:rPr lang="en-US" dirty="0"/>
              <a:t>615: Special Education Professional Development - District </a:t>
            </a:r>
            <a:endParaRPr lang="en-US" dirty="0" smtClean="0"/>
          </a:p>
          <a:p>
            <a:r>
              <a:rPr lang="en-US" dirty="0" smtClean="0"/>
              <a:t>Project </a:t>
            </a:r>
            <a:r>
              <a:rPr lang="en-US" dirty="0"/>
              <a:t>616: Subject Area Certification Examination </a:t>
            </a:r>
            <a:r>
              <a:rPr lang="en-US" dirty="0" smtClean="0"/>
              <a:t>Rei</a:t>
            </a:r>
          </a:p>
          <a:p>
            <a:r>
              <a:rPr lang="en-US" dirty="0"/>
              <a:t>N</a:t>
            </a:r>
            <a:r>
              <a:rPr lang="en-US" dirty="0" smtClean="0"/>
              <a:t>ow </a:t>
            </a:r>
            <a:r>
              <a:rPr lang="en-US" dirty="0"/>
              <a:t>available online through the Grants Management System (GMS)</a:t>
            </a:r>
            <a:r>
              <a:rPr lang="en-US" dirty="0" err="1"/>
              <a:t>mbursement</a:t>
            </a:r>
            <a:r>
              <a:rPr lang="en-US" dirty="0"/>
              <a:t> </a:t>
            </a:r>
          </a:p>
        </p:txBody>
      </p:sp>
    </p:spTree>
    <p:extLst>
      <p:ext uri="{BB962C8B-B14F-4D97-AF65-F5344CB8AC3E}">
        <p14:creationId xmlns:p14="http://schemas.microsoft.com/office/powerpoint/2010/main" val="182816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SSIP-B Summary: 2016-17</a:t>
            </a:r>
            <a:endParaRPr lang="en-US" dirty="0"/>
          </a:p>
        </p:txBody>
      </p:sp>
      <p:sp>
        <p:nvSpPr>
          <p:cNvPr id="5" name="Content Placeholder 4"/>
          <p:cNvSpPr>
            <a:spLocks noGrp="1"/>
          </p:cNvSpPr>
          <p:nvPr>
            <p:ph idx="1"/>
          </p:nvPr>
        </p:nvSpPr>
        <p:spPr>
          <a:xfrm>
            <a:off x="457200" y="1600200"/>
            <a:ext cx="8345156" cy="4525963"/>
          </a:xfrm>
        </p:spPr>
        <p:txBody>
          <a:bodyPr>
            <a:normAutofit fontScale="92500"/>
          </a:bodyPr>
          <a:lstStyle/>
          <a:p>
            <a:r>
              <a:rPr lang="en-US" dirty="0" smtClean="0"/>
              <a:t>Tulsa County focus: </a:t>
            </a:r>
          </a:p>
          <a:p>
            <a:pPr lvl="1"/>
            <a:r>
              <a:rPr lang="en-US" dirty="0" smtClean="0"/>
              <a:t>22.8% proficiency/3</a:t>
            </a:r>
            <a:r>
              <a:rPr lang="en-US" baseline="30000" dirty="0" smtClean="0"/>
              <a:t>rd</a:t>
            </a:r>
            <a:r>
              <a:rPr lang="en-US" dirty="0" smtClean="0"/>
              <a:t> grade reading assessment</a:t>
            </a:r>
          </a:p>
          <a:p>
            <a:pPr lvl="1"/>
            <a:r>
              <a:rPr lang="en-US" dirty="0" smtClean="0"/>
              <a:t>Target: 30% by March 2020</a:t>
            </a:r>
          </a:p>
          <a:p>
            <a:r>
              <a:rPr lang="en-US" dirty="0" smtClean="0"/>
              <a:t>Major successes across 6 improvement strategies:</a:t>
            </a:r>
          </a:p>
          <a:p>
            <a:pPr lvl="1">
              <a:buFont typeface="Wingdings" panose="05000000000000000000" pitchFamily="2" charset="2"/>
              <a:buChar char="ü"/>
            </a:pPr>
            <a:r>
              <a:rPr lang="en-US" dirty="0" smtClean="0"/>
              <a:t> 14 districts engaged in at least one strategy</a:t>
            </a:r>
          </a:p>
          <a:p>
            <a:pPr lvl="1">
              <a:buFont typeface="Wingdings" panose="05000000000000000000" pitchFamily="2" charset="2"/>
              <a:buChar char="ü"/>
            </a:pPr>
            <a:r>
              <a:rPr lang="en-US" dirty="0" smtClean="0"/>
              <a:t> STNs for SoonerStart kids</a:t>
            </a:r>
          </a:p>
          <a:p>
            <a:pPr lvl="1">
              <a:buFont typeface="Wingdings" panose="05000000000000000000" pitchFamily="2" charset="2"/>
              <a:buChar char="ü"/>
            </a:pPr>
            <a:r>
              <a:rPr lang="en-US" dirty="0" smtClean="0"/>
              <a:t> New monitoring process on track for implementation</a:t>
            </a:r>
          </a:p>
          <a:p>
            <a:pPr lvl="1">
              <a:buFont typeface="Wingdings" panose="05000000000000000000" pitchFamily="2" charset="2"/>
              <a:buChar char="ü"/>
            </a:pPr>
            <a:r>
              <a:rPr lang="en-US" dirty="0" smtClean="0"/>
              <a:t> Nearly 200 fully trained on accommodations &amp; UDL</a:t>
            </a:r>
          </a:p>
          <a:p>
            <a:pPr lvl="1">
              <a:buFont typeface="Wingdings" panose="05000000000000000000" pitchFamily="2" charset="2"/>
              <a:buChar char="ü"/>
            </a:pPr>
            <a:r>
              <a:rPr lang="en-US" dirty="0" smtClean="0"/>
              <a:t> 30 pre-k families participated in literacy training</a:t>
            </a:r>
          </a:p>
        </p:txBody>
      </p:sp>
    </p:spTree>
    <p:extLst>
      <p:ext uri="{BB962C8B-B14F-4D97-AF65-F5344CB8AC3E}">
        <p14:creationId xmlns:p14="http://schemas.microsoft.com/office/powerpoint/2010/main" val="266235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Goals: 2017-2018</a:t>
            </a:r>
            <a:endParaRPr lang="en-US" dirty="0"/>
          </a:p>
        </p:txBody>
      </p:sp>
      <p:sp>
        <p:nvSpPr>
          <p:cNvPr id="3" name="Content Placeholder 2"/>
          <p:cNvSpPr>
            <a:spLocks noGrp="1"/>
          </p:cNvSpPr>
          <p:nvPr>
            <p:ph idx="1"/>
          </p:nvPr>
        </p:nvSpPr>
        <p:spPr>
          <a:xfrm>
            <a:off x="457199" y="1600200"/>
            <a:ext cx="8365067" cy="4525963"/>
          </a:xfrm>
        </p:spPr>
        <p:txBody>
          <a:bodyPr>
            <a:normAutofit fontScale="92500"/>
          </a:bodyPr>
          <a:lstStyle/>
          <a:p>
            <a:pPr marL="0" indent="0">
              <a:buNone/>
            </a:pPr>
            <a:r>
              <a:rPr lang="en-US" dirty="0" smtClean="0"/>
              <a:t>Strategy 1: Done!</a:t>
            </a:r>
          </a:p>
          <a:p>
            <a:pPr marL="0" indent="0">
              <a:buNone/>
            </a:pPr>
            <a:r>
              <a:rPr lang="en-US" dirty="0" smtClean="0"/>
              <a:t>Strategy 2: Finalize &amp; implement new GSS w/RBA</a:t>
            </a:r>
          </a:p>
          <a:p>
            <a:pPr marL="0" indent="0">
              <a:buNone/>
            </a:pPr>
            <a:r>
              <a:rPr lang="en-US" dirty="0" smtClean="0"/>
              <a:t>Strategy 3: Engage &amp; train families in Tulsa</a:t>
            </a:r>
          </a:p>
          <a:p>
            <a:pPr marL="1828800" indent="-1828800">
              <a:buNone/>
            </a:pPr>
            <a:r>
              <a:rPr lang="en-US" dirty="0" smtClean="0"/>
              <a:t>Strategy 4/Accommodations: Revise &amp; expand training to other regions</a:t>
            </a:r>
          </a:p>
          <a:p>
            <a:pPr marL="0" indent="0">
              <a:buNone/>
            </a:pPr>
            <a:r>
              <a:rPr lang="en-US" dirty="0" smtClean="0"/>
              <a:t>Strategy 4/AT: </a:t>
            </a:r>
            <a:r>
              <a:rPr lang="en-US" dirty="0"/>
              <a:t>R</a:t>
            </a:r>
            <a:r>
              <a:rPr lang="en-US" dirty="0" smtClean="0"/>
              <a:t>evise &amp; continue training in Tulsa</a:t>
            </a:r>
          </a:p>
          <a:p>
            <a:pPr marL="0" indent="0">
              <a:buNone/>
            </a:pPr>
            <a:r>
              <a:rPr lang="en-US" dirty="0" smtClean="0"/>
              <a:t>Strategy 5: Rework approach &amp; continue in Tulsa</a:t>
            </a:r>
          </a:p>
          <a:p>
            <a:pPr marL="0" indent="0">
              <a:buNone/>
            </a:pPr>
            <a:r>
              <a:rPr lang="en-US" dirty="0" smtClean="0"/>
              <a:t>Strategy 6: Continue in Tulsa, expand district outreach</a:t>
            </a:r>
            <a:endParaRPr lang="en-US" dirty="0"/>
          </a:p>
        </p:txBody>
      </p:sp>
    </p:spTree>
    <p:extLst>
      <p:ext uri="{BB962C8B-B14F-4D97-AF65-F5344CB8AC3E}">
        <p14:creationId xmlns:p14="http://schemas.microsoft.com/office/powerpoint/2010/main" val="109502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SPDG </a:t>
            </a:r>
            <a:endParaRPr lang="en-US" dirty="0"/>
          </a:p>
        </p:txBody>
      </p:sp>
      <p:sp>
        <p:nvSpPr>
          <p:cNvPr id="3" name="Content Placeholder 2"/>
          <p:cNvSpPr>
            <a:spLocks noGrp="1"/>
          </p:cNvSpPr>
          <p:nvPr>
            <p:ph idx="1"/>
          </p:nvPr>
        </p:nvSpPr>
        <p:spPr/>
        <p:txBody>
          <a:bodyPr>
            <a:normAutofit fontScale="92500"/>
          </a:bodyPr>
          <a:lstStyle/>
          <a:p>
            <a:r>
              <a:rPr lang="en-US" dirty="0" smtClean="0"/>
              <a:t>State Personnel Development Grant (SPDG):</a:t>
            </a:r>
          </a:p>
          <a:p>
            <a:pPr lvl="1"/>
            <a:r>
              <a:rPr lang="en-US" dirty="0"/>
              <a:t>The State Personnel Development Grants (SPDG) program, administered through the Office of Special Education Programs (OSEP) within the U.S. Department of Education, assists state education agencies and their partners to improve results for children with disabilities through systems of professional development and dissemination of knowledge about best practices to educators and families.</a:t>
            </a:r>
            <a:endParaRPr lang="en-US" dirty="0" smtClean="0"/>
          </a:p>
          <a:p>
            <a:pPr marL="0" indent="0">
              <a:buNone/>
            </a:pPr>
            <a:r>
              <a:rPr lang="en-US" dirty="0"/>
              <a:t>	</a:t>
            </a:r>
          </a:p>
        </p:txBody>
      </p:sp>
      <p:pic>
        <p:nvPicPr>
          <p:cNvPr id="4" name="Picture 6" descr="C:\Users\146683\Desktop\oseplogo.bmp"/>
          <p:cNvPicPr>
            <a:picLocks noChangeAspect="1" noChangeArrowheads="1"/>
          </p:cNvPicPr>
          <p:nvPr/>
        </p:nvPicPr>
        <p:blipFill>
          <a:blip r:embed="rId2"/>
          <a:srcRect/>
          <a:stretch>
            <a:fillRect/>
          </a:stretch>
        </p:blipFill>
        <p:spPr bwMode="auto">
          <a:xfrm>
            <a:off x="7598664" y="129042"/>
            <a:ext cx="1225296" cy="1025669"/>
          </a:xfrm>
          <a:prstGeom prst="rect">
            <a:avLst/>
          </a:prstGeom>
          <a:noFill/>
          <a:ln w="28575">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9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SPDG</a:t>
            </a:r>
            <a:endParaRPr lang="en-US" dirty="0"/>
          </a:p>
        </p:txBody>
      </p:sp>
      <p:sp>
        <p:nvSpPr>
          <p:cNvPr id="3" name="Content Placeholder 2"/>
          <p:cNvSpPr>
            <a:spLocks noGrp="1"/>
          </p:cNvSpPr>
          <p:nvPr>
            <p:ph idx="1"/>
          </p:nvPr>
        </p:nvSpPr>
        <p:spPr>
          <a:xfrm>
            <a:off x="457200" y="1417638"/>
            <a:ext cx="8229600" cy="4410075"/>
          </a:xfrm>
        </p:spPr>
        <p:txBody>
          <a:bodyPr/>
          <a:lstStyle/>
          <a:p>
            <a:r>
              <a:rPr lang="en-US" dirty="0" smtClean="0"/>
              <a:t>2011-2017 Oklahoma State Personnel Development Grant (OK SPDG II) </a:t>
            </a:r>
          </a:p>
          <a:p>
            <a:pPr lvl="1"/>
            <a:r>
              <a:rPr lang="en-US" dirty="0" smtClean="0"/>
              <a:t>Funding ends September 30, 2017</a:t>
            </a:r>
          </a:p>
          <a:p>
            <a:pPr marL="457200" lvl="1" indent="0">
              <a:buNone/>
            </a:pPr>
            <a:endParaRPr lang="en-US" dirty="0" smtClean="0"/>
          </a:p>
          <a:p>
            <a:pPr lvl="0"/>
            <a:r>
              <a:rPr lang="en-US" b="1" dirty="0" smtClean="0">
                <a:solidFill>
                  <a:srgbClr val="ACCBF9">
                    <a:lumMod val="25000"/>
                  </a:srgbClr>
                </a:solidFill>
              </a:rPr>
              <a:t>2017-2022 </a:t>
            </a:r>
            <a:r>
              <a:rPr lang="en-US" b="1" dirty="0">
                <a:solidFill>
                  <a:srgbClr val="ACCBF9">
                    <a:lumMod val="25000"/>
                  </a:srgbClr>
                </a:solidFill>
              </a:rPr>
              <a:t>Oklahoma State Personnel Development Grant (OK SPDG </a:t>
            </a:r>
            <a:r>
              <a:rPr lang="en-US" b="1" dirty="0" smtClean="0">
                <a:solidFill>
                  <a:srgbClr val="ACCBF9">
                    <a:lumMod val="25000"/>
                  </a:srgbClr>
                </a:solidFill>
              </a:rPr>
              <a:t>III)	</a:t>
            </a:r>
          </a:p>
          <a:p>
            <a:pPr lvl="1"/>
            <a:r>
              <a:rPr lang="en-US" b="1" dirty="0" smtClean="0">
                <a:solidFill>
                  <a:srgbClr val="ACCBF9">
                    <a:lumMod val="25000"/>
                  </a:srgbClr>
                </a:solidFill>
              </a:rPr>
              <a:t>October 1, 2017 through September 30, 2022 </a:t>
            </a:r>
          </a:p>
          <a:p>
            <a:pPr marL="0" lvl="0" indent="0">
              <a:buNone/>
            </a:pPr>
            <a:endParaRPr lang="en-US" dirty="0">
              <a:solidFill>
                <a:srgbClr val="ACCBF9">
                  <a:lumMod val="25000"/>
                </a:srgbClr>
              </a:solidFill>
            </a:endParaRPr>
          </a:p>
          <a:p>
            <a:pPr marL="457200" lvl="1" indent="0">
              <a:buNone/>
            </a:pPr>
            <a:endParaRPr lang="en-US" dirty="0" smtClean="0"/>
          </a:p>
        </p:txBody>
      </p:sp>
      <p:pic>
        <p:nvPicPr>
          <p:cNvPr id="5" name="Picture 6" descr="C:\Users\146683\Desktop\oseplogo.bmp"/>
          <p:cNvPicPr>
            <a:picLocks noChangeAspect="1" noChangeArrowheads="1"/>
          </p:cNvPicPr>
          <p:nvPr/>
        </p:nvPicPr>
        <p:blipFill>
          <a:blip r:embed="rId3"/>
          <a:srcRect/>
          <a:stretch>
            <a:fillRect/>
          </a:stretch>
        </p:blipFill>
        <p:spPr bwMode="auto">
          <a:xfrm>
            <a:off x="7598664" y="129042"/>
            <a:ext cx="1225296" cy="1025669"/>
          </a:xfrm>
          <a:prstGeom prst="rect">
            <a:avLst/>
          </a:prstGeom>
          <a:noFill/>
          <a:ln w="28575">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9162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1894</TotalTime>
  <Words>1113</Words>
  <Application>Microsoft Office PowerPoint</Application>
  <PresentationFormat>On-screen Show (4:3)</PresentationFormat>
  <Paragraphs>199</Paragraphs>
  <Slides>25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Candara</vt:lpstr>
      <vt:lpstr>Lucida Sans Unicode</vt:lpstr>
      <vt:lpstr>Times New Roman</vt:lpstr>
      <vt:lpstr>Tw Cen MT</vt:lpstr>
      <vt:lpstr>Wingdings</vt:lpstr>
      <vt:lpstr>Office Theme</vt:lpstr>
      <vt:lpstr>PowerPoint Presentation</vt:lpstr>
      <vt:lpstr>Idea B  State Advisory Panel</vt:lpstr>
      <vt:lpstr>Agenda</vt:lpstr>
      <vt:lpstr>PowerPoint Presentation</vt:lpstr>
      <vt:lpstr>Projects 613, 615, 616</vt:lpstr>
      <vt:lpstr>SSIP-B Summary: 2016-17</vt:lpstr>
      <vt:lpstr>B Goals: 2017-2018</vt:lpstr>
      <vt:lpstr>SPDG </vt:lpstr>
      <vt:lpstr>SPDG</vt:lpstr>
      <vt:lpstr>OK SPDG III</vt:lpstr>
      <vt:lpstr>Notice: Significant Disproportionality</vt:lpstr>
      <vt:lpstr>Stakeholder Input Process for “Sig Dis”</vt:lpstr>
      <vt:lpstr>Monitoring</vt:lpstr>
      <vt:lpstr>PowerPoint Presentation</vt:lpstr>
      <vt:lpstr>PowerPoint Presentation</vt:lpstr>
      <vt:lpstr>PowerPoint Presentation</vt:lpstr>
      <vt:lpstr>PowerPoint Presentation</vt:lpstr>
      <vt:lpstr>PowerPoint Presentation</vt:lpstr>
      <vt:lpstr>PowerPoint Presentation</vt:lpstr>
      <vt:lpstr>Monitoring</vt:lpstr>
      <vt:lpstr>Child Count</vt:lpstr>
      <vt:lpstr>Introducing…AR Lite!</vt:lpstr>
      <vt:lpstr>Medicaid</vt:lpstr>
      <vt:lpstr>PD</vt:lpstr>
      <vt:lpstr>Other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Todd Loftin</cp:lastModifiedBy>
  <cp:revision>65</cp:revision>
  <dcterms:created xsi:type="dcterms:W3CDTF">2010-04-12T23:12:02Z</dcterms:created>
  <dcterms:modified xsi:type="dcterms:W3CDTF">2017-11-29T15:09:35Z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