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57" r:id="rId3"/>
    <p:sldId id="350" r:id="rId4"/>
    <p:sldId id="326" r:id="rId5"/>
    <p:sldId id="331" r:id="rId6"/>
    <p:sldId id="332" r:id="rId7"/>
    <p:sldId id="333" r:id="rId8"/>
    <p:sldId id="337" r:id="rId9"/>
    <p:sldId id="338" r:id="rId10"/>
    <p:sldId id="339" r:id="rId11"/>
    <p:sldId id="325" r:id="rId12"/>
    <p:sldId id="340" r:id="rId13"/>
    <p:sldId id="335" r:id="rId14"/>
    <p:sldId id="341" r:id="rId15"/>
    <p:sldId id="334" r:id="rId16"/>
    <p:sldId id="336" r:id="rId17"/>
    <p:sldId id="342" r:id="rId18"/>
    <p:sldId id="343" r:id="rId19"/>
    <p:sldId id="344" r:id="rId20"/>
    <p:sldId id="345" r:id="rId21"/>
    <p:sldId id="328" r:id="rId22"/>
    <p:sldId id="368" r:id="rId23"/>
    <p:sldId id="346" r:id="rId24"/>
    <p:sldId id="329" r:id="rId25"/>
    <p:sldId id="347" r:id="rId26"/>
    <p:sldId id="348" r:id="rId27"/>
    <p:sldId id="370" r:id="rId28"/>
    <p:sldId id="351" r:id="rId29"/>
    <p:sldId id="357" r:id="rId30"/>
    <p:sldId id="371" r:id="rId31"/>
    <p:sldId id="355" r:id="rId32"/>
    <p:sldId id="359" r:id="rId33"/>
    <p:sldId id="372" r:id="rId34"/>
    <p:sldId id="356" r:id="rId35"/>
    <p:sldId id="360" r:id="rId36"/>
    <p:sldId id="373" r:id="rId37"/>
    <p:sldId id="358" r:id="rId38"/>
    <p:sldId id="361" r:id="rId39"/>
    <p:sldId id="362" r:id="rId40"/>
    <p:sldId id="330" r:id="rId41"/>
    <p:sldId id="363" r:id="rId42"/>
    <p:sldId id="364" r:id="rId43"/>
    <p:sldId id="366" r:id="rId44"/>
    <p:sldId id="365" r:id="rId45"/>
    <p:sldId id="367" r:id="rId46"/>
    <p:sldId id="287" r:id="rId47"/>
    <p:sldId id="31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ka Hall" initials="EH" lastIdx="14" clrIdx="0"/>
  <p:cmAuthor id="1" name="Juan D'brot" initials="JD"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8" d="100"/>
          <a:sy n="78" d="100"/>
        </p:scale>
        <p:origin x="-84" y="-5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9-18T15:38:05.752" idx="14">
    <p:pos x="1070" y="363"/>
    <p:text>I think the next slide was supposed to come before this one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7B5912-B5C7-4E5F-8CA6-BFDBC0C816B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E90C7AAA-CF1C-4FD8-971F-3260C6FAAB9C}">
      <dgm:prSet phldrT="[Text]"/>
      <dgm:spPr>
        <a:solidFill>
          <a:schemeClr val="accent6"/>
        </a:solidFill>
      </dgm:spPr>
      <dgm:t>
        <a:bodyPr/>
        <a:lstStyle/>
        <a:p>
          <a:r>
            <a:rPr lang="en-US" dirty="0" smtClean="0"/>
            <a:t>Formative Tools</a:t>
          </a:r>
          <a:endParaRPr lang="en-US" dirty="0"/>
        </a:p>
      </dgm:t>
    </dgm:pt>
    <dgm:pt modelId="{799C40E2-6689-4EA5-AA74-74FA62B4AA48}" type="parTrans" cxnId="{B44AB8BC-8709-4734-81B4-6C36B39CFFF8}">
      <dgm:prSet/>
      <dgm:spPr/>
      <dgm:t>
        <a:bodyPr/>
        <a:lstStyle/>
        <a:p>
          <a:endParaRPr lang="en-US"/>
        </a:p>
      </dgm:t>
    </dgm:pt>
    <dgm:pt modelId="{EB7190B4-1425-4B07-A02F-1FA67780871D}" type="sibTrans" cxnId="{B44AB8BC-8709-4734-81B4-6C36B39CFFF8}">
      <dgm:prSet/>
      <dgm:spPr/>
      <dgm:t>
        <a:bodyPr/>
        <a:lstStyle/>
        <a:p>
          <a:endParaRPr lang="en-US"/>
        </a:p>
      </dgm:t>
    </dgm:pt>
    <dgm:pt modelId="{6A938AC3-AA63-4CC3-8A36-92D4D26AA441}">
      <dgm:prSet phldrT="[Text]"/>
      <dgm:spPr/>
      <dgm:t>
        <a:bodyPr/>
        <a:lstStyle/>
        <a:p>
          <a:r>
            <a:rPr lang="en-US" dirty="0" smtClean="0"/>
            <a:t>Based on learning theory</a:t>
          </a:r>
        </a:p>
        <a:p>
          <a:r>
            <a:rPr lang="en-US" dirty="0" smtClean="0"/>
            <a:t>Minute by minute between teacher and student</a:t>
          </a:r>
        </a:p>
        <a:p>
          <a:r>
            <a:rPr lang="en-US" dirty="0" smtClean="0"/>
            <a:t>Includes instructional resources to build student learning</a:t>
          </a:r>
        </a:p>
        <a:p>
          <a:r>
            <a:rPr lang="en-US" dirty="0" smtClean="0"/>
            <a:t>Not intended for aggregation or teacher/program evaluation</a:t>
          </a:r>
          <a:endParaRPr lang="en-US" dirty="0"/>
        </a:p>
      </dgm:t>
    </dgm:pt>
    <dgm:pt modelId="{874DE3CC-24B0-45D4-AC92-AAEEE395EE2A}" type="parTrans" cxnId="{7F3F25D3-A362-4172-9AE6-C2189EF5C9FC}">
      <dgm:prSet/>
      <dgm:spPr/>
      <dgm:t>
        <a:bodyPr/>
        <a:lstStyle/>
        <a:p>
          <a:endParaRPr lang="en-US"/>
        </a:p>
      </dgm:t>
    </dgm:pt>
    <dgm:pt modelId="{052E7FF8-2196-41DB-8B23-EB29A0CEBA8C}" type="sibTrans" cxnId="{7F3F25D3-A362-4172-9AE6-C2189EF5C9FC}">
      <dgm:prSet/>
      <dgm:spPr/>
      <dgm:t>
        <a:bodyPr/>
        <a:lstStyle/>
        <a:p>
          <a:endParaRPr lang="en-US"/>
        </a:p>
      </dgm:t>
    </dgm:pt>
    <dgm:pt modelId="{783935D1-5A66-4869-AFFB-A4B5B9C0E70F}">
      <dgm:prSet phldrT="[Text]"/>
      <dgm:spPr/>
      <dgm:t>
        <a:bodyPr/>
        <a:lstStyle/>
        <a:p>
          <a:r>
            <a:rPr lang="en-US" dirty="0" smtClean="0"/>
            <a:t>Interim Assessment</a:t>
          </a:r>
          <a:endParaRPr lang="en-US" dirty="0"/>
        </a:p>
      </dgm:t>
    </dgm:pt>
    <dgm:pt modelId="{66CAC290-922D-4E18-890D-EBB406FC2145}" type="parTrans" cxnId="{AEB5BB74-40BD-49C6-BC19-BB417245E4CB}">
      <dgm:prSet/>
      <dgm:spPr/>
      <dgm:t>
        <a:bodyPr/>
        <a:lstStyle/>
        <a:p>
          <a:endParaRPr lang="en-US"/>
        </a:p>
      </dgm:t>
    </dgm:pt>
    <dgm:pt modelId="{AAE677B8-8C0F-43AE-A3AD-92A4B1DF185C}" type="sibTrans" cxnId="{AEB5BB74-40BD-49C6-BC19-BB417245E4CB}">
      <dgm:prSet/>
      <dgm:spPr/>
      <dgm:t>
        <a:bodyPr/>
        <a:lstStyle/>
        <a:p>
          <a:endParaRPr lang="en-US"/>
        </a:p>
      </dgm:t>
    </dgm:pt>
    <dgm:pt modelId="{EEC66706-07FE-4D63-934F-E4676D4C7609}">
      <dgm:prSet phldrT="[Text]"/>
      <dgm:spPr/>
      <dgm:t>
        <a:bodyPr/>
        <a:lstStyle/>
        <a:p>
          <a:r>
            <a:rPr lang="en-US" dirty="0" smtClean="0"/>
            <a:t>Optional</a:t>
          </a:r>
        </a:p>
        <a:p>
          <a:r>
            <a:rPr lang="en-US" dirty="0" smtClean="0"/>
            <a:t>District choice</a:t>
          </a:r>
        </a:p>
        <a:p>
          <a:r>
            <a:rPr lang="en-US" dirty="0" smtClean="0"/>
            <a:t>Diagnostic information</a:t>
          </a:r>
        </a:p>
        <a:p>
          <a:r>
            <a:rPr lang="en-US" dirty="0" smtClean="0"/>
            <a:t>Tracks growth</a:t>
          </a:r>
        </a:p>
        <a:p>
          <a:r>
            <a:rPr lang="en-US" dirty="0" smtClean="0"/>
            <a:t>Predicts summative</a:t>
          </a:r>
        </a:p>
        <a:p>
          <a:r>
            <a:rPr lang="en-US" dirty="0" smtClean="0"/>
            <a:t>Can be aggregated at classroom or building level</a:t>
          </a:r>
        </a:p>
      </dgm:t>
    </dgm:pt>
    <dgm:pt modelId="{A519A86D-7AF1-40C5-81C5-48AE206A0FA4}" type="parTrans" cxnId="{9715D189-5A6B-48C5-80D2-D4F8E1791AA2}">
      <dgm:prSet/>
      <dgm:spPr/>
      <dgm:t>
        <a:bodyPr/>
        <a:lstStyle/>
        <a:p>
          <a:endParaRPr lang="en-US"/>
        </a:p>
      </dgm:t>
    </dgm:pt>
    <dgm:pt modelId="{6301D8BA-A014-45B3-914C-94D524924297}" type="sibTrans" cxnId="{9715D189-5A6B-48C5-80D2-D4F8E1791AA2}">
      <dgm:prSet/>
      <dgm:spPr/>
      <dgm:t>
        <a:bodyPr/>
        <a:lstStyle/>
        <a:p>
          <a:endParaRPr lang="en-US"/>
        </a:p>
      </dgm:t>
    </dgm:pt>
    <dgm:pt modelId="{AE7E9906-E6FD-4063-A3A5-8586A3AD54F4}">
      <dgm:prSet phldrT="[Text]"/>
      <dgm:spPr>
        <a:solidFill>
          <a:schemeClr val="accent3">
            <a:lumMod val="75000"/>
          </a:schemeClr>
        </a:solidFill>
      </dgm:spPr>
      <dgm:t>
        <a:bodyPr/>
        <a:lstStyle/>
        <a:p>
          <a:r>
            <a:rPr lang="en-US" dirty="0" smtClean="0"/>
            <a:t>Summative Assessment</a:t>
          </a:r>
          <a:endParaRPr lang="en-US" dirty="0"/>
        </a:p>
      </dgm:t>
    </dgm:pt>
    <dgm:pt modelId="{C74D09D9-75CA-4AF8-9499-38F9670F9AFA}" type="parTrans" cxnId="{78239C0D-68EB-4941-90EB-B77B2DF8098D}">
      <dgm:prSet/>
      <dgm:spPr/>
      <dgm:t>
        <a:bodyPr/>
        <a:lstStyle/>
        <a:p>
          <a:endParaRPr lang="en-US"/>
        </a:p>
      </dgm:t>
    </dgm:pt>
    <dgm:pt modelId="{4B3AE3C8-9728-4FA8-9D3F-75240B7E7501}" type="sibTrans" cxnId="{78239C0D-68EB-4941-90EB-B77B2DF8098D}">
      <dgm:prSet/>
      <dgm:spPr/>
      <dgm:t>
        <a:bodyPr/>
        <a:lstStyle/>
        <a:p>
          <a:endParaRPr lang="en-US"/>
        </a:p>
      </dgm:t>
    </dgm:pt>
    <dgm:pt modelId="{E11F2ADD-B541-4A30-90CA-B4B632963A81}">
      <dgm:prSet phldrT="[Text]"/>
      <dgm:spPr/>
      <dgm:t>
        <a:bodyPr/>
        <a:lstStyle/>
        <a:p>
          <a:r>
            <a:rPr lang="en-US" dirty="0" smtClean="0"/>
            <a:t>End of year</a:t>
          </a:r>
        </a:p>
        <a:p>
          <a:r>
            <a:rPr lang="en-US" dirty="0" smtClean="0"/>
            <a:t>Can be used as a snapshot within and across schools and districts</a:t>
          </a:r>
        </a:p>
        <a:p>
          <a:r>
            <a:rPr lang="en-US" dirty="0" smtClean="0"/>
            <a:t>ESSA eliminated punitive consequences</a:t>
          </a:r>
        </a:p>
        <a:p>
          <a:r>
            <a:rPr lang="en-US" dirty="0" smtClean="0"/>
            <a:t>Information &amp; transparency</a:t>
          </a:r>
        </a:p>
        <a:p>
          <a:r>
            <a:rPr lang="en-US" dirty="0" smtClean="0"/>
            <a:t>Examine equity and resource allocation</a:t>
          </a:r>
        </a:p>
        <a:p>
          <a:endParaRPr lang="en-US" dirty="0"/>
        </a:p>
      </dgm:t>
    </dgm:pt>
    <dgm:pt modelId="{7706E69F-78FD-4BA5-80AE-BA4D3B044572}" type="parTrans" cxnId="{429CA620-2E0A-4092-A9CC-116B9D589F3B}">
      <dgm:prSet/>
      <dgm:spPr/>
      <dgm:t>
        <a:bodyPr/>
        <a:lstStyle/>
        <a:p>
          <a:endParaRPr lang="en-US"/>
        </a:p>
      </dgm:t>
    </dgm:pt>
    <dgm:pt modelId="{0D1FD35E-958F-41C2-AE15-7F73897F0C04}" type="sibTrans" cxnId="{429CA620-2E0A-4092-A9CC-116B9D589F3B}">
      <dgm:prSet/>
      <dgm:spPr/>
      <dgm:t>
        <a:bodyPr/>
        <a:lstStyle/>
        <a:p>
          <a:endParaRPr lang="en-US"/>
        </a:p>
      </dgm:t>
    </dgm:pt>
    <dgm:pt modelId="{DCEA9049-E6B5-4E40-A96B-BAB3AAB71776}" type="pres">
      <dgm:prSet presAssocID="{CF7B5912-B5C7-4E5F-8CA6-BFDBC0C816BB}" presName="Name0" presStyleCnt="0">
        <dgm:presLayoutVars>
          <dgm:chMax val="5"/>
          <dgm:chPref val="5"/>
          <dgm:dir/>
          <dgm:animLvl val="lvl"/>
        </dgm:presLayoutVars>
      </dgm:prSet>
      <dgm:spPr/>
      <dgm:t>
        <a:bodyPr/>
        <a:lstStyle/>
        <a:p>
          <a:endParaRPr lang="en-US"/>
        </a:p>
      </dgm:t>
    </dgm:pt>
    <dgm:pt modelId="{54C83050-63D2-460F-82CE-DD25B61F1C4F}" type="pres">
      <dgm:prSet presAssocID="{E90C7AAA-CF1C-4FD8-971F-3260C6FAAB9C}" presName="parentText1" presStyleLbl="node1" presStyleIdx="0" presStyleCnt="3">
        <dgm:presLayoutVars>
          <dgm:chMax/>
          <dgm:chPref val="3"/>
          <dgm:bulletEnabled val="1"/>
        </dgm:presLayoutVars>
      </dgm:prSet>
      <dgm:spPr/>
      <dgm:t>
        <a:bodyPr/>
        <a:lstStyle/>
        <a:p>
          <a:endParaRPr lang="en-US"/>
        </a:p>
      </dgm:t>
    </dgm:pt>
    <dgm:pt modelId="{9A999FFF-B09B-43F0-B878-21D3E1526CB6}" type="pres">
      <dgm:prSet presAssocID="{E90C7AAA-CF1C-4FD8-971F-3260C6FAAB9C}" presName="childText1" presStyleLbl="solidAlignAcc1" presStyleIdx="0" presStyleCnt="3">
        <dgm:presLayoutVars>
          <dgm:chMax val="0"/>
          <dgm:chPref val="0"/>
          <dgm:bulletEnabled val="1"/>
        </dgm:presLayoutVars>
      </dgm:prSet>
      <dgm:spPr/>
      <dgm:t>
        <a:bodyPr/>
        <a:lstStyle/>
        <a:p>
          <a:endParaRPr lang="en-US"/>
        </a:p>
      </dgm:t>
    </dgm:pt>
    <dgm:pt modelId="{7D3EDC88-5215-4288-B780-165016037AC0}" type="pres">
      <dgm:prSet presAssocID="{783935D1-5A66-4869-AFFB-A4B5B9C0E70F}" presName="parentText2" presStyleLbl="node1" presStyleIdx="1" presStyleCnt="3">
        <dgm:presLayoutVars>
          <dgm:chMax/>
          <dgm:chPref val="3"/>
          <dgm:bulletEnabled val="1"/>
        </dgm:presLayoutVars>
      </dgm:prSet>
      <dgm:spPr/>
      <dgm:t>
        <a:bodyPr/>
        <a:lstStyle/>
        <a:p>
          <a:endParaRPr lang="en-US"/>
        </a:p>
      </dgm:t>
    </dgm:pt>
    <dgm:pt modelId="{38CBDBA9-B160-4BD8-83DE-2E9B9F3DE726}" type="pres">
      <dgm:prSet presAssocID="{783935D1-5A66-4869-AFFB-A4B5B9C0E70F}" presName="childText2" presStyleLbl="solidAlignAcc1" presStyleIdx="1" presStyleCnt="3">
        <dgm:presLayoutVars>
          <dgm:chMax val="0"/>
          <dgm:chPref val="0"/>
          <dgm:bulletEnabled val="1"/>
        </dgm:presLayoutVars>
      </dgm:prSet>
      <dgm:spPr/>
      <dgm:t>
        <a:bodyPr/>
        <a:lstStyle/>
        <a:p>
          <a:endParaRPr lang="en-US"/>
        </a:p>
      </dgm:t>
    </dgm:pt>
    <dgm:pt modelId="{08595646-0690-4D38-96F8-A64E2BA52261}" type="pres">
      <dgm:prSet presAssocID="{AE7E9906-E6FD-4063-A3A5-8586A3AD54F4}" presName="parentText3" presStyleLbl="node1" presStyleIdx="2" presStyleCnt="3" custLinFactNeighborX="250" custLinFactNeighborY="8595">
        <dgm:presLayoutVars>
          <dgm:chMax/>
          <dgm:chPref val="3"/>
          <dgm:bulletEnabled val="1"/>
        </dgm:presLayoutVars>
      </dgm:prSet>
      <dgm:spPr/>
      <dgm:t>
        <a:bodyPr/>
        <a:lstStyle/>
        <a:p>
          <a:endParaRPr lang="en-US"/>
        </a:p>
      </dgm:t>
    </dgm:pt>
    <dgm:pt modelId="{6C379F94-9365-4A3B-BB2C-E0D78168586C}" type="pres">
      <dgm:prSet presAssocID="{AE7E9906-E6FD-4063-A3A5-8586A3AD54F4}" presName="childText3" presStyleLbl="solidAlignAcc1" presStyleIdx="2" presStyleCnt="3">
        <dgm:presLayoutVars>
          <dgm:chMax val="0"/>
          <dgm:chPref val="0"/>
          <dgm:bulletEnabled val="1"/>
        </dgm:presLayoutVars>
      </dgm:prSet>
      <dgm:spPr/>
      <dgm:t>
        <a:bodyPr/>
        <a:lstStyle/>
        <a:p>
          <a:endParaRPr lang="en-US"/>
        </a:p>
      </dgm:t>
    </dgm:pt>
  </dgm:ptLst>
  <dgm:cxnLst>
    <dgm:cxn modelId="{DC673BB3-CEB8-4705-B416-CA2BBBB6D444}" type="presOf" srcId="{AE7E9906-E6FD-4063-A3A5-8586A3AD54F4}" destId="{08595646-0690-4D38-96F8-A64E2BA52261}" srcOrd="0" destOrd="0" presId="urn:microsoft.com/office/officeart/2009/3/layout/IncreasingArrowsProcess"/>
    <dgm:cxn modelId="{8FE2F7B3-93FA-426E-919A-457C04143691}" type="presOf" srcId="{CF7B5912-B5C7-4E5F-8CA6-BFDBC0C816BB}" destId="{DCEA9049-E6B5-4E40-A96B-BAB3AAB71776}" srcOrd="0" destOrd="0" presId="urn:microsoft.com/office/officeart/2009/3/layout/IncreasingArrowsProcess"/>
    <dgm:cxn modelId="{5268151C-92F1-4299-8670-08A75ABAC8CB}" type="presOf" srcId="{E11F2ADD-B541-4A30-90CA-B4B632963A81}" destId="{6C379F94-9365-4A3B-BB2C-E0D78168586C}" srcOrd="0" destOrd="0" presId="urn:microsoft.com/office/officeart/2009/3/layout/IncreasingArrowsProcess"/>
    <dgm:cxn modelId="{E195BA4F-7F0B-449E-8DE9-1934DD8D14D4}" type="presOf" srcId="{6A938AC3-AA63-4CC3-8A36-92D4D26AA441}" destId="{9A999FFF-B09B-43F0-B878-21D3E1526CB6}" srcOrd="0" destOrd="0" presId="urn:microsoft.com/office/officeart/2009/3/layout/IncreasingArrowsProcess"/>
    <dgm:cxn modelId="{3E5EC2AD-95D5-43BF-9B3A-F85D3BE163C5}" type="presOf" srcId="{783935D1-5A66-4869-AFFB-A4B5B9C0E70F}" destId="{7D3EDC88-5215-4288-B780-165016037AC0}" srcOrd="0" destOrd="0" presId="urn:microsoft.com/office/officeart/2009/3/layout/IncreasingArrowsProcess"/>
    <dgm:cxn modelId="{B44AB8BC-8709-4734-81B4-6C36B39CFFF8}" srcId="{CF7B5912-B5C7-4E5F-8CA6-BFDBC0C816BB}" destId="{E90C7AAA-CF1C-4FD8-971F-3260C6FAAB9C}" srcOrd="0" destOrd="0" parTransId="{799C40E2-6689-4EA5-AA74-74FA62B4AA48}" sibTransId="{EB7190B4-1425-4B07-A02F-1FA67780871D}"/>
    <dgm:cxn modelId="{429CA620-2E0A-4092-A9CC-116B9D589F3B}" srcId="{AE7E9906-E6FD-4063-A3A5-8586A3AD54F4}" destId="{E11F2ADD-B541-4A30-90CA-B4B632963A81}" srcOrd="0" destOrd="0" parTransId="{7706E69F-78FD-4BA5-80AE-BA4D3B044572}" sibTransId="{0D1FD35E-958F-41C2-AE15-7F73897F0C04}"/>
    <dgm:cxn modelId="{9715D189-5A6B-48C5-80D2-D4F8E1791AA2}" srcId="{783935D1-5A66-4869-AFFB-A4B5B9C0E70F}" destId="{EEC66706-07FE-4D63-934F-E4676D4C7609}" srcOrd="0" destOrd="0" parTransId="{A519A86D-7AF1-40C5-81C5-48AE206A0FA4}" sibTransId="{6301D8BA-A014-45B3-914C-94D524924297}"/>
    <dgm:cxn modelId="{7F3F25D3-A362-4172-9AE6-C2189EF5C9FC}" srcId="{E90C7AAA-CF1C-4FD8-971F-3260C6FAAB9C}" destId="{6A938AC3-AA63-4CC3-8A36-92D4D26AA441}" srcOrd="0" destOrd="0" parTransId="{874DE3CC-24B0-45D4-AC92-AAEEE395EE2A}" sibTransId="{052E7FF8-2196-41DB-8B23-EB29A0CEBA8C}"/>
    <dgm:cxn modelId="{AEB5BB74-40BD-49C6-BC19-BB417245E4CB}" srcId="{CF7B5912-B5C7-4E5F-8CA6-BFDBC0C816BB}" destId="{783935D1-5A66-4869-AFFB-A4B5B9C0E70F}" srcOrd="1" destOrd="0" parTransId="{66CAC290-922D-4E18-890D-EBB406FC2145}" sibTransId="{AAE677B8-8C0F-43AE-A3AD-92A4B1DF185C}"/>
    <dgm:cxn modelId="{DE2284FB-D4FF-46E1-926C-AF0399BEA379}" type="presOf" srcId="{E90C7AAA-CF1C-4FD8-971F-3260C6FAAB9C}" destId="{54C83050-63D2-460F-82CE-DD25B61F1C4F}" srcOrd="0" destOrd="0" presId="urn:microsoft.com/office/officeart/2009/3/layout/IncreasingArrowsProcess"/>
    <dgm:cxn modelId="{2FF3E7CD-C549-43FE-BDB8-6B0CBFB02372}" type="presOf" srcId="{EEC66706-07FE-4D63-934F-E4676D4C7609}" destId="{38CBDBA9-B160-4BD8-83DE-2E9B9F3DE726}" srcOrd="0" destOrd="0" presId="urn:microsoft.com/office/officeart/2009/3/layout/IncreasingArrowsProcess"/>
    <dgm:cxn modelId="{78239C0D-68EB-4941-90EB-B77B2DF8098D}" srcId="{CF7B5912-B5C7-4E5F-8CA6-BFDBC0C816BB}" destId="{AE7E9906-E6FD-4063-A3A5-8586A3AD54F4}" srcOrd="2" destOrd="0" parTransId="{C74D09D9-75CA-4AF8-9499-38F9670F9AFA}" sibTransId="{4B3AE3C8-9728-4FA8-9D3F-75240B7E7501}"/>
    <dgm:cxn modelId="{B7263AE3-1DFA-4C32-8009-2AC6374B0518}" type="presParOf" srcId="{DCEA9049-E6B5-4E40-A96B-BAB3AAB71776}" destId="{54C83050-63D2-460F-82CE-DD25B61F1C4F}" srcOrd="0" destOrd="0" presId="urn:microsoft.com/office/officeart/2009/3/layout/IncreasingArrowsProcess"/>
    <dgm:cxn modelId="{3F5BBE98-DBBF-4BA2-8FC2-51174FA81B10}" type="presParOf" srcId="{DCEA9049-E6B5-4E40-A96B-BAB3AAB71776}" destId="{9A999FFF-B09B-43F0-B878-21D3E1526CB6}" srcOrd="1" destOrd="0" presId="urn:microsoft.com/office/officeart/2009/3/layout/IncreasingArrowsProcess"/>
    <dgm:cxn modelId="{F6005348-3485-48B5-9390-AB17C72257AD}" type="presParOf" srcId="{DCEA9049-E6B5-4E40-A96B-BAB3AAB71776}" destId="{7D3EDC88-5215-4288-B780-165016037AC0}" srcOrd="2" destOrd="0" presId="urn:microsoft.com/office/officeart/2009/3/layout/IncreasingArrowsProcess"/>
    <dgm:cxn modelId="{BCA15741-673F-421F-809E-FA0F4907417A}" type="presParOf" srcId="{DCEA9049-E6B5-4E40-A96B-BAB3AAB71776}" destId="{38CBDBA9-B160-4BD8-83DE-2E9B9F3DE726}" srcOrd="3" destOrd="0" presId="urn:microsoft.com/office/officeart/2009/3/layout/IncreasingArrowsProcess"/>
    <dgm:cxn modelId="{8BE01BBA-4D47-412F-99C8-CED9957C4737}" type="presParOf" srcId="{DCEA9049-E6B5-4E40-A96B-BAB3AAB71776}" destId="{08595646-0690-4D38-96F8-A64E2BA52261}" srcOrd="4" destOrd="0" presId="urn:microsoft.com/office/officeart/2009/3/layout/IncreasingArrowsProcess"/>
    <dgm:cxn modelId="{870261BC-9630-45A7-8343-8F3C676FDAA7}" type="presParOf" srcId="{DCEA9049-E6B5-4E40-A96B-BAB3AAB71776}" destId="{6C379F94-9365-4A3B-BB2C-E0D78168586C}" srcOrd="5" destOrd="0" presId="urn:microsoft.com/office/officeart/2009/3/layout/IncreasingArrows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7B5912-B5C7-4E5F-8CA6-BFDBC0C816BB}"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AE7E9906-E6FD-4063-A3A5-8586A3AD54F4}">
      <dgm:prSet phldrT="[Text]"/>
      <dgm:spPr>
        <a:solidFill>
          <a:schemeClr val="accent3">
            <a:lumMod val="75000"/>
          </a:schemeClr>
        </a:solidFill>
      </dgm:spPr>
      <dgm:t>
        <a:bodyPr/>
        <a:lstStyle/>
        <a:p>
          <a:r>
            <a:rPr lang="en-US" dirty="0" smtClean="0"/>
            <a:t>Summative Assessment</a:t>
          </a:r>
          <a:endParaRPr lang="en-US" dirty="0"/>
        </a:p>
      </dgm:t>
    </dgm:pt>
    <dgm:pt modelId="{C74D09D9-75CA-4AF8-9499-38F9670F9AFA}" type="parTrans" cxnId="{78239C0D-68EB-4941-90EB-B77B2DF8098D}">
      <dgm:prSet/>
      <dgm:spPr/>
      <dgm:t>
        <a:bodyPr/>
        <a:lstStyle/>
        <a:p>
          <a:endParaRPr lang="en-US"/>
        </a:p>
      </dgm:t>
    </dgm:pt>
    <dgm:pt modelId="{4B3AE3C8-9728-4FA8-9D3F-75240B7E7501}" type="sibTrans" cxnId="{78239C0D-68EB-4941-90EB-B77B2DF8098D}">
      <dgm:prSet/>
      <dgm:spPr/>
      <dgm:t>
        <a:bodyPr/>
        <a:lstStyle/>
        <a:p>
          <a:endParaRPr lang="en-US"/>
        </a:p>
      </dgm:t>
    </dgm:pt>
    <dgm:pt modelId="{E11F2ADD-B541-4A30-90CA-B4B632963A81}">
      <dgm:prSet phldrT="[Text]"/>
      <dgm:spPr/>
      <dgm:t>
        <a:bodyPr/>
        <a:lstStyle/>
        <a:p>
          <a:r>
            <a:rPr lang="en-US" dirty="0" smtClean="0"/>
            <a:t>End of year</a:t>
          </a:r>
        </a:p>
        <a:p>
          <a:r>
            <a:rPr lang="en-US" dirty="0" smtClean="0"/>
            <a:t>Can be used as a snapshot within and across schools and districts</a:t>
          </a:r>
        </a:p>
        <a:p>
          <a:r>
            <a:rPr lang="en-US" dirty="0" smtClean="0"/>
            <a:t>ESSA eliminated punitive consequences</a:t>
          </a:r>
        </a:p>
        <a:p>
          <a:r>
            <a:rPr lang="en-US" dirty="0" smtClean="0"/>
            <a:t>Information &amp; transparency</a:t>
          </a:r>
        </a:p>
        <a:p>
          <a:r>
            <a:rPr lang="en-US" dirty="0" smtClean="0"/>
            <a:t>Examine equity and resource allocation</a:t>
          </a:r>
        </a:p>
        <a:p>
          <a:endParaRPr lang="en-US" dirty="0"/>
        </a:p>
      </dgm:t>
    </dgm:pt>
    <dgm:pt modelId="{7706E69F-78FD-4BA5-80AE-BA4D3B044572}" type="parTrans" cxnId="{429CA620-2E0A-4092-A9CC-116B9D589F3B}">
      <dgm:prSet/>
      <dgm:spPr/>
      <dgm:t>
        <a:bodyPr/>
        <a:lstStyle/>
        <a:p>
          <a:endParaRPr lang="en-US"/>
        </a:p>
      </dgm:t>
    </dgm:pt>
    <dgm:pt modelId="{0D1FD35E-958F-41C2-AE15-7F73897F0C04}" type="sibTrans" cxnId="{429CA620-2E0A-4092-A9CC-116B9D589F3B}">
      <dgm:prSet/>
      <dgm:spPr/>
      <dgm:t>
        <a:bodyPr/>
        <a:lstStyle/>
        <a:p>
          <a:endParaRPr lang="en-US"/>
        </a:p>
      </dgm:t>
    </dgm:pt>
    <dgm:pt modelId="{E90C7AAA-CF1C-4FD8-971F-3260C6FAAB9C}">
      <dgm:prSet phldrT="[Text]"/>
      <dgm:spPr>
        <a:noFill/>
        <a:ln>
          <a:noFill/>
        </a:ln>
      </dgm:spPr>
      <dgm:t>
        <a:bodyPr/>
        <a:lstStyle/>
        <a:p>
          <a:r>
            <a:rPr lang="en-US" dirty="0" smtClean="0">
              <a:noFill/>
            </a:rPr>
            <a:t>Formative Tools</a:t>
          </a:r>
          <a:endParaRPr lang="en-US" dirty="0">
            <a:noFill/>
          </a:endParaRPr>
        </a:p>
      </dgm:t>
    </dgm:pt>
    <dgm:pt modelId="{EB7190B4-1425-4B07-A02F-1FA67780871D}" type="sibTrans" cxnId="{B44AB8BC-8709-4734-81B4-6C36B39CFFF8}">
      <dgm:prSet/>
      <dgm:spPr/>
      <dgm:t>
        <a:bodyPr/>
        <a:lstStyle/>
        <a:p>
          <a:endParaRPr lang="en-US"/>
        </a:p>
      </dgm:t>
    </dgm:pt>
    <dgm:pt modelId="{799C40E2-6689-4EA5-AA74-74FA62B4AA48}" type="parTrans" cxnId="{B44AB8BC-8709-4734-81B4-6C36B39CFFF8}">
      <dgm:prSet/>
      <dgm:spPr/>
      <dgm:t>
        <a:bodyPr/>
        <a:lstStyle/>
        <a:p>
          <a:endParaRPr lang="en-US"/>
        </a:p>
      </dgm:t>
    </dgm:pt>
    <dgm:pt modelId="{783935D1-5A66-4869-AFFB-A4B5B9C0E70F}">
      <dgm:prSet phldrT="[Text]"/>
      <dgm:spPr>
        <a:noFill/>
        <a:ln>
          <a:noFill/>
        </a:ln>
      </dgm:spPr>
      <dgm:t>
        <a:bodyPr/>
        <a:lstStyle/>
        <a:p>
          <a:r>
            <a:rPr lang="en-US" dirty="0" smtClean="0">
              <a:noFill/>
            </a:rPr>
            <a:t>Interim Assessment</a:t>
          </a:r>
          <a:endParaRPr lang="en-US" dirty="0">
            <a:noFill/>
          </a:endParaRPr>
        </a:p>
      </dgm:t>
    </dgm:pt>
    <dgm:pt modelId="{AAE677B8-8C0F-43AE-A3AD-92A4B1DF185C}" type="sibTrans" cxnId="{AEB5BB74-40BD-49C6-BC19-BB417245E4CB}">
      <dgm:prSet/>
      <dgm:spPr/>
      <dgm:t>
        <a:bodyPr/>
        <a:lstStyle/>
        <a:p>
          <a:endParaRPr lang="en-US"/>
        </a:p>
      </dgm:t>
    </dgm:pt>
    <dgm:pt modelId="{66CAC290-922D-4E18-890D-EBB406FC2145}" type="parTrans" cxnId="{AEB5BB74-40BD-49C6-BC19-BB417245E4CB}">
      <dgm:prSet/>
      <dgm:spPr/>
      <dgm:t>
        <a:bodyPr/>
        <a:lstStyle/>
        <a:p>
          <a:endParaRPr lang="en-US"/>
        </a:p>
      </dgm:t>
    </dgm:pt>
    <dgm:pt modelId="{DCEA9049-E6B5-4E40-A96B-BAB3AAB71776}" type="pres">
      <dgm:prSet presAssocID="{CF7B5912-B5C7-4E5F-8CA6-BFDBC0C816BB}" presName="Name0" presStyleCnt="0">
        <dgm:presLayoutVars>
          <dgm:chMax val="5"/>
          <dgm:chPref val="5"/>
          <dgm:dir/>
          <dgm:animLvl val="lvl"/>
        </dgm:presLayoutVars>
      </dgm:prSet>
      <dgm:spPr/>
      <dgm:t>
        <a:bodyPr/>
        <a:lstStyle/>
        <a:p>
          <a:endParaRPr lang="en-US"/>
        </a:p>
      </dgm:t>
    </dgm:pt>
    <dgm:pt modelId="{54C83050-63D2-460F-82CE-DD25B61F1C4F}" type="pres">
      <dgm:prSet presAssocID="{E90C7AAA-CF1C-4FD8-971F-3260C6FAAB9C}" presName="parentText1" presStyleLbl="node1" presStyleIdx="0" presStyleCnt="3">
        <dgm:presLayoutVars>
          <dgm:chMax/>
          <dgm:chPref val="3"/>
          <dgm:bulletEnabled val="1"/>
        </dgm:presLayoutVars>
      </dgm:prSet>
      <dgm:spPr/>
      <dgm:t>
        <a:bodyPr/>
        <a:lstStyle/>
        <a:p>
          <a:endParaRPr lang="en-US"/>
        </a:p>
      </dgm:t>
    </dgm:pt>
    <dgm:pt modelId="{7D3EDC88-5215-4288-B780-165016037AC0}" type="pres">
      <dgm:prSet presAssocID="{783935D1-5A66-4869-AFFB-A4B5B9C0E70F}" presName="parentText2" presStyleLbl="node1" presStyleIdx="1" presStyleCnt="3">
        <dgm:presLayoutVars>
          <dgm:chMax/>
          <dgm:chPref val="3"/>
          <dgm:bulletEnabled val="1"/>
        </dgm:presLayoutVars>
      </dgm:prSet>
      <dgm:spPr/>
      <dgm:t>
        <a:bodyPr/>
        <a:lstStyle/>
        <a:p>
          <a:endParaRPr lang="en-US"/>
        </a:p>
      </dgm:t>
    </dgm:pt>
    <dgm:pt modelId="{08595646-0690-4D38-96F8-A64E2BA52261}" type="pres">
      <dgm:prSet presAssocID="{AE7E9906-E6FD-4063-A3A5-8586A3AD54F4}" presName="parentText3" presStyleLbl="node1" presStyleIdx="2" presStyleCnt="3" custLinFactNeighborX="250" custLinFactNeighborY="8595">
        <dgm:presLayoutVars>
          <dgm:chMax/>
          <dgm:chPref val="3"/>
          <dgm:bulletEnabled val="1"/>
        </dgm:presLayoutVars>
      </dgm:prSet>
      <dgm:spPr/>
      <dgm:t>
        <a:bodyPr/>
        <a:lstStyle/>
        <a:p>
          <a:endParaRPr lang="en-US"/>
        </a:p>
      </dgm:t>
    </dgm:pt>
    <dgm:pt modelId="{6C379F94-9365-4A3B-BB2C-E0D78168586C}" type="pres">
      <dgm:prSet presAssocID="{AE7E9906-E6FD-4063-A3A5-8586A3AD54F4}" presName="childText3" presStyleLbl="solidAlignAcc1" presStyleIdx="0" presStyleCnt="1">
        <dgm:presLayoutVars>
          <dgm:chMax val="0"/>
          <dgm:chPref val="0"/>
          <dgm:bulletEnabled val="1"/>
        </dgm:presLayoutVars>
      </dgm:prSet>
      <dgm:spPr/>
      <dgm:t>
        <a:bodyPr/>
        <a:lstStyle/>
        <a:p>
          <a:endParaRPr lang="en-US"/>
        </a:p>
      </dgm:t>
    </dgm:pt>
  </dgm:ptLst>
  <dgm:cxnLst>
    <dgm:cxn modelId="{2C670E2A-C310-4EC9-A6FF-928944041D07}" type="presOf" srcId="{E11F2ADD-B541-4A30-90CA-B4B632963A81}" destId="{6C379F94-9365-4A3B-BB2C-E0D78168586C}" srcOrd="0" destOrd="0" presId="urn:microsoft.com/office/officeart/2009/3/layout/IncreasingArrowsProcess"/>
    <dgm:cxn modelId="{2DDE446A-9E39-4CB4-A780-382487D237FB}" type="presOf" srcId="{CF7B5912-B5C7-4E5F-8CA6-BFDBC0C816BB}" destId="{DCEA9049-E6B5-4E40-A96B-BAB3AAB71776}" srcOrd="0" destOrd="0" presId="urn:microsoft.com/office/officeart/2009/3/layout/IncreasingArrowsProcess"/>
    <dgm:cxn modelId="{78239C0D-68EB-4941-90EB-B77B2DF8098D}" srcId="{CF7B5912-B5C7-4E5F-8CA6-BFDBC0C816BB}" destId="{AE7E9906-E6FD-4063-A3A5-8586A3AD54F4}" srcOrd="2" destOrd="0" parTransId="{C74D09D9-75CA-4AF8-9499-38F9670F9AFA}" sibTransId="{4B3AE3C8-9728-4FA8-9D3F-75240B7E7501}"/>
    <dgm:cxn modelId="{429CA620-2E0A-4092-A9CC-116B9D589F3B}" srcId="{AE7E9906-E6FD-4063-A3A5-8586A3AD54F4}" destId="{E11F2ADD-B541-4A30-90CA-B4B632963A81}" srcOrd="0" destOrd="0" parTransId="{7706E69F-78FD-4BA5-80AE-BA4D3B044572}" sibTransId="{0D1FD35E-958F-41C2-AE15-7F73897F0C04}"/>
    <dgm:cxn modelId="{E56FF541-3331-402A-90D9-130C7EF055A8}" type="presOf" srcId="{783935D1-5A66-4869-AFFB-A4B5B9C0E70F}" destId="{7D3EDC88-5215-4288-B780-165016037AC0}" srcOrd="0" destOrd="0" presId="urn:microsoft.com/office/officeart/2009/3/layout/IncreasingArrowsProcess"/>
    <dgm:cxn modelId="{B44AB8BC-8709-4734-81B4-6C36B39CFFF8}" srcId="{CF7B5912-B5C7-4E5F-8CA6-BFDBC0C816BB}" destId="{E90C7AAA-CF1C-4FD8-971F-3260C6FAAB9C}" srcOrd="0" destOrd="0" parTransId="{799C40E2-6689-4EA5-AA74-74FA62B4AA48}" sibTransId="{EB7190B4-1425-4B07-A02F-1FA67780871D}"/>
    <dgm:cxn modelId="{9C6356DE-AB6C-45EC-AFE2-1F0ADD846CC4}" type="presOf" srcId="{E90C7AAA-CF1C-4FD8-971F-3260C6FAAB9C}" destId="{54C83050-63D2-460F-82CE-DD25B61F1C4F}" srcOrd="0" destOrd="0" presId="urn:microsoft.com/office/officeart/2009/3/layout/IncreasingArrowsProcess"/>
    <dgm:cxn modelId="{AEB5BB74-40BD-49C6-BC19-BB417245E4CB}" srcId="{CF7B5912-B5C7-4E5F-8CA6-BFDBC0C816BB}" destId="{783935D1-5A66-4869-AFFB-A4B5B9C0E70F}" srcOrd="1" destOrd="0" parTransId="{66CAC290-922D-4E18-890D-EBB406FC2145}" sibTransId="{AAE677B8-8C0F-43AE-A3AD-92A4B1DF185C}"/>
    <dgm:cxn modelId="{6E6881BE-1371-4908-AF3F-F6F71B643F92}" type="presOf" srcId="{AE7E9906-E6FD-4063-A3A5-8586A3AD54F4}" destId="{08595646-0690-4D38-96F8-A64E2BA52261}" srcOrd="0" destOrd="0" presId="urn:microsoft.com/office/officeart/2009/3/layout/IncreasingArrowsProcess"/>
    <dgm:cxn modelId="{A40B160B-E291-48FE-B675-2BBC3117A92B}" type="presParOf" srcId="{DCEA9049-E6B5-4E40-A96B-BAB3AAB71776}" destId="{54C83050-63D2-460F-82CE-DD25B61F1C4F}" srcOrd="0" destOrd="0" presId="urn:microsoft.com/office/officeart/2009/3/layout/IncreasingArrowsProcess"/>
    <dgm:cxn modelId="{E6CD7A9C-FEC6-4D8B-9017-6D8C3252833F}" type="presParOf" srcId="{DCEA9049-E6B5-4E40-A96B-BAB3AAB71776}" destId="{7D3EDC88-5215-4288-B780-165016037AC0}" srcOrd="1" destOrd="0" presId="urn:microsoft.com/office/officeart/2009/3/layout/IncreasingArrowsProcess"/>
    <dgm:cxn modelId="{75229499-8301-4EE7-ABD4-F1330662BFB4}" type="presParOf" srcId="{DCEA9049-E6B5-4E40-A96B-BAB3AAB71776}" destId="{08595646-0690-4D38-96F8-A64E2BA52261}" srcOrd="2" destOrd="0" presId="urn:microsoft.com/office/officeart/2009/3/layout/IncreasingArrowsProcess"/>
    <dgm:cxn modelId="{B9E42B4F-4E44-4267-8017-BF8A40128F58}" type="presParOf" srcId="{DCEA9049-E6B5-4E40-A96B-BAB3AAB71776}" destId="{6C379F94-9365-4A3B-BB2C-E0D78168586C}" srcOrd="3" destOrd="0" presId="urn:microsoft.com/office/officeart/2009/3/layout/IncreasingArrows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6A81BB-29E8-4B1E-AAC0-FE04A127CD99}"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74E082C9-A890-451C-A3ED-FE7217AF5A21}">
      <dgm:prSet phldrT="[Text]"/>
      <dgm:spPr/>
      <dgm:t>
        <a:bodyPr/>
        <a:lstStyle/>
        <a:p>
          <a:r>
            <a:rPr lang="en-US" dirty="0" smtClean="0"/>
            <a:t>Standards</a:t>
          </a:r>
          <a:endParaRPr lang="en-US" dirty="0"/>
        </a:p>
      </dgm:t>
    </dgm:pt>
    <dgm:pt modelId="{D7649136-10B6-4500-88FF-AEB8DB9DFF3C}" type="parTrans" cxnId="{45DE62FA-274F-4BB9-9F47-6BCF950B7143}">
      <dgm:prSet/>
      <dgm:spPr/>
      <dgm:t>
        <a:bodyPr/>
        <a:lstStyle/>
        <a:p>
          <a:endParaRPr lang="en-US"/>
        </a:p>
      </dgm:t>
    </dgm:pt>
    <dgm:pt modelId="{61A34E41-6FDF-41E8-9826-061B7BB3B0D0}" type="sibTrans" cxnId="{45DE62FA-274F-4BB9-9F47-6BCF950B7143}">
      <dgm:prSet/>
      <dgm:spPr/>
      <dgm:t>
        <a:bodyPr/>
        <a:lstStyle/>
        <a:p>
          <a:endParaRPr lang="en-US"/>
        </a:p>
      </dgm:t>
    </dgm:pt>
    <dgm:pt modelId="{9DDCAC0E-2E15-4155-BA7A-D9B578866E9F}">
      <dgm:prSet phldrT="[Text]"/>
      <dgm:spPr/>
      <dgm:t>
        <a:bodyPr/>
        <a:lstStyle/>
        <a:p>
          <a:r>
            <a:rPr lang="en-US" dirty="0" smtClean="0"/>
            <a:t>Instruction</a:t>
          </a:r>
          <a:endParaRPr lang="en-US" dirty="0"/>
        </a:p>
      </dgm:t>
    </dgm:pt>
    <dgm:pt modelId="{A8B6211D-7DC6-4C67-BA92-597C40065921}" type="parTrans" cxnId="{7A71AF41-6410-4DE9-A146-4279CE78B89F}">
      <dgm:prSet/>
      <dgm:spPr/>
      <dgm:t>
        <a:bodyPr/>
        <a:lstStyle/>
        <a:p>
          <a:endParaRPr lang="en-US"/>
        </a:p>
      </dgm:t>
    </dgm:pt>
    <dgm:pt modelId="{F1878603-ACCE-497F-8B8F-DF9BFC91B51F}" type="sibTrans" cxnId="{7A71AF41-6410-4DE9-A146-4279CE78B89F}">
      <dgm:prSet/>
      <dgm:spPr/>
      <dgm:t>
        <a:bodyPr/>
        <a:lstStyle/>
        <a:p>
          <a:endParaRPr lang="en-US"/>
        </a:p>
      </dgm:t>
    </dgm:pt>
    <dgm:pt modelId="{CD475B0F-418F-4604-9A47-DFA3BD7ADAE7}">
      <dgm:prSet phldrT="[Text]"/>
      <dgm:spPr/>
      <dgm:t>
        <a:bodyPr/>
        <a:lstStyle/>
        <a:p>
          <a:r>
            <a:rPr lang="en-US" dirty="0" smtClean="0"/>
            <a:t>Assessment</a:t>
          </a:r>
          <a:endParaRPr lang="en-US" dirty="0"/>
        </a:p>
      </dgm:t>
    </dgm:pt>
    <dgm:pt modelId="{CA64258C-F328-416C-9187-B4A93645EBD8}" type="parTrans" cxnId="{636E2B5B-CC8B-4184-B621-413A1C40910B}">
      <dgm:prSet/>
      <dgm:spPr/>
      <dgm:t>
        <a:bodyPr/>
        <a:lstStyle/>
        <a:p>
          <a:endParaRPr lang="en-US"/>
        </a:p>
      </dgm:t>
    </dgm:pt>
    <dgm:pt modelId="{BA734EA4-500C-4F27-8B30-F301F8552165}" type="sibTrans" cxnId="{636E2B5B-CC8B-4184-B621-413A1C40910B}">
      <dgm:prSet/>
      <dgm:spPr/>
      <dgm:t>
        <a:bodyPr/>
        <a:lstStyle/>
        <a:p>
          <a:endParaRPr lang="en-US"/>
        </a:p>
      </dgm:t>
    </dgm:pt>
    <dgm:pt modelId="{91002434-1633-4D88-92CA-83F9AAA74D82}" type="pres">
      <dgm:prSet presAssocID="{E06A81BB-29E8-4B1E-AAC0-FE04A127CD99}" presName="Name0" presStyleCnt="0">
        <dgm:presLayoutVars>
          <dgm:chMax val="7"/>
          <dgm:chPref val="7"/>
          <dgm:dir/>
          <dgm:animLvl val="lvl"/>
        </dgm:presLayoutVars>
      </dgm:prSet>
      <dgm:spPr/>
      <dgm:t>
        <a:bodyPr/>
        <a:lstStyle/>
        <a:p>
          <a:endParaRPr lang="en-US"/>
        </a:p>
      </dgm:t>
    </dgm:pt>
    <dgm:pt modelId="{06F2EF26-731E-42E7-A101-C67D09233452}" type="pres">
      <dgm:prSet presAssocID="{74E082C9-A890-451C-A3ED-FE7217AF5A21}" presName="Accent1" presStyleCnt="0"/>
      <dgm:spPr/>
    </dgm:pt>
    <dgm:pt modelId="{87EC0684-C268-459C-A016-1AEB487CD823}" type="pres">
      <dgm:prSet presAssocID="{74E082C9-A890-451C-A3ED-FE7217AF5A21}" presName="Accent" presStyleLbl="node1" presStyleIdx="0" presStyleCnt="3"/>
      <dgm:spPr/>
    </dgm:pt>
    <dgm:pt modelId="{8C593EAD-B1FC-4DFB-BBB5-AF95B4DFC9FE}" type="pres">
      <dgm:prSet presAssocID="{74E082C9-A890-451C-A3ED-FE7217AF5A21}" presName="Parent1" presStyleLbl="revTx" presStyleIdx="0" presStyleCnt="3">
        <dgm:presLayoutVars>
          <dgm:chMax val="1"/>
          <dgm:chPref val="1"/>
          <dgm:bulletEnabled val="1"/>
        </dgm:presLayoutVars>
      </dgm:prSet>
      <dgm:spPr/>
      <dgm:t>
        <a:bodyPr/>
        <a:lstStyle/>
        <a:p>
          <a:endParaRPr lang="en-US"/>
        </a:p>
      </dgm:t>
    </dgm:pt>
    <dgm:pt modelId="{ED809C84-BD48-455F-977D-1140D05B7113}" type="pres">
      <dgm:prSet presAssocID="{9DDCAC0E-2E15-4155-BA7A-D9B578866E9F}" presName="Accent2" presStyleCnt="0"/>
      <dgm:spPr/>
    </dgm:pt>
    <dgm:pt modelId="{9D60B922-936F-40BA-9A25-71C2FC2398D7}" type="pres">
      <dgm:prSet presAssocID="{9DDCAC0E-2E15-4155-BA7A-D9B578866E9F}" presName="Accent" presStyleLbl="node1" presStyleIdx="1" presStyleCnt="3"/>
      <dgm:spPr/>
    </dgm:pt>
    <dgm:pt modelId="{A9DBF825-6566-4CFF-894D-73AAF96AB4F0}" type="pres">
      <dgm:prSet presAssocID="{9DDCAC0E-2E15-4155-BA7A-D9B578866E9F}" presName="Parent2" presStyleLbl="revTx" presStyleIdx="1" presStyleCnt="3">
        <dgm:presLayoutVars>
          <dgm:chMax val="1"/>
          <dgm:chPref val="1"/>
          <dgm:bulletEnabled val="1"/>
        </dgm:presLayoutVars>
      </dgm:prSet>
      <dgm:spPr/>
      <dgm:t>
        <a:bodyPr/>
        <a:lstStyle/>
        <a:p>
          <a:endParaRPr lang="en-US"/>
        </a:p>
      </dgm:t>
    </dgm:pt>
    <dgm:pt modelId="{D56B092A-EF17-4C10-86FD-6163322D47A9}" type="pres">
      <dgm:prSet presAssocID="{CD475B0F-418F-4604-9A47-DFA3BD7ADAE7}" presName="Accent3" presStyleCnt="0"/>
      <dgm:spPr/>
    </dgm:pt>
    <dgm:pt modelId="{AA4F3F2A-8ECB-4B24-BD18-DE7B9D7699EC}" type="pres">
      <dgm:prSet presAssocID="{CD475B0F-418F-4604-9A47-DFA3BD7ADAE7}" presName="Accent" presStyleLbl="node1" presStyleIdx="2" presStyleCnt="3"/>
      <dgm:spPr/>
    </dgm:pt>
    <dgm:pt modelId="{F2ABA08D-6250-46C9-BF4A-23EF4B4B6B5C}" type="pres">
      <dgm:prSet presAssocID="{CD475B0F-418F-4604-9A47-DFA3BD7ADAE7}" presName="Parent3" presStyleLbl="revTx" presStyleIdx="2" presStyleCnt="3">
        <dgm:presLayoutVars>
          <dgm:chMax val="1"/>
          <dgm:chPref val="1"/>
          <dgm:bulletEnabled val="1"/>
        </dgm:presLayoutVars>
      </dgm:prSet>
      <dgm:spPr/>
      <dgm:t>
        <a:bodyPr/>
        <a:lstStyle/>
        <a:p>
          <a:endParaRPr lang="en-US"/>
        </a:p>
      </dgm:t>
    </dgm:pt>
  </dgm:ptLst>
  <dgm:cxnLst>
    <dgm:cxn modelId="{479C6E67-B3F7-4E1C-B5CB-18182AB2C39C}" type="presOf" srcId="{9DDCAC0E-2E15-4155-BA7A-D9B578866E9F}" destId="{A9DBF825-6566-4CFF-894D-73AAF96AB4F0}" srcOrd="0" destOrd="0" presId="urn:microsoft.com/office/officeart/2009/layout/CircleArrowProcess"/>
    <dgm:cxn modelId="{7A71AF41-6410-4DE9-A146-4279CE78B89F}" srcId="{E06A81BB-29E8-4B1E-AAC0-FE04A127CD99}" destId="{9DDCAC0E-2E15-4155-BA7A-D9B578866E9F}" srcOrd="1" destOrd="0" parTransId="{A8B6211D-7DC6-4C67-BA92-597C40065921}" sibTransId="{F1878603-ACCE-497F-8B8F-DF9BFC91B51F}"/>
    <dgm:cxn modelId="{45DE62FA-274F-4BB9-9F47-6BCF950B7143}" srcId="{E06A81BB-29E8-4B1E-AAC0-FE04A127CD99}" destId="{74E082C9-A890-451C-A3ED-FE7217AF5A21}" srcOrd="0" destOrd="0" parTransId="{D7649136-10B6-4500-88FF-AEB8DB9DFF3C}" sibTransId="{61A34E41-6FDF-41E8-9826-061B7BB3B0D0}"/>
    <dgm:cxn modelId="{E26E2FB3-5951-422E-8BC6-2867DFD00B90}" type="presOf" srcId="{CD475B0F-418F-4604-9A47-DFA3BD7ADAE7}" destId="{F2ABA08D-6250-46C9-BF4A-23EF4B4B6B5C}" srcOrd="0" destOrd="0" presId="urn:microsoft.com/office/officeart/2009/layout/CircleArrowProcess"/>
    <dgm:cxn modelId="{809F23D8-EE81-4E70-A8DD-8BF32BADD296}" type="presOf" srcId="{74E082C9-A890-451C-A3ED-FE7217AF5A21}" destId="{8C593EAD-B1FC-4DFB-BBB5-AF95B4DFC9FE}" srcOrd="0" destOrd="0" presId="urn:microsoft.com/office/officeart/2009/layout/CircleArrowProcess"/>
    <dgm:cxn modelId="{636E2B5B-CC8B-4184-B621-413A1C40910B}" srcId="{E06A81BB-29E8-4B1E-AAC0-FE04A127CD99}" destId="{CD475B0F-418F-4604-9A47-DFA3BD7ADAE7}" srcOrd="2" destOrd="0" parTransId="{CA64258C-F328-416C-9187-B4A93645EBD8}" sibTransId="{BA734EA4-500C-4F27-8B30-F301F8552165}"/>
    <dgm:cxn modelId="{CA7CCC8E-2F84-490E-ABA3-207CA3048349}" type="presOf" srcId="{E06A81BB-29E8-4B1E-AAC0-FE04A127CD99}" destId="{91002434-1633-4D88-92CA-83F9AAA74D82}" srcOrd="0" destOrd="0" presId="urn:microsoft.com/office/officeart/2009/layout/CircleArrowProcess"/>
    <dgm:cxn modelId="{689F5C1F-B743-43DC-9FF6-8EB80E8F4CB2}" type="presParOf" srcId="{91002434-1633-4D88-92CA-83F9AAA74D82}" destId="{06F2EF26-731E-42E7-A101-C67D09233452}" srcOrd="0" destOrd="0" presId="urn:microsoft.com/office/officeart/2009/layout/CircleArrowProcess"/>
    <dgm:cxn modelId="{74FA96B4-E1F6-4178-9F5B-495ACD19A873}" type="presParOf" srcId="{06F2EF26-731E-42E7-A101-C67D09233452}" destId="{87EC0684-C268-459C-A016-1AEB487CD823}" srcOrd="0" destOrd="0" presId="urn:microsoft.com/office/officeart/2009/layout/CircleArrowProcess"/>
    <dgm:cxn modelId="{9E4881B5-013B-421D-AA23-76AF5195A57D}" type="presParOf" srcId="{91002434-1633-4D88-92CA-83F9AAA74D82}" destId="{8C593EAD-B1FC-4DFB-BBB5-AF95B4DFC9FE}" srcOrd="1" destOrd="0" presId="urn:microsoft.com/office/officeart/2009/layout/CircleArrowProcess"/>
    <dgm:cxn modelId="{66860866-9E1D-4ECD-BAA0-8B32A80AF756}" type="presParOf" srcId="{91002434-1633-4D88-92CA-83F9AAA74D82}" destId="{ED809C84-BD48-455F-977D-1140D05B7113}" srcOrd="2" destOrd="0" presId="urn:microsoft.com/office/officeart/2009/layout/CircleArrowProcess"/>
    <dgm:cxn modelId="{1A23267D-DB58-4399-A59B-49F49406ACA6}" type="presParOf" srcId="{ED809C84-BD48-455F-977D-1140D05B7113}" destId="{9D60B922-936F-40BA-9A25-71C2FC2398D7}" srcOrd="0" destOrd="0" presId="urn:microsoft.com/office/officeart/2009/layout/CircleArrowProcess"/>
    <dgm:cxn modelId="{B38903B7-A4C6-4811-9D8D-78D5B6307E9D}" type="presParOf" srcId="{91002434-1633-4D88-92CA-83F9AAA74D82}" destId="{A9DBF825-6566-4CFF-894D-73AAF96AB4F0}" srcOrd="3" destOrd="0" presId="urn:microsoft.com/office/officeart/2009/layout/CircleArrowProcess"/>
    <dgm:cxn modelId="{B4D91700-135A-4D69-BD36-94E73ED9D2C3}" type="presParOf" srcId="{91002434-1633-4D88-92CA-83F9AAA74D82}" destId="{D56B092A-EF17-4C10-86FD-6163322D47A9}" srcOrd="4" destOrd="0" presId="urn:microsoft.com/office/officeart/2009/layout/CircleArrowProcess"/>
    <dgm:cxn modelId="{C78F5F98-F4B8-4C6B-9C76-D7E61981C46E}" type="presParOf" srcId="{D56B092A-EF17-4C10-86FD-6163322D47A9}" destId="{AA4F3F2A-8ECB-4B24-BD18-DE7B9D7699EC}" srcOrd="0" destOrd="0" presId="urn:microsoft.com/office/officeart/2009/layout/CircleArrowProcess"/>
    <dgm:cxn modelId="{F9B29A82-99E6-4B17-A4B3-516F8E4D4316}" type="presParOf" srcId="{91002434-1633-4D88-92CA-83F9AAA74D82}" destId="{F2ABA08D-6250-46C9-BF4A-23EF4B4B6B5C}"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6A81BB-29E8-4B1E-AAC0-FE04A127CD99}"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74E082C9-A890-451C-A3ED-FE7217AF5A21}">
      <dgm:prSet phldrT="[Text]"/>
      <dgm:spPr/>
      <dgm:t>
        <a:bodyPr/>
        <a:lstStyle/>
        <a:p>
          <a:r>
            <a:rPr lang="en-US" dirty="0" smtClean="0"/>
            <a:t>Standards</a:t>
          </a:r>
          <a:endParaRPr lang="en-US" dirty="0"/>
        </a:p>
      </dgm:t>
    </dgm:pt>
    <dgm:pt modelId="{D7649136-10B6-4500-88FF-AEB8DB9DFF3C}" type="parTrans" cxnId="{45DE62FA-274F-4BB9-9F47-6BCF950B7143}">
      <dgm:prSet/>
      <dgm:spPr/>
      <dgm:t>
        <a:bodyPr/>
        <a:lstStyle/>
        <a:p>
          <a:endParaRPr lang="en-US"/>
        </a:p>
      </dgm:t>
    </dgm:pt>
    <dgm:pt modelId="{61A34E41-6FDF-41E8-9826-061B7BB3B0D0}" type="sibTrans" cxnId="{45DE62FA-274F-4BB9-9F47-6BCF950B7143}">
      <dgm:prSet/>
      <dgm:spPr/>
      <dgm:t>
        <a:bodyPr/>
        <a:lstStyle/>
        <a:p>
          <a:endParaRPr lang="en-US"/>
        </a:p>
      </dgm:t>
    </dgm:pt>
    <dgm:pt modelId="{9DDCAC0E-2E15-4155-BA7A-D9B578866E9F}">
      <dgm:prSet phldrT="[Text]"/>
      <dgm:spPr/>
      <dgm:t>
        <a:bodyPr/>
        <a:lstStyle/>
        <a:p>
          <a:r>
            <a:rPr lang="en-US" dirty="0" smtClean="0"/>
            <a:t>Instruction</a:t>
          </a:r>
          <a:endParaRPr lang="en-US" dirty="0"/>
        </a:p>
      </dgm:t>
    </dgm:pt>
    <dgm:pt modelId="{A8B6211D-7DC6-4C67-BA92-597C40065921}" type="parTrans" cxnId="{7A71AF41-6410-4DE9-A146-4279CE78B89F}">
      <dgm:prSet/>
      <dgm:spPr/>
      <dgm:t>
        <a:bodyPr/>
        <a:lstStyle/>
        <a:p>
          <a:endParaRPr lang="en-US"/>
        </a:p>
      </dgm:t>
    </dgm:pt>
    <dgm:pt modelId="{F1878603-ACCE-497F-8B8F-DF9BFC91B51F}" type="sibTrans" cxnId="{7A71AF41-6410-4DE9-A146-4279CE78B89F}">
      <dgm:prSet/>
      <dgm:spPr/>
      <dgm:t>
        <a:bodyPr/>
        <a:lstStyle/>
        <a:p>
          <a:endParaRPr lang="en-US"/>
        </a:p>
      </dgm:t>
    </dgm:pt>
    <dgm:pt modelId="{CD475B0F-418F-4604-9A47-DFA3BD7ADAE7}">
      <dgm:prSet phldrT="[Text]"/>
      <dgm:spPr/>
      <dgm:t>
        <a:bodyPr/>
        <a:lstStyle/>
        <a:p>
          <a:r>
            <a:rPr lang="en-US" dirty="0" smtClean="0"/>
            <a:t>Assessment</a:t>
          </a:r>
          <a:endParaRPr lang="en-US" dirty="0"/>
        </a:p>
      </dgm:t>
    </dgm:pt>
    <dgm:pt modelId="{CA64258C-F328-416C-9187-B4A93645EBD8}" type="parTrans" cxnId="{636E2B5B-CC8B-4184-B621-413A1C40910B}">
      <dgm:prSet/>
      <dgm:spPr/>
      <dgm:t>
        <a:bodyPr/>
        <a:lstStyle/>
        <a:p>
          <a:endParaRPr lang="en-US"/>
        </a:p>
      </dgm:t>
    </dgm:pt>
    <dgm:pt modelId="{BA734EA4-500C-4F27-8B30-F301F8552165}" type="sibTrans" cxnId="{636E2B5B-CC8B-4184-B621-413A1C40910B}">
      <dgm:prSet/>
      <dgm:spPr/>
      <dgm:t>
        <a:bodyPr/>
        <a:lstStyle/>
        <a:p>
          <a:endParaRPr lang="en-US"/>
        </a:p>
      </dgm:t>
    </dgm:pt>
    <dgm:pt modelId="{91002434-1633-4D88-92CA-83F9AAA74D82}" type="pres">
      <dgm:prSet presAssocID="{E06A81BB-29E8-4B1E-AAC0-FE04A127CD99}" presName="Name0" presStyleCnt="0">
        <dgm:presLayoutVars>
          <dgm:chMax val="7"/>
          <dgm:chPref val="7"/>
          <dgm:dir/>
          <dgm:animLvl val="lvl"/>
        </dgm:presLayoutVars>
      </dgm:prSet>
      <dgm:spPr/>
      <dgm:t>
        <a:bodyPr/>
        <a:lstStyle/>
        <a:p>
          <a:endParaRPr lang="en-US"/>
        </a:p>
      </dgm:t>
    </dgm:pt>
    <dgm:pt modelId="{06F2EF26-731E-42E7-A101-C67D09233452}" type="pres">
      <dgm:prSet presAssocID="{74E082C9-A890-451C-A3ED-FE7217AF5A21}" presName="Accent1" presStyleCnt="0"/>
      <dgm:spPr/>
    </dgm:pt>
    <dgm:pt modelId="{87EC0684-C268-459C-A016-1AEB487CD823}" type="pres">
      <dgm:prSet presAssocID="{74E082C9-A890-451C-A3ED-FE7217AF5A21}" presName="Accent" presStyleLbl="node1" presStyleIdx="0" presStyleCnt="3"/>
      <dgm:spPr/>
    </dgm:pt>
    <dgm:pt modelId="{8C593EAD-B1FC-4DFB-BBB5-AF95B4DFC9FE}" type="pres">
      <dgm:prSet presAssocID="{74E082C9-A890-451C-A3ED-FE7217AF5A21}" presName="Parent1" presStyleLbl="revTx" presStyleIdx="0" presStyleCnt="3">
        <dgm:presLayoutVars>
          <dgm:chMax val="1"/>
          <dgm:chPref val="1"/>
          <dgm:bulletEnabled val="1"/>
        </dgm:presLayoutVars>
      </dgm:prSet>
      <dgm:spPr/>
      <dgm:t>
        <a:bodyPr/>
        <a:lstStyle/>
        <a:p>
          <a:endParaRPr lang="en-US"/>
        </a:p>
      </dgm:t>
    </dgm:pt>
    <dgm:pt modelId="{ED809C84-BD48-455F-977D-1140D05B7113}" type="pres">
      <dgm:prSet presAssocID="{9DDCAC0E-2E15-4155-BA7A-D9B578866E9F}" presName="Accent2" presStyleCnt="0"/>
      <dgm:spPr/>
    </dgm:pt>
    <dgm:pt modelId="{9D60B922-936F-40BA-9A25-71C2FC2398D7}" type="pres">
      <dgm:prSet presAssocID="{9DDCAC0E-2E15-4155-BA7A-D9B578866E9F}" presName="Accent" presStyleLbl="node1" presStyleIdx="1" presStyleCnt="3"/>
      <dgm:spPr/>
    </dgm:pt>
    <dgm:pt modelId="{A9DBF825-6566-4CFF-894D-73AAF96AB4F0}" type="pres">
      <dgm:prSet presAssocID="{9DDCAC0E-2E15-4155-BA7A-D9B578866E9F}" presName="Parent2" presStyleLbl="revTx" presStyleIdx="1" presStyleCnt="3">
        <dgm:presLayoutVars>
          <dgm:chMax val="1"/>
          <dgm:chPref val="1"/>
          <dgm:bulletEnabled val="1"/>
        </dgm:presLayoutVars>
      </dgm:prSet>
      <dgm:spPr/>
      <dgm:t>
        <a:bodyPr/>
        <a:lstStyle/>
        <a:p>
          <a:endParaRPr lang="en-US"/>
        </a:p>
      </dgm:t>
    </dgm:pt>
    <dgm:pt modelId="{D56B092A-EF17-4C10-86FD-6163322D47A9}" type="pres">
      <dgm:prSet presAssocID="{CD475B0F-418F-4604-9A47-DFA3BD7ADAE7}" presName="Accent3" presStyleCnt="0"/>
      <dgm:spPr/>
    </dgm:pt>
    <dgm:pt modelId="{AA4F3F2A-8ECB-4B24-BD18-DE7B9D7699EC}" type="pres">
      <dgm:prSet presAssocID="{CD475B0F-418F-4604-9A47-DFA3BD7ADAE7}" presName="Accent" presStyleLbl="node1" presStyleIdx="2" presStyleCnt="3"/>
      <dgm:spPr/>
    </dgm:pt>
    <dgm:pt modelId="{F2ABA08D-6250-46C9-BF4A-23EF4B4B6B5C}" type="pres">
      <dgm:prSet presAssocID="{CD475B0F-418F-4604-9A47-DFA3BD7ADAE7}" presName="Parent3" presStyleLbl="revTx" presStyleIdx="2" presStyleCnt="3">
        <dgm:presLayoutVars>
          <dgm:chMax val="1"/>
          <dgm:chPref val="1"/>
          <dgm:bulletEnabled val="1"/>
        </dgm:presLayoutVars>
      </dgm:prSet>
      <dgm:spPr/>
      <dgm:t>
        <a:bodyPr/>
        <a:lstStyle/>
        <a:p>
          <a:endParaRPr lang="en-US"/>
        </a:p>
      </dgm:t>
    </dgm:pt>
  </dgm:ptLst>
  <dgm:cxnLst>
    <dgm:cxn modelId="{A4946BCC-FF5C-46DD-A9A7-7D52C118B30B}" type="presOf" srcId="{E06A81BB-29E8-4B1E-AAC0-FE04A127CD99}" destId="{91002434-1633-4D88-92CA-83F9AAA74D82}" srcOrd="0" destOrd="0" presId="urn:microsoft.com/office/officeart/2009/layout/CircleArrowProcess"/>
    <dgm:cxn modelId="{45DE62FA-274F-4BB9-9F47-6BCF950B7143}" srcId="{E06A81BB-29E8-4B1E-AAC0-FE04A127CD99}" destId="{74E082C9-A890-451C-A3ED-FE7217AF5A21}" srcOrd="0" destOrd="0" parTransId="{D7649136-10B6-4500-88FF-AEB8DB9DFF3C}" sibTransId="{61A34E41-6FDF-41E8-9826-061B7BB3B0D0}"/>
    <dgm:cxn modelId="{7A71AF41-6410-4DE9-A146-4279CE78B89F}" srcId="{E06A81BB-29E8-4B1E-AAC0-FE04A127CD99}" destId="{9DDCAC0E-2E15-4155-BA7A-D9B578866E9F}" srcOrd="1" destOrd="0" parTransId="{A8B6211D-7DC6-4C67-BA92-597C40065921}" sibTransId="{F1878603-ACCE-497F-8B8F-DF9BFC91B51F}"/>
    <dgm:cxn modelId="{85003068-AB62-4953-A188-3A2017B87548}" type="presOf" srcId="{9DDCAC0E-2E15-4155-BA7A-D9B578866E9F}" destId="{A9DBF825-6566-4CFF-894D-73AAF96AB4F0}" srcOrd="0" destOrd="0" presId="urn:microsoft.com/office/officeart/2009/layout/CircleArrowProcess"/>
    <dgm:cxn modelId="{56DE8943-4121-4DB4-BA50-05A336227F47}" type="presOf" srcId="{CD475B0F-418F-4604-9A47-DFA3BD7ADAE7}" destId="{F2ABA08D-6250-46C9-BF4A-23EF4B4B6B5C}" srcOrd="0" destOrd="0" presId="urn:microsoft.com/office/officeart/2009/layout/CircleArrowProcess"/>
    <dgm:cxn modelId="{7FBAAB07-2B77-4027-93CB-72E757E91969}" type="presOf" srcId="{74E082C9-A890-451C-A3ED-FE7217AF5A21}" destId="{8C593EAD-B1FC-4DFB-BBB5-AF95B4DFC9FE}" srcOrd="0" destOrd="0" presId="urn:microsoft.com/office/officeart/2009/layout/CircleArrowProcess"/>
    <dgm:cxn modelId="{636E2B5B-CC8B-4184-B621-413A1C40910B}" srcId="{E06A81BB-29E8-4B1E-AAC0-FE04A127CD99}" destId="{CD475B0F-418F-4604-9A47-DFA3BD7ADAE7}" srcOrd="2" destOrd="0" parTransId="{CA64258C-F328-416C-9187-B4A93645EBD8}" sibTransId="{BA734EA4-500C-4F27-8B30-F301F8552165}"/>
    <dgm:cxn modelId="{75F811A0-D37B-49B8-8D61-3E426AF5D8FF}" type="presParOf" srcId="{91002434-1633-4D88-92CA-83F9AAA74D82}" destId="{06F2EF26-731E-42E7-A101-C67D09233452}" srcOrd="0" destOrd="0" presId="urn:microsoft.com/office/officeart/2009/layout/CircleArrowProcess"/>
    <dgm:cxn modelId="{3C52AB71-850D-46DE-A8B1-E64320753DD4}" type="presParOf" srcId="{06F2EF26-731E-42E7-A101-C67D09233452}" destId="{87EC0684-C268-459C-A016-1AEB487CD823}" srcOrd="0" destOrd="0" presId="urn:microsoft.com/office/officeart/2009/layout/CircleArrowProcess"/>
    <dgm:cxn modelId="{AEB171E2-8D0D-4008-AE55-40C2443137D4}" type="presParOf" srcId="{91002434-1633-4D88-92CA-83F9AAA74D82}" destId="{8C593EAD-B1FC-4DFB-BBB5-AF95B4DFC9FE}" srcOrd="1" destOrd="0" presId="urn:microsoft.com/office/officeart/2009/layout/CircleArrowProcess"/>
    <dgm:cxn modelId="{FF1C4F2A-DA29-4C24-B529-6AC7BC3F36B7}" type="presParOf" srcId="{91002434-1633-4D88-92CA-83F9AAA74D82}" destId="{ED809C84-BD48-455F-977D-1140D05B7113}" srcOrd="2" destOrd="0" presId="urn:microsoft.com/office/officeart/2009/layout/CircleArrowProcess"/>
    <dgm:cxn modelId="{D8A6D8FB-412B-4C99-B8D5-83360A998029}" type="presParOf" srcId="{ED809C84-BD48-455F-977D-1140D05B7113}" destId="{9D60B922-936F-40BA-9A25-71C2FC2398D7}" srcOrd="0" destOrd="0" presId="urn:microsoft.com/office/officeart/2009/layout/CircleArrowProcess"/>
    <dgm:cxn modelId="{6A2C5926-80B0-4EB5-AA9A-94221E3E4C76}" type="presParOf" srcId="{91002434-1633-4D88-92CA-83F9AAA74D82}" destId="{A9DBF825-6566-4CFF-894D-73AAF96AB4F0}" srcOrd="3" destOrd="0" presId="urn:microsoft.com/office/officeart/2009/layout/CircleArrowProcess"/>
    <dgm:cxn modelId="{BA2B5A72-ECE2-439C-A2E2-F419F5FE11E9}" type="presParOf" srcId="{91002434-1633-4D88-92CA-83F9AAA74D82}" destId="{D56B092A-EF17-4C10-86FD-6163322D47A9}" srcOrd="4" destOrd="0" presId="urn:microsoft.com/office/officeart/2009/layout/CircleArrowProcess"/>
    <dgm:cxn modelId="{DF1F6CFF-123F-4BDA-B321-54DA6C7D56A2}" type="presParOf" srcId="{D56B092A-EF17-4C10-86FD-6163322D47A9}" destId="{AA4F3F2A-8ECB-4B24-BD18-DE7B9D7699EC}" srcOrd="0" destOrd="0" presId="urn:microsoft.com/office/officeart/2009/layout/CircleArrowProcess"/>
    <dgm:cxn modelId="{111C4647-AC75-4C1F-9FEE-8F7746424B27}" type="presParOf" srcId="{91002434-1633-4D88-92CA-83F9AAA74D82}" destId="{F2ABA08D-6250-46C9-BF4A-23EF4B4B6B5C}"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83050-63D2-460F-82CE-DD25B61F1C4F}">
      <dsp:nvSpPr>
        <dsp:cNvPr id="0" name=""/>
        <dsp:cNvSpPr/>
      </dsp:nvSpPr>
      <dsp:spPr>
        <a:xfrm>
          <a:off x="653942" y="10059"/>
          <a:ext cx="8944189" cy="1302614"/>
        </a:xfrm>
        <a:prstGeom prst="rightArrow">
          <a:avLst>
            <a:gd name="adj1" fmla="val 50000"/>
            <a:gd name="adj2" fmla="val 50000"/>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206790" numCol="1" spcCol="1270" anchor="ctr" anchorCtr="0">
          <a:noAutofit/>
        </a:bodyPr>
        <a:lstStyle/>
        <a:p>
          <a:pPr lvl="0" algn="l" defTabSz="1022350">
            <a:lnSpc>
              <a:spcPct val="90000"/>
            </a:lnSpc>
            <a:spcBef>
              <a:spcPct val="0"/>
            </a:spcBef>
            <a:spcAft>
              <a:spcPct val="35000"/>
            </a:spcAft>
          </a:pPr>
          <a:r>
            <a:rPr lang="en-US" sz="2300" kern="1200" dirty="0" smtClean="0"/>
            <a:t>Formative Tools</a:t>
          </a:r>
          <a:endParaRPr lang="en-US" sz="2300" kern="1200" dirty="0"/>
        </a:p>
      </dsp:txBody>
      <dsp:txXfrm>
        <a:off x="653942" y="335713"/>
        <a:ext cx="8618536" cy="651307"/>
      </dsp:txXfrm>
    </dsp:sp>
    <dsp:sp modelId="{9A999FFF-B09B-43F0-B878-21D3E1526CB6}">
      <dsp:nvSpPr>
        <dsp:cNvPr id="0" name=""/>
        <dsp:cNvSpPr/>
      </dsp:nvSpPr>
      <dsp:spPr>
        <a:xfrm>
          <a:off x="653942" y="1014563"/>
          <a:ext cx="2754810" cy="250931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Based on learning theory</a:t>
          </a:r>
        </a:p>
        <a:p>
          <a:pPr lvl="0" algn="l" defTabSz="666750">
            <a:lnSpc>
              <a:spcPct val="90000"/>
            </a:lnSpc>
            <a:spcBef>
              <a:spcPct val="0"/>
            </a:spcBef>
            <a:spcAft>
              <a:spcPct val="35000"/>
            </a:spcAft>
          </a:pPr>
          <a:r>
            <a:rPr lang="en-US" sz="1500" kern="1200" dirty="0" smtClean="0"/>
            <a:t>Minute by minute between teacher and student</a:t>
          </a:r>
        </a:p>
        <a:p>
          <a:pPr lvl="0" algn="l" defTabSz="666750">
            <a:lnSpc>
              <a:spcPct val="90000"/>
            </a:lnSpc>
            <a:spcBef>
              <a:spcPct val="0"/>
            </a:spcBef>
            <a:spcAft>
              <a:spcPct val="35000"/>
            </a:spcAft>
          </a:pPr>
          <a:r>
            <a:rPr lang="en-US" sz="1500" kern="1200" dirty="0" smtClean="0"/>
            <a:t>Includes instructional resources to build student learning</a:t>
          </a:r>
        </a:p>
        <a:p>
          <a:pPr lvl="0" algn="l" defTabSz="666750">
            <a:lnSpc>
              <a:spcPct val="90000"/>
            </a:lnSpc>
            <a:spcBef>
              <a:spcPct val="0"/>
            </a:spcBef>
            <a:spcAft>
              <a:spcPct val="35000"/>
            </a:spcAft>
          </a:pPr>
          <a:r>
            <a:rPr lang="en-US" sz="1500" kern="1200" dirty="0" smtClean="0"/>
            <a:t>Not intended for aggregation or teacher/program evaluation</a:t>
          </a:r>
          <a:endParaRPr lang="en-US" sz="1500" kern="1200" dirty="0"/>
        </a:p>
      </dsp:txBody>
      <dsp:txXfrm>
        <a:off x="653942" y="1014563"/>
        <a:ext cx="2754810" cy="2509315"/>
      </dsp:txXfrm>
    </dsp:sp>
    <dsp:sp modelId="{7D3EDC88-5215-4288-B780-165016037AC0}">
      <dsp:nvSpPr>
        <dsp:cNvPr id="0" name=""/>
        <dsp:cNvSpPr/>
      </dsp:nvSpPr>
      <dsp:spPr>
        <a:xfrm>
          <a:off x="3408753" y="444264"/>
          <a:ext cx="6189379" cy="1302614"/>
        </a:xfrm>
        <a:prstGeom prst="rightArrow">
          <a:avLst>
            <a:gd name="adj1" fmla="val 50000"/>
            <a:gd name="adj2" fmla="val 5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206790" numCol="1" spcCol="1270" anchor="ctr" anchorCtr="0">
          <a:noAutofit/>
        </a:bodyPr>
        <a:lstStyle/>
        <a:p>
          <a:pPr lvl="0" algn="l" defTabSz="1022350">
            <a:lnSpc>
              <a:spcPct val="90000"/>
            </a:lnSpc>
            <a:spcBef>
              <a:spcPct val="0"/>
            </a:spcBef>
            <a:spcAft>
              <a:spcPct val="35000"/>
            </a:spcAft>
          </a:pPr>
          <a:r>
            <a:rPr lang="en-US" sz="2300" kern="1200" dirty="0" smtClean="0"/>
            <a:t>Interim Assessment</a:t>
          </a:r>
          <a:endParaRPr lang="en-US" sz="2300" kern="1200" dirty="0"/>
        </a:p>
      </dsp:txBody>
      <dsp:txXfrm>
        <a:off x="3408753" y="769918"/>
        <a:ext cx="5863726" cy="651307"/>
      </dsp:txXfrm>
    </dsp:sp>
    <dsp:sp modelId="{38CBDBA9-B160-4BD8-83DE-2E9B9F3DE726}">
      <dsp:nvSpPr>
        <dsp:cNvPr id="0" name=""/>
        <dsp:cNvSpPr/>
      </dsp:nvSpPr>
      <dsp:spPr>
        <a:xfrm>
          <a:off x="3408753" y="1448768"/>
          <a:ext cx="2754810" cy="2509315"/>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Optional</a:t>
          </a:r>
        </a:p>
        <a:p>
          <a:pPr lvl="0" algn="l" defTabSz="666750">
            <a:lnSpc>
              <a:spcPct val="90000"/>
            </a:lnSpc>
            <a:spcBef>
              <a:spcPct val="0"/>
            </a:spcBef>
            <a:spcAft>
              <a:spcPct val="35000"/>
            </a:spcAft>
          </a:pPr>
          <a:r>
            <a:rPr lang="en-US" sz="1500" kern="1200" dirty="0" smtClean="0"/>
            <a:t>District choice</a:t>
          </a:r>
        </a:p>
        <a:p>
          <a:pPr lvl="0" algn="l" defTabSz="666750">
            <a:lnSpc>
              <a:spcPct val="90000"/>
            </a:lnSpc>
            <a:spcBef>
              <a:spcPct val="0"/>
            </a:spcBef>
            <a:spcAft>
              <a:spcPct val="35000"/>
            </a:spcAft>
          </a:pPr>
          <a:r>
            <a:rPr lang="en-US" sz="1500" kern="1200" dirty="0" smtClean="0"/>
            <a:t>Diagnostic information</a:t>
          </a:r>
        </a:p>
        <a:p>
          <a:pPr lvl="0" algn="l" defTabSz="666750">
            <a:lnSpc>
              <a:spcPct val="90000"/>
            </a:lnSpc>
            <a:spcBef>
              <a:spcPct val="0"/>
            </a:spcBef>
            <a:spcAft>
              <a:spcPct val="35000"/>
            </a:spcAft>
          </a:pPr>
          <a:r>
            <a:rPr lang="en-US" sz="1500" kern="1200" dirty="0" smtClean="0"/>
            <a:t>Tracks growth</a:t>
          </a:r>
        </a:p>
        <a:p>
          <a:pPr lvl="0" algn="l" defTabSz="666750">
            <a:lnSpc>
              <a:spcPct val="90000"/>
            </a:lnSpc>
            <a:spcBef>
              <a:spcPct val="0"/>
            </a:spcBef>
            <a:spcAft>
              <a:spcPct val="35000"/>
            </a:spcAft>
          </a:pPr>
          <a:r>
            <a:rPr lang="en-US" sz="1500" kern="1200" dirty="0" smtClean="0"/>
            <a:t>Predicts summative</a:t>
          </a:r>
        </a:p>
        <a:p>
          <a:pPr lvl="0" algn="l" defTabSz="666750">
            <a:lnSpc>
              <a:spcPct val="90000"/>
            </a:lnSpc>
            <a:spcBef>
              <a:spcPct val="0"/>
            </a:spcBef>
            <a:spcAft>
              <a:spcPct val="35000"/>
            </a:spcAft>
          </a:pPr>
          <a:r>
            <a:rPr lang="en-US" sz="1500" kern="1200" dirty="0" smtClean="0"/>
            <a:t>Can be aggregated at classroom or building level</a:t>
          </a:r>
        </a:p>
      </dsp:txBody>
      <dsp:txXfrm>
        <a:off x="3408753" y="1448768"/>
        <a:ext cx="2754810" cy="2509315"/>
      </dsp:txXfrm>
    </dsp:sp>
    <dsp:sp modelId="{08595646-0690-4D38-96F8-A64E2BA52261}">
      <dsp:nvSpPr>
        <dsp:cNvPr id="0" name=""/>
        <dsp:cNvSpPr/>
      </dsp:nvSpPr>
      <dsp:spPr>
        <a:xfrm>
          <a:off x="6172149" y="990429"/>
          <a:ext cx="3434568" cy="1302614"/>
        </a:xfrm>
        <a:prstGeom prst="rightArrow">
          <a:avLst>
            <a:gd name="adj1" fmla="val 50000"/>
            <a:gd name="adj2" fmla="val 50000"/>
          </a:avLst>
        </a:prstGeom>
        <a:solidFill>
          <a:schemeClr val="accent3">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206790" numCol="1" spcCol="1270" anchor="ctr" anchorCtr="0">
          <a:noAutofit/>
        </a:bodyPr>
        <a:lstStyle/>
        <a:p>
          <a:pPr lvl="0" algn="l" defTabSz="1022350">
            <a:lnSpc>
              <a:spcPct val="90000"/>
            </a:lnSpc>
            <a:spcBef>
              <a:spcPct val="0"/>
            </a:spcBef>
            <a:spcAft>
              <a:spcPct val="35000"/>
            </a:spcAft>
          </a:pPr>
          <a:r>
            <a:rPr lang="en-US" sz="2300" kern="1200" dirty="0" smtClean="0"/>
            <a:t>Summative Assessment</a:t>
          </a:r>
          <a:endParaRPr lang="en-US" sz="2300" kern="1200" dirty="0"/>
        </a:p>
      </dsp:txBody>
      <dsp:txXfrm>
        <a:off x="6172149" y="1316083"/>
        <a:ext cx="3108915" cy="651307"/>
      </dsp:txXfrm>
    </dsp:sp>
    <dsp:sp modelId="{6C379F94-9365-4A3B-BB2C-E0D78168586C}">
      <dsp:nvSpPr>
        <dsp:cNvPr id="0" name=""/>
        <dsp:cNvSpPr/>
      </dsp:nvSpPr>
      <dsp:spPr>
        <a:xfrm>
          <a:off x="6163563" y="1882973"/>
          <a:ext cx="2754810" cy="247259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End of year</a:t>
          </a:r>
        </a:p>
        <a:p>
          <a:pPr lvl="0" algn="l" defTabSz="666750">
            <a:lnSpc>
              <a:spcPct val="90000"/>
            </a:lnSpc>
            <a:spcBef>
              <a:spcPct val="0"/>
            </a:spcBef>
            <a:spcAft>
              <a:spcPct val="35000"/>
            </a:spcAft>
          </a:pPr>
          <a:r>
            <a:rPr lang="en-US" sz="1500" kern="1200" dirty="0" smtClean="0"/>
            <a:t>Can be used as a snapshot within and across schools and districts</a:t>
          </a:r>
        </a:p>
        <a:p>
          <a:pPr lvl="0" algn="l" defTabSz="666750">
            <a:lnSpc>
              <a:spcPct val="90000"/>
            </a:lnSpc>
            <a:spcBef>
              <a:spcPct val="0"/>
            </a:spcBef>
            <a:spcAft>
              <a:spcPct val="35000"/>
            </a:spcAft>
          </a:pPr>
          <a:r>
            <a:rPr lang="en-US" sz="1500" kern="1200" dirty="0" smtClean="0"/>
            <a:t>ESSA eliminated punitive consequences</a:t>
          </a:r>
        </a:p>
        <a:p>
          <a:pPr lvl="0" algn="l" defTabSz="666750">
            <a:lnSpc>
              <a:spcPct val="90000"/>
            </a:lnSpc>
            <a:spcBef>
              <a:spcPct val="0"/>
            </a:spcBef>
            <a:spcAft>
              <a:spcPct val="35000"/>
            </a:spcAft>
          </a:pPr>
          <a:r>
            <a:rPr lang="en-US" sz="1500" kern="1200" dirty="0" smtClean="0"/>
            <a:t>Information &amp; transparency</a:t>
          </a:r>
        </a:p>
        <a:p>
          <a:pPr lvl="0" algn="l" defTabSz="666750">
            <a:lnSpc>
              <a:spcPct val="90000"/>
            </a:lnSpc>
            <a:spcBef>
              <a:spcPct val="0"/>
            </a:spcBef>
            <a:spcAft>
              <a:spcPct val="35000"/>
            </a:spcAft>
          </a:pPr>
          <a:r>
            <a:rPr lang="en-US" sz="1500" kern="1200" dirty="0" smtClean="0"/>
            <a:t>Examine equity and resource allocation</a:t>
          </a:r>
        </a:p>
        <a:p>
          <a:pPr lvl="0" algn="l" defTabSz="666750">
            <a:lnSpc>
              <a:spcPct val="90000"/>
            </a:lnSpc>
            <a:spcBef>
              <a:spcPct val="0"/>
            </a:spcBef>
            <a:spcAft>
              <a:spcPct val="35000"/>
            </a:spcAft>
          </a:pPr>
          <a:endParaRPr lang="en-US" sz="1500" kern="1200" dirty="0"/>
        </a:p>
      </dsp:txBody>
      <dsp:txXfrm>
        <a:off x="6163563" y="1882973"/>
        <a:ext cx="2754810" cy="2472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83050-63D2-460F-82CE-DD25B61F1C4F}">
      <dsp:nvSpPr>
        <dsp:cNvPr id="0" name=""/>
        <dsp:cNvSpPr/>
      </dsp:nvSpPr>
      <dsp:spPr>
        <a:xfrm>
          <a:off x="653942" y="10059"/>
          <a:ext cx="8944189" cy="1302614"/>
        </a:xfrm>
        <a:prstGeom prst="rightArrow">
          <a:avLst>
            <a:gd name="adj1" fmla="val 50000"/>
            <a:gd name="adj2" fmla="val 5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206790" numCol="1" spcCol="1270" anchor="ctr" anchorCtr="0">
          <a:noAutofit/>
        </a:bodyPr>
        <a:lstStyle/>
        <a:p>
          <a:pPr lvl="0" algn="l" defTabSz="1022350">
            <a:lnSpc>
              <a:spcPct val="90000"/>
            </a:lnSpc>
            <a:spcBef>
              <a:spcPct val="0"/>
            </a:spcBef>
            <a:spcAft>
              <a:spcPct val="35000"/>
            </a:spcAft>
          </a:pPr>
          <a:r>
            <a:rPr lang="en-US" sz="2300" kern="1200" dirty="0" smtClean="0">
              <a:noFill/>
            </a:rPr>
            <a:t>Formative Tools</a:t>
          </a:r>
          <a:endParaRPr lang="en-US" sz="2300" kern="1200" dirty="0">
            <a:noFill/>
          </a:endParaRPr>
        </a:p>
      </dsp:txBody>
      <dsp:txXfrm>
        <a:off x="653942" y="335713"/>
        <a:ext cx="8618536" cy="651307"/>
      </dsp:txXfrm>
    </dsp:sp>
    <dsp:sp modelId="{7D3EDC88-5215-4288-B780-165016037AC0}">
      <dsp:nvSpPr>
        <dsp:cNvPr id="0" name=""/>
        <dsp:cNvSpPr/>
      </dsp:nvSpPr>
      <dsp:spPr>
        <a:xfrm>
          <a:off x="3408753" y="444264"/>
          <a:ext cx="6189379" cy="1302614"/>
        </a:xfrm>
        <a:prstGeom prst="rightArrow">
          <a:avLst>
            <a:gd name="adj1" fmla="val 50000"/>
            <a:gd name="adj2" fmla="val 50000"/>
          </a:avLst>
        </a:prstGeom>
        <a:no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206790" numCol="1" spcCol="1270" anchor="ctr" anchorCtr="0">
          <a:noAutofit/>
        </a:bodyPr>
        <a:lstStyle/>
        <a:p>
          <a:pPr lvl="0" algn="l" defTabSz="1022350">
            <a:lnSpc>
              <a:spcPct val="90000"/>
            </a:lnSpc>
            <a:spcBef>
              <a:spcPct val="0"/>
            </a:spcBef>
            <a:spcAft>
              <a:spcPct val="35000"/>
            </a:spcAft>
          </a:pPr>
          <a:r>
            <a:rPr lang="en-US" sz="2300" kern="1200" dirty="0" smtClean="0">
              <a:noFill/>
            </a:rPr>
            <a:t>Interim Assessment</a:t>
          </a:r>
          <a:endParaRPr lang="en-US" sz="2300" kern="1200" dirty="0">
            <a:noFill/>
          </a:endParaRPr>
        </a:p>
      </dsp:txBody>
      <dsp:txXfrm>
        <a:off x="3408753" y="769918"/>
        <a:ext cx="5863726" cy="651307"/>
      </dsp:txXfrm>
    </dsp:sp>
    <dsp:sp modelId="{08595646-0690-4D38-96F8-A64E2BA52261}">
      <dsp:nvSpPr>
        <dsp:cNvPr id="0" name=""/>
        <dsp:cNvSpPr/>
      </dsp:nvSpPr>
      <dsp:spPr>
        <a:xfrm>
          <a:off x="6172149" y="990429"/>
          <a:ext cx="3434568" cy="1302614"/>
        </a:xfrm>
        <a:prstGeom prst="rightArrow">
          <a:avLst>
            <a:gd name="adj1" fmla="val 50000"/>
            <a:gd name="adj2" fmla="val 50000"/>
          </a:avLst>
        </a:prstGeom>
        <a:solidFill>
          <a:schemeClr val="accent3">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206790" numCol="1" spcCol="1270" anchor="ctr" anchorCtr="0">
          <a:noAutofit/>
        </a:bodyPr>
        <a:lstStyle/>
        <a:p>
          <a:pPr lvl="0" algn="l" defTabSz="1022350">
            <a:lnSpc>
              <a:spcPct val="90000"/>
            </a:lnSpc>
            <a:spcBef>
              <a:spcPct val="0"/>
            </a:spcBef>
            <a:spcAft>
              <a:spcPct val="35000"/>
            </a:spcAft>
          </a:pPr>
          <a:r>
            <a:rPr lang="en-US" sz="2300" kern="1200" dirty="0" smtClean="0"/>
            <a:t>Summative Assessment</a:t>
          </a:r>
          <a:endParaRPr lang="en-US" sz="2300" kern="1200" dirty="0"/>
        </a:p>
      </dsp:txBody>
      <dsp:txXfrm>
        <a:off x="6172149" y="1316083"/>
        <a:ext cx="3108915" cy="651307"/>
      </dsp:txXfrm>
    </dsp:sp>
    <dsp:sp modelId="{6C379F94-9365-4A3B-BB2C-E0D78168586C}">
      <dsp:nvSpPr>
        <dsp:cNvPr id="0" name=""/>
        <dsp:cNvSpPr/>
      </dsp:nvSpPr>
      <dsp:spPr>
        <a:xfrm>
          <a:off x="6163563" y="1882973"/>
          <a:ext cx="2754810" cy="2472591"/>
        </a:xfrm>
        <a:prstGeom prst="re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smtClean="0"/>
            <a:t>End of year</a:t>
          </a:r>
        </a:p>
        <a:p>
          <a:pPr lvl="0" algn="l" defTabSz="666750">
            <a:lnSpc>
              <a:spcPct val="90000"/>
            </a:lnSpc>
            <a:spcBef>
              <a:spcPct val="0"/>
            </a:spcBef>
            <a:spcAft>
              <a:spcPct val="35000"/>
            </a:spcAft>
          </a:pPr>
          <a:r>
            <a:rPr lang="en-US" sz="1500" kern="1200" dirty="0" smtClean="0"/>
            <a:t>Can be used as a snapshot within and across schools and districts</a:t>
          </a:r>
        </a:p>
        <a:p>
          <a:pPr lvl="0" algn="l" defTabSz="666750">
            <a:lnSpc>
              <a:spcPct val="90000"/>
            </a:lnSpc>
            <a:spcBef>
              <a:spcPct val="0"/>
            </a:spcBef>
            <a:spcAft>
              <a:spcPct val="35000"/>
            </a:spcAft>
          </a:pPr>
          <a:r>
            <a:rPr lang="en-US" sz="1500" kern="1200" dirty="0" smtClean="0"/>
            <a:t>ESSA eliminated punitive consequences</a:t>
          </a:r>
        </a:p>
        <a:p>
          <a:pPr lvl="0" algn="l" defTabSz="666750">
            <a:lnSpc>
              <a:spcPct val="90000"/>
            </a:lnSpc>
            <a:spcBef>
              <a:spcPct val="0"/>
            </a:spcBef>
            <a:spcAft>
              <a:spcPct val="35000"/>
            </a:spcAft>
          </a:pPr>
          <a:r>
            <a:rPr lang="en-US" sz="1500" kern="1200" dirty="0" smtClean="0"/>
            <a:t>Information &amp; transparency</a:t>
          </a:r>
        </a:p>
        <a:p>
          <a:pPr lvl="0" algn="l" defTabSz="666750">
            <a:lnSpc>
              <a:spcPct val="90000"/>
            </a:lnSpc>
            <a:spcBef>
              <a:spcPct val="0"/>
            </a:spcBef>
            <a:spcAft>
              <a:spcPct val="35000"/>
            </a:spcAft>
          </a:pPr>
          <a:r>
            <a:rPr lang="en-US" sz="1500" kern="1200" dirty="0" smtClean="0"/>
            <a:t>Examine equity and resource allocation</a:t>
          </a:r>
        </a:p>
        <a:p>
          <a:pPr lvl="0" algn="l" defTabSz="666750">
            <a:lnSpc>
              <a:spcPct val="90000"/>
            </a:lnSpc>
            <a:spcBef>
              <a:spcPct val="0"/>
            </a:spcBef>
            <a:spcAft>
              <a:spcPct val="35000"/>
            </a:spcAft>
          </a:pPr>
          <a:endParaRPr lang="en-US" sz="1500" kern="1200" dirty="0"/>
        </a:p>
      </dsp:txBody>
      <dsp:txXfrm>
        <a:off x="6163563" y="1882973"/>
        <a:ext cx="2754810" cy="24725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C0684-C268-459C-A016-1AEB487CD823}">
      <dsp:nvSpPr>
        <dsp:cNvPr id="0" name=""/>
        <dsp:cNvSpPr/>
      </dsp:nvSpPr>
      <dsp:spPr>
        <a:xfrm>
          <a:off x="1562327" y="0"/>
          <a:ext cx="1933592" cy="193388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93EAD-B1FC-4DFB-BBB5-AF95B4DFC9FE}">
      <dsp:nvSpPr>
        <dsp:cNvPr id="0" name=""/>
        <dsp:cNvSpPr/>
      </dsp:nvSpPr>
      <dsp:spPr>
        <a:xfrm>
          <a:off x="1989715" y="698191"/>
          <a:ext cx="1074460" cy="53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Standards</a:t>
          </a:r>
          <a:endParaRPr lang="en-US" sz="1700" kern="1200" dirty="0"/>
        </a:p>
      </dsp:txBody>
      <dsp:txXfrm>
        <a:off x="1989715" y="698191"/>
        <a:ext cx="1074460" cy="537101"/>
      </dsp:txXfrm>
    </dsp:sp>
    <dsp:sp modelId="{9D60B922-936F-40BA-9A25-71C2FC2398D7}">
      <dsp:nvSpPr>
        <dsp:cNvPr id="0" name=""/>
        <dsp:cNvSpPr/>
      </dsp:nvSpPr>
      <dsp:spPr>
        <a:xfrm>
          <a:off x="1025279" y="1111161"/>
          <a:ext cx="1933592" cy="193388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BF825-6566-4CFF-894D-73AAF96AB4F0}">
      <dsp:nvSpPr>
        <dsp:cNvPr id="0" name=""/>
        <dsp:cNvSpPr/>
      </dsp:nvSpPr>
      <dsp:spPr>
        <a:xfrm>
          <a:off x="1454845" y="1815780"/>
          <a:ext cx="1074460" cy="53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Instruction</a:t>
          </a:r>
          <a:endParaRPr lang="en-US" sz="1700" kern="1200" dirty="0"/>
        </a:p>
      </dsp:txBody>
      <dsp:txXfrm>
        <a:off x="1454845" y="1815780"/>
        <a:ext cx="1074460" cy="537101"/>
      </dsp:txXfrm>
    </dsp:sp>
    <dsp:sp modelId="{AA4F3F2A-8ECB-4B24-BD18-DE7B9D7699EC}">
      <dsp:nvSpPr>
        <dsp:cNvPr id="0" name=""/>
        <dsp:cNvSpPr/>
      </dsp:nvSpPr>
      <dsp:spPr>
        <a:xfrm>
          <a:off x="1699948" y="2355292"/>
          <a:ext cx="1661255" cy="1661921"/>
        </a:xfrm>
        <a:prstGeom prst="blockArc">
          <a:avLst>
            <a:gd name="adj1" fmla="val 13500000"/>
            <a:gd name="adj2" fmla="val 10800000"/>
            <a:gd name="adj3" fmla="val 1274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ABA08D-6250-46C9-BF4A-23EF4B4B6B5C}">
      <dsp:nvSpPr>
        <dsp:cNvPr id="0" name=""/>
        <dsp:cNvSpPr/>
      </dsp:nvSpPr>
      <dsp:spPr>
        <a:xfrm>
          <a:off x="1992257" y="2934976"/>
          <a:ext cx="1074460" cy="53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Assessment</a:t>
          </a:r>
          <a:endParaRPr lang="en-US" sz="1700" kern="1200" dirty="0"/>
        </a:p>
      </dsp:txBody>
      <dsp:txXfrm>
        <a:off x="1992257" y="2934976"/>
        <a:ext cx="1074460" cy="537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C0684-C268-459C-A016-1AEB487CD823}">
      <dsp:nvSpPr>
        <dsp:cNvPr id="0" name=""/>
        <dsp:cNvSpPr/>
      </dsp:nvSpPr>
      <dsp:spPr>
        <a:xfrm>
          <a:off x="1562327" y="0"/>
          <a:ext cx="1933592" cy="1933886"/>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593EAD-B1FC-4DFB-BBB5-AF95B4DFC9FE}">
      <dsp:nvSpPr>
        <dsp:cNvPr id="0" name=""/>
        <dsp:cNvSpPr/>
      </dsp:nvSpPr>
      <dsp:spPr>
        <a:xfrm>
          <a:off x="1989715" y="698191"/>
          <a:ext cx="1074460" cy="53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Standards</a:t>
          </a:r>
          <a:endParaRPr lang="en-US" sz="1700" kern="1200" dirty="0"/>
        </a:p>
      </dsp:txBody>
      <dsp:txXfrm>
        <a:off x="1989715" y="698191"/>
        <a:ext cx="1074460" cy="537101"/>
      </dsp:txXfrm>
    </dsp:sp>
    <dsp:sp modelId="{9D60B922-936F-40BA-9A25-71C2FC2398D7}">
      <dsp:nvSpPr>
        <dsp:cNvPr id="0" name=""/>
        <dsp:cNvSpPr/>
      </dsp:nvSpPr>
      <dsp:spPr>
        <a:xfrm>
          <a:off x="1025279" y="1111161"/>
          <a:ext cx="1933592" cy="1933886"/>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DBF825-6566-4CFF-894D-73AAF96AB4F0}">
      <dsp:nvSpPr>
        <dsp:cNvPr id="0" name=""/>
        <dsp:cNvSpPr/>
      </dsp:nvSpPr>
      <dsp:spPr>
        <a:xfrm>
          <a:off x="1454845" y="1815780"/>
          <a:ext cx="1074460" cy="53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Instruction</a:t>
          </a:r>
          <a:endParaRPr lang="en-US" sz="1700" kern="1200" dirty="0"/>
        </a:p>
      </dsp:txBody>
      <dsp:txXfrm>
        <a:off x="1454845" y="1815780"/>
        <a:ext cx="1074460" cy="537101"/>
      </dsp:txXfrm>
    </dsp:sp>
    <dsp:sp modelId="{AA4F3F2A-8ECB-4B24-BD18-DE7B9D7699EC}">
      <dsp:nvSpPr>
        <dsp:cNvPr id="0" name=""/>
        <dsp:cNvSpPr/>
      </dsp:nvSpPr>
      <dsp:spPr>
        <a:xfrm>
          <a:off x="1699948" y="2355292"/>
          <a:ext cx="1661255" cy="1661921"/>
        </a:xfrm>
        <a:prstGeom prst="blockArc">
          <a:avLst>
            <a:gd name="adj1" fmla="val 13500000"/>
            <a:gd name="adj2" fmla="val 10800000"/>
            <a:gd name="adj3" fmla="val 1274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ABA08D-6250-46C9-BF4A-23EF4B4B6B5C}">
      <dsp:nvSpPr>
        <dsp:cNvPr id="0" name=""/>
        <dsp:cNvSpPr/>
      </dsp:nvSpPr>
      <dsp:spPr>
        <a:xfrm>
          <a:off x="1992257" y="2934976"/>
          <a:ext cx="1074460" cy="53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Assessment</a:t>
          </a:r>
          <a:endParaRPr lang="en-US" sz="1700" kern="1200" dirty="0"/>
        </a:p>
      </dsp:txBody>
      <dsp:txXfrm>
        <a:off x="1992257" y="2934976"/>
        <a:ext cx="1074460" cy="537101"/>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BDB76-8F9B-4393-B486-7F4CF445896D}"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FEA43-1A39-4357-B6BE-18113FB7AE9D}" type="slidenum">
              <a:rPr lang="en-US" smtClean="0"/>
              <a:t>‹#›</a:t>
            </a:fld>
            <a:endParaRPr lang="en-US"/>
          </a:p>
        </p:txBody>
      </p:sp>
    </p:spTree>
    <p:extLst>
      <p:ext uri="{BB962C8B-B14F-4D97-AF65-F5344CB8AC3E}">
        <p14:creationId xmlns:p14="http://schemas.microsoft.com/office/powerpoint/2010/main" val="273356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Measure – must be more tightly</a:t>
            </a:r>
            <a:r>
              <a:rPr lang="en-US" baseline="0" dirty="0" smtClean="0"/>
              <a:t> defined</a:t>
            </a:r>
            <a:endParaRPr lang="en-US" dirty="0"/>
          </a:p>
        </p:txBody>
      </p:sp>
      <p:sp>
        <p:nvSpPr>
          <p:cNvPr id="4" name="Slide Number Placeholder 3"/>
          <p:cNvSpPr>
            <a:spLocks noGrp="1"/>
          </p:cNvSpPr>
          <p:nvPr>
            <p:ph type="sldNum" sz="quarter" idx="10"/>
          </p:nvPr>
        </p:nvSpPr>
        <p:spPr/>
        <p:txBody>
          <a:bodyPr/>
          <a:lstStyle/>
          <a:p>
            <a:fld id="{F29FEA43-1A39-4357-B6BE-18113FB7AE9D}" type="slidenum">
              <a:rPr lang="en-US" smtClean="0"/>
              <a:t>4</a:t>
            </a:fld>
            <a:endParaRPr lang="en-US"/>
          </a:p>
        </p:txBody>
      </p:sp>
    </p:spTree>
    <p:extLst>
      <p:ext uri="{BB962C8B-B14F-4D97-AF65-F5344CB8AC3E}">
        <p14:creationId xmlns:p14="http://schemas.microsoft.com/office/powerpoint/2010/main" val="98705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Alignment requires looking at more than items.   Must also look at the extent to which the test blueprint and eligible content represent the full range of the standards, as intended.    Is the eligible content truly sufficient to support claims related to the construct of interest?</a:t>
            </a:r>
            <a:endParaRPr lang="en-US" dirty="0"/>
          </a:p>
        </p:txBody>
      </p:sp>
      <p:sp>
        <p:nvSpPr>
          <p:cNvPr id="4" name="Slide Number Placeholder 3"/>
          <p:cNvSpPr>
            <a:spLocks noGrp="1"/>
          </p:cNvSpPr>
          <p:nvPr>
            <p:ph type="sldNum" sz="quarter" idx="10"/>
          </p:nvPr>
        </p:nvSpPr>
        <p:spPr/>
        <p:txBody>
          <a:bodyPr/>
          <a:lstStyle/>
          <a:p>
            <a:fld id="{F29FEA43-1A39-4357-B6BE-18113FB7AE9D}" type="slidenum">
              <a:rPr lang="en-US" smtClean="0"/>
              <a:t>15</a:t>
            </a:fld>
            <a:endParaRPr lang="en-US"/>
          </a:p>
        </p:txBody>
      </p:sp>
    </p:spTree>
    <p:extLst>
      <p:ext uri="{BB962C8B-B14F-4D97-AF65-F5344CB8AC3E}">
        <p14:creationId xmlns:p14="http://schemas.microsoft.com/office/powerpoint/2010/main" val="812885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a:t>
            </a:r>
            <a:r>
              <a:rPr lang="en-US" baseline="0" dirty="0" smtClean="0"/>
              <a:t> testing based on additional items beyond the current OK assessment</a:t>
            </a:r>
            <a:endParaRPr lang="en-US" dirty="0"/>
          </a:p>
        </p:txBody>
      </p:sp>
      <p:sp>
        <p:nvSpPr>
          <p:cNvPr id="4" name="Slide Number Placeholder 3"/>
          <p:cNvSpPr>
            <a:spLocks noGrp="1"/>
          </p:cNvSpPr>
          <p:nvPr>
            <p:ph type="sldNum" sz="quarter" idx="10"/>
          </p:nvPr>
        </p:nvSpPr>
        <p:spPr/>
        <p:txBody>
          <a:bodyPr/>
          <a:lstStyle/>
          <a:p>
            <a:fld id="{F29FEA43-1A39-4357-B6BE-18113FB7AE9D}" type="slidenum">
              <a:rPr lang="en-US" smtClean="0"/>
              <a:t>19</a:t>
            </a:fld>
            <a:endParaRPr lang="en-US"/>
          </a:p>
        </p:txBody>
      </p:sp>
    </p:spTree>
    <p:extLst>
      <p:ext uri="{BB962C8B-B14F-4D97-AF65-F5344CB8AC3E}">
        <p14:creationId xmlns:p14="http://schemas.microsoft.com/office/powerpoint/2010/main" val="41367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a:t>
            </a:r>
            <a:r>
              <a:rPr lang="en-US" baseline="0" dirty="0" smtClean="0"/>
              <a:t> from the current assessment</a:t>
            </a:r>
            <a:endParaRPr lang="en-US" dirty="0"/>
          </a:p>
        </p:txBody>
      </p:sp>
      <p:sp>
        <p:nvSpPr>
          <p:cNvPr id="4" name="Slide Number Placeholder 3"/>
          <p:cNvSpPr>
            <a:spLocks noGrp="1"/>
          </p:cNvSpPr>
          <p:nvPr>
            <p:ph type="sldNum" sz="quarter" idx="10"/>
          </p:nvPr>
        </p:nvSpPr>
        <p:spPr/>
        <p:txBody>
          <a:bodyPr/>
          <a:lstStyle/>
          <a:p>
            <a:fld id="{F29FEA43-1A39-4357-B6BE-18113FB7AE9D}" type="slidenum">
              <a:rPr lang="en-US" smtClean="0"/>
              <a:t>20</a:t>
            </a:fld>
            <a:endParaRPr lang="en-US"/>
          </a:p>
        </p:txBody>
      </p:sp>
    </p:spTree>
    <p:extLst>
      <p:ext uri="{BB962C8B-B14F-4D97-AF65-F5344CB8AC3E}">
        <p14:creationId xmlns:p14="http://schemas.microsoft.com/office/powerpoint/2010/main" val="1649842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9/21/2016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dirty="0"/>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dirty="0"/>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dirty="0"/>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9/21/2016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9/21/2016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9/21/2016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Oklahoma Assessment system recommendations</a:t>
            </a:r>
            <a:endParaRPr lang="en-US" dirty="0"/>
          </a:p>
        </p:txBody>
      </p:sp>
      <p:sp>
        <p:nvSpPr>
          <p:cNvPr id="3" name="Subtitle 2"/>
          <p:cNvSpPr>
            <a:spLocks noGrp="1"/>
          </p:cNvSpPr>
          <p:nvPr>
            <p:ph type="subTitle" idx="1"/>
          </p:nvPr>
        </p:nvSpPr>
        <p:spPr>
          <a:xfrm>
            <a:off x="2417780" y="3531204"/>
            <a:ext cx="8637072" cy="1574196"/>
          </a:xfrm>
        </p:spPr>
        <p:txBody>
          <a:bodyPr>
            <a:normAutofit/>
          </a:bodyPr>
          <a:lstStyle/>
          <a:p>
            <a:r>
              <a:rPr lang="en-US" dirty="0"/>
              <a:t>Juan M. </a:t>
            </a:r>
            <a:r>
              <a:rPr lang="en-US" dirty="0" err="1"/>
              <a:t>D’brot</a:t>
            </a:r>
            <a:r>
              <a:rPr lang="en-US" dirty="0"/>
              <a:t>, Center for Assessment</a:t>
            </a:r>
          </a:p>
          <a:p>
            <a:r>
              <a:rPr lang="en-US" dirty="0" smtClean="0"/>
              <a:t>September 19, 2016</a:t>
            </a:r>
            <a:endParaRPr lang="en-US" dirty="0"/>
          </a:p>
        </p:txBody>
      </p:sp>
    </p:spTree>
    <p:extLst>
      <p:ext uri="{BB962C8B-B14F-4D97-AF65-F5344CB8AC3E}">
        <p14:creationId xmlns:p14="http://schemas.microsoft.com/office/powerpoint/2010/main" val="36190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developing an assessment system</a:t>
            </a:r>
            <a:endParaRPr lang="en-US" dirty="0"/>
          </a:p>
        </p:txBody>
      </p:sp>
      <p:sp>
        <p:nvSpPr>
          <p:cNvPr id="3" name="Content Placeholder 2"/>
          <p:cNvSpPr>
            <a:spLocks noGrp="1"/>
          </p:cNvSpPr>
          <p:nvPr>
            <p:ph idx="1"/>
          </p:nvPr>
        </p:nvSpPr>
        <p:spPr>
          <a:xfrm>
            <a:off x="1451579" y="2015732"/>
            <a:ext cx="6549421" cy="4004068"/>
          </a:xfrm>
        </p:spPr>
        <p:txBody>
          <a:bodyPr>
            <a:normAutofit/>
          </a:bodyPr>
          <a:lstStyle/>
          <a:p>
            <a:r>
              <a:rPr lang="en-US" b="1" dirty="0" smtClean="0"/>
              <a:t>Study Point: </a:t>
            </a:r>
            <a:r>
              <a:rPr lang="en-US" dirty="0" smtClean="0"/>
              <a:t>Alignment </a:t>
            </a:r>
            <a:r>
              <a:rPr lang="en-US" dirty="0"/>
              <a:t>to Oklahoma Academic </a:t>
            </a:r>
            <a:r>
              <a:rPr lang="en-US" dirty="0" smtClean="0"/>
              <a:t>Standards</a:t>
            </a:r>
          </a:p>
          <a:p>
            <a:pPr marL="0" indent="0">
              <a:buNone/>
            </a:pPr>
            <a:endParaRPr lang="en-US" dirty="0"/>
          </a:p>
        </p:txBody>
      </p:sp>
    </p:spTree>
    <p:extLst>
      <p:ext uri="{BB962C8B-B14F-4D97-AF65-F5344CB8AC3E}">
        <p14:creationId xmlns:p14="http://schemas.microsoft.com/office/powerpoint/2010/main" val="38024650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developing an assessment system</a:t>
            </a:r>
            <a:endParaRPr lang="en-US" dirty="0"/>
          </a:p>
        </p:txBody>
      </p:sp>
      <p:sp>
        <p:nvSpPr>
          <p:cNvPr id="3" name="Content Placeholder 2"/>
          <p:cNvSpPr>
            <a:spLocks noGrp="1"/>
          </p:cNvSpPr>
          <p:nvPr>
            <p:ph idx="1"/>
          </p:nvPr>
        </p:nvSpPr>
        <p:spPr>
          <a:xfrm>
            <a:off x="1451579" y="2015732"/>
            <a:ext cx="6549421" cy="4004068"/>
          </a:xfrm>
        </p:spPr>
        <p:txBody>
          <a:bodyPr>
            <a:normAutofit/>
          </a:bodyPr>
          <a:lstStyle/>
          <a:p>
            <a:r>
              <a:rPr lang="en-US" b="1" dirty="0" smtClean="0"/>
              <a:t>Study Point: </a:t>
            </a:r>
            <a:r>
              <a:rPr lang="en-US" dirty="0" smtClean="0"/>
              <a:t>Alignment </a:t>
            </a:r>
            <a:r>
              <a:rPr lang="en-US" dirty="0"/>
              <a:t>to Oklahoma Academic </a:t>
            </a:r>
            <a:r>
              <a:rPr lang="en-US" dirty="0" smtClean="0"/>
              <a:t>Standards</a:t>
            </a:r>
          </a:p>
          <a:p>
            <a:r>
              <a:rPr lang="en-US" dirty="0" smtClean="0"/>
              <a:t>Standards … Instruction … Assessment (in that order)</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554856984"/>
              </p:ext>
            </p:extLst>
          </p:nvPr>
        </p:nvGraphicFramePr>
        <p:xfrm>
          <a:off x="7543800" y="1850186"/>
          <a:ext cx="4521200" cy="401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6619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developing an assessment system</a:t>
            </a:r>
            <a:endParaRPr lang="en-US" dirty="0"/>
          </a:p>
        </p:txBody>
      </p:sp>
      <p:sp>
        <p:nvSpPr>
          <p:cNvPr id="3" name="Content Placeholder 2"/>
          <p:cNvSpPr>
            <a:spLocks noGrp="1"/>
          </p:cNvSpPr>
          <p:nvPr>
            <p:ph idx="1"/>
          </p:nvPr>
        </p:nvSpPr>
        <p:spPr>
          <a:xfrm>
            <a:off x="1451579" y="2015732"/>
            <a:ext cx="6549421" cy="4004068"/>
          </a:xfrm>
        </p:spPr>
        <p:txBody>
          <a:bodyPr>
            <a:normAutofit/>
          </a:bodyPr>
          <a:lstStyle/>
          <a:p>
            <a:r>
              <a:rPr lang="en-US" b="1" dirty="0" smtClean="0"/>
              <a:t>Study Point: </a:t>
            </a:r>
            <a:r>
              <a:rPr lang="en-US" dirty="0" smtClean="0"/>
              <a:t>Alignment </a:t>
            </a:r>
            <a:r>
              <a:rPr lang="en-US" dirty="0"/>
              <a:t>to Oklahoma Academic </a:t>
            </a:r>
            <a:r>
              <a:rPr lang="en-US" dirty="0" smtClean="0"/>
              <a:t>Standards</a:t>
            </a:r>
          </a:p>
          <a:p>
            <a:r>
              <a:rPr lang="en-US" dirty="0" smtClean="0"/>
              <a:t>Standards … Instruction … Assessment (in that order)</a:t>
            </a:r>
          </a:p>
          <a:p>
            <a:pPr lvl="1"/>
            <a:r>
              <a:rPr lang="en-US" b="1" dirty="0" smtClean="0"/>
              <a:t>Standards</a:t>
            </a:r>
            <a:r>
              <a:rPr lang="en-US" dirty="0" smtClean="0"/>
              <a:t> drive the curriculum design</a:t>
            </a:r>
          </a:p>
          <a:p>
            <a:pPr lvl="1"/>
            <a:r>
              <a:rPr lang="en-US" dirty="0" smtClean="0"/>
              <a:t>This, in turn, informs </a:t>
            </a:r>
            <a:r>
              <a:rPr lang="en-US" b="1" dirty="0" smtClean="0"/>
              <a:t>instructional </a:t>
            </a:r>
            <a:r>
              <a:rPr lang="en-US" dirty="0" smtClean="0"/>
              <a:t>delivery</a:t>
            </a:r>
          </a:p>
          <a:p>
            <a:pPr lvl="1"/>
            <a:r>
              <a:rPr lang="en-US" dirty="0" smtClean="0"/>
              <a:t>The </a:t>
            </a:r>
            <a:r>
              <a:rPr lang="en-US" b="1" dirty="0" smtClean="0"/>
              <a:t>assessment </a:t>
            </a:r>
            <a:r>
              <a:rPr lang="en-US" dirty="0" smtClean="0"/>
              <a:t>supports an evaluation of student response to instruction</a:t>
            </a:r>
          </a:p>
          <a:p>
            <a:pPr lvl="1"/>
            <a:r>
              <a:rPr lang="en-US" dirty="0" smtClean="0"/>
              <a:t>The </a:t>
            </a:r>
            <a:r>
              <a:rPr lang="en-US" b="1" dirty="0" smtClean="0"/>
              <a:t>assessment </a:t>
            </a:r>
            <a:r>
              <a:rPr lang="en-US" b="1" i="1" dirty="0" smtClean="0"/>
              <a:t>system’s </a:t>
            </a:r>
            <a:r>
              <a:rPr lang="en-US" dirty="0" smtClean="0"/>
              <a:t>results inform adjustments to instruction (and potentially curriculum)</a:t>
            </a:r>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2776558645"/>
              </p:ext>
            </p:extLst>
          </p:nvPr>
        </p:nvGraphicFramePr>
        <p:xfrm>
          <a:off x="7543800" y="1850186"/>
          <a:ext cx="4521200" cy="40172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93024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developing an assessment system</a:t>
            </a:r>
            <a:endParaRPr lang="en-US" dirty="0"/>
          </a:p>
        </p:txBody>
      </p:sp>
      <p:sp>
        <p:nvSpPr>
          <p:cNvPr id="3" name="Content Placeholder 2"/>
          <p:cNvSpPr>
            <a:spLocks noGrp="1"/>
          </p:cNvSpPr>
          <p:nvPr>
            <p:ph idx="1"/>
          </p:nvPr>
        </p:nvSpPr>
        <p:spPr/>
        <p:txBody>
          <a:bodyPr/>
          <a:lstStyle/>
          <a:p>
            <a:r>
              <a:rPr lang="en-US" b="1" dirty="0"/>
              <a:t>Study Point: </a:t>
            </a:r>
            <a:r>
              <a:rPr lang="en-US" dirty="0" smtClean="0"/>
              <a:t>Alignment </a:t>
            </a:r>
            <a:r>
              <a:rPr lang="en-US" dirty="0"/>
              <a:t>to Oklahoma Academic </a:t>
            </a:r>
            <a:r>
              <a:rPr lang="en-US" dirty="0" smtClean="0"/>
              <a:t>Standards</a:t>
            </a:r>
          </a:p>
          <a:p>
            <a:r>
              <a:rPr lang="en-US" dirty="0" smtClean="0"/>
              <a:t>An assessment is only as good as the standards it is intended to measure</a:t>
            </a:r>
          </a:p>
          <a:p>
            <a:endParaRPr lang="en-US" dirty="0"/>
          </a:p>
        </p:txBody>
      </p:sp>
    </p:spTree>
    <p:extLst>
      <p:ext uri="{BB962C8B-B14F-4D97-AF65-F5344CB8AC3E}">
        <p14:creationId xmlns:p14="http://schemas.microsoft.com/office/powerpoint/2010/main" val="2520116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developing an assessment system</a:t>
            </a:r>
            <a:endParaRPr lang="en-US" dirty="0"/>
          </a:p>
        </p:txBody>
      </p:sp>
      <p:sp>
        <p:nvSpPr>
          <p:cNvPr id="3" name="Content Placeholder 2"/>
          <p:cNvSpPr>
            <a:spLocks noGrp="1"/>
          </p:cNvSpPr>
          <p:nvPr>
            <p:ph idx="1"/>
          </p:nvPr>
        </p:nvSpPr>
        <p:spPr/>
        <p:txBody>
          <a:bodyPr/>
          <a:lstStyle/>
          <a:p>
            <a:r>
              <a:rPr lang="en-US" b="1" dirty="0"/>
              <a:t>Study Point: </a:t>
            </a:r>
            <a:r>
              <a:rPr lang="en-US" dirty="0" smtClean="0"/>
              <a:t>Alignment </a:t>
            </a:r>
            <a:r>
              <a:rPr lang="en-US" dirty="0"/>
              <a:t>to Oklahoma Academic </a:t>
            </a:r>
            <a:r>
              <a:rPr lang="en-US" dirty="0" smtClean="0"/>
              <a:t>Standards</a:t>
            </a:r>
          </a:p>
          <a:p>
            <a:r>
              <a:rPr lang="en-US" dirty="0" smtClean="0"/>
              <a:t>An assessment is only as good as the standards it is intended to measure</a:t>
            </a:r>
          </a:p>
          <a:p>
            <a:pPr lvl="1"/>
            <a:r>
              <a:rPr lang="en-US" dirty="0" smtClean="0"/>
              <a:t>The state standards always come first </a:t>
            </a:r>
          </a:p>
          <a:p>
            <a:pPr lvl="1"/>
            <a:r>
              <a:rPr lang="en-US" dirty="0" smtClean="0"/>
              <a:t>From here, eligible content for the assessment is identified (must demonstrate alignment) </a:t>
            </a:r>
          </a:p>
          <a:p>
            <a:pPr lvl="1"/>
            <a:r>
              <a:rPr lang="en-US" dirty="0" smtClean="0"/>
              <a:t>A blueprint is then developed to cover the standards with sufficient alignment </a:t>
            </a:r>
            <a:endParaRPr lang="en-US" dirty="0"/>
          </a:p>
          <a:p>
            <a:endParaRPr lang="en-US" dirty="0"/>
          </a:p>
        </p:txBody>
      </p:sp>
    </p:spTree>
    <p:extLst>
      <p:ext uri="{BB962C8B-B14F-4D97-AF65-F5344CB8AC3E}">
        <p14:creationId xmlns:p14="http://schemas.microsoft.com/office/powerpoint/2010/main" val="27001639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Aligned to State Standards</a:t>
            </a:r>
            <a:endParaRPr lang="en-US" dirty="0"/>
          </a:p>
        </p:txBody>
      </p:sp>
      <p:pic>
        <p:nvPicPr>
          <p:cNvPr id="3" name="Picture 2"/>
          <p:cNvPicPr>
            <a:picLocks noChangeAspect="1"/>
          </p:cNvPicPr>
          <p:nvPr/>
        </p:nvPicPr>
        <p:blipFill>
          <a:blip r:embed="rId3"/>
          <a:stretch>
            <a:fillRect/>
          </a:stretch>
        </p:blipFill>
        <p:spPr>
          <a:xfrm>
            <a:off x="573156" y="2059042"/>
            <a:ext cx="4657035" cy="3411548"/>
          </a:xfrm>
          <a:prstGeom prst="rect">
            <a:avLst/>
          </a:prstGeom>
        </p:spPr>
      </p:pic>
      <p:sp>
        <p:nvSpPr>
          <p:cNvPr id="5" name="TextBox 4"/>
          <p:cNvSpPr txBox="1"/>
          <p:nvPr/>
        </p:nvSpPr>
        <p:spPr>
          <a:xfrm>
            <a:off x="5562082" y="2059042"/>
            <a:ext cx="6145109" cy="2800767"/>
          </a:xfrm>
          <a:prstGeom prst="rect">
            <a:avLst/>
          </a:prstGeom>
          <a:noFill/>
        </p:spPr>
        <p:txBody>
          <a:bodyPr wrap="square" rtlCol="0">
            <a:spAutoFit/>
          </a:bodyPr>
          <a:lstStyle/>
          <a:p>
            <a:pPr marL="285750" indent="-285750">
              <a:buFont typeface="Arial" charset="0"/>
              <a:buChar char="•"/>
            </a:pPr>
            <a:r>
              <a:rPr lang="en-US" sz="2200" b="1" dirty="0" smtClean="0"/>
              <a:t>Match</a:t>
            </a:r>
            <a:r>
              <a:rPr lang="en-US" sz="2200" dirty="0" smtClean="0"/>
              <a:t>: The degree to which assessment items connect to standards</a:t>
            </a:r>
          </a:p>
          <a:p>
            <a:pPr marL="285750" indent="-285750">
              <a:buFont typeface="Arial" charset="0"/>
              <a:buChar char="•"/>
            </a:pPr>
            <a:endParaRPr lang="en-US" sz="2200" dirty="0" smtClean="0"/>
          </a:p>
          <a:p>
            <a:pPr marL="285750" indent="-285750">
              <a:buFont typeface="Arial" charset="0"/>
              <a:buChar char="•"/>
            </a:pPr>
            <a:r>
              <a:rPr lang="en-US" sz="2200" b="1" dirty="0" smtClean="0"/>
              <a:t>Depth</a:t>
            </a:r>
            <a:r>
              <a:rPr lang="en-US" sz="2200" dirty="0" smtClean="0"/>
              <a:t>: The degree to which assessment items cover the cognitive complexity of the standards</a:t>
            </a:r>
            <a:endParaRPr lang="en-US" sz="2200" b="1" dirty="0" smtClean="0"/>
          </a:p>
          <a:p>
            <a:pPr marL="285750" indent="-285750">
              <a:buFont typeface="Arial" charset="0"/>
              <a:buChar char="•"/>
            </a:pPr>
            <a:endParaRPr lang="en-US" sz="2200" b="1" dirty="0" smtClean="0"/>
          </a:p>
          <a:p>
            <a:pPr marL="285750" indent="-285750">
              <a:buFont typeface="Arial" charset="0"/>
              <a:buChar char="•"/>
            </a:pPr>
            <a:r>
              <a:rPr lang="en-US" sz="2200" b="1" dirty="0" smtClean="0"/>
              <a:t>Breadth</a:t>
            </a:r>
            <a:r>
              <a:rPr lang="en-US" sz="2200" dirty="0" smtClean="0"/>
              <a:t>: The degree to which assessment items cover the full range of the standards</a:t>
            </a:r>
            <a:endParaRPr lang="en-US" sz="2200" dirty="0"/>
          </a:p>
        </p:txBody>
      </p:sp>
    </p:spTree>
    <p:extLst>
      <p:ext uri="{BB962C8B-B14F-4D97-AF65-F5344CB8AC3E}">
        <p14:creationId xmlns:p14="http://schemas.microsoft.com/office/powerpoint/2010/main" val="1971621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developing an assessment system</a:t>
            </a:r>
            <a:endParaRPr lang="en-US" dirty="0"/>
          </a:p>
        </p:txBody>
      </p:sp>
      <p:sp>
        <p:nvSpPr>
          <p:cNvPr id="3" name="Content Placeholder 2"/>
          <p:cNvSpPr>
            <a:spLocks noGrp="1"/>
          </p:cNvSpPr>
          <p:nvPr>
            <p:ph idx="1"/>
          </p:nvPr>
        </p:nvSpPr>
        <p:spPr/>
        <p:txBody>
          <a:bodyPr>
            <a:normAutofit/>
          </a:bodyPr>
          <a:lstStyle/>
          <a:p>
            <a:r>
              <a:rPr lang="en-US" b="1" dirty="0"/>
              <a:t>Study Point: </a:t>
            </a:r>
            <a:r>
              <a:rPr lang="en-US" dirty="0" smtClean="0"/>
              <a:t>Alignment </a:t>
            </a:r>
            <a:r>
              <a:rPr lang="en-US" dirty="0"/>
              <a:t>to Oklahoma Academic </a:t>
            </a:r>
            <a:r>
              <a:rPr lang="en-US" dirty="0" smtClean="0"/>
              <a:t>Standards</a:t>
            </a:r>
          </a:p>
          <a:p>
            <a:r>
              <a:rPr lang="en-US" dirty="0" smtClean="0"/>
              <a:t>An assessment is only as good as the standards it is intended to measure</a:t>
            </a:r>
          </a:p>
          <a:p>
            <a:pPr lvl="1"/>
            <a:r>
              <a:rPr lang="en-US" dirty="0" smtClean="0"/>
              <a:t>The state standards always come first </a:t>
            </a:r>
          </a:p>
          <a:p>
            <a:pPr lvl="1"/>
            <a:r>
              <a:rPr lang="en-US" dirty="0" smtClean="0"/>
              <a:t>From here, eligible content for the assessment is </a:t>
            </a:r>
            <a:r>
              <a:rPr lang="en-US" dirty="0"/>
              <a:t>identified (must demonstrate alignment) </a:t>
            </a:r>
            <a:endParaRPr lang="en-US" dirty="0" smtClean="0"/>
          </a:p>
          <a:p>
            <a:pPr lvl="1"/>
            <a:r>
              <a:rPr lang="en-US" dirty="0" smtClean="0"/>
              <a:t>A blueprint is then developed to cover the standards with sufficient alignment</a:t>
            </a:r>
          </a:p>
          <a:p>
            <a:pPr lvl="1"/>
            <a:r>
              <a:rPr lang="en-US" dirty="0" smtClean="0"/>
              <a:t>Items are developed based on the blueprint and the items are field tested </a:t>
            </a:r>
          </a:p>
          <a:p>
            <a:pPr lvl="1"/>
            <a:r>
              <a:rPr lang="en-US" dirty="0" smtClean="0"/>
              <a:t>High quality items are used to create final forms of the assessment to make inferences about student mastery of the standards </a:t>
            </a:r>
            <a:endParaRPr lang="en-US" dirty="0"/>
          </a:p>
          <a:p>
            <a:endParaRPr lang="en-US" dirty="0"/>
          </a:p>
        </p:txBody>
      </p:sp>
    </p:spTree>
    <p:extLst>
      <p:ext uri="{BB962C8B-B14F-4D97-AF65-F5344CB8AC3E}">
        <p14:creationId xmlns:p14="http://schemas.microsoft.com/office/powerpoint/2010/main" val="1956747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156468"/>
          </a:xfrm>
        </p:spPr>
        <p:txBody>
          <a:bodyPr>
            <a:normAutofit/>
          </a:bodyPr>
          <a:lstStyle/>
          <a:p>
            <a:r>
              <a:rPr lang="en-US" b="1" dirty="0"/>
              <a:t>Study Point: </a:t>
            </a:r>
            <a:r>
              <a:rPr lang="en-US" dirty="0" smtClean="0"/>
              <a:t>Provide </a:t>
            </a:r>
            <a:r>
              <a:rPr lang="en-US" dirty="0"/>
              <a:t>a measure of comparability among other </a:t>
            </a:r>
            <a:r>
              <a:rPr lang="en-US" dirty="0" smtClean="0"/>
              <a:t>states</a:t>
            </a:r>
          </a:p>
          <a:p>
            <a:r>
              <a:rPr lang="en-US" dirty="0" smtClean="0"/>
              <a:t>How does the development process differ if we desire comparability? Depends on the level of comparability. </a:t>
            </a:r>
          </a:p>
          <a:p>
            <a:pPr lvl="2"/>
            <a:endParaRPr lang="en-US" b="1" dirty="0"/>
          </a:p>
          <a:p>
            <a:endParaRPr lang="en-US" dirty="0"/>
          </a:p>
        </p:txBody>
      </p:sp>
    </p:spTree>
    <p:extLst>
      <p:ext uri="{BB962C8B-B14F-4D97-AF65-F5344CB8AC3E}">
        <p14:creationId xmlns:p14="http://schemas.microsoft.com/office/powerpoint/2010/main" val="848609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156468"/>
          </a:xfrm>
        </p:spPr>
        <p:txBody>
          <a:bodyPr>
            <a:normAutofit/>
          </a:bodyPr>
          <a:lstStyle/>
          <a:p>
            <a:r>
              <a:rPr lang="en-US" b="1" dirty="0"/>
              <a:t>Study Point: </a:t>
            </a:r>
            <a:r>
              <a:rPr lang="en-US" dirty="0" smtClean="0"/>
              <a:t>Provide </a:t>
            </a:r>
            <a:r>
              <a:rPr lang="en-US" dirty="0"/>
              <a:t>a measure of comparability among other </a:t>
            </a:r>
            <a:r>
              <a:rPr lang="en-US" dirty="0" smtClean="0"/>
              <a:t>states</a:t>
            </a:r>
          </a:p>
          <a:p>
            <a:r>
              <a:rPr lang="en-US" dirty="0" smtClean="0"/>
              <a:t>How does the development process differ if we desire comparability? Depends on the level of comparability. </a:t>
            </a:r>
          </a:p>
          <a:p>
            <a:pPr lvl="1"/>
            <a:r>
              <a:rPr lang="en-US" dirty="0" smtClean="0"/>
              <a:t>Within state (same development process)</a:t>
            </a:r>
          </a:p>
          <a:p>
            <a:pPr lvl="2"/>
            <a:r>
              <a:rPr lang="en-US" b="1" dirty="0" smtClean="0"/>
              <a:t>Proficiency</a:t>
            </a:r>
            <a:r>
              <a:rPr lang="en-US" dirty="0" smtClean="0"/>
              <a:t>:  same claims for every student across the state regardless of grade</a:t>
            </a:r>
          </a:p>
          <a:p>
            <a:pPr lvl="2"/>
            <a:r>
              <a:rPr lang="en-US" b="1" dirty="0" smtClean="0"/>
              <a:t>Scale Score: </a:t>
            </a:r>
            <a:r>
              <a:rPr lang="en-US" dirty="0" smtClean="0"/>
              <a:t>same claims for every student across the state by grade </a:t>
            </a:r>
          </a:p>
          <a:p>
            <a:pPr lvl="2"/>
            <a:endParaRPr lang="en-US" b="1" dirty="0"/>
          </a:p>
          <a:p>
            <a:endParaRPr lang="en-US" dirty="0"/>
          </a:p>
        </p:txBody>
      </p:sp>
    </p:spTree>
    <p:extLst>
      <p:ext uri="{BB962C8B-B14F-4D97-AF65-F5344CB8AC3E}">
        <p14:creationId xmlns:p14="http://schemas.microsoft.com/office/powerpoint/2010/main" val="21124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385068"/>
          </a:xfrm>
        </p:spPr>
        <p:txBody>
          <a:bodyPr>
            <a:normAutofit lnSpcReduction="10000"/>
          </a:bodyPr>
          <a:lstStyle/>
          <a:p>
            <a:r>
              <a:rPr lang="en-US" b="1" dirty="0"/>
              <a:t>Study Point: </a:t>
            </a:r>
            <a:r>
              <a:rPr lang="en-US" dirty="0" smtClean="0"/>
              <a:t>Provide </a:t>
            </a:r>
            <a:r>
              <a:rPr lang="en-US" dirty="0"/>
              <a:t>a measure of comparability among other </a:t>
            </a:r>
            <a:r>
              <a:rPr lang="en-US" dirty="0" smtClean="0"/>
              <a:t>states</a:t>
            </a:r>
          </a:p>
          <a:p>
            <a:r>
              <a:rPr lang="en-US" dirty="0" smtClean="0"/>
              <a:t>How does the development process differ if we desire comparability? Depends on the level of comparability. </a:t>
            </a:r>
          </a:p>
          <a:p>
            <a:pPr lvl="1"/>
            <a:r>
              <a:rPr lang="en-US" dirty="0" smtClean="0"/>
              <a:t>Within state (same development process)</a:t>
            </a:r>
          </a:p>
          <a:p>
            <a:pPr lvl="2"/>
            <a:r>
              <a:rPr lang="en-US" b="1" dirty="0" smtClean="0"/>
              <a:t>Proficiency</a:t>
            </a:r>
            <a:r>
              <a:rPr lang="en-US" dirty="0" smtClean="0"/>
              <a:t>:  same claims for every student across the state regardless of grade</a:t>
            </a:r>
          </a:p>
          <a:p>
            <a:pPr lvl="2"/>
            <a:r>
              <a:rPr lang="en-US" b="1" dirty="0" smtClean="0"/>
              <a:t>Scale Score: </a:t>
            </a:r>
            <a:r>
              <a:rPr lang="en-US" dirty="0" smtClean="0"/>
              <a:t>same claims for every student across the state by grade </a:t>
            </a:r>
          </a:p>
          <a:p>
            <a:pPr lvl="1"/>
            <a:r>
              <a:rPr lang="en-US" dirty="0" smtClean="0"/>
              <a:t>Across states (added complexity)</a:t>
            </a:r>
          </a:p>
          <a:p>
            <a:pPr lvl="2"/>
            <a:r>
              <a:rPr lang="en-US" dirty="0" smtClean="0"/>
              <a:t>Requires some common information from other states (e.g.,  same students take different items, or same items are administered to different students) </a:t>
            </a:r>
          </a:p>
          <a:p>
            <a:pPr lvl="2"/>
            <a:r>
              <a:rPr lang="en-US" dirty="0" smtClean="0"/>
              <a:t>Requires additional testing time or test administrations </a:t>
            </a:r>
          </a:p>
          <a:p>
            <a:pPr lvl="2"/>
            <a:r>
              <a:rPr lang="en-US" dirty="0" smtClean="0"/>
              <a:t>Requires items that are available for use (e.g., national tests)</a:t>
            </a:r>
          </a:p>
          <a:p>
            <a:pPr lvl="2"/>
            <a:r>
              <a:rPr lang="en-US" dirty="0" smtClean="0"/>
              <a:t>Requires administering those items under similar conditions </a:t>
            </a:r>
            <a:endParaRPr lang="en-US" dirty="0"/>
          </a:p>
          <a:p>
            <a:pPr lvl="2"/>
            <a:endParaRPr lang="en-US" b="1" dirty="0"/>
          </a:p>
          <a:p>
            <a:endParaRPr lang="en-US" dirty="0"/>
          </a:p>
        </p:txBody>
      </p:sp>
    </p:spTree>
    <p:extLst>
      <p:ext uri="{BB962C8B-B14F-4D97-AF65-F5344CB8AC3E}">
        <p14:creationId xmlns:p14="http://schemas.microsoft.com/office/powerpoint/2010/main" val="3838346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today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Discuss Oklahoma’s Assessment System aligned to Best Practices </a:t>
            </a:r>
          </a:p>
          <a:p>
            <a:pPr lvl="1"/>
            <a:r>
              <a:rPr lang="en-US" dirty="0" smtClean="0"/>
              <a:t>House Bill 3218 Requirements </a:t>
            </a:r>
          </a:p>
          <a:p>
            <a:pPr lvl="1"/>
            <a:r>
              <a:rPr lang="en-US" dirty="0" smtClean="0"/>
              <a:t>Previously named goals</a:t>
            </a:r>
          </a:p>
          <a:p>
            <a:pPr lvl="1"/>
            <a:r>
              <a:rPr lang="en-US" dirty="0" smtClean="0"/>
              <a:t>Considerations for developing an assessment system</a:t>
            </a:r>
          </a:p>
          <a:p>
            <a:r>
              <a:rPr lang="en-US" dirty="0" smtClean="0"/>
              <a:t>Discuss recommendations </a:t>
            </a:r>
          </a:p>
          <a:p>
            <a:pPr lvl="1"/>
            <a:r>
              <a:rPr lang="en-US" dirty="0" smtClean="0"/>
              <a:t>Recommendations that emerged from the previous Task Force meeting</a:t>
            </a:r>
          </a:p>
          <a:p>
            <a:pPr lvl="1"/>
            <a:r>
              <a:rPr lang="en-US" dirty="0" smtClean="0"/>
              <a:t>Address other necessary outcomes addressing accountability, peer review, and technical quality </a:t>
            </a:r>
            <a:endParaRPr lang="en-US" dirty="0"/>
          </a:p>
          <a:p>
            <a:r>
              <a:rPr lang="en-US" dirty="0" smtClean="0"/>
              <a:t>Finalize Recommendations for the Assessment System </a:t>
            </a:r>
          </a:p>
          <a:p>
            <a:pPr lvl="1"/>
            <a:r>
              <a:rPr lang="en-US" dirty="0"/>
              <a:t>Discuss </a:t>
            </a:r>
            <a:r>
              <a:rPr lang="en-US" dirty="0" smtClean="0"/>
              <a:t>scenarios for standards-based assessments and college </a:t>
            </a:r>
            <a:r>
              <a:rPr lang="en-US" dirty="0"/>
              <a:t>entrance assessments </a:t>
            </a:r>
            <a:r>
              <a:rPr lang="en-US" dirty="0" smtClean="0"/>
              <a:t>and the associated implications</a:t>
            </a:r>
            <a:endParaRPr lang="en-US" dirty="0"/>
          </a:p>
          <a:p>
            <a:pPr marL="0" indent="0">
              <a:buNone/>
            </a:pPr>
            <a:endParaRPr lang="en-US" dirty="0" smtClean="0"/>
          </a:p>
        </p:txBody>
      </p:sp>
    </p:spTree>
    <p:extLst>
      <p:ext uri="{BB962C8B-B14F-4D97-AF65-F5344CB8AC3E}">
        <p14:creationId xmlns:p14="http://schemas.microsoft.com/office/powerpoint/2010/main" val="1619453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004068"/>
          </a:xfrm>
        </p:spPr>
        <p:txBody>
          <a:bodyPr>
            <a:normAutofit/>
          </a:bodyPr>
          <a:lstStyle/>
          <a:p>
            <a:r>
              <a:rPr lang="en-US" b="1" dirty="0"/>
              <a:t>Study Point: </a:t>
            </a:r>
            <a:r>
              <a:rPr lang="en-US" dirty="0" smtClean="0"/>
              <a:t>Yield </a:t>
            </a:r>
            <a:r>
              <a:rPr lang="en-US" dirty="0"/>
              <a:t>both norm-referenced and criterion-referenced </a:t>
            </a:r>
            <a:r>
              <a:rPr lang="en-US" dirty="0" smtClean="0"/>
              <a:t>scores</a:t>
            </a:r>
          </a:p>
          <a:p>
            <a:r>
              <a:rPr lang="en-US" dirty="0" smtClean="0"/>
              <a:t>How </a:t>
            </a:r>
            <a:r>
              <a:rPr lang="en-US" dirty="0"/>
              <a:t>does the development process differ if we desire </a:t>
            </a:r>
            <a:r>
              <a:rPr lang="en-US" dirty="0" smtClean="0"/>
              <a:t>criterion-referenced scores? </a:t>
            </a:r>
          </a:p>
          <a:p>
            <a:pPr lvl="1"/>
            <a:r>
              <a:rPr lang="en-US" dirty="0" smtClean="0"/>
              <a:t>It doesn’t. Our criteria are the standards. </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3813036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004068"/>
          </a:xfrm>
        </p:spPr>
        <p:txBody>
          <a:bodyPr>
            <a:normAutofit/>
          </a:bodyPr>
          <a:lstStyle/>
          <a:p>
            <a:r>
              <a:rPr lang="en-US" b="1" dirty="0"/>
              <a:t>Study Point: </a:t>
            </a:r>
            <a:r>
              <a:rPr lang="en-US" dirty="0" smtClean="0"/>
              <a:t>Yield </a:t>
            </a:r>
            <a:r>
              <a:rPr lang="en-US" dirty="0"/>
              <a:t>both norm-referenced and criterion-referenced </a:t>
            </a:r>
            <a:r>
              <a:rPr lang="en-US" dirty="0" smtClean="0"/>
              <a:t>scores</a:t>
            </a:r>
          </a:p>
          <a:p>
            <a:r>
              <a:rPr lang="en-US" dirty="0" smtClean="0"/>
              <a:t>How </a:t>
            </a:r>
            <a:r>
              <a:rPr lang="en-US" dirty="0"/>
              <a:t>does the development process differ if we desire </a:t>
            </a:r>
            <a:r>
              <a:rPr lang="en-US" dirty="0" smtClean="0"/>
              <a:t>criterion-referenced scores? </a:t>
            </a:r>
          </a:p>
          <a:p>
            <a:pPr lvl="1"/>
            <a:r>
              <a:rPr lang="en-US" dirty="0" smtClean="0"/>
              <a:t>It doesn’t. Our criteria are the standards. </a:t>
            </a:r>
          </a:p>
          <a:p>
            <a:r>
              <a:rPr lang="en-US" dirty="0" smtClean="0"/>
              <a:t>How </a:t>
            </a:r>
            <a:r>
              <a:rPr lang="en-US" dirty="0"/>
              <a:t>does the development process differ if we desire </a:t>
            </a:r>
            <a:r>
              <a:rPr lang="en-US" dirty="0" smtClean="0"/>
              <a:t>norm-referenced </a:t>
            </a:r>
            <a:r>
              <a:rPr lang="en-US" dirty="0"/>
              <a:t>scores? </a:t>
            </a:r>
          </a:p>
          <a:p>
            <a:pPr lvl="1"/>
            <a:r>
              <a:rPr lang="en-US" dirty="0" smtClean="0"/>
              <a:t>It depends on our norm group. Remember, the inferences are normed, not the test. </a:t>
            </a:r>
            <a:endParaRPr lang="en-US" dirty="0"/>
          </a:p>
          <a:p>
            <a:pPr lvl="1"/>
            <a:endParaRPr lang="en-US" dirty="0"/>
          </a:p>
        </p:txBody>
      </p:sp>
    </p:spTree>
    <p:extLst>
      <p:ext uri="{BB962C8B-B14F-4D97-AF65-F5344CB8AC3E}">
        <p14:creationId xmlns:p14="http://schemas.microsoft.com/office/powerpoint/2010/main" val="49608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004068"/>
          </a:xfrm>
        </p:spPr>
        <p:txBody>
          <a:bodyPr>
            <a:normAutofit/>
          </a:bodyPr>
          <a:lstStyle/>
          <a:p>
            <a:r>
              <a:rPr lang="en-US" b="1" dirty="0"/>
              <a:t>Study Point: </a:t>
            </a:r>
            <a:r>
              <a:rPr lang="en-US" dirty="0" smtClean="0"/>
              <a:t>Yield </a:t>
            </a:r>
            <a:r>
              <a:rPr lang="en-US" dirty="0"/>
              <a:t>both norm-referenced and criterion-referenced </a:t>
            </a:r>
            <a:r>
              <a:rPr lang="en-US" dirty="0" smtClean="0"/>
              <a:t>scores</a:t>
            </a:r>
          </a:p>
          <a:p>
            <a:r>
              <a:rPr lang="en-US" dirty="0" smtClean="0"/>
              <a:t>How </a:t>
            </a:r>
            <a:r>
              <a:rPr lang="en-US" dirty="0"/>
              <a:t>does the development process differ if we desire </a:t>
            </a:r>
            <a:r>
              <a:rPr lang="en-US" dirty="0" smtClean="0"/>
              <a:t>criterion-referenced scores? </a:t>
            </a:r>
          </a:p>
          <a:p>
            <a:pPr lvl="1"/>
            <a:r>
              <a:rPr lang="en-US" dirty="0" smtClean="0"/>
              <a:t>It doesn’t. Our criteria are the standards. </a:t>
            </a:r>
          </a:p>
          <a:p>
            <a:r>
              <a:rPr lang="en-US" dirty="0" smtClean="0"/>
              <a:t>How </a:t>
            </a:r>
            <a:r>
              <a:rPr lang="en-US" dirty="0"/>
              <a:t>does the development process differ if we desire </a:t>
            </a:r>
            <a:r>
              <a:rPr lang="en-US" dirty="0" smtClean="0"/>
              <a:t>norm-referenced </a:t>
            </a:r>
            <a:r>
              <a:rPr lang="en-US" dirty="0"/>
              <a:t>scores? </a:t>
            </a:r>
          </a:p>
          <a:p>
            <a:pPr lvl="1"/>
            <a:r>
              <a:rPr lang="en-US" dirty="0" smtClean="0"/>
              <a:t>It depends on our norm group. Remember, the inferences are normed, not the test. </a:t>
            </a:r>
          </a:p>
          <a:p>
            <a:pPr lvl="1"/>
            <a:r>
              <a:rPr lang="en-US" dirty="0"/>
              <a:t>Within state (same development process</a:t>
            </a:r>
            <a:r>
              <a:rPr lang="en-US" dirty="0" smtClean="0"/>
              <a:t>)</a:t>
            </a:r>
            <a:endParaRPr lang="en-US" dirty="0"/>
          </a:p>
          <a:p>
            <a:pPr lvl="1"/>
            <a:endParaRPr lang="en-US" dirty="0"/>
          </a:p>
          <a:p>
            <a:pPr lvl="1"/>
            <a:endParaRPr lang="en-US" dirty="0"/>
          </a:p>
        </p:txBody>
      </p:sp>
    </p:spTree>
    <p:extLst>
      <p:ext uri="{BB962C8B-B14F-4D97-AF65-F5344CB8AC3E}">
        <p14:creationId xmlns:p14="http://schemas.microsoft.com/office/powerpoint/2010/main" val="3588771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2015732"/>
            <a:ext cx="9603275" cy="4232668"/>
          </a:xfrm>
        </p:spPr>
        <p:txBody>
          <a:bodyPr>
            <a:normAutofit lnSpcReduction="10000"/>
          </a:bodyPr>
          <a:lstStyle/>
          <a:p>
            <a:r>
              <a:rPr lang="en-US" b="1" dirty="0"/>
              <a:t>Study Point: </a:t>
            </a:r>
            <a:r>
              <a:rPr lang="en-US" dirty="0" smtClean="0"/>
              <a:t>Yield </a:t>
            </a:r>
            <a:r>
              <a:rPr lang="en-US" dirty="0"/>
              <a:t>both norm-referenced and criterion-referenced </a:t>
            </a:r>
            <a:r>
              <a:rPr lang="en-US" dirty="0" smtClean="0"/>
              <a:t>scores</a:t>
            </a:r>
          </a:p>
          <a:p>
            <a:r>
              <a:rPr lang="en-US" dirty="0" smtClean="0"/>
              <a:t>How </a:t>
            </a:r>
            <a:r>
              <a:rPr lang="en-US" dirty="0"/>
              <a:t>does the development process differ if we desire </a:t>
            </a:r>
            <a:r>
              <a:rPr lang="en-US" dirty="0" smtClean="0"/>
              <a:t>criterion-referenced scores? </a:t>
            </a:r>
          </a:p>
          <a:p>
            <a:pPr lvl="1"/>
            <a:r>
              <a:rPr lang="en-US" dirty="0" smtClean="0"/>
              <a:t>It doesn’t. Our criteria are the standards. </a:t>
            </a:r>
          </a:p>
          <a:p>
            <a:r>
              <a:rPr lang="en-US" dirty="0" smtClean="0"/>
              <a:t>How </a:t>
            </a:r>
            <a:r>
              <a:rPr lang="en-US" dirty="0"/>
              <a:t>does the development process differ if we desire </a:t>
            </a:r>
            <a:r>
              <a:rPr lang="en-US" dirty="0" smtClean="0"/>
              <a:t>norm-referenced </a:t>
            </a:r>
            <a:r>
              <a:rPr lang="en-US" dirty="0"/>
              <a:t>scores? </a:t>
            </a:r>
          </a:p>
          <a:p>
            <a:pPr lvl="1"/>
            <a:r>
              <a:rPr lang="en-US" dirty="0" smtClean="0"/>
              <a:t>It depends on our norm group. Remember, the inferences are normed, not the test. </a:t>
            </a:r>
          </a:p>
          <a:p>
            <a:pPr lvl="1"/>
            <a:r>
              <a:rPr lang="en-US" dirty="0"/>
              <a:t>Within state (same development process)</a:t>
            </a:r>
          </a:p>
          <a:p>
            <a:pPr lvl="1"/>
            <a:r>
              <a:rPr lang="en-US" dirty="0" smtClean="0"/>
              <a:t>Across </a:t>
            </a:r>
            <a:r>
              <a:rPr lang="en-US" dirty="0"/>
              <a:t>states (added </a:t>
            </a:r>
            <a:r>
              <a:rPr lang="en-US" dirty="0" smtClean="0"/>
              <a:t>complexity). Norms are dependent on many things: </a:t>
            </a:r>
          </a:p>
          <a:p>
            <a:pPr lvl="2"/>
            <a:r>
              <a:rPr lang="en-US" dirty="0" smtClean="0"/>
              <a:t>The sample who takes the test</a:t>
            </a:r>
          </a:p>
          <a:p>
            <a:pPr lvl="2"/>
            <a:r>
              <a:rPr lang="en-US" dirty="0" smtClean="0"/>
              <a:t>The conditions under which the test is administered (e.g., timed test, test environment) </a:t>
            </a:r>
          </a:p>
          <a:p>
            <a:pPr lvl="2"/>
            <a:r>
              <a:rPr lang="en-US" dirty="0" smtClean="0"/>
              <a:t>The types of questions that are administered (e.g., questions not prioritizing content, but instead student score)</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38130363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1853754"/>
            <a:ext cx="9603275" cy="3612591"/>
          </a:xfrm>
        </p:spPr>
        <p:txBody>
          <a:bodyPr/>
          <a:lstStyle/>
          <a:p>
            <a:r>
              <a:rPr lang="en-US" b="1" dirty="0"/>
              <a:t>Study Point: </a:t>
            </a:r>
            <a:r>
              <a:rPr lang="en-US" dirty="0" smtClean="0"/>
              <a:t>Provide </a:t>
            </a:r>
            <a:r>
              <a:rPr lang="en-US" dirty="0"/>
              <a:t>a measure of future academic performance for assessments administered in high school </a:t>
            </a:r>
          </a:p>
          <a:p>
            <a:r>
              <a:rPr lang="en-US" dirty="0"/>
              <a:t>How does the development process differ if we desire </a:t>
            </a:r>
            <a:r>
              <a:rPr lang="en-US" dirty="0" smtClean="0"/>
              <a:t>measures of future academic performance?</a:t>
            </a:r>
          </a:p>
        </p:txBody>
      </p:sp>
    </p:spTree>
    <p:extLst>
      <p:ext uri="{BB962C8B-B14F-4D97-AF65-F5344CB8AC3E}">
        <p14:creationId xmlns:p14="http://schemas.microsoft.com/office/powerpoint/2010/main" val="1074358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1853754"/>
            <a:ext cx="9603275" cy="4394646"/>
          </a:xfrm>
        </p:spPr>
        <p:txBody>
          <a:bodyPr/>
          <a:lstStyle/>
          <a:p>
            <a:r>
              <a:rPr lang="en-US" b="1" dirty="0"/>
              <a:t>Study Point: </a:t>
            </a:r>
            <a:r>
              <a:rPr lang="en-US" dirty="0" smtClean="0"/>
              <a:t>Provide </a:t>
            </a:r>
            <a:r>
              <a:rPr lang="en-US" dirty="0"/>
              <a:t>a measure of future academic performance for assessments administered in high school </a:t>
            </a:r>
          </a:p>
          <a:p>
            <a:r>
              <a:rPr lang="en-US" dirty="0"/>
              <a:t>How does the development process differ if we desire </a:t>
            </a:r>
            <a:r>
              <a:rPr lang="en-US" dirty="0" smtClean="0"/>
              <a:t>measures of future academic performance?</a:t>
            </a:r>
          </a:p>
          <a:p>
            <a:pPr lvl="1"/>
            <a:r>
              <a:rPr lang="en-US" dirty="0" smtClean="0"/>
              <a:t>Similar to previous points, our claims of future performance rely on data from the target time</a:t>
            </a:r>
          </a:p>
          <a:p>
            <a:pPr lvl="2"/>
            <a:r>
              <a:rPr lang="en-US" dirty="0" smtClean="0"/>
              <a:t>E.g., Post-secondary readiness requires data on things like remediation rates or career placement</a:t>
            </a:r>
          </a:p>
        </p:txBody>
      </p:sp>
    </p:spTree>
    <p:extLst>
      <p:ext uri="{BB962C8B-B14F-4D97-AF65-F5344CB8AC3E}">
        <p14:creationId xmlns:p14="http://schemas.microsoft.com/office/powerpoint/2010/main" val="3213402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a:xfrm>
            <a:off x="1451579" y="1853754"/>
            <a:ext cx="9603275" cy="4394646"/>
          </a:xfrm>
        </p:spPr>
        <p:txBody>
          <a:bodyPr/>
          <a:lstStyle/>
          <a:p>
            <a:r>
              <a:rPr lang="en-US" b="1" dirty="0"/>
              <a:t>Study Point: </a:t>
            </a:r>
            <a:r>
              <a:rPr lang="en-US" dirty="0" smtClean="0"/>
              <a:t>Provide </a:t>
            </a:r>
            <a:r>
              <a:rPr lang="en-US" dirty="0"/>
              <a:t>a measure of future academic performance for assessments administered in high school </a:t>
            </a:r>
          </a:p>
          <a:p>
            <a:r>
              <a:rPr lang="en-US" dirty="0"/>
              <a:t>How does the development process differ if we desire </a:t>
            </a:r>
            <a:r>
              <a:rPr lang="en-US" dirty="0" smtClean="0"/>
              <a:t>measures of future academic performance?</a:t>
            </a:r>
          </a:p>
          <a:p>
            <a:pPr lvl="1"/>
            <a:r>
              <a:rPr lang="en-US" dirty="0" smtClean="0"/>
              <a:t>Similar to previous points, our claims of future performance rely on data from the target time</a:t>
            </a:r>
          </a:p>
          <a:p>
            <a:pPr lvl="2"/>
            <a:r>
              <a:rPr lang="en-US" dirty="0" smtClean="0"/>
              <a:t>E.g., Post-secondary readiness requires data on things like remediation rates or career placement</a:t>
            </a:r>
          </a:p>
          <a:p>
            <a:pPr lvl="1"/>
            <a:r>
              <a:rPr lang="en-US" dirty="0" smtClean="0"/>
              <a:t>It is often difficult to satisfy both alignment to state standards and prediction toward future academic performance without performing additional studies</a:t>
            </a:r>
          </a:p>
          <a:p>
            <a:pPr lvl="2"/>
            <a:r>
              <a:rPr lang="en-US" dirty="0" smtClean="0"/>
              <a:t>Linking to a test that has post-secondary inferences</a:t>
            </a:r>
          </a:p>
          <a:p>
            <a:pPr lvl="2"/>
            <a:r>
              <a:rPr lang="en-US" dirty="0" smtClean="0"/>
              <a:t>Supplementing post-secondary readiness tests with items targeting state-specific standards </a:t>
            </a:r>
          </a:p>
          <a:p>
            <a:pPr lvl="2"/>
            <a:r>
              <a:rPr lang="en-US" dirty="0" smtClean="0"/>
              <a:t>Using longitudinal data to confirm post-secondary claims on HS assessments </a:t>
            </a:r>
          </a:p>
        </p:txBody>
      </p:sp>
    </p:spTree>
    <p:extLst>
      <p:ext uri="{BB962C8B-B14F-4D97-AF65-F5344CB8AC3E}">
        <p14:creationId xmlns:p14="http://schemas.microsoft.com/office/powerpoint/2010/main" val="38475881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p:txBody>
          <a:bodyPr/>
          <a:lstStyle/>
          <a:p>
            <a:r>
              <a:rPr lang="en-US" dirty="0" smtClean="0"/>
              <a:t>These considerations must intersect with the task force recommendations to yield an assessment of sufficient quality </a:t>
            </a:r>
            <a:endParaRPr lang="en-US" dirty="0"/>
          </a:p>
        </p:txBody>
      </p:sp>
    </p:spTree>
    <p:extLst>
      <p:ext uri="{BB962C8B-B14F-4D97-AF65-F5344CB8AC3E}">
        <p14:creationId xmlns:p14="http://schemas.microsoft.com/office/powerpoint/2010/main" val="24939704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Oklahoma’s assessment system</a:t>
            </a:r>
            <a:endParaRPr lang="en-US" dirty="0"/>
          </a:p>
        </p:txBody>
      </p:sp>
      <p:sp>
        <p:nvSpPr>
          <p:cNvPr id="3" name="Text Placeholder 2"/>
          <p:cNvSpPr>
            <a:spLocks noGrp="1"/>
          </p:cNvSpPr>
          <p:nvPr>
            <p:ph type="body" idx="1"/>
          </p:nvPr>
        </p:nvSpPr>
        <p:spPr/>
        <p:txBody>
          <a:bodyPr/>
          <a:lstStyle/>
          <a:p>
            <a:r>
              <a:rPr lang="en-US" dirty="0" smtClean="0"/>
              <a:t>Task Force Recommendations</a:t>
            </a:r>
            <a:endParaRPr lang="en-US" dirty="0"/>
          </a:p>
        </p:txBody>
      </p:sp>
    </p:spTree>
    <p:extLst>
      <p:ext uri="{BB962C8B-B14F-4D97-AF65-F5344CB8AC3E}">
        <p14:creationId xmlns:p14="http://schemas.microsoft.com/office/powerpoint/2010/main" val="22030657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3-8 and HS assessments</a:t>
            </a:r>
            <a:endParaRPr lang="en-US" dirty="0"/>
          </a:p>
        </p:txBody>
      </p:sp>
      <p:sp>
        <p:nvSpPr>
          <p:cNvPr id="3" name="Content Placeholder 2"/>
          <p:cNvSpPr>
            <a:spLocks noGrp="1"/>
          </p:cNvSpPr>
          <p:nvPr>
            <p:ph idx="1"/>
          </p:nvPr>
        </p:nvSpPr>
        <p:spPr>
          <a:xfrm>
            <a:off x="1451579" y="2015732"/>
            <a:ext cx="9603275" cy="3699268"/>
          </a:xfrm>
        </p:spPr>
        <p:txBody>
          <a:bodyPr>
            <a:normAutofit fontScale="92500"/>
          </a:bodyPr>
          <a:lstStyle/>
          <a:p>
            <a:r>
              <a:rPr lang="en-US" dirty="0" smtClean="0"/>
              <a:t>Recommendations were pulled from stated goals and discussions with the Task Force during the August meeting</a:t>
            </a:r>
          </a:p>
          <a:p>
            <a:r>
              <a:rPr lang="en-US" dirty="0" smtClean="0"/>
              <a:t>Drafted recommendations are an attempt to summarize conversation points that emerged</a:t>
            </a:r>
          </a:p>
          <a:p>
            <a:r>
              <a:rPr lang="en-US" dirty="0" smtClean="0"/>
              <a:t>Recommendations will be displayed and Task Force members will be asked to make revisions </a:t>
            </a:r>
          </a:p>
          <a:p>
            <a:pPr lvl="1"/>
            <a:r>
              <a:rPr lang="en-US" dirty="0" smtClean="0"/>
              <a:t>Grade 3-8</a:t>
            </a:r>
          </a:p>
          <a:p>
            <a:pPr lvl="1"/>
            <a:r>
              <a:rPr lang="en-US" dirty="0" smtClean="0"/>
              <a:t>High School</a:t>
            </a:r>
          </a:p>
          <a:p>
            <a:pPr lvl="1"/>
            <a:r>
              <a:rPr lang="en-US" dirty="0" smtClean="0"/>
              <a:t>General Recommendations </a:t>
            </a:r>
          </a:p>
          <a:p>
            <a:r>
              <a:rPr lang="en-US" dirty="0" smtClean="0"/>
              <a:t>Additional questions will be posed. Task Force members will be asked to quickly answer these questions in small groups and share their responses with the room</a:t>
            </a:r>
          </a:p>
        </p:txBody>
      </p:sp>
    </p:spTree>
    <p:extLst>
      <p:ext uri="{BB962C8B-B14F-4D97-AF65-F5344CB8AC3E}">
        <p14:creationId xmlns:p14="http://schemas.microsoft.com/office/powerpoint/2010/main" val="1797600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Oklahoma’s assessment system</a:t>
            </a:r>
            <a:endParaRPr lang="en-US" dirty="0"/>
          </a:p>
        </p:txBody>
      </p:sp>
      <p:sp>
        <p:nvSpPr>
          <p:cNvPr id="3" name="Text Placeholder 2"/>
          <p:cNvSpPr>
            <a:spLocks noGrp="1"/>
          </p:cNvSpPr>
          <p:nvPr>
            <p:ph type="body" idx="1"/>
          </p:nvPr>
        </p:nvSpPr>
        <p:spPr/>
        <p:txBody>
          <a:bodyPr/>
          <a:lstStyle/>
          <a:p>
            <a:r>
              <a:rPr lang="en-US" dirty="0" smtClean="0"/>
              <a:t>Aligning with Best Practices</a:t>
            </a:r>
            <a:endParaRPr lang="en-US" dirty="0"/>
          </a:p>
        </p:txBody>
      </p:sp>
    </p:spTree>
    <p:extLst>
      <p:ext uri="{BB962C8B-B14F-4D97-AF65-F5344CB8AC3E}">
        <p14:creationId xmlns:p14="http://schemas.microsoft.com/office/powerpoint/2010/main" val="3007443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grades 3-8</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7799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Recommendations for grades 3-8 </a:t>
            </a:r>
            <a:r>
              <a:rPr lang="en-US" dirty="0" smtClean="0"/>
              <a:t>assessments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Oklahoma assessment should maintain its focus on the Oklahoma State Standards </a:t>
            </a:r>
            <a:endParaRPr lang="en-US" dirty="0"/>
          </a:p>
          <a:p>
            <a:pPr lvl="0"/>
            <a:r>
              <a:rPr lang="en-US" dirty="0" smtClean="0"/>
              <a:t>Support the ability to measure growth for students and provide a measure of predicted performance on future OK tests</a:t>
            </a:r>
          </a:p>
          <a:p>
            <a:pPr lvl="0"/>
            <a:r>
              <a:rPr lang="en-US" dirty="0" smtClean="0"/>
              <a:t>Support criterion-referenced interpretations (i.e., performance against standards) and report </a:t>
            </a:r>
          </a:p>
          <a:p>
            <a:pPr lvl="0"/>
            <a:r>
              <a:rPr lang="en-US" dirty="0" smtClean="0"/>
              <a:t>Content-coverage: In an effort to support coverage of the OK standards, the assessment should include an adequate assessment of writing</a:t>
            </a:r>
            <a:endParaRPr lang="en-US" dirty="0"/>
          </a:p>
          <a:p>
            <a:pPr lvl="0"/>
            <a:r>
              <a:rPr lang="en-US" dirty="0" smtClean="0"/>
              <a:t>Individual claims should focus on how students perform relative to OK standards and should reflect scale score, </a:t>
            </a:r>
            <a:r>
              <a:rPr lang="en-US" dirty="0" err="1" smtClean="0"/>
              <a:t>Lexiles</a:t>
            </a:r>
            <a:r>
              <a:rPr lang="en-US" dirty="0" smtClean="0"/>
              <a:t>, Quantiles,  content cluster, and growth. </a:t>
            </a:r>
            <a:endParaRPr lang="en-US" dirty="0"/>
          </a:p>
          <a:p>
            <a:pPr lvl="0"/>
            <a:r>
              <a:rPr lang="en-US" dirty="0" smtClean="0"/>
              <a:t>Support norm-referenced interpretations that include within-state percentile comparisons and some across-state comparison</a:t>
            </a:r>
            <a:endParaRPr lang="en-US" dirty="0"/>
          </a:p>
        </p:txBody>
      </p:sp>
    </p:spTree>
    <p:extLst>
      <p:ext uri="{BB962C8B-B14F-4D97-AF65-F5344CB8AC3E}">
        <p14:creationId xmlns:p14="http://schemas.microsoft.com/office/powerpoint/2010/main" val="3591761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Grades 3-8 assessments:   Additional Questions</a:t>
            </a:r>
            <a:endParaRPr lang="en-US" dirty="0"/>
          </a:p>
        </p:txBody>
      </p:sp>
      <p:sp>
        <p:nvSpPr>
          <p:cNvPr id="3" name="Content Placeholder 2"/>
          <p:cNvSpPr>
            <a:spLocks noGrp="1"/>
          </p:cNvSpPr>
          <p:nvPr>
            <p:ph idx="1"/>
          </p:nvPr>
        </p:nvSpPr>
        <p:spPr/>
        <p:txBody>
          <a:bodyPr/>
          <a:lstStyle/>
          <a:p>
            <a:r>
              <a:rPr lang="en-US" dirty="0" smtClean="0"/>
              <a:t>Given what we is necessary to support across-state comparisons, how granular must the comparison be? </a:t>
            </a:r>
          </a:p>
          <a:p>
            <a:pPr lvl="1"/>
            <a:r>
              <a:rPr lang="en-US" dirty="0" smtClean="0"/>
              <a:t>Is NAEP sufficient to show state-by-state competitiveness?</a:t>
            </a:r>
          </a:p>
          <a:p>
            <a:pPr lvl="1"/>
            <a:r>
              <a:rPr lang="en-US" dirty="0" smtClean="0"/>
              <a:t>Should the state attempt to support more granular comparisons (e.g., proficiency by grade, performance level, percentile, scale score), which may require longer tests, additional test administrations, nationally-available items, or additional costs? </a:t>
            </a:r>
          </a:p>
          <a:p>
            <a:r>
              <a:rPr lang="en-US" dirty="0" smtClean="0"/>
              <a:t>What student accountability uses should be implemented and why? If not, why should the 3-8 assessments not be used for student accountability? </a:t>
            </a:r>
          </a:p>
        </p:txBody>
      </p:sp>
    </p:spTree>
    <p:extLst>
      <p:ext uri="{BB962C8B-B14F-4D97-AF65-F5344CB8AC3E}">
        <p14:creationId xmlns:p14="http://schemas.microsoft.com/office/powerpoint/2010/main" val="1648413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high school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5829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Recommendations for high school assessments</a:t>
            </a:r>
            <a:br>
              <a:rPr lang="en-US" dirty="0"/>
            </a:br>
            <a:endParaRPr lang="en-US" dirty="0"/>
          </a:p>
        </p:txBody>
      </p:sp>
      <p:sp>
        <p:nvSpPr>
          <p:cNvPr id="3" name="Content Placeholder 2"/>
          <p:cNvSpPr>
            <a:spLocks noGrp="1"/>
          </p:cNvSpPr>
          <p:nvPr>
            <p:ph idx="1"/>
          </p:nvPr>
        </p:nvSpPr>
        <p:spPr/>
        <p:txBody>
          <a:bodyPr/>
          <a:lstStyle/>
          <a:p>
            <a:r>
              <a:rPr lang="en-US" dirty="0" smtClean="0"/>
              <a:t>Link proficiency on the grade 10 assessment to post-secondary readiness. </a:t>
            </a:r>
          </a:p>
          <a:p>
            <a:r>
              <a:rPr lang="en-US" dirty="0" smtClean="0"/>
              <a:t>Consider </a:t>
            </a:r>
            <a:r>
              <a:rPr lang="en-US" dirty="0"/>
              <a:t>the use of an off-the-shelf high school assessment that measures </a:t>
            </a:r>
            <a:r>
              <a:rPr lang="en-US" dirty="0" smtClean="0"/>
              <a:t>post-readiness</a:t>
            </a:r>
            <a:r>
              <a:rPr lang="en-US" dirty="0"/>
              <a:t>.  </a:t>
            </a:r>
          </a:p>
          <a:p>
            <a:pPr lvl="1"/>
            <a:r>
              <a:rPr lang="en-US" dirty="0" smtClean="0"/>
              <a:t>Several </a:t>
            </a:r>
            <a:r>
              <a:rPr lang="en-US" dirty="0"/>
              <a:t>questions are presented at the end of </a:t>
            </a:r>
            <a:r>
              <a:rPr lang="en-US" dirty="0" smtClean="0"/>
              <a:t>the document that was provided in advance to you that </a:t>
            </a:r>
            <a:r>
              <a:rPr lang="en-US" dirty="0"/>
              <a:t>focus on potential issues that must be addressed with this approach </a:t>
            </a:r>
          </a:p>
          <a:p>
            <a:r>
              <a:rPr lang="en-US" dirty="0" smtClean="0"/>
              <a:t>Ensure </a:t>
            </a:r>
            <a:r>
              <a:rPr lang="en-US" dirty="0"/>
              <a:t>that the high school assessment has applicability and value to students by connecting criterion-based inferences to outcomes of value (e.g., readiness for post-secondary, prediction of STEM readiness, remediation risk) </a:t>
            </a:r>
          </a:p>
          <a:p>
            <a:endParaRPr lang="en-US" dirty="0"/>
          </a:p>
        </p:txBody>
      </p:sp>
    </p:spTree>
    <p:extLst>
      <p:ext uri="{BB962C8B-B14F-4D97-AF65-F5344CB8AC3E}">
        <p14:creationId xmlns:p14="http://schemas.microsoft.com/office/powerpoint/2010/main" val="10643924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for </a:t>
            </a:r>
            <a:r>
              <a:rPr lang="en-US" dirty="0" smtClean="0"/>
              <a:t>High School assessments:   Additional </a:t>
            </a:r>
            <a:r>
              <a:rPr lang="en-US" dirty="0"/>
              <a:t>Questions</a:t>
            </a:r>
          </a:p>
        </p:txBody>
      </p:sp>
      <p:sp>
        <p:nvSpPr>
          <p:cNvPr id="3" name="Content Placeholder 2"/>
          <p:cNvSpPr>
            <a:spLocks noGrp="1"/>
          </p:cNvSpPr>
          <p:nvPr>
            <p:ph idx="1"/>
          </p:nvPr>
        </p:nvSpPr>
        <p:spPr/>
        <p:txBody>
          <a:bodyPr>
            <a:normAutofit fontScale="92500" lnSpcReduction="10000"/>
          </a:bodyPr>
          <a:lstStyle/>
          <a:p>
            <a:r>
              <a:rPr lang="en-US" dirty="0" smtClean="0"/>
              <a:t>The first two recommendations are somewhat in conflict with each other.  Given the potential constraints around the use of an assessment that provides a measure of college-readiness, should the state prioritize a standards-based assessment or a measure of college-readiness? Why? Please address;</a:t>
            </a:r>
          </a:p>
          <a:p>
            <a:pPr lvl="1"/>
            <a:r>
              <a:rPr lang="en-US" dirty="0" smtClean="0"/>
              <a:t>Common administration conditions and the possible lack of accommodations </a:t>
            </a:r>
          </a:p>
          <a:p>
            <a:pPr lvl="1"/>
            <a:r>
              <a:rPr lang="en-US" dirty="0" smtClean="0"/>
              <a:t>Timed testing</a:t>
            </a:r>
          </a:p>
          <a:p>
            <a:pPr lvl="1"/>
            <a:r>
              <a:rPr lang="en-US" dirty="0" smtClean="0"/>
              <a:t>Non-reported scores to post-secondary institutions for students who need accommodations</a:t>
            </a:r>
          </a:p>
          <a:p>
            <a:pPr lvl="1"/>
            <a:r>
              <a:rPr lang="en-US" dirty="0" smtClean="0"/>
              <a:t>Augmentation of measures of college-readiness to cover the OK standards</a:t>
            </a:r>
          </a:p>
          <a:p>
            <a:pPr lvl="1"/>
            <a:r>
              <a:rPr lang="en-US" dirty="0" smtClean="0"/>
              <a:t>Additional data from post-secondary sources to substantiate claims of post-secondary readiness for an OK standards-based assessment (e.g., Grade 10 assessment) </a:t>
            </a:r>
          </a:p>
          <a:p>
            <a:endParaRPr lang="en-US" dirty="0" smtClean="0"/>
          </a:p>
        </p:txBody>
      </p:sp>
    </p:spTree>
    <p:extLst>
      <p:ext uri="{BB962C8B-B14F-4D97-AF65-F5344CB8AC3E}">
        <p14:creationId xmlns:p14="http://schemas.microsoft.com/office/powerpoint/2010/main" val="30855180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across assessments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92223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Recommendations </a:t>
            </a:r>
            <a:r>
              <a:rPr lang="en-US" dirty="0" smtClean="0"/>
              <a:t>Across assessments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Provide a reporting dashboard to support timely and accessible access to performance information </a:t>
            </a:r>
          </a:p>
          <a:p>
            <a:r>
              <a:rPr lang="en-US" dirty="0" smtClean="0"/>
              <a:t>Report scale </a:t>
            </a:r>
            <a:r>
              <a:rPr lang="en-US" dirty="0"/>
              <a:t>score (and errors), performance levels, </a:t>
            </a:r>
            <a:r>
              <a:rPr lang="en-US" dirty="0" smtClean="0"/>
              <a:t>clear indicators of proficiency (i.e., a performance level that reflects proficient or above), and relevant predictive information (e.g., next grade, potential remediation, distance to proficiency) </a:t>
            </a:r>
            <a:endParaRPr lang="en-US" dirty="0"/>
          </a:p>
          <a:p>
            <a:r>
              <a:rPr lang="en-US" dirty="0"/>
              <a:t>Provide an indicator of content cluster performance </a:t>
            </a:r>
          </a:p>
          <a:p>
            <a:r>
              <a:rPr lang="en-US" dirty="0"/>
              <a:t>Provide appropriate comparison data depending on the level of reporting (e.g., student, teacher, building/district administrator) </a:t>
            </a:r>
          </a:p>
          <a:p>
            <a:r>
              <a:rPr lang="en-US" dirty="0"/>
              <a:t>Maintain transparent subgroup reporting </a:t>
            </a:r>
          </a:p>
          <a:p>
            <a:r>
              <a:rPr lang="en-US" dirty="0"/>
              <a:t>Continue providing Lexile and Quantile reporting with additional information on how to interpret information </a:t>
            </a:r>
          </a:p>
          <a:p>
            <a:endParaRPr lang="en-US" dirty="0"/>
          </a:p>
        </p:txBody>
      </p:sp>
    </p:spTree>
    <p:extLst>
      <p:ext uri="{BB962C8B-B14F-4D97-AF65-F5344CB8AC3E}">
        <p14:creationId xmlns:p14="http://schemas.microsoft.com/office/powerpoint/2010/main" val="28772275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Across </a:t>
            </a:r>
            <a:r>
              <a:rPr lang="en-US" dirty="0" smtClean="0"/>
              <a:t>assessments: Additional questions</a:t>
            </a:r>
            <a:endParaRPr lang="en-US" dirty="0"/>
          </a:p>
        </p:txBody>
      </p:sp>
      <p:sp>
        <p:nvSpPr>
          <p:cNvPr id="3" name="Content Placeholder 2"/>
          <p:cNvSpPr>
            <a:spLocks noGrp="1"/>
          </p:cNvSpPr>
          <p:nvPr>
            <p:ph idx="1"/>
          </p:nvPr>
        </p:nvSpPr>
        <p:spPr/>
        <p:txBody>
          <a:bodyPr/>
          <a:lstStyle/>
          <a:p>
            <a:r>
              <a:rPr lang="en-US" dirty="0" smtClean="0"/>
              <a:t>Prior feedback indicated interest in earlier reporting. Please provide feedback to the following topics to better understand Task Force recommendations</a:t>
            </a:r>
          </a:p>
          <a:p>
            <a:pPr lvl="1"/>
            <a:r>
              <a:rPr lang="en-US" dirty="0" smtClean="0"/>
              <a:t>Should the testing window be moved up to allow for earlier reporting? Why or why not?</a:t>
            </a:r>
          </a:p>
          <a:p>
            <a:pPr lvl="1"/>
            <a:r>
              <a:rPr lang="en-US" dirty="0" smtClean="0"/>
              <a:t>How can we support the increased awareness of preliminary assessment reports? How can they be made more useful?</a:t>
            </a:r>
          </a:p>
          <a:p>
            <a:pPr lvl="1"/>
            <a:r>
              <a:rPr lang="en-US" dirty="0" smtClean="0"/>
              <a:t>A more widespread transition to online testing can facilitate a faster turnaround of reports. Consider the possible advantages and challenges associated with online testing. Should the state advocate for a more aggressive transition to online testing? Why or why not? </a:t>
            </a:r>
            <a:endParaRPr lang="en-US" dirty="0"/>
          </a:p>
        </p:txBody>
      </p:sp>
    </p:spTree>
    <p:extLst>
      <p:ext uri="{BB962C8B-B14F-4D97-AF65-F5344CB8AC3E}">
        <p14:creationId xmlns:p14="http://schemas.microsoft.com/office/powerpoint/2010/main" val="10481358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Oklahoma’s assessment system</a:t>
            </a:r>
            <a:endParaRPr lang="en-US" dirty="0"/>
          </a:p>
        </p:txBody>
      </p:sp>
      <p:sp>
        <p:nvSpPr>
          <p:cNvPr id="3" name="Text Placeholder 2"/>
          <p:cNvSpPr>
            <a:spLocks noGrp="1"/>
          </p:cNvSpPr>
          <p:nvPr>
            <p:ph type="body" idx="1"/>
          </p:nvPr>
        </p:nvSpPr>
        <p:spPr/>
        <p:txBody>
          <a:bodyPr/>
          <a:lstStyle/>
          <a:p>
            <a:r>
              <a:rPr lang="en-US" dirty="0" smtClean="0"/>
              <a:t>Finalizing Recommendations</a:t>
            </a:r>
            <a:endParaRPr lang="en-US" dirty="0"/>
          </a:p>
        </p:txBody>
      </p:sp>
    </p:spTree>
    <p:extLst>
      <p:ext uri="{BB962C8B-B14F-4D97-AF65-F5344CB8AC3E}">
        <p14:creationId xmlns:p14="http://schemas.microsoft.com/office/powerpoint/2010/main" val="286654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Bill 3218 Requirements</a:t>
            </a:r>
            <a:endParaRPr lang="en-US" dirty="0"/>
          </a:p>
        </p:txBody>
      </p:sp>
      <p:sp>
        <p:nvSpPr>
          <p:cNvPr id="3" name="Content Placeholder 2"/>
          <p:cNvSpPr>
            <a:spLocks noGrp="1"/>
          </p:cNvSpPr>
          <p:nvPr>
            <p:ph idx="1"/>
          </p:nvPr>
        </p:nvSpPr>
        <p:spPr/>
        <p:txBody>
          <a:bodyPr/>
          <a:lstStyle/>
          <a:p>
            <a:r>
              <a:rPr lang="en-US" dirty="0" smtClean="0"/>
              <a:t>Study the following aspects for the </a:t>
            </a:r>
            <a:r>
              <a:rPr lang="en-US" b="1" dirty="0" smtClean="0"/>
              <a:t>assessment system</a:t>
            </a:r>
          </a:p>
          <a:p>
            <a:pPr lvl="1"/>
            <a:r>
              <a:rPr lang="en-US" dirty="0" smtClean="0"/>
              <a:t>Alignment to Oklahoma Academic Standards</a:t>
            </a:r>
          </a:p>
          <a:p>
            <a:pPr lvl="1"/>
            <a:r>
              <a:rPr lang="en-US" dirty="0" smtClean="0"/>
              <a:t>Provide a measure of comparability among other states</a:t>
            </a:r>
          </a:p>
          <a:p>
            <a:pPr lvl="1"/>
            <a:r>
              <a:rPr lang="en-US" dirty="0" smtClean="0"/>
              <a:t>Have a track record of statistical reliability and accuracy</a:t>
            </a:r>
          </a:p>
          <a:p>
            <a:pPr lvl="1"/>
            <a:r>
              <a:rPr lang="en-US" dirty="0" smtClean="0"/>
              <a:t>Yield both norm-referenced and criterion-referenced scores</a:t>
            </a:r>
          </a:p>
          <a:p>
            <a:pPr lvl="1"/>
            <a:r>
              <a:rPr lang="en-US" dirty="0" smtClean="0"/>
              <a:t>Provide a measure of future academic performance for assessments administered in high school </a:t>
            </a:r>
            <a:endParaRPr lang="en-US" dirty="0"/>
          </a:p>
        </p:txBody>
      </p:sp>
    </p:spTree>
    <p:extLst>
      <p:ext uri="{BB962C8B-B14F-4D97-AF65-F5344CB8AC3E}">
        <p14:creationId xmlns:p14="http://schemas.microsoft.com/office/powerpoint/2010/main" val="16865642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 and reactions</a:t>
            </a:r>
            <a:endParaRPr lang="en-US" dirty="0"/>
          </a:p>
        </p:txBody>
      </p:sp>
      <p:sp>
        <p:nvSpPr>
          <p:cNvPr id="3" name="Content Placeholder 2"/>
          <p:cNvSpPr>
            <a:spLocks noGrp="1"/>
          </p:cNvSpPr>
          <p:nvPr>
            <p:ph idx="1"/>
          </p:nvPr>
        </p:nvSpPr>
        <p:spPr/>
        <p:txBody>
          <a:bodyPr/>
          <a:lstStyle/>
          <a:p>
            <a:r>
              <a:rPr lang="en-US" dirty="0" smtClean="0"/>
              <a:t>Three possible scenarios will be presented to the Task Force members</a:t>
            </a:r>
          </a:p>
          <a:p>
            <a:r>
              <a:rPr lang="en-US" dirty="0" smtClean="0"/>
              <a:t>Task Force members will be asked to consider the scenarios and some of the issues associated with each </a:t>
            </a:r>
          </a:p>
          <a:p>
            <a:r>
              <a:rPr lang="en-US" dirty="0" smtClean="0"/>
              <a:t>Please note and discuss the advantages or disadvantages of each scenario</a:t>
            </a:r>
          </a:p>
          <a:p>
            <a:r>
              <a:rPr lang="en-US" dirty="0" smtClean="0"/>
              <a:t>Task Force members will then recommend one of the scenarios to be adopted by the state department to ensure it can be implemented (or explored for deeper study given the impending regulations being prepared)</a:t>
            </a:r>
            <a:endParaRPr lang="en-US" dirty="0"/>
          </a:p>
        </p:txBody>
      </p:sp>
    </p:spTree>
    <p:extLst>
      <p:ext uri="{BB962C8B-B14F-4D97-AF65-F5344CB8AC3E}">
        <p14:creationId xmlns:p14="http://schemas.microsoft.com/office/powerpoint/2010/main" val="20974102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potential scenarios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State, standards-based summative assessments in grades 3-8, 10</a:t>
            </a:r>
          </a:p>
          <a:p>
            <a:pPr marL="457200" indent="-457200">
              <a:buFont typeface="+mj-lt"/>
              <a:buAutoNum type="arabicPeriod"/>
            </a:pPr>
            <a:r>
              <a:rPr lang="en-US" dirty="0"/>
              <a:t>State, standards-based summative assessments in grades 3-8, 10 with a college entrance assessment in grade 11 </a:t>
            </a:r>
          </a:p>
          <a:p>
            <a:pPr marL="457200" indent="-457200">
              <a:buFont typeface="+mj-lt"/>
              <a:buAutoNum type="arabicPeriod"/>
            </a:pPr>
            <a:r>
              <a:rPr lang="en-US" dirty="0"/>
              <a:t>State, standards-based summative assessments in grades 3-8 with a college entrance assessment in grade 11 </a:t>
            </a:r>
          </a:p>
          <a:p>
            <a:endParaRPr lang="en-US" dirty="0"/>
          </a:p>
        </p:txBody>
      </p:sp>
    </p:spTree>
    <p:extLst>
      <p:ext uri="{BB962C8B-B14F-4D97-AF65-F5344CB8AC3E}">
        <p14:creationId xmlns:p14="http://schemas.microsoft.com/office/powerpoint/2010/main" val="15855288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Scenario 1: </a:t>
            </a:r>
            <a:r>
              <a:rPr lang="en-US" dirty="0"/>
              <a:t>State, standards-based summative assessments in grades 3-8, </a:t>
            </a:r>
            <a:r>
              <a:rPr lang="en-US" dirty="0" smtClean="0"/>
              <a:t>10</a:t>
            </a:r>
            <a:endParaRPr lang="en-US" dirty="0"/>
          </a:p>
        </p:txBody>
      </p:sp>
      <p:sp>
        <p:nvSpPr>
          <p:cNvPr id="3" name="Content Placeholder 2"/>
          <p:cNvSpPr>
            <a:spLocks noGrp="1"/>
          </p:cNvSpPr>
          <p:nvPr>
            <p:ph idx="1"/>
          </p:nvPr>
        </p:nvSpPr>
        <p:spPr>
          <a:xfrm>
            <a:off x="1451579" y="2015732"/>
            <a:ext cx="9603275" cy="3851668"/>
          </a:xfrm>
        </p:spPr>
        <p:txBody>
          <a:bodyPr>
            <a:normAutofit/>
          </a:bodyPr>
          <a:lstStyle/>
          <a:p>
            <a:r>
              <a:rPr lang="en-US" dirty="0" smtClean="0"/>
              <a:t>Guaranteed alignment to Oklahoma State Standards (i.e., no augmentation to assessment)</a:t>
            </a:r>
          </a:p>
          <a:p>
            <a:r>
              <a:rPr lang="en-US" dirty="0" smtClean="0"/>
              <a:t>Supports clearer interpretations when calculating growth in Grades 3-8 to Grade 10</a:t>
            </a:r>
          </a:p>
          <a:p>
            <a:r>
              <a:rPr lang="en-US" dirty="0" smtClean="0"/>
              <a:t>Requires external information to support post-secondary readiness claims in grade 10</a:t>
            </a:r>
          </a:p>
          <a:p>
            <a:r>
              <a:rPr lang="en-US" dirty="0" smtClean="0"/>
              <a:t>Requires additional items to support across-state comparisons </a:t>
            </a:r>
            <a:r>
              <a:rPr lang="en-US" dirty="0"/>
              <a:t>(beyond NAEP comparisons) </a:t>
            </a:r>
            <a:endParaRPr lang="en-US" dirty="0" smtClean="0"/>
          </a:p>
          <a:p>
            <a:r>
              <a:rPr lang="en-US" dirty="0" smtClean="0"/>
              <a:t>All accommodations are available for students with IEPs or 504 plans </a:t>
            </a:r>
          </a:p>
          <a:p>
            <a:r>
              <a:rPr lang="en-US" dirty="0" smtClean="0"/>
              <a:t>All students would receive directly comparable scores by grade </a:t>
            </a:r>
          </a:p>
          <a:p>
            <a:endParaRPr lang="en-US" dirty="0"/>
          </a:p>
        </p:txBody>
      </p:sp>
    </p:spTree>
    <p:extLst>
      <p:ext uri="{BB962C8B-B14F-4D97-AF65-F5344CB8AC3E}">
        <p14:creationId xmlns:p14="http://schemas.microsoft.com/office/powerpoint/2010/main" val="27029282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33401"/>
            <a:ext cx="9603275" cy="1320354"/>
          </a:xfrm>
        </p:spPr>
        <p:txBody>
          <a:bodyPr>
            <a:normAutofit fontScale="90000"/>
          </a:bodyPr>
          <a:lstStyle/>
          <a:p>
            <a:r>
              <a:rPr lang="en-US" dirty="0" smtClean="0"/>
              <a:t>Scenario III: </a:t>
            </a:r>
            <a:r>
              <a:rPr lang="en-US" dirty="0"/>
              <a:t>State, standards-based summative assessments in grades 3-8 </a:t>
            </a:r>
            <a:r>
              <a:rPr lang="en-US" dirty="0" smtClean="0"/>
              <a:t>; college </a:t>
            </a:r>
            <a:r>
              <a:rPr lang="en-US" dirty="0"/>
              <a:t>entrance assessment in grade 11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Grade 11 tests may not be aligned to </a:t>
            </a:r>
            <a:r>
              <a:rPr lang="en-US" dirty="0"/>
              <a:t>Oklahoma State Standards (i.e., </a:t>
            </a:r>
            <a:r>
              <a:rPr lang="en-US" dirty="0" smtClean="0"/>
              <a:t>would require augmentation </a:t>
            </a:r>
            <a:r>
              <a:rPr lang="en-US" dirty="0"/>
              <a:t>to </a:t>
            </a:r>
            <a:r>
              <a:rPr lang="en-US" dirty="0" smtClean="0"/>
              <a:t>the assessment</a:t>
            </a:r>
            <a:r>
              <a:rPr lang="en-US" dirty="0"/>
              <a:t>)</a:t>
            </a:r>
          </a:p>
          <a:p>
            <a:r>
              <a:rPr lang="en-US" dirty="0" smtClean="0"/>
              <a:t>Does not support clear </a:t>
            </a:r>
            <a:r>
              <a:rPr lang="en-US" dirty="0"/>
              <a:t>interpretations when calculating growth in </a:t>
            </a:r>
            <a:r>
              <a:rPr lang="en-US" dirty="0" smtClean="0"/>
              <a:t>Grades </a:t>
            </a:r>
            <a:r>
              <a:rPr lang="en-US" dirty="0"/>
              <a:t>3-8 to </a:t>
            </a:r>
            <a:r>
              <a:rPr lang="en-US" dirty="0" smtClean="0"/>
              <a:t>Grade 11</a:t>
            </a:r>
            <a:endParaRPr lang="en-US" dirty="0"/>
          </a:p>
          <a:p>
            <a:r>
              <a:rPr lang="en-US" dirty="0" smtClean="0"/>
              <a:t>Would not require </a:t>
            </a:r>
            <a:r>
              <a:rPr lang="en-US" dirty="0"/>
              <a:t>external information to support post-secondary readiness </a:t>
            </a:r>
            <a:r>
              <a:rPr lang="en-US" dirty="0" smtClean="0"/>
              <a:t>claims</a:t>
            </a:r>
            <a:endParaRPr lang="en-US" dirty="0"/>
          </a:p>
          <a:p>
            <a:r>
              <a:rPr lang="en-US" dirty="0" smtClean="0"/>
              <a:t>May require stringent administration conditions to support </a:t>
            </a:r>
            <a:r>
              <a:rPr lang="en-US" dirty="0"/>
              <a:t>across-state comparisons (beyond NAEP comparisons) </a:t>
            </a:r>
            <a:endParaRPr lang="en-US" dirty="0" smtClean="0"/>
          </a:p>
          <a:p>
            <a:r>
              <a:rPr lang="en-US" dirty="0" smtClean="0"/>
              <a:t>May not provide the opportunity to provide necessary accommodations to students who have an IEP or 504 plan </a:t>
            </a:r>
          </a:p>
          <a:p>
            <a:r>
              <a:rPr lang="en-US" dirty="0" smtClean="0"/>
              <a:t>Students who receive accommodations may not have directly comparable scores in Grade 11</a:t>
            </a:r>
            <a:endParaRPr lang="en-US" dirty="0"/>
          </a:p>
          <a:p>
            <a:endParaRPr lang="en-US" dirty="0"/>
          </a:p>
        </p:txBody>
      </p:sp>
    </p:spTree>
    <p:extLst>
      <p:ext uri="{BB962C8B-B14F-4D97-AF65-F5344CB8AC3E}">
        <p14:creationId xmlns:p14="http://schemas.microsoft.com/office/powerpoint/2010/main" val="4313867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33401"/>
            <a:ext cx="9603275" cy="1320354"/>
          </a:xfrm>
        </p:spPr>
        <p:txBody>
          <a:bodyPr>
            <a:normAutofit fontScale="90000"/>
          </a:bodyPr>
          <a:lstStyle/>
          <a:p>
            <a:r>
              <a:rPr lang="en-US" dirty="0" smtClean="0"/>
              <a:t>Scenario II: </a:t>
            </a:r>
            <a:r>
              <a:rPr lang="en-US" dirty="0"/>
              <a:t>State, standards-based summative assessments in grades 3-8, </a:t>
            </a:r>
            <a:r>
              <a:rPr lang="en-US" dirty="0" smtClean="0"/>
              <a:t>10; college </a:t>
            </a:r>
            <a:r>
              <a:rPr lang="en-US" dirty="0"/>
              <a:t>entrance assessment in grade 11 </a:t>
            </a:r>
            <a:br>
              <a:rPr lang="en-US" dirty="0"/>
            </a:br>
            <a:endParaRPr lang="en-US" dirty="0"/>
          </a:p>
        </p:txBody>
      </p:sp>
      <p:sp>
        <p:nvSpPr>
          <p:cNvPr id="3" name="Content Placeholder 2"/>
          <p:cNvSpPr>
            <a:spLocks noGrp="1"/>
          </p:cNvSpPr>
          <p:nvPr>
            <p:ph idx="1"/>
          </p:nvPr>
        </p:nvSpPr>
        <p:spPr>
          <a:xfrm>
            <a:off x="1451579" y="2015732"/>
            <a:ext cx="9603275" cy="4080268"/>
          </a:xfrm>
        </p:spPr>
        <p:txBody>
          <a:bodyPr>
            <a:normAutofit fontScale="92500" lnSpcReduction="20000"/>
          </a:bodyPr>
          <a:lstStyle/>
          <a:p>
            <a:r>
              <a:rPr lang="en-US" dirty="0" smtClean="0"/>
              <a:t>No augmentation would be necessary because of Grade 10 assessment</a:t>
            </a:r>
          </a:p>
          <a:p>
            <a:r>
              <a:rPr lang="en-US" dirty="0" smtClean="0"/>
              <a:t>No external information would be necessary—post-secondary claims are baked into system </a:t>
            </a:r>
          </a:p>
          <a:p>
            <a:r>
              <a:rPr lang="en-US" dirty="0" smtClean="0"/>
              <a:t>Would support clearer </a:t>
            </a:r>
            <a:r>
              <a:rPr lang="en-US" dirty="0"/>
              <a:t>interpretations when calculating growth in </a:t>
            </a:r>
            <a:r>
              <a:rPr lang="en-US" dirty="0" smtClean="0"/>
              <a:t>Grades </a:t>
            </a:r>
            <a:r>
              <a:rPr lang="en-US" dirty="0"/>
              <a:t>3-8 to </a:t>
            </a:r>
            <a:r>
              <a:rPr lang="en-US" dirty="0" smtClean="0"/>
              <a:t>Grade 10.</a:t>
            </a:r>
          </a:p>
          <a:p>
            <a:r>
              <a:rPr lang="en-US" dirty="0" smtClean="0"/>
              <a:t>Additional information could be provided in terms of readiness/remediation using Grade 10 to grade 11 data</a:t>
            </a:r>
            <a:endParaRPr lang="en-US" dirty="0"/>
          </a:p>
          <a:p>
            <a:r>
              <a:rPr lang="en-US" dirty="0" smtClean="0"/>
              <a:t>Grade 11 test may still require </a:t>
            </a:r>
            <a:r>
              <a:rPr lang="en-US" dirty="0"/>
              <a:t>stringent administration conditions to support across-state comparisons </a:t>
            </a:r>
            <a:r>
              <a:rPr lang="en-US" dirty="0" smtClean="0"/>
              <a:t>(beyond NAEP comparisons) </a:t>
            </a:r>
            <a:endParaRPr lang="en-US" dirty="0"/>
          </a:p>
          <a:p>
            <a:r>
              <a:rPr lang="en-US" dirty="0"/>
              <a:t>Grade 11 test </a:t>
            </a:r>
            <a:r>
              <a:rPr lang="en-US" dirty="0" smtClean="0"/>
              <a:t>still may not </a:t>
            </a:r>
            <a:r>
              <a:rPr lang="en-US" dirty="0"/>
              <a:t>provide the opportunity to provide necessary accommodations or scores for students who receive all accommodations reflected in the IEP or 504 plan </a:t>
            </a:r>
            <a:endParaRPr lang="en-US" dirty="0" smtClean="0"/>
          </a:p>
          <a:p>
            <a:r>
              <a:rPr lang="en-US" dirty="0" smtClean="0"/>
              <a:t>The initial use of the college-entrance assessment can support early studies that allow the Grade 10 assessment to support similar claims as the college-entrance assessment over time</a:t>
            </a:r>
          </a:p>
          <a:p>
            <a:endParaRPr lang="en-US" dirty="0"/>
          </a:p>
          <a:p>
            <a:endParaRPr lang="en-US" dirty="0"/>
          </a:p>
          <a:p>
            <a:endParaRPr lang="en-US" dirty="0"/>
          </a:p>
        </p:txBody>
      </p:sp>
    </p:spTree>
    <p:extLst>
      <p:ext uri="{BB962C8B-B14F-4D97-AF65-F5344CB8AC3E}">
        <p14:creationId xmlns:p14="http://schemas.microsoft.com/office/powerpoint/2010/main" val="16647450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of the three scenarios should be adopted or explored by the OSDE? Why?</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State, standards-based summative assessments in grades 3-8, 10</a:t>
            </a:r>
          </a:p>
          <a:p>
            <a:pPr marL="457200" indent="-457200">
              <a:buFont typeface="+mj-lt"/>
              <a:buAutoNum type="arabicPeriod"/>
            </a:pPr>
            <a:r>
              <a:rPr lang="en-US" dirty="0"/>
              <a:t>State, standards-based summative assessments in grades 3-8, 10 with a college entrance assessment in grade 11 </a:t>
            </a:r>
          </a:p>
          <a:p>
            <a:pPr marL="457200" indent="-457200">
              <a:buFont typeface="+mj-lt"/>
              <a:buAutoNum type="arabicPeriod"/>
            </a:pPr>
            <a:r>
              <a:rPr lang="en-US" dirty="0"/>
              <a:t>State, standards-based summative assessments in grades 3-8 with a college entrance assessment in grade 11 </a:t>
            </a:r>
          </a:p>
          <a:p>
            <a:endParaRPr lang="en-US" dirty="0"/>
          </a:p>
        </p:txBody>
      </p:sp>
    </p:spTree>
    <p:extLst>
      <p:ext uri="{BB962C8B-B14F-4D97-AF65-F5344CB8AC3E}">
        <p14:creationId xmlns:p14="http://schemas.microsoft.com/office/powerpoint/2010/main" val="2732799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 or recommendations?</a:t>
            </a:r>
            <a:endParaRPr lang="en-US" dirty="0"/>
          </a:p>
        </p:txBody>
      </p:sp>
      <p:pic>
        <p:nvPicPr>
          <p:cNvPr id="1027" name="Picture 3" descr="C:\Users\jdbrot\AppData\Local\Microsoft\Windows\INetCache\IE\1HUGLGC2\sedentarism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905000"/>
            <a:ext cx="365760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6586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16427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recommended Goals of the assessment system</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Provide instructionally useful information to teachers and students with appropriate grain-size and timely reporting </a:t>
            </a:r>
          </a:p>
          <a:p>
            <a:pPr marL="457200" indent="-457200">
              <a:buFont typeface="+mj-lt"/>
              <a:buAutoNum type="arabicPeriod"/>
            </a:pPr>
            <a:r>
              <a:rPr lang="en-US" dirty="0"/>
              <a:t>Provide clear and accurate information to parents and students regarding achievement and progress toward key outcomes using a meaningful assessment</a:t>
            </a:r>
          </a:p>
          <a:p>
            <a:pPr marL="457200" indent="-457200">
              <a:buFont typeface="+mj-lt"/>
              <a:buAutoNum type="arabicPeriod"/>
            </a:pPr>
            <a:r>
              <a:rPr lang="en-US" dirty="0"/>
              <a:t>Provide meaningful information to support evaluation and enhancement of curriculum and programs</a:t>
            </a:r>
          </a:p>
          <a:p>
            <a:pPr marL="457200" indent="-457200">
              <a:buFont typeface="+mj-lt"/>
              <a:buAutoNum type="arabicPeriod"/>
            </a:pPr>
            <a:r>
              <a:rPr lang="en-US" dirty="0"/>
              <a:t>Provide information to appropriately support federal and state accountability decisions</a:t>
            </a:r>
          </a:p>
          <a:p>
            <a:endParaRPr lang="en-US" dirty="0"/>
          </a:p>
        </p:txBody>
      </p:sp>
    </p:spTree>
    <p:extLst>
      <p:ext uri="{BB962C8B-B14F-4D97-AF65-F5344CB8AC3E}">
        <p14:creationId xmlns:p14="http://schemas.microsoft.com/office/powerpoint/2010/main" val="3994847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Force recommended </a:t>
            </a:r>
            <a:r>
              <a:rPr lang="en-US" dirty="0" smtClean="0"/>
              <a:t>Goals of </a:t>
            </a:r>
            <a:r>
              <a:rPr lang="en-US" dirty="0"/>
              <a:t>the assessment system</a:t>
            </a:r>
          </a:p>
        </p:txBody>
      </p:sp>
      <p:sp>
        <p:nvSpPr>
          <p:cNvPr id="3" name="Content Placeholder 2"/>
          <p:cNvSpPr>
            <a:spLocks noGrp="1"/>
          </p:cNvSpPr>
          <p:nvPr>
            <p:ph idx="1"/>
          </p:nvPr>
        </p:nvSpPr>
        <p:spPr/>
        <p:txBody>
          <a:bodyPr/>
          <a:lstStyle/>
          <a:p>
            <a:r>
              <a:rPr lang="en-US" dirty="0" smtClean="0"/>
              <a:t>Note the general language used as large targets for the assessment system</a:t>
            </a:r>
          </a:p>
          <a:p>
            <a:pPr lvl="1"/>
            <a:r>
              <a:rPr lang="en-US" dirty="0" smtClean="0"/>
              <a:t>Are these reflective of what should be valued? </a:t>
            </a:r>
          </a:p>
          <a:p>
            <a:pPr lvl="1"/>
            <a:r>
              <a:rPr lang="en-US" dirty="0" smtClean="0"/>
              <a:t>Are there ones that should be revised? </a:t>
            </a:r>
          </a:p>
          <a:p>
            <a:pPr lvl="1"/>
            <a:r>
              <a:rPr lang="en-US" dirty="0" smtClean="0"/>
              <a:t>Are there pieces that are missing? </a:t>
            </a:r>
            <a:endParaRPr lang="en-US" dirty="0"/>
          </a:p>
        </p:txBody>
      </p:sp>
    </p:spTree>
    <p:extLst>
      <p:ext uri="{BB962C8B-B14F-4D97-AF65-F5344CB8AC3E}">
        <p14:creationId xmlns:p14="http://schemas.microsoft.com/office/powerpoint/2010/main" val="3080502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developing an assessment system</a:t>
            </a:r>
          </a:p>
        </p:txBody>
      </p:sp>
      <p:sp>
        <p:nvSpPr>
          <p:cNvPr id="3" name="Content Placeholder 2"/>
          <p:cNvSpPr>
            <a:spLocks noGrp="1"/>
          </p:cNvSpPr>
          <p:nvPr>
            <p:ph idx="1"/>
          </p:nvPr>
        </p:nvSpPr>
        <p:spPr/>
        <p:txBody>
          <a:bodyPr/>
          <a:lstStyle/>
          <a:p>
            <a:r>
              <a:rPr lang="en-US" dirty="0" smtClean="0"/>
              <a:t>Types of Assessments and Appropriate Uses</a:t>
            </a:r>
          </a:p>
          <a:p>
            <a:r>
              <a:rPr lang="en-US" dirty="0" smtClean="0"/>
              <a:t>Standards, Instruction, Assessment</a:t>
            </a:r>
          </a:p>
          <a:p>
            <a:r>
              <a:rPr lang="en-US" dirty="0" smtClean="0"/>
              <a:t>The Assessment Development Process</a:t>
            </a:r>
          </a:p>
          <a:p>
            <a:r>
              <a:rPr lang="en-US" dirty="0" smtClean="0"/>
              <a:t>Cross-walking those against the study requirements </a:t>
            </a:r>
          </a:p>
          <a:p>
            <a:endParaRPr lang="en-US" dirty="0"/>
          </a:p>
        </p:txBody>
      </p:sp>
    </p:spTree>
    <p:extLst>
      <p:ext uri="{BB962C8B-B14F-4D97-AF65-F5344CB8AC3E}">
        <p14:creationId xmlns:p14="http://schemas.microsoft.com/office/powerpoint/2010/main" val="2238043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32914" y="957532"/>
            <a:ext cx="11516264" cy="5796951"/>
          </a:xfrm>
          <a:prstGeom prst="ellipse">
            <a:avLst/>
          </a:prstGeom>
          <a:gradFill>
            <a:gsLst>
              <a:gs pos="4000">
                <a:srgbClr val="7030A0">
                  <a:alpha val="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idx="4294967295"/>
          </p:nvPr>
        </p:nvSpPr>
        <p:spPr>
          <a:xfrm>
            <a:off x="838200" y="365125"/>
            <a:ext cx="10515600" cy="814388"/>
          </a:xfrm>
        </p:spPr>
        <p:txBody>
          <a:bodyPr/>
          <a:lstStyle/>
          <a:p>
            <a:r>
              <a:rPr lang="en-US" b="1" dirty="0" smtClean="0">
                <a:ln w="9525">
                  <a:solidFill>
                    <a:schemeClr val="bg1"/>
                  </a:solidFill>
                  <a:prstDash val="solid"/>
                </a:ln>
                <a:effectLst>
                  <a:outerShdw blurRad="12700" dist="38100" dir="2700000" algn="tl" rotWithShape="0">
                    <a:schemeClr val="bg1">
                      <a:lumMod val="50000"/>
                    </a:schemeClr>
                  </a:outerShdw>
                </a:effectLst>
              </a:rPr>
              <a:t>Balanced Assessment System</a:t>
            </a:r>
            <a:endParaRPr lang="en-US" b="1" dirty="0">
              <a:ln w="9525">
                <a:solidFill>
                  <a:schemeClr val="bg1"/>
                </a:solidFill>
                <a:prstDash val="solid"/>
              </a:ln>
              <a:effectLst>
                <a:outerShdw blurRad="12700" dist="38100" dir="2700000" algn="tl" rotWithShape="0">
                  <a:schemeClr val="bg1">
                    <a:lumMod val="50000"/>
                  </a:schemeClr>
                </a:outerShdw>
              </a:effectLst>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766510880"/>
              </p:ext>
            </p:extLst>
          </p:nvPr>
        </p:nvGraphicFramePr>
        <p:xfrm>
          <a:off x="457200" y="1499616"/>
          <a:ext cx="10252075" cy="436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590925" y="5686425"/>
            <a:ext cx="4733925" cy="892552"/>
          </a:xfrm>
          <a:prstGeom prst="rect">
            <a:avLst/>
          </a:prstGeom>
          <a:noFill/>
        </p:spPr>
        <p:txBody>
          <a:bodyPr wrap="square" rtlCol="0">
            <a:spAutoFit/>
          </a:bodyPr>
          <a:lstStyle/>
          <a:p>
            <a:r>
              <a:rPr lang="en-US" sz="2600" dirty="0" smtClean="0">
                <a:solidFill>
                  <a:schemeClr val="accent4">
                    <a:lumMod val="50000"/>
                  </a:schemeClr>
                </a:solidFill>
              </a:rPr>
              <a:t>All based on Oklahoma Standards </a:t>
            </a:r>
            <a:r>
              <a:rPr lang="en-US" sz="2600" smtClean="0">
                <a:solidFill>
                  <a:schemeClr val="accent4">
                    <a:lumMod val="50000"/>
                  </a:schemeClr>
                </a:solidFill>
              </a:rPr>
              <a:t>and Goals </a:t>
            </a:r>
            <a:r>
              <a:rPr lang="en-US" sz="2600" dirty="0" smtClean="0">
                <a:solidFill>
                  <a:schemeClr val="accent4">
                    <a:lumMod val="50000"/>
                  </a:schemeClr>
                </a:solidFill>
              </a:rPr>
              <a:t>for Students</a:t>
            </a:r>
            <a:endParaRPr lang="en-US" sz="2600" dirty="0">
              <a:solidFill>
                <a:schemeClr val="accent4">
                  <a:lumMod val="50000"/>
                </a:schemeClr>
              </a:solidFill>
            </a:endParaRPr>
          </a:p>
        </p:txBody>
      </p:sp>
    </p:spTree>
    <p:extLst>
      <p:ext uri="{BB962C8B-B14F-4D97-AF65-F5344CB8AC3E}">
        <p14:creationId xmlns:p14="http://schemas.microsoft.com/office/powerpoint/2010/main" val="1193670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32914" y="957532"/>
            <a:ext cx="11516264" cy="5796951"/>
          </a:xfrm>
          <a:prstGeom prst="ellipse">
            <a:avLst/>
          </a:prstGeom>
          <a:gradFill>
            <a:gsLst>
              <a:gs pos="4000">
                <a:srgbClr val="7030A0">
                  <a:alpha val="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idx="4294967295"/>
          </p:nvPr>
        </p:nvSpPr>
        <p:spPr>
          <a:xfrm>
            <a:off x="838200" y="365125"/>
            <a:ext cx="10515600" cy="814388"/>
          </a:xfrm>
        </p:spPr>
        <p:txBody>
          <a:bodyPr/>
          <a:lstStyle/>
          <a:p>
            <a:r>
              <a:rPr lang="en-US" b="1" dirty="0" smtClean="0">
                <a:ln w="9525">
                  <a:solidFill>
                    <a:schemeClr val="bg1"/>
                  </a:solidFill>
                  <a:prstDash val="solid"/>
                </a:ln>
                <a:effectLst>
                  <a:outerShdw blurRad="12700" dist="38100" dir="2700000" algn="tl" rotWithShape="0">
                    <a:schemeClr val="bg1">
                      <a:lumMod val="50000"/>
                    </a:schemeClr>
                  </a:outerShdw>
                </a:effectLst>
              </a:rPr>
              <a:t>Balanced Assessment System</a:t>
            </a:r>
            <a:endParaRPr lang="en-US" b="1" dirty="0">
              <a:ln w="9525">
                <a:solidFill>
                  <a:schemeClr val="bg1"/>
                </a:solidFill>
                <a:prstDash val="solid"/>
              </a:ln>
              <a:effectLst>
                <a:outerShdw blurRad="12700" dist="38100" dir="2700000" algn="tl" rotWithShape="0">
                  <a:schemeClr val="bg1">
                    <a:lumMod val="50000"/>
                  </a:schemeClr>
                </a:outerShdw>
              </a:effectLst>
            </a:endParaRP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822925233"/>
              </p:ext>
            </p:extLst>
          </p:nvPr>
        </p:nvGraphicFramePr>
        <p:xfrm>
          <a:off x="457200" y="1499616"/>
          <a:ext cx="10252075" cy="436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590925" y="5686425"/>
            <a:ext cx="4733925" cy="892552"/>
          </a:xfrm>
          <a:prstGeom prst="rect">
            <a:avLst/>
          </a:prstGeom>
          <a:noFill/>
        </p:spPr>
        <p:txBody>
          <a:bodyPr wrap="square" rtlCol="0">
            <a:spAutoFit/>
          </a:bodyPr>
          <a:lstStyle/>
          <a:p>
            <a:r>
              <a:rPr lang="en-US" sz="2600" dirty="0" smtClean="0">
                <a:solidFill>
                  <a:schemeClr val="accent4">
                    <a:lumMod val="50000"/>
                  </a:schemeClr>
                </a:solidFill>
              </a:rPr>
              <a:t>All based on Oklahoma Standards </a:t>
            </a:r>
            <a:r>
              <a:rPr lang="en-US" sz="2600" smtClean="0">
                <a:solidFill>
                  <a:schemeClr val="accent4">
                    <a:lumMod val="50000"/>
                  </a:schemeClr>
                </a:solidFill>
              </a:rPr>
              <a:t>and Goals </a:t>
            </a:r>
            <a:r>
              <a:rPr lang="en-US" sz="2600" dirty="0" smtClean="0">
                <a:solidFill>
                  <a:schemeClr val="accent4">
                    <a:lumMod val="50000"/>
                  </a:schemeClr>
                </a:solidFill>
              </a:rPr>
              <a:t>for Students</a:t>
            </a:r>
            <a:endParaRPr lang="en-US" sz="2600" dirty="0">
              <a:solidFill>
                <a:schemeClr val="accent4">
                  <a:lumMod val="50000"/>
                </a:schemeClr>
              </a:solidFill>
            </a:endParaRPr>
          </a:p>
        </p:txBody>
      </p:sp>
    </p:spTree>
    <p:extLst>
      <p:ext uri="{BB962C8B-B14F-4D97-AF65-F5344CB8AC3E}">
        <p14:creationId xmlns:p14="http://schemas.microsoft.com/office/powerpoint/2010/main" val="328317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Gallery_16x9</Template>
  <TotalTime>1226</TotalTime>
  <Words>2848</Words>
  <Application>Microsoft Office PowerPoint</Application>
  <PresentationFormat>Custom</PresentationFormat>
  <Paragraphs>274</Paragraphs>
  <Slides>47</Slides>
  <Notes>4</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Gallery</vt:lpstr>
      <vt:lpstr>Oklahoma Assessment system recommendations</vt:lpstr>
      <vt:lpstr>Goals for today</vt:lpstr>
      <vt:lpstr>Oklahoma’s assessment system</vt:lpstr>
      <vt:lpstr>House Bill 3218 Requirements</vt:lpstr>
      <vt:lpstr>Task Force recommended Goals of the assessment system</vt:lpstr>
      <vt:lpstr>Task Force recommended Goals of the assessment system</vt:lpstr>
      <vt:lpstr>Considerations for developing an assessment system</vt:lpstr>
      <vt:lpstr>Balanced Assessment System</vt:lpstr>
      <vt:lpstr>Balanced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Aligned to State Standards</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Considerations for developing an assessment system</vt:lpstr>
      <vt:lpstr>Oklahoma’s assessment system</vt:lpstr>
      <vt:lpstr>Recommendations for 3-8 and HS assessments</vt:lpstr>
      <vt:lpstr>Recommendations for grades 3-8</vt:lpstr>
      <vt:lpstr>Recommendations for grades 3-8 assessments</vt:lpstr>
      <vt:lpstr>Recommendations for Grades 3-8 assessments:   Additional Questions</vt:lpstr>
      <vt:lpstr>Recommendations for high school</vt:lpstr>
      <vt:lpstr>Recommendations for high school assessments </vt:lpstr>
      <vt:lpstr>Recommendations for High School assessments:   Additional Questions</vt:lpstr>
      <vt:lpstr>Recommendations across assessments</vt:lpstr>
      <vt:lpstr>Recommendations Across assessments</vt:lpstr>
      <vt:lpstr>Recommendations Across assessments: Additional questions</vt:lpstr>
      <vt:lpstr>Oklahoma’s assessment system</vt:lpstr>
      <vt:lpstr>Scenarios and reactions</vt:lpstr>
      <vt:lpstr>Three potential scenarios</vt:lpstr>
      <vt:lpstr>Scenario 1: State, standards-based summative assessments in grades 3-8, 10</vt:lpstr>
      <vt:lpstr>Scenario III: State, standards-based summative assessments in grades 3-8 ; college entrance assessment in grade 11  </vt:lpstr>
      <vt:lpstr>Scenario II: State, standards-based summative assessments in grades 3-8, 10; college entrance assessment in grade 11  </vt:lpstr>
      <vt:lpstr>Which of the three scenarios should be adopted or explored by the OSDE? Why?</vt:lpstr>
      <vt:lpstr>Additional Questions or recommendations?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Perie</dc:creator>
  <cp:lastModifiedBy>OMES</cp:lastModifiedBy>
  <cp:revision>68</cp:revision>
  <dcterms:created xsi:type="dcterms:W3CDTF">2016-05-20T14:34:59Z</dcterms:created>
  <dcterms:modified xsi:type="dcterms:W3CDTF">2016-09-21T18:04:23Z</dcterms:modified>
</cp:coreProperties>
</file>