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316" r:id="rId3"/>
    <p:sldId id="317" r:id="rId4"/>
    <p:sldId id="319" r:id="rId5"/>
    <p:sldId id="346" r:id="rId6"/>
    <p:sldId id="350" r:id="rId7"/>
    <p:sldId id="351" r:id="rId8"/>
    <p:sldId id="341" r:id="rId9"/>
    <p:sldId id="347" r:id="rId10"/>
    <p:sldId id="348" r:id="rId11"/>
    <p:sldId id="324" r:id="rId12"/>
    <p:sldId id="342" r:id="rId13"/>
    <p:sldId id="354" r:id="rId14"/>
    <p:sldId id="352" r:id="rId15"/>
    <p:sldId id="353" r:id="rId16"/>
    <p:sldId id="327" r:id="rId17"/>
    <p:sldId id="328" r:id="rId18"/>
    <p:sldId id="332" r:id="rId19"/>
    <p:sldId id="355" r:id="rId20"/>
    <p:sldId id="357" r:id="rId21"/>
    <p:sldId id="35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Objects="1">
      <p:cViewPr varScale="1">
        <p:scale>
          <a:sx n="78" d="100"/>
          <a:sy n="78" d="100"/>
        </p:scale>
        <p:origin x="77" y="23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Graduation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My school</c:v>
                </c:pt>
                <c:pt idx="1">
                  <c:v>Peer schools</c:v>
                </c:pt>
                <c:pt idx="2">
                  <c:v>District</c:v>
                </c:pt>
                <c:pt idx="3">
                  <c:v>State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0.872</c:v>
                </c:pt>
                <c:pt idx="1">
                  <c:v>0.83799999999999997</c:v>
                </c:pt>
                <c:pt idx="2" formatCode="0.00%">
                  <c:v>0.82199999999999995</c:v>
                </c:pt>
                <c:pt idx="3" formatCode="0.00%">
                  <c:v>0.84799999999999998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39587400"/>
        <c:axId val="339593280"/>
      </c:barChart>
      <c:catAx>
        <c:axId val="339587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593280"/>
        <c:crosses val="autoZero"/>
        <c:auto val="1"/>
        <c:lblAlgn val="ctr"/>
        <c:lblOffset val="100"/>
        <c:noMultiLvlLbl val="0"/>
      </c:catAx>
      <c:valAx>
        <c:axId val="339593280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587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BDB76-8F9B-4393-B486-7F4CF445896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FEA43-1A39-4357-B6BE-18113FB7A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64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a new Accountability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574196"/>
          </a:xfrm>
        </p:spPr>
        <p:txBody>
          <a:bodyPr>
            <a:normAutofit/>
          </a:bodyPr>
          <a:lstStyle/>
          <a:p>
            <a:r>
              <a:rPr lang="en-US" dirty="0" smtClean="0"/>
              <a:t>Marianne Perie, University of Kansas</a:t>
            </a:r>
          </a:p>
          <a:p>
            <a:r>
              <a:rPr lang="en-US" dirty="0" smtClean="0"/>
              <a:t>November 09,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0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Value Table 2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900926"/>
              </p:ext>
            </p:extLst>
          </p:nvPr>
        </p:nvGraphicFramePr>
        <p:xfrm>
          <a:off x="1461936" y="2057402"/>
          <a:ext cx="6920066" cy="2346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3557"/>
                <a:gridCol w="1123557"/>
                <a:gridCol w="584119"/>
                <a:gridCol w="584119"/>
                <a:gridCol w="584119"/>
                <a:gridCol w="584119"/>
                <a:gridCol w="584119"/>
                <a:gridCol w="584119"/>
                <a:gridCol w="584119"/>
                <a:gridCol w="584119"/>
              </a:tblGrid>
              <a:tr h="234686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68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4686"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Level 1—Low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46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1—High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46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2—Low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46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2—High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46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3--Low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46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3—High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46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4—Low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46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4—High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975870" y="4607910"/>
            <a:ext cx="6096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long-term goal is </a:t>
            </a:r>
            <a:r>
              <a:rPr lang="en-US" sz="1400" dirty="0" smtClean="0"/>
              <a:t>an </a:t>
            </a:r>
            <a:r>
              <a:rPr lang="en-US" sz="1400" dirty="0"/>
              <a:t>average of </a:t>
            </a:r>
            <a:r>
              <a:rPr lang="en-US" sz="1400" dirty="0" smtClean="0"/>
              <a:t>100. 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More </a:t>
            </a:r>
            <a:r>
              <a:rPr lang="en-US" sz="1400" dirty="0"/>
              <a:t>emphasis is placed on the movement: Greater reward for positive growth, greater deficit for negative growth. 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Because </a:t>
            </a:r>
            <a:r>
              <a:rPr lang="en-US" sz="1400" dirty="0"/>
              <a:t>the long-term goal can be met more easily in this model, the interim goal would be 25 points per year.</a:t>
            </a:r>
          </a:p>
        </p:txBody>
      </p:sp>
    </p:spTree>
    <p:extLst>
      <p:ext uri="{BB962C8B-B14F-4D97-AF65-F5344CB8AC3E}">
        <p14:creationId xmlns:p14="http://schemas.microsoft.com/office/powerpoint/2010/main" val="3607355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ELPA Progress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Make long-term goal that all students should achieve English proficiency within 5 years of entering school. For students currently in system:</a:t>
            </a:r>
          </a:p>
          <a:p>
            <a:pPr lvl="1"/>
            <a:r>
              <a:rPr lang="en-US" dirty="0"/>
              <a:t>Level 1 student has 5 years to exit.</a:t>
            </a:r>
          </a:p>
          <a:p>
            <a:pPr lvl="1"/>
            <a:r>
              <a:rPr lang="en-US" dirty="0"/>
              <a:t>Level 2 student has 4 years to exit</a:t>
            </a:r>
          </a:p>
          <a:p>
            <a:pPr lvl="1"/>
            <a:r>
              <a:rPr lang="en-US" dirty="0"/>
              <a:t>Level 3 student has 3 years to exit</a:t>
            </a:r>
          </a:p>
          <a:p>
            <a:pPr lvl="1"/>
            <a:r>
              <a:rPr lang="en-US" dirty="0"/>
              <a:t>Level 4 student has 2 years to exit</a:t>
            </a:r>
          </a:p>
          <a:p>
            <a:pPr lvl="0"/>
            <a:r>
              <a:rPr lang="en-US" dirty="0"/>
              <a:t>Determine current proficiency levels and set goals for each student to be proficient in five years</a:t>
            </a:r>
          </a:p>
          <a:p>
            <a:pPr lvl="0"/>
            <a:r>
              <a:rPr lang="en-US" dirty="0"/>
              <a:t>Use interim benchmarks to measure progress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560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Indicators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495051"/>
          </a:xfrm>
        </p:spPr>
        <p:txBody>
          <a:bodyPr/>
          <a:lstStyle/>
          <a:p>
            <a:r>
              <a:rPr lang="en-US" dirty="0" smtClean="0"/>
              <a:t>Elementary/Middle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447191" y="2514601"/>
            <a:ext cx="4645152" cy="2954126"/>
          </a:xfrm>
        </p:spPr>
        <p:txBody>
          <a:bodyPr/>
          <a:lstStyle/>
          <a:p>
            <a:r>
              <a:rPr lang="en-US" dirty="0" smtClean="0"/>
              <a:t>Chronic absenteeism</a:t>
            </a:r>
          </a:p>
          <a:p>
            <a:pPr lvl="1"/>
            <a:r>
              <a:rPr lang="en-US" dirty="0" smtClean="0"/>
              <a:t>Typically defined as missing 15+ days a year or 10% or more of school days.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491597"/>
          </a:xfrm>
        </p:spPr>
        <p:txBody>
          <a:bodyPr/>
          <a:lstStyle/>
          <a:p>
            <a:r>
              <a:rPr lang="en-US" dirty="0" smtClean="0"/>
              <a:t>High School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412362" y="2514601"/>
            <a:ext cx="4645152" cy="3200399"/>
          </a:xfrm>
        </p:spPr>
        <p:txBody>
          <a:bodyPr>
            <a:normAutofit/>
          </a:bodyPr>
          <a:lstStyle/>
          <a:p>
            <a:r>
              <a:rPr lang="en-US" dirty="0" smtClean="0"/>
              <a:t>(No growth measure)</a:t>
            </a:r>
          </a:p>
          <a:p>
            <a:r>
              <a:rPr lang="en-US" dirty="0" smtClean="0"/>
              <a:t>Chronic absenteeism</a:t>
            </a:r>
          </a:p>
          <a:p>
            <a:r>
              <a:rPr lang="en-US" dirty="0" smtClean="0"/>
              <a:t>Graduation rate (4 </a:t>
            </a:r>
            <a:r>
              <a:rPr lang="en-US" dirty="0" err="1" smtClean="0"/>
              <a:t>yr</a:t>
            </a:r>
            <a:r>
              <a:rPr lang="en-US" dirty="0" smtClean="0"/>
              <a:t>/5 </a:t>
            </a:r>
            <a:r>
              <a:rPr lang="en-US" dirty="0" err="1" smtClean="0"/>
              <a:t>yr</a:t>
            </a:r>
            <a:r>
              <a:rPr lang="en-US" dirty="0" smtClean="0"/>
              <a:t>/6 </a:t>
            </a:r>
            <a:r>
              <a:rPr lang="en-US" dirty="0" err="1" smtClean="0"/>
              <a:t>yr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Participation in </a:t>
            </a:r>
            <a:r>
              <a:rPr lang="en-US" dirty="0" smtClean="0"/>
              <a:t>AP/IB/</a:t>
            </a:r>
            <a:r>
              <a:rPr lang="en-US" dirty="0" smtClean="0"/>
              <a:t>dual (</a:t>
            </a:r>
            <a:r>
              <a:rPr lang="en-US" dirty="0" smtClean="0"/>
              <a:t>concurrent) enrollment/internship/apprenticeship/ industry certification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618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Elementary or Secondary Table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432129" cy="224818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tabLst>
                <a:tab pos="630238" algn="l"/>
                <a:tab pos="1714500" algn="l"/>
              </a:tabLst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	With ELL	Without ELL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630238" algn="l"/>
                <a:tab pos="1714500" algn="l"/>
              </a:tabLst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	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&gt; </a:t>
            </a: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70	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&gt;</a:t>
            </a: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60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630238" algn="l"/>
                <a:tab pos="1714500" algn="l"/>
              </a:tabLst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 	57–70.00	47–60.00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630238" algn="l"/>
                <a:tab pos="1714500" algn="l"/>
              </a:tabLst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	43–56.99	38–46.99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630238" algn="l"/>
                <a:tab pos="1714500" algn="l"/>
              </a:tabLst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	30–42.99	25–37.99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tabLst>
                <a:tab pos="630238" algn="l"/>
                <a:tab pos="1714500" algn="l"/>
              </a:tabLst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	&lt;30	&lt;25 	</a:t>
            </a:r>
            <a:endParaRPr lang="en-US" dirty="0" smtClean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630238" algn="l"/>
                <a:tab pos="1714500" algn="l"/>
              </a:tabLst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or </a:t>
            </a: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lowest 5% in 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achievement </a:t>
            </a:r>
            <a:endParaRPr lang="en-US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0529" y="5181600"/>
            <a:ext cx="1715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Sum = </a:t>
            </a:r>
            <a:r>
              <a:rPr lang="en-US" dirty="0" smtClean="0">
                <a:solidFill>
                  <a:schemeClr val="accent1"/>
                </a:solidFill>
              </a:rPr>
              <a:t>52.60   C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923469"/>
              </p:ext>
            </p:extLst>
          </p:nvPr>
        </p:nvGraphicFramePr>
        <p:xfrm>
          <a:off x="5051425" y="1513681"/>
          <a:ext cx="6564637" cy="3591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975"/>
                <a:gridCol w="1752600"/>
                <a:gridCol w="1143000"/>
                <a:gridCol w="1066800"/>
                <a:gridCol w="978747"/>
                <a:gridCol w="657506"/>
                <a:gridCol w="531009"/>
              </a:tblGrid>
              <a:tr h="3765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Indicator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Points possible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Points earned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Weight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65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1a.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ELA status (with progress targets)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# students with ELA score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# students meeting goal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65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1b.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Math status (with progress targets)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# students with math score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# students meeting goal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11.80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65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1c.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Science status (with progress targets)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# students with science score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# students meeting goal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65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2a.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ELA growth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Highest value on table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Value table average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16.75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65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2b.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Math growth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Highest value on table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Value table average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17.75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695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ELPA progress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# of ELLs in US for more than one year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# of ELLs meeting goal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10.20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625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Chronic Absenteeism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#students enrolled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#students NOT missing 18+ days of school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9.60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975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Elementary or Secondary Table (with no </a:t>
            </a:r>
            <a:r>
              <a:rPr lang="en-US" dirty="0" err="1" smtClean="0"/>
              <a:t>ElL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174811"/>
              </p:ext>
            </p:extLst>
          </p:nvPr>
        </p:nvGraphicFramePr>
        <p:xfrm>
          <a:off x="5051425" y="1513681"/>
          <a:ext cx="6530975" cy="3705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975"/>
                <a:gridCol w="1676400"/>
                <a:gridCol w="1219200"/>
                <a:gridCol w="1066800"/>
                <a:gridCol w="914400"/>
                <a:gridCol w="685800"/>
                <a:gridCol w="533400"/>
              </a:tblGrid>
              <a:tr h="378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Indicator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Points possible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Points earned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Weight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8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1a.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ELA status (with progress targets)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students with ELA score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students meeting goal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14.40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8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1b.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Math status (with progress targets)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students with math score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students meeting goal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10.80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8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1c.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Science status (with progress targets)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students with science score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students meeting goal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5.90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8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2a.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ELA growth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Highest value on table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Value table </a:t>
                      </a:r>
                      <a:r>
                        <a:rPr lang="fr-FR" sz="1200" dirty="0" err="1">
                          <a:effectLst/>
                        </a:rPr>
                        <a:t>average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8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2b.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Math growth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Highest value on table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Value table average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13.25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671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ELPA progress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of ELLs in US for more than one year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of ELLs meeting goal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N/A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N/A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561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Chronic Absenteeism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#students enrolled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#students NOT missing 18+ days of school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0.96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9.60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432129" cy="224818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tabLst>
                <a:tab pos="630238" algn="l"/>
                <a:tab pos="1714500" algn="l"/>
              </a:tabLst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	With ELL	Without ELL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630238" algn="l"/>
                <a:tab pos="1714500" algn="l"/>
              </a:tabLst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	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&gt; </a:t>
            </a: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70	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&gt;</a:t>
            </a: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60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630238" algn="l"/>
                <a:tab pos="1714500" algn="l"/>
              </a:tabLst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 	57–70.00	47–60.00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630238" algn="l"/>
                <a:tab pos="1714500" algn="l"/>
              </a:tabLst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	43–56.99	38–46.99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630238" algn="l"/>
                <a:tab pos="1714500" algn="l"/>
              </a:tabLst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	30–42.99	25–37.99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tabLst>
                <a:tab pos="630238" algn="l"/>
                <a:tab pos="1714500" algn="l"/>
              </a:tabLst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	&lt;30	&lt;25 	</a:t>
            </a:r>
            <a:endParaRPr lang="en-US" dirty="0" smtClean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630238" algn="l"/>
                <a:tab pos="1714500" algn="l"/>
              </a:tabLst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or </a:t>
            </a: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lowest 5% in 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achievement </a:t>
            </a:r>
            <a:endParaRPr lang="en-US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0529" y="5181600"/>
            <a:ext cx="1681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Sum = 49.60   B</a:t>
            </a:r>
          </a:p>
        </p:txBody>
      </p:sp>
    </p:spTree>
    <p:extLst>
      <p:ext uri="{BB962C8B-B14F-4D97-AF65-F5344CB8AC3E}">
        <p14:creationId xmlns:p14="http://schemas.microsoft.com/office/powerpoint/2010/main" val="3208476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High School Table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795363"/>
              </p:ext>
            </p:extLst>
          </p:nvPr>
        </p:nvGraphicFramePr>
        <p:xfrm>
          <a:off x="5051425" y="1295403"/>
          <a:ext cx="6378575" cy="4168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975"/>
                <a:gridCol w="1752600"/>
                <a:gridCol w="1151975"/>
                <a:gridCol w="981625"/>
                <a:gridCol w="902570"/>
                <a:gridCol w="638871"/>
                <a:gridCol w="515959"/>
              </a:tblGrid>
              <a:tr h="395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Indicator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Points possible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Points earned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Percentage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Weight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5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1a.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ELA status (with progress targets)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students with ELA score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students meeting goal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.55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5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1b.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Math status(with progress targets)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students with math score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students meeting goal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.42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8.40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5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1c.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Science status(with progress targets)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students with science score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students meeting goal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5.20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960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ELPA progress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of ELLs in US for more than one year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# of ELLs meeting goal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.75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11.25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5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Graduation rate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Use state grad formula to determine percentage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.92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9.20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979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Chronic Absenteeism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#students enrolled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#students NOT missing 18+ days of school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.96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9.60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979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Postsecondary opportunity (AP/IB/dual enrollment/ internship/apprenticeship)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10% of enrollment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enrolled in one program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.35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1.75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tabLst>
                <a:tab pos="630238" algn="l"/>
                <a:tab pos="1714500" algn="l"/>
              </a:tabLst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	With ELL	Without ELL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630238" algn="l"/>
                <a:tab pos="1714500" algn="l"/>
              </a:tabLst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	&gt; 70	&gt;60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630238" algn="l"/>
                <a:tab pos="1714500" algn="l"/>
              </a:tabLst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 	57–70.00	47–60.00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630238" algn="l"/>
                <a:tab pos="1714500" algn="l"/>
              </a:tabLst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	43–56.99	38–46.99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630238" algn="l"/>
                <a:tab pos="1714500" algn="l"/>
              </a:tabLst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	30–42.99	25–37.99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tabLst>
                <a:tab pos="630238" algn="l"/>
                <a:tab pos="1714500" algn="l"/>
              </a:tabLst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	&lt;30	&lt;25 	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630238" algn="l"/>
                <a:tab pos="1714500" algn="l"/>
              </a:tabLst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	or lowest 5% in achievement 	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or graduation rate &lt;67%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525000" y="798973"/>
            <a:ext cx="1715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Sum = </a:t>
            </a:r>
            <a:r>
              <a:rPr lang="en-US" dirty="0" smtClean="0">
                <a:solidFill>
                  <a:schemeClr val="accent1"/>
                </a:solidFill>
              </a:rPr>
              <a:t>54.60   C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52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9926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Base comprehensive support schools on those who are </a:t>
            </a:r>
            <a:r>
              <a:rPr lang="en-US" dirty="0" smtClean="0"/>
              <a:t>in the lowest category, </a:t>
            </a:r>
            <a:r>
              <a:rPr lang="en-US" dirty="0"/>
              <a:t>lowest </a:t>
            </a:r>
            <a:r>
              <a:rPr lang="en-US" dirty="0" smtClean="0"/>
              <a:t>5% on </a:t>
            </a:r>
            <a:r>
              <a:rPr lang="en-US" dirty="0"/>
              <a:t>overall points, and/or graduation rate below 67%</a:t>
            </a:r>
          </a:p>
          <a:p>
            <a:r>
              <a:rPr lang="en-US" dirty="0"/>
              <a:t>Base targeted support schools on those with large achievement gaps (first year) and little change or increases in gaps (subsequent years)</a:t>
            </a:r>
          </a:p>
          <a:p>
            <a:r>
              <a:rPr lang="en-US" dirty="0"/>
              <a:t>Identify reward schools</a:t>
            </a:r>
          </a:p>
          <a:p>
            <a:pPr lvl="1"/>
            <a:r>
              <a:rPr lang="en-US" dirty="0" smtClean="0"/>
              <a:t>Highest category </a:t>
            </a:r>
            <a:r>
              <a:rPr lang="en-US" dirty="0"/>
              <a:t>schools</a:t>
            </a:r>
          </a:p>
          <a:p>
            <a:pPr lvl="1"/>
            <a:r>
              <a:rPr lang="en-US" dirty="0"/>
              <a:t>Top 5% in points</a:t>
            </a:r>
          </a:p>
          <a:p>
            <a:pPr lvl="1"/>
            <a:r>
              <a:rPr lang="en-US" dirty="0"/>
              <a:t>Must show some growth (accounting for ceiling affect)</a:t>
            </a:r>
          </a:p>
          <a:p>
            <a:pPr lvl="1"/>
            <a:r>
              <a:rPr lang="en-US" dirty="0"/>
              <a:t>No large achievement </a:t>
            </a:r>
            <a:r>
              <a:rPr lang="en-US" dirty="0" smtClean="0"/>
              <a:t>gaps/progress for all student groups</a:t>
            </a:r>
            <a:endParaRPr lang="en-US" dirty="0"/>
          </a:p>
          <a:p>
            <a:pPr lvl="1"/>
            <a:r>
              <a:rPr lang="en-US" dirty="0"/>
              <a:t>Graduation rate above 80</a:t>
            </a:r>
            <a:r>
              <a:rPr lang="en-US" dirty="0" smtClean="0"/>
              <a:t>%, no student group below 70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Participation rate of 95% or higher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647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Exiting Targeted and Comprehensive Support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/>
              <a:t>than just no longer in bottom 5%</a:t>
            </a:r>
          </a:p>
          <a:p>
            <a:r>
              <a:rPr lang="en-US" dirty="0"/>
              <a:t>Must show continued progress on multiple indicators</a:t>
            </a:r>
          </a:p>
          <a:p>
            <a:r>
              <a:rPr lang="en-US" dirty="0"/>
              <a:t>Must have plan for continued success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748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Report—Dashboard + Index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1413464"/>
            <a:ext cx="7315200" cy="523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77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Sample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number lines to show where on the continuum the school falls on each of the </a:t>
            </a:r>
            <a:r>
              <a:rPr lang="en-US" dirty="0" smtClean="0"/>
              <a:t>indicators</a:t>
            </a:r>
          </a:p>
          <a:p>
            <a:r>
              <a:rPr lang="en-US" dirty="0" smtClean="0"/>
              <a:t>Include district and state comparison</a:t>
            </a:r>
          </a:p>
          <a:p>
            <a:pPr lvl="1"/>
            <a:r>
              <a:rPr lang="en-US" dirty="0" smtClean="0"/>
              <a:t>Or possibly a peer school/group of schools</a:t>
            </a:r>
            <a:endParaRPr lang="en-US" dirty="0" smtClean="0"/>
          </a:p>
          <a:p>
            <a:r>
              <a:rPr lang="en-US" dirty="0" smtClean="0"/>
              <a:t>Online, reports should be dynamic, allowing users to dive deeper to see student group comparisons, data tables, graphs, and contextual information.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890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Since our last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simplified the indicators and reduced the number, allowing us to develop tables with the same point values for all schools.</a:t>
            </a:r>
          </a:p>
          <a:p>
            <a:r>
              <a:rPr lang="en-US" dirty="0" smtClean="0"/>
              <a:t>OSDE has chosen value tables for the growth model.</a:t>
            </a:r>
          </a:p>
          <a:p>
            <a:r>
              <a:rPr lang="en-US" dirty="0" smtClean="0"/>
              <a:t>We are ready to finalize the design decisions for combining indicators into a judgment.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427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Alternate Graphic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429223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Straight Connector 10"/>
          <p:cNvCxnSpPr/>
          <p:nvPr/>
        </p:nvCxnSpPr>
        <p:spPr>
          <a:xfrm flipV="1">
            <a:off x="9468465" y="2209800"/>
            <a:ext cx="0" cy="25908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601200" y="2016125"/>
            <a:ext cx="1454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Target = 85%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42161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will all go into final recommendations.</a:t>
            </a:r>
          </a:p>
          <a:p>
            <a:r>
              <a:rPr lang="en-US" dirty="0" smtClean="0"/>
              <a:t>Presentation to the State Board of Education is December 15</a:t>
            </a:r>
            <a:r>
              <a:rPr lang="en-US" baseline="30000" dirty="0" smtClean="0"/>
              <a:t>th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17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accountability</a:t>
            </a:r>
          </a:p>
          <a:p>
            <a:pPr lvl="1"/>
            <a:r>
              <a:rPr lang="en-US" dirty="0" smtClean="0"/>
              <a:t>Review final indicators</a:t>
            </a:r>
          </a:p>
          <a:p>
            <a:pPr lvl="1"/>
            <a:r>
              <a:rPr lang="en-US" dirty="0" smtClean="0"/>
              <a:t>Discuss design decisions </a:t>
            </a:r>
          </a:p>
          <a:p>
            <a:pPr lvl="2"/>
            <a:r>
              <a:rPr lang="en-US" dirty="0" smtClean="0"/>
              <a:t>Combining indicators</a:t>
            </a:r>
          </a:p>
          <a:p>
            <a:pPr lvl="2"/>
            <a:r>
              <a:rPr lang="en-US" dirty="0" smtClean="0"/>
              <a:t>Including participation</a:t>
            </a:r>
          </a:p>
          <a:p>
            <a:pPr lvl="1"/>
            <a:r>
              <a:rPr lang="en-US" dirty="0" smtClean="0"/>
              <a:t>Review report cards designs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5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Oklahoma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Focus on college and career </a:t>
            </a:r>
            <a:r>
              <a:rPr lang="en-US" sz="2400" dirty="0" smtClean="0"/>
              <a:t>readiness: 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200" i="1" dirty="0" smtClean="0"/>
              <a:t>College </a:t>
            </a:r>
            <a:r>
              <a:rPr lang="en-US" sz="2200" i="1" dirty="0"/>
              <a:t>and career ready means that students graduate from high school prepared to enter and succeed in postsecondary opportunities whether college or career.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83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Elementary and Middle </a:t>
            </a:r>
            <a:r>
              <a:rPr lang="en-US" dirty="0" smtClean="0"/>
              <a:t>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ELA status</a:t>
            </a:r>
          </a:p>
          <a:p>
            <a:r>
              <a:rPr lang="en-US" dirty="0" smtClean="0"/>
              <a:t>Math status</a:t>
            </a:r>
          </a:p>
          <a:p>
            <a:r>
              <a:rPr lang="en-US" dirty="0" smtClean="0"/>
              <a:t>Science status</a:t>
            </a:r>
          </a:p>
          <a:p>
            <a:r>
              <a:rPr lang="en-US" dirty="0" smtClean="0"/>
              <a:t>ELA growth</a:t>
            </a:r>
          </a:p>
          <a:p>
            <a:r>
              <a:rPr lang="en-US" dirty="0" smtClean="0"/>
              <a:t>Math growth</a:t>
            </a:r>
          </a:p>
          <a:p>
            <a:r>
              <a:rPr lang="en-US" dirty="0" smtClean="0"/>
              <a:t>ELPA progress</a:t>
            </a:r>
          </a:p>
          <a:p>
            <a:r>
              <a:rPr lang="en-US" dirty="0" smtClean="0"/>
              <a:t>Chronic absenteeism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High </a:t>
            </a:r>
            <a:r>
              <a:rPr lang="en-US" dirty="0" smtClean="0"/>
              <a:t>Schools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ELA</a:t>
            </a:r>
            <a:r>
              <a:rPr lang="en-US" dirty="0"/>
              <a:t> </a:t>
            </a:r>
            <a:r>
              <a:rPr lang="en-US" dirty="0" smtClean="0"/>
              <a:t>status</a:t>
            </a:r>
          </a:p>
          <a:p>
            <a:r>
              <a:rPr lang="en-US" dirty="0" smtClean="0"/>
              <a:t>Math </a:t>
            </a:r>
            <a:r>
              <a:rPr lang="en-US" dirty="0"/>
              <a:t>status</a:t>
            </a:r>
          </a:p>
          <a:p>
            <a:r>
              <a:rPr lang="en-US" dirty="0"/>
              <a:t>Science status</a:t>
            </a:r>
          </a:p>
          <a:p>
            <a:r>
              <a:rPr lang="en-US" dirty="0" smtClean="0"/>
              <a:t>Graduation rate</a:t>
            </a:r>
            <a:endParaRPr lang="en-US" dirty="0"/>
          </a:p>
          <a:p>
            <a:r>
              <a:rPr lang="en-US" dirty="0"/>
              <a:t>Postsecondary opportunities</a:t>
            </a:r>
          </a:p>
          <a:p>
            <a:r>
              <a:rPr lang="en-US" dirty="0" smtClean="0"/>
              <a:t>ELPA </a:t>
            </a:r>
            <a:r>
              <a:rPr lang="en-US" dirty="0"/>
              <a:t>progress</a:t>
            </a:r>
          </a:p>
          <a:p>
            <a:r>
              <a:rPr lang="en-US" dirty="0"/>
              <a:t>Chronic </a:t>
            </a:r>
            <a:r>
              <a:rPr lang="en-US" dirty="0" smtClean="0"/>
              <a:t>absenteeism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17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Status measure for Grades 3–8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Assumed a scale of 100 – 400 with the “target” cut score set at 300.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Goals are set based on where the 40</a:t>
            </a:r>
            <a:r>
              <a:rPr lang="en-US" baseline="30000" dirty="0" smtClean="0"/>
              <a:t>th</a:t>
            </a:r>
            <a:r>
              <a:rPr lang="en-US" dirty="0" smtClean="0"/>
              <a:t> percentile school scored on average.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Goals increase by X points each year.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Goals must increase more for lower performing groups. 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43488" y="1404394"/>
            <a:ext cx="6322634" cy="362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864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Status measure for High School with ACT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Started with state averages from 2014.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22 is the college-ready goal for reading and math.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Goals increase by X points each year.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Goals must increase more for lower performing groups.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1600" y="1446189"/>
            <a:ext cx="6324600" cy="353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348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Growth: Value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75468"/>
          </a:xfrm>
        </p:spPr>
        <p:txBody>
          <a:bodyPr>
            <a:normAutofit/>
          </a:bodyPr>
          <a:lstStyle/>
          <a:p>
            <a:r>
              <a:rPr lang="en-US" dirty="0" smtClean="0"/>
              <a:t>Based solely on performance categories, but performance categories can be split.</a:t>
            </a:r>
          </a:p>
          <a:p>
            <a:r>
              <a:rPr lang="en-US" dirty="0" smtClean="0"/>
              <a:t>Each student earns a different amount of points depending on how their performance category changed from one year to the next.</a:t>
            </a:r>
          </a:p>
          <a:p>
            <a:r>
              <a:rPr lang="en-US" dirty="0" smtClean="0"/>
              <a:t>Points are averaged across all students to give a score for the school or district.</a:t>
            </a:r>
          </a:p>
          <a:p>
            <a:r>
              <a:rPr lang="en-US" dirty="0" smtClean="0"/>
              <a:t>Point values should reflect system goals.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91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Value Table 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4038600" y="4419600"/>
            <a:ext cx="7016254" cy="13382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Long-term goal is 100 points per school. </a:t>
            </a:r>
            <a:endParaRPr lang="en-US" dirty="0" smtClean="0"/>
          </a:p>
          <a:p>
            <a:r>
              <a:rPr lang="en-US" dirty="0" smtClean="0"/>
              <a:t>Interim </a:t>
            </a:r>
            <a:r>
              <a:rPr lang="en-US" dirty="0"/>
              <a:t>goal could be increasing average by 25 points every two years. </a:t>
            </a:r>
            <a:endParaRPr lang="en-US" dirty="0" smtClean="0"/>
          </a:p>
          <a:p>
            <a:r>
              <a:rPr lang="en-US" dirty="0" smtClean="0"/>
              <a:t>Focus </a:t>
            </a:r>
            <a:r>
              <a:rPr lang="en-US" dirty="0"/>
              <a:t>on giving credit to schools with students below Level 3 but moving up. </a:t>
            </a:r>
            <a:endParaRPr lang="en-US" dirty="0" smtClean="0"/>
          </a:p>
          <a:p>
            <a:r>
              <a:rPr lang="en-US" dirty="0" smtClean="0"/>
              <a:t>Also</a:t>
            </a:r>
            <a:r>
              <a:rPr lang="en-US" dirty="0"/>
              <a:t>, give incentive for continuing to move students beyond the goal level of Level 3.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22517332"/>
              </p:ext>
            </p:extLst>
          </p:nvPr>
        </p:nvGraphicFramePr>
        <p:xfrm>
          <a:off x="1439958" y="1974540"/>
          <a:ext cx="7551641" cy="2216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1388"/>
                <a:gridCol w="1221388"/>
                <a:gridCol w="850880"/>
                <a:gridCol w="851597"/>
                <a:gridCol w="851597"/>
                <a:gridCol w="851597"/>
                <a:gridCol w="851597"/>
                <a:gridCol w="851597"/>
              </a:tblGrid>
              <a:tr h="246273">
                <a:tc rowSpan="2"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254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1—Low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Level 1—High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2—Low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2—High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b"/>
                </a:tc>
              </a:tr>
              <a:tr h="246273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vert="vert27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1—Low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</a:tr>
              <a:tr h="246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1—High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</a:tr>
              <a:tr h="246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2—Low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</a:tr>
              <a:tr h="246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2—High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</a:tr>
              <a:tr h="246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</a:tr>
              <a:tr h="246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1753" marR="6175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28870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Gallery_16x9</Template>
  <TotalTime>0</TotalTime>
  <Words>1403</Words>
  <Application>Microsoft Office PowerPoint</Application>
  <PresentationFormat>Widescreen</PresentationFormat>
  <Paragraphs>429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SimSun</vt:lpstr>
      <vt:lpstr>Arial</vt:lpstr>
      <vt:lpstr>Calibri</vt:lpstr>
      <vt:lpstr>Gill Sans MT</vt:lpstr>
      <vt:lpstr>Gallery</vt:lpstr>
      <vt:lpstr>Creating a new Accountability System</vt:lpstr>
      <vt:lpstr>Since our last Meeting</vt:lpstr>
      <vt:lpstr>Today’s agenda</vt:lpstr>
      <vt:lpstr>Goals for Oklahoma Schools</vt:lpstr>
      <vt:lpstr>Indicators</vt:lpstr>
      <vt:lpstr>Sample Status measure for Grades 3–8 </vt:lpstr>
      <vt:lpstr>Sample Status measure for High School with ACT</vt:lpstr>
      <vt:lpstr>Growth: Value tables</vt:lpstr>
      <vt:lpstr>Sample Value Table 1</vt:lpstr>
      <vt:lpstr>Sample Value Table 2</vt:lpstr>
      <vt:lpstr>ELPA Progress</vt:lpstr>
      <vt:lpstr>Other Indicators</vt:lpstr>
      <vt:lpstr>Sample Elementary or Secondary Table</vt:lpstr>
      <vt:lpstr>Sample Elementary or Secondary Table (with no ElL)</vt:lpstr>
      <vt:lpstr>Sample High School Table</vt:lpstr>
      <vt:lpstr>Design Decisions</vt:lpstr>
      <vt:lpstr>Exiting Targeted and Comprehensive Support Categories</vt:lpstr>
      <vt:lpstr>Sample Report—Dashboard + Index</vt:lpstr>
      <vt:lpstr>Changes to Sample report</vt:lpstr>
      <vt:lpstr>Example Alternate Graphic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Marianne Perie</dc:creator>
  <cp:lastModifiedBy>Perie, Marianne</cp:lastModifiedBy>
  <cp:revision>85</cp:revision>
  <dcterms:created xsi:type="dcterms:W3CDTF">2016-05-20T14:34:59Z</dcterms:created>
  <dcterms:modified xsi:type="dcterms:W3CDTF">2016-11-08T20:23:56Z</dcterms:modified>
</cp:coreProperties>
</file>