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67" r:id="rId4"/>
  </p:sldMasterIdLst>
  <p:notesMasterIdLst>
    <p:notesMasterId r:id="rId89"/>
  </p:notesMasterIdLst>
  <p:sldIdLst>
    <p:sldId id="256" r:id="rId5"/>
    <p:sldId id="374" r:id="rId6"/>
    <p:sldId id="307" r:id="rId7"/>
    <p:sldId id="376" r:id="rId8"/>
    <p:sldId id="361" r:id="rId9"/>
    <p:sldId id="379" r:id="rId10"/>
    <p:sldId id="279" r:id="rId11"/>
    <p:sldId id="372" r:id="rId12"/>
    <p:sldId id="373" r:id="rId13"/>
    <p:sldId id="276" r:id="rId14"/>
    <p:sldId id="371" r:id="rId15"/>
    <p:sldId id="281" r:id="rId16"/>
    <p:sldId id="282" r:id="rId17"/>
    <p:sldId id="283" r:id="rId18"/>
    <p:sldId id="284" r:id="rId19"/>
    <p:sldId id="291" r:id="rId20"/>
    <p:sldId id="305" r:id="rId21"/>
    <p:sldId id="360" r:id="rId22"/>
    <p:sldId id="359" r:id="rId23"/>
    <p:sldId id="358" r:id="rId24"/>
    <p:sldId id="267" r:id="rId25"/>
    <p:sldId id="292" r:id="rId26"/>
    <p:sldId id="370" r:id="rId27"/>
    <p:sldId id="342" r:id="rId28"/>
    <p:sldId id="343" r:id="rId29"/>
    <p:sldId id="308" r:id="rId30"/>
    <p:sldId id="309" r:id="rId31"/>
    <p:sldId id="310" r:id="rId32"/>
    <p:sldId id="304" r:id="rId33"/>
    <p:sldId id="377" r:id="rId34"/>
    <p:sldId id="311" r:id="rId35"/>
    <p:sldId id="322" r:id="rId36"/>
    <p:sldId id="312" r:id="rId37"/>
    <p:sldId id="380" r:id="rId38"/>
    <p:sldId id="313" r:id="rId39"/>
    <p:sldId id="273" r:id="rId40"/>
    <p:sldId id="344" r:id="rId41"/>
    <p:sldId id="381" r:id="rId42"/>
    <p:sldId id="382" r:id="rId43"/>
    <p:sldId id="346" r:id="rId44"/>
    <p:sldId id="349" r:id="rId45"/>
    <p:sldId id="348" r:id="rId46"/>
    <p:sldId id="350" r:id="rId47"/>
    <p:sldId id="351" r:id="rId48"/>
    <p:sldId id="347" r:id="rId49"/>
    <p:sldId id="352" r:id="rId50"/>
    <p:sldId id="353" r:id="rId51"/>
    <p:sldId id="354" r:id="rId52"/>
    <p:sldId id="355" r:id="rId53"/>
    <p:sldId id="356" r:id="rId54"/>
    <p:sldId id="357" r:id="rId55"/>
    <p:sldId id="369" r:id="rId56"/>
    <p:sldId id="315" r:id="rId57"/>
    <p:sldId id="316" r:id="rId58"/>
    <p:sldId id="317" r:id="rId59"/>
    <p:sldId id="326" r:id="rId60"/>
    <p:sldId id="327" r:id="rId61"/>
    <p:sldId id="362" r:id="rId62"/>
    <p:sldId id="328" r:id="rId63"/>
    <p:sldId id="329" r:id="rId64"/>
    <p:sldId id="318" r:id="rId65"/>
    <p:sldId id="294" r:id="rId66"/>
    <p:sldId id="333" r:id="rId67"/>
    <p:sldId id="298" r:id="rId68"/>
    <p:sldId id="299" r:id="rId69"/>
    <p:sldId id="300" r:id="rId70"/>
    <p:sldId id="301" r:id="rId71"/>
    <p:sldId id="332" r:id="rId72"/>
    <p:sldId id="296" r:id="rId73"/>
    <p:sldId id="330" r:id="rId74"/>
    <p:sldId id="331" r:id="rId75"/>
    <p:sldId id="375" r:id="rId76"/>
    <p:sldId id="363" r:id="rId77"/>
    <p:sldId id="364" r:id="rId78"/>
    <p:sldId id="365" r:id="rId79"/>
    <p:sldId id="366" r:id="rId80"/>
    <p:sldId id="367" r:id="rId81"/>
    <p:sldId id="378" r:id="rId82"/>
    <p:sldId id="339" r:id="rId83"/>
    <p:sldId id="341" r:id="rId84"/>
    <p:sldId id="338" r:id="rId85"/>
    <p:sldId id="337" r:id="rId86"/>
    <p:sldId id="297" r:id="rId87"/>
    <p:sldId id="302" r:id="rId8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2680"/>
    <a:srgbClr val="FF6600"/>
    <a:srgbClr val="003300"/>
    <a:srgbClr val="E7B61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78" autoAdjust="0"/>
    <p:restoredTop sz="86358" autoAdjust="0"/>
  </p:normalViewPr>
  <p:slideViewPr>
    <p:cSldViewPr snapToGrid="0" snapToObjects="1">
      <p:cViewPr varScale="1">
        <p:scale>
          <a:sx n="78" d="100"/>
          <a:sy n="78" d="100"/>
        </p:scale>
        <p:origin x="1812" y="1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4" Type="http://schemas.openxmlformats.org/officeDocument/2006/relationships/slideMaster" Target="slideMasters/slideMaster1.xml"/><Relationship Id="rId9"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D72B8B-F37B-4EE4-BE49-134EE88AA71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62A784AB-95ED-40E2-A70F-B7A6A296710F}">
      <dgm:prSet phldrT="[Text]"/>
      <dgm:spPr/>
      <dgm:t>
        <a:bodyPr/>
        <a:lstStyle/>
        <a:p>
          <a:r>
            <a:rPr lang="en-US" dirty="0" smtClean="0"/>
            <a:t>1. Important WIDA Reminders</a:t>
          </a:r>
          <a:endParaRPr lang="en-US" dirty="0"/>
        </a:p>
      </dgm:t>
    </dgm:pt>
    <dgm:pt modelId="{6E581E03-F004-4508-9E38-9B66B93A0D51}" type="parTrans" cxnId="{0B406315-33C1-4D8B-8A61-0F21294B3CCB}">
      <dgm:prSet/>
      <dgm:spPr/>
      <dgm:t>
        <a:bodyPr/>
        <a:lstStyle/>
        <a:p>
          <a:endParaRPr lang="en-US"/>
        </a:p>
      </dgm:t>
    </dgm:pt>
    <dgm:pt modelId="{73C2F9F9-1FA1-4293-9026-64FC3B6E8AFC}" type="sibTrans" cxnId="{0B406315-33C1-4D8B-8A61-0F21294B3CCB}">
      <dgm:prSet/>
      <dgm:spPr/>
      <dgm:t>
        <a:bodyPr/>
        <a:lstStyle/>
        <a:p>
          <a:endParaRPr lang="en-US"/>
        </a:p>
      </dgm:t>
    </dgm:pt>
    <dgm:pt modelId="{C7B16389-0130-4C0A-B590-E1F106856941}">
      <dgm:prSet phldrT="[Text]"/>
      <dgm:spPr/>
      <dgm:t>
        <a:bodyPr/>
        <a:lstStyle/>
        <a:p>
          <a:r>
            <a:rPr lang="en-US" dirty="0" smtClean="0">
              <a:solidFill>
                <a:schemeClr val="bg1"/>
              </a:solidFill>
              <a:latin typeface="Arial" panose="020B0604020202020204" pitchFamily="34" charset="0"/>
              <a:cs typeface="Arial" panose="020B0604020202020204" pitchFamily="34" charset="0"/>
            </a:rPr>
            <a:t>2. WIDA Screener</a:t>
          </a:r>
          <a:endParaRPr lang="en-US" dirty="0">
            <a:solidFill>
              <a:schemeClr val="bg1"/>
            </a:solidFill>
          </a:endParaRPr>
        </a:p>
      </dgm:t>
    </dgm:pt>
    <dgm:pt modelId="{8D3B9500-4134-4845-A42C-05F68F003B9F}" type="parTrans" cxnId="{360A2580-CFA1-4BF1-8D14-479FE0989647}">
      <dgm:prSet/>
      <dgm:spPr/>
      <dgm:t>
        <a:bodyPr/>
        <a:lstStyle/>
        <a:p>
          <a:endParaRPr lang="en-US"/>
        </a:p>
      </dgm:t>
    </dgm:pt>
    <dgm:pt modelId="{56FD6836-D475-4998-9486-7FC37E49A661}" type="sibTrans" cxnId="{360A2580-CFA1-4BF1-8D14-479FE0989647}">
      <dgm:prSet/>
      <dgm:spPr/>
      <dgm:t>
        <a:bodyPr/>
        <a:lstStyle/>
        <a:p>
          <a:endParaRPr lang="en-US"/>
        </a:p>
      </dgm:t>
    </dgm:pt>
    <dgm:pt modelId="{FF3A8734-D876-45F7-B748-D1DFB2DA7743}">
      <dgm:prSet phldrT="[Text]"/>
      <dgm:spPr/>
      <dgm:t>
        <a:bodyPr/>
        <a:lstStyle/>
        <a:p>
          <a:r>
            <a:rPr lang="en-US" dirty="0" smtClean="0"/>
            <a:t>3. New Entry/Exit Criteria</a:t>
          </a:r>
          <a:endParaRPr lang="en-US" dirty="0"/>
        </a:p>
      </dgm:t>
    </dgm:pt>
    <dgm:pt modelId="{2243020B-CD7F-4E8E-9453-4FAA6AD25364}" type="parTrans" cxnId="{40A3DEB4-474E-48B1-B5AA-1230FF72B435}">
      <dgm:prSet/>
      <dgm:spPr/>
      <dgm:t>
        <a:bodyPr/>
        <a:lstStyle/>
        <a:p>
          <a:endParaRPr lang="en-US"/>
        </a:p>
      </dgm:t>
    </dgm:pt>
    <dgm:pt modelId="{B86E14B0-48EB-4751-9CE4-572BE6CAECA2}" type="sibTrans" cxnId="{40A3DEB4-474E-48B1-B5AA-1230FF72B435}">
      <dgm:prSet/>
      <dgm:spPr/>
      <dgm:t>
        <a:bodyPr/>
        <a:lstStyle/>
        <a:p>
          <a:endParaRPr lang="en-US"/>
        </a:p>
      </dgm:t>
    </dgm:pt>
    <dgm:pt modelId="{0770ACED-6844-495C-9493-395ADA8FE185}">
      <dgm:prSet phldrT="[Text]"/>
      <dgm:spPr/>
      <dgm:t>
        <a:bodyPr/>
        <a:lstStyle/>
        <a:p>
          <a:r>
            <a:rPr lang="en-US" dirty="0" smtClean="0"/>
            <a:t>4. ACCESS ELP Band Rubrics</a:t>
          </a:r>
          <a:endParaRPr lang="en-US" dirty="0"/>
        </a:p>
      </dgm:t>
    </dgm:pt>
    <dgm:pt modelId="{8770F1FA-0FC3-44A8-8A52-AE374E0F0EC1}" type="parTrans" cxnId="{EF01119C-BA7F-4C35-A9F1-748684E1E6C1}">
      <dgm:prSet/>
      <dgm:spPr/>
      <dgm:t>
        <a:bodyPr/>
        <a:lstStyle/>
        <a:p>
          <a:endParaRPr lang="en-US"/>
        </a:p>
      </dgm:t>
    </dgm:pt>
    <dgm:pt modelId="{DF3AFFE2-9680-40F1-B5FC-53B4C73D673A}" type="sibTrans" cxnId="{EF01119C-BA7F-4C35-A9F1-748684E1E6C1}">
      <dgm:prSet/>
      <dgm:spPr/>
      <dgm:t>
        <a:bodyPr/>
        <a:lstStyle/>
        <a:p>
          <a:endParaRPr lang="en-US"/>
        </a:p>
      </dgm:t>
    </dgm:pt>
    <dgm:pt modelId="{79320627-F5BA-4737-BFE9-A7D8BD09972E}">
      <dgm:prSet phldrT="[Text]"/>
      <dgm:spPr/>
      <dgm:t>
        <a:bodyPr/>
        <a:lstStyle/>
        <a:p>
          <a:r>
            <a:rPr lang="en-US" dirty="0" smtClean="0"/>
            <a:t>5. Changes Under ESSA</a:t>
          </a:r>
          <a:endParaRPr lang="en-US" dirty="0"/>
        </a:p>
      </dgm:t>
    </dgm:pt>
    <dgm:pt modelId="{10240C42-305F-434A-B333-661CCA6DD8D2}" type="parTrans" cxnId="{36313504-28D3-4C39-9FEA-C8E8E049E5B6}">
      <dgm:prSet/>
      <dgm:spPr/>
      <dgm:t>
        <a:bodyPr/>
        <a:lstStyle/>
        <a:p>
          <a:endParaRPr lang="en-US"/>
        </a:p>
      </dgm:t>
    </dgm:pt>
    <dgm:pt modelId="{43092BBF-F201-44CD-95F0-A208E8E3FCE3}" type="sibTrans" cxnId="{36313504-28D3-4C39-9FEA-C8E8E049E5B6}">
      <dgm:prSet/>
      <dgm:spPr/>
      <dgm:t>
        <a:bodyPr/>
        <a:lstStyle/>
        <a:p>
          <a:endParaRPr lang="en-US"/>
        </a:p>
      </dgm:t>
    </dgm:pt>
    <dgm:pt modelId="{15316180-78A3-4C71-A365-7DE6360EDA59}">
      <dgm:prSet phldrT="[Text]"/>
      <dgm:spPr/>
      <dgm:t>
        <a:bodyPr/>
        <a:lstStyle/>
        <a:p>
          <a:r>
            <a:rPr lang="en-US" dirty="0" smtClean="0"/>
            <a:t>6. Trainings and Resources</a:t>
          </a:r>
          <a:endParaRPr lang="en-US" dirty="0"/>
        </a:p>
      </dgm:t>
    </dgm:pt>
    <dgm:pt modelId="{45889A7E-2BAD-4928-9BA1-601BECA9E56E}" type="parTrans" cxnId="{120F0578-BFBD-42E4-A434-F1F5548FA65A}">
      <dgm:prSet/>
      <dgm:spPr/>
      <dgm:t>
        <a:bodyPr/>
        <a:lstStyle/>
        <a:p>
          <a:endParaRPr lang="en-US"/>
        </a:p>
      </dgm:t>
    </dgm:pt>
    <dgm:pt modelId="{19C8AC11-776B-4BA2-A89B-767AA3B5AA09}" type="sibTrans" cxnId="{120F0578-BFBD-42E4-A434-F1F5548FA65A}">
      <dgm:prSet/>
      <dgm:spPr/>
      <dgm:t>
        <a:bodyPr/>
        <a:lstStyle/>
        <a:p>
          <a:endParaRPr lang="en-US"/>
        </a:p>
      </dgm:t>
    </dgm:pt>
    <dgm:pt modelId="{84CDEBD9-2275-4020-8176-2D28880E5806}" type="pres">
      <dgm:prSet presAssocID="{D4D72B8B-F37B-4EE4-BE49-134EE88AA711}" presName="diagram" presStyleCnt="0">
        <dgm:presLayoutVars>
          <dgm:dir/>
          <dgm:resizeHandles val="exact"/>
        </dgm:presLayoutVars>
      </dgm:prSet>
      <dgm:spPr/>
      <dgm:t>
        <a:bodyPr/>
        <a:lstStyle/>
        <a:p>
          <a:endParaRPr lang="en-US"/>
        </a:p>
      </dgm:t>
    </dgm:pt>
    <dgm:pt modelId="{2D6835BD-C2C0-430F-AE68-42A2541473D9}" type="pres">
      <dgm:prSet presAssocID="{62A784AB-95ED-40E2-A70F-B7A6A296710F}" presName="node" presStyleLbl="node1" presStyleIdx="0" presStyleCnt="6">
        <dgm:presLayoutVars>
          <dgm:bulletEnabled val="1"/>
        </dgm:presLayoutVars>
      </dgm:prSet>
      <dgm:spPr/>
      <dgm:t>
        <a:bodyPr/>
        <a:lstStyle/>
        <a:p>
          <a:endParaRPr lang="en-US"/>
        </a:p>
      </dgm:t>
    </dgm:pt>
    <dgm:pt modelId="{6ADEA996-53DB-49CD-BD14-5F06F3151FF1}" type="pres">
      <dgm:prSet presAssocID="{73C2F9F9-1FA1-4293-9026-64FC3B6E8AFC}" presName="sibTrans" presStyleCnt="0"/>
      <dgm:spPr/>
    </dgm:pt>
    <dgm:pt modelId="{2500679C-72F6-475C-BA85-A4E457A0907E}" type="pres">
      <dgm:prSet presAssocID="{C7B16389-0130-4C0A-B590-E1F106856941}" presName="node" presStyleLbl="node1" presStyleIdx="1" presStyleCnt="6">
        <dgm:presLayoutVars>
          <dgm:bulletEnabled val="1"/>
        </dgm:presLayoutVars>
      </dgm:prSet>
      <dgm:spPr/>
      <dgm:t>
        <a:bodyPr/>
        <a:lstStyle/>
        <a:p>
          <a:endParaRPr lang="en-US"/>
        </a:p>
      </dgm:t>
    </dgm:pt>
    <dgm:pt modelId="{077125DC-2B1C-4641-B881-7C24A9720408}" type="pres">
      <dgm:prSet presAssocID="{56FD6836-D475-4998-9486-7FC37E49A661}" presName="sibTrans" presStyleCnt="0"/>
      <dgm:spPr/>
    </dgm:pt>
    <dgm:pt modelId="{536E65A2-53AA-4500-9A35-1CC394579068}" type="pres">
      <dgm:prSet presAssocID="{FF3A8734-D876-45F7-B748-D1DFB2DA7743}" presName="node" presStyleLbl="node1" presStyleIdx="2" presStyleCnt="6">
        <dgm:presLayoutVars>
          <dgm:bulletEnabled val="1"/>
        </dgm:presLayoutVars>
      </dgm:prSet>
      <dgm:spPr/>
      <dgm:t>
        <a:bodyPr/>
        <a:lstStyle/>
        <a:p>
          <a:endParaRPr lang="en-US"/>
        </a:p>
      </dgm:t>
    </dgm:pt>
    <dgm:pt modelId="{F514F5AC-1433-4D98-822C-F9ED9278DB5C}" type="pres">
      <dgm:prSet presAssocID="{B86E14B0-48EB-4751-9CE4-572BE6CAECA2}" presName="sibTrans" presStyleCnt="0"/>
      <dgm:spPr/>
    </dgm:pt>
    <dgm:pt modelId="{5369A865-FCCB-4801-B655-DB9E6D231A04}" type="pres">
      <dgm:prSet presAssocID="{0770ACED-6844-495C-9493-395ADA8FE185}" presName="node" presStyleLbl="node1" presStyleIdx="3" presStyleCnt="6">
        <dgm:presLayoutVars>
          <dgm:bulletEnabled val="1"/>
        </dgm:presLayoutVars>
      </dgm:prSet>
      <dgm:spPr/>
      <dgm:t>
        <a:bodyPr/>
        <a:lstStyle/>
        <a:p>
          <a:endParaRPr lang="en-US"/>
        </a:p>
      </dgm:t>
    </dgm:pt>
    <dgm:pt modelId="{8AA469BB-DE64-4FBD-8D65-D1604078D3A7}" type="pres">
      <dgm:prSet presAssocID="{DF3AFFE2-9680-40F1-B5FC-53B4C73D673A}" presName="sibTrans" presStyleCnt="0"/>
      <dgm:spPr/>
    </dgm:pt>
    <dgm:pt modelId="{EC51FE9A-4917-4F2D-9DD1-80CEC435CDDB}" type="pres">
      <dgm:prSet presAssocID="{79320627-F5BA-4737-BFE9-A7D8BD09972E}" presName="node" presStyleLbl="node1" presStyleIdx="4" presStyleCnt="6" custLinFactNeighborY="637">
        <dgm:presLayoutVars>
          <dgm:bulletEnabled val="1"/>
        </dgm:presLayoutVars>
      </dgm:prSet>
      <dgm:spPr/>
      <dgm:t>
        <a:bodyPr/>
        <a:lstStyle/>
        <a:p>
          <a:endParaRPr lang="en-US"/>
        </a:p>
      </dgm:t>
    </dgm:pt>
    <dgm:pt modelId="{CF24C64A-D670-4808-B367-63A15E581E9F}" type="pres">
      <dgm:prSet presAssocID="{43092BBF-F201-44CD-95F0-A208E8E3FCE3}" presName="sibTrans" presStyleCnt="0"/>
      <dgm:spPr/>
    </dgm:pt>
    <dgm:pt modelId="{94565BDB-B032-4AE1-8A40-B41425DC48E3}" type="pres">
      <dgm:prSet presAssocID="{15316180-78A3-4C71-A365-7DE6360EDA59}" presName="node" presStyleLbl="node1" presStyleIdx="5" presStyleCnt="6">
        <dgm:presLayoutVars>
          <dgm:bulletEnabled val="1"/>
        </dgm:presLayoutVars>
      </dgm:prSet>
      <dgm:spPr/>
      <dgm:t>
        <a:bodyPr/>
        <a:lstStyle/>
        <a:p>
          <a:endParaRPr lang="en-US"/>
        </a:p>
      </dgm:t>
    </dgm:pt>
  </dgm:ptLst>
  <dgm:cxnLst>
    <dgm:cxn modelId="{5DCB3B5D-DAF9-4E84-8844-2492F5BDB96D}" type="presOf" srcId="{15316180-78A3-4C71-A365-7DE6360EDA59}" destId="{94565BDB-B032-4AE1-8A40-B41425DC48E3}" srcOrd="0" destOrd="0" presId="urn:microsoft.com/office/officeart/2005/8/layout/default"/>
    <dgm:cxn modelId="{6BAAD125-93FA-40F4-A76C-9A004F069C36}" type="presOf" srcId="{FF3A8734-D876-45F7-B748-D1DFB2DA7743}" destId="{536E65A2-53AA-4500-9A35-1CC394579068}" srcOrd="0" destOrd="0" presId="urn:microsoft.com/office/officeart/2005/8/layout/default"/>
    <dgm:cxn modelId="{31CF88B9-6F46-4B52-956D-27994873DC5C}" type="presOf" srcId="{C7B16389-0130-4C0A-B590-E1F106856941}" destId="{2500679C-72F6-475C-BA85-A4E457A0907E}" srcOrd="0" destOrd="0" presId="urn:microsoft.com/office/officeart/2005/8/layout/default"/>
    <dgm:cxn modelId="{40A3DEB4-474E-48B1-B5AA-1230FF72B435}" srcId="{D4D72B8B-F37B-4EE4-BE49-134EE88AA711}" destId="{FF3A8734-D876-45F7-B748-D1DFB2DA7743}" srcOrd="2" destOrd="0" parTransId="{2243020B-CD7F-4E8E-9453-4FAA6AD25364}" sibTransId="{B86E14B0-48EB-4751-9CE4-572BE6CAECA2}"/>
    <dgm:cxn modelId="{36313504-28D3-4C39-9FEA-C8E8E049E5B6}" srcId="{D4D72B8B-F37B-4EE4-BE49-134EE88AA711}" destId="{79320627-F5BA-4737-BFE9-A7D8BD09972E}" srcOrd="4" destOrd="0" parTransId="{10240C42-305F-434A-B333-661CCA6DD8D2}" sibTransId="{43092BBF-F201-44CD-95F0-A208E8E3FCE3}"/>
    <dgm:cxn modelId="{360A2580-CFA1-4BF1-8D14-479FE0989647}" srcId="{D4D72B8B-F37B-4EE4-BE49-134EE88AA711}" destId="{C7B16389-0130-4C0A-B590-E1F106856941}" srcOrd="1" destOrd="0" parTransId="{8D3B9500-4134-4845-A42C-05F68F003B9F}" sibTransId="{56FD6836-D475-4998-9486-7FC37E49A661}"/>
    <dgm:cxn modelId="{5100EBDF-714D-4CB6-8E13-1EC2C160D9B0}" type="presOf" srcId="{62A784AB-95ED-40E2-A70F-B7A6A296710F}" destId="{2D6835BD-C2C0-430F-AE68-42A2541473D9}" srcOrd="0" destOrd="0" presId="urn:microsoft.com/office/officeart/2005/8/layout/default"/>
    <dgm:cxn modelId="{EF01119C-BA7F-4C35-A9F1-748684E1E6C1}" srcId="{D4D72B8B-F37B-4EE4-BE49-134EE88AA711}" destId="{0770ACED-6844-495C-9493-395ADA8FE185}" srcOrd="3" destOrd="0" parTransId="{8770F1FA-0FC3-44A8-8A52-AE374E0F0EC1}" sibTransId="{DF3AFFE2-9680-40F1-B5FC-53B4C73D673A}"/>
    <dgm:cxn modelId="{300BF272-12E3-43BF-A3F7-48AA80D41119}" type="presOf" srcId="{79320627-F5BA-4737-BFE9-A7D8BD09972E}" destId="{EC51FE9A-4917-4F2D-9DD1-80CEC435CDDB}" srcOrd="0" destOrd="0" presId="urn:microsoft.com/office/officeart/2005/8/layout/default"/>
    <dgm:cxn modelId="{120F0578-BFBD-42E4-A434-F1F5548FA65A}" srcId="{D4D72B8B-F37B-4EE4-BE49-134EE88AA711}" destId="{15316180-78A3-4C71-A365-7DE6360EDA59}" srcOrd="5" destOrd="0" parTransId="{45889A7E-2BAD-4928-9BA1-601BECA9E56E}" sibTransId="{19C8AC11-776B-4BA2-A89B-767AA3B5AA09}"/>
    <dgm:cxn modelId="{44134245-8CEE-4139-ABF4-DD969A83AD83}" type="presOf" srcId="{0770ACED-6844-495C-9493-395ADA8FE185}" destId="{5369A865-FCCB-4801-B655-DB9E6D231A04}" srcOrd="0" destOrd="0" presId="urn:microsoft.com/office/officeart/2005/8/layout/default"/>
    <dgm:cxn modelId="{0B406315-33C1-4D8B-8A61-0F21294B3CCB}" srcId="{D4D72B8B-F37B-4EE4-BE49-134EE88AA711}" destId="{62A784AB-95ED-40E2-A70F-B7A6A296710F}" srcOrd="0" destOrd="0" parTransId="{6E581E03-F004-4508-9E38-9B66B93A0D51}" sibTransId="{73C2F9F9-1FA1-4293-9026-64FC3B6E8AFC}"/>
    <dgm:cxn modelId="{6B69D9B2-94E4-400E-9032-5CE578EE181D}" type="presOf" srcId="{D4D72B8B-F37B-4EE4-BE49-134EE88AA711}" destId="{84CDEBD9-2275-4020-8176-2D28880E5806}" srcOrd="0" destOrd="0" presId="urn:microsoft.com/office/officeart/2005/8/layout/default"/>
    <dgm:cxn modelId="{FF80C2C0-F75E-4D7B-985A-8EB17538424E}" type="presParOf" srcId="{84CDEBD9-2275-4020-8176-2D28880E5806}" destId="{2D6835BD-C2C0-430F-AE68-42A2541473D9}" srcOrd="0" destOrd="0" presId="urn:microsoft.com/office/officeart/2005/8/layout/default"/>
    <dgm:cxn modelId="{8B27F5E1-C920-43A0-8C68-AF7E2D27FBC3}" type="presParOf" srcId="{84CDEBD9-2275-4020-8176-2D28880E5806}" destId="{6ADEA996-53DB-49CD-BD14-5F06F3151FF1}" srcOrd="1" destOrd="0" presId="urn:microsoft.com/office/officeart/2005/8/layout/default"/>
    <dgm:cxn modelId="{61FF573E-8223-47B9-BE0D-EA94C954DCDD}" type="presParOf" srcId="{84CDEBD9-2275-4020-8176-2D28880E5806}" destId="{2500679C-72F6-475C-BA85-A4E457A0907E}" srcOrd="2" destOrd="0" presId="urn:microsoft.com/office/officeart/2005/8/layout/default"/>
    <dgm:cxn modelId="{B9554C5B-92A5-44B7-A006-D18BC5B46FC8}" type="presParOf" srcId="{84CDEBD9-2275-4020-8176-2D28880E5806}" destId="{077125DC-2B1C-4641-B881-7C24A9720408}" srcOrd="3" destOrd="0" presId="urn:microsoft.com/office/officeart/2005/8/layout/default"/>
    <dgm:cxn modelId="{1A2F8D25-185A-4DAE-AF12-054736730422}" type="presParOf" srcId="{84CDEBD9-2275-4020-8176-2D28880E5806}" destId="{536E65A2-53AA-4500-9A35-1CC394579068}" srcOrd="4" destOrd="0" presId="urn:microsoft.com/office/officeart/2005/8/layout/default"/>
    <dgm:cxn modelId="{CCB2DF91-3B5C-4959-8F93-AF2C1825FDC4}" type="presParOf" srcId="{84CDEBD9-2275-4020-8176-2D28880E5806}" destId="{F514F5AC-1433-4D98-822C-F9ED9278DB5C}" srcOrd="5" destOrd="0" presId="urn:microsoft.com/office/officeart/2005/8/layout/default"/>
    <dgm:cxn modelId="{FC072C01-173D-49F7-8416-FE88784B8859}" type="presParOf" srcId="{84CDEBD9-2275-4020-8176-2D28880E5806}" destId="{5369A865-FCCB-4801-B655-DB9E6D231A04}" srcOrd="6" destOrd="0" presId="urn:microsoft.com/office/officeart/2005/8/layout/default"/>
    <dgm:cxn modelId="{3B9DFDE7-2DE2-4259-91C9-16E94F2BFFF2}" type="presParOf" srcId="{84CDEBD9-2275-4020-8176-2D28880E5806}" destId="{8AA469BB-DE64-4FBD-8D65-D1604078D3A7}" srcOrd="7" destOrd="0" presId="urn:microsoft.com/office/officeart/2005/8/layout/default"/>
    <dgm:cxn modelId="{C427E830-739F-4690-8D5F-0D95696238CE}" type="presParOf" srcId="{84CDEBD9-2275-4020-8176-2D28880E5806}" destId="{EC51FE9A-4917-4F2D-9DD1-80CEC435CDDB}" srcOrd="8" destOrd="0" presId="urn:microsoft.com/office/officeart/2005/8/layout/default"/>
    <dgm:cxn modelId="{8C2C55AD-957B-4E32-8FFF-D170D44470AF}" type="presParOf" srcId="{84CDEBD9-2275-4020-8176-2D28880E5806}" destId="{CF24C64A-D670-4808-B367-63A15E581E9F}" srcOrd="9" destOrd="0" presId="urn:microsoft.com/office/officeart/2005/8/layout/default"/>
    <dgm:cxn modelId="{2E0395DF-5608-48CF-A705-82CF0EB6A063}" type="presParOf" srcId="{84CDEBD9-2275-4020-8176-2D28880E5806}" destId="{94565BDB-B032-4AE1-8A40-B41425DC48E3}"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6835BD-C2C0-430F-AE68-42A2541473D9}">
      <dsp:nvSpPr>
        <dsp:cNvPr id="0" name=""/>
        <dsp:cNvSpPr/>
      </dsp:nvSpPr>
      <dsp:spPr>
        <a:xfrm>
          <a:off x="0" y="487369"/>
          <a:ext cx="2464593" cy="147875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1. Important WIDA Reminders</a:t>
          </a:r>
          <a:endParaRPr lang="en-US" sz="2900" kern="1200" dirty="0"/>
        </a:p>
      </dsp:txBody>
      <dsp:txXfrm>
        <a:off x="0" y="487369"/>
        <a:ext cx="2464593" cy="1478756"/>
      </dsp:txXfrm>
    </dsp:sp>
    <dsp:sp modelId="{2500679C-72F6-475C-BA85-A4E457A0907E}">
      <dsp:nvSpPr>
        <dsp:cNvPr id="0" name=""/>
        <dsp:cNvSpPr/>
      </dsp:nvSpPr>
      <dsp:spPr>
        <a:xfrm>
          <a:off x="2711053" y="487369"/>
          <a:ext cx="2464593" cy="147875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solidFill>
                <a:schemeClr val="bg1"/>
              </a:solidFill>
              <a:latin typeface="Arial" panose="020B0604020202020204" pitchFamily="34" charset="0"/>
              <a:cs typeface="Arial" panose="020B0604020202020204" pitchFamily="34" charset="0"/>
            </a:rPr>
            <a:t>2. WIDA Screener</a:t>
          </a:r>
          <a:endParaRPr lang="en-US" sz="2900" kern="1200" dirty="0">
            <a:solidFill>
              <a:schemeClr val="bg1"/>
            </a:solidFill>
          </a:endParaRPr>
        </a:p>
      </dsp:txBody>
      <dsp:txXfrm>
        <a:off x="2711053" y="487369"/>
        <a:ext cx="2464593" cy="1478756"/>
      </dsp:txXfrm>
    </dsp:sp>
    <dsp:sp modelId="{536E65A2-53AA-4500-9A35-1CC394579068}">
      <dsp:nvSpPr>
        <dsp:cNvPr id="0" name=""/>
        <dsp:cNvSpPr/>
      </dsp:nvSpPr>
      <dsp:spPr>
        <a:xfrm>
          <a:off x="5422106" y="487369"/>
          <a:ext cx="2464593" cy="147875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3. New Entry/Exit Criteria</a:t>
          </a:r>
          <a:endParaRPr lang="en-US" sz="2900" kern="1200" dirty="0"/>
        </a:p>
      </dsp:txBody>
      <dsp:txXfrm>
        <a:off x="5422106" y="487369"/>
        <a:ext cx="2464593" cy="1478756"/>
      </dsp:txXfrm>
    </dsp:sp>
    <dsp:sp modelId="{5369A865-FCCB-4801-B655-DB9E6D231A04}">
      <dsp:nvSpPr>
        <dsp:cNvPr id="0" name=""/>
        <dsp:cNvSpPr/>
      </dsp:nvSpPr>
      <dsp:spPr>
        <a:xfrm>
          <a:off x="0" y="2212584"/>
          <a:ext cx="2464593" cy="147875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4. ACCESS ELP Band Rubrics</a:t>
          </a:r>
          <a:endParaRPr lang="en-US" sz="2900" kern="1200" dirty="0"/>
        </a:p>
      </dsp:txBody>
      <dsp:txXfrm>
        <a:off x="0" y="2212584"/>
        <a:ext cx="2464593" cy="1478756"/>
      </dsp:txXfrm>
    </dsp:sp>
    <dsp:sp modelId="{EC51FE9A-4917-4F2D-9DD1-80CEC435CDDB}">
      <dsp:nvSpPr>
        <dsp:cNvPr id="0" name=""/>
        <dsp:cNvSpPr/>
      </dsp:nvSpPr>
      <dsp:spPr>
        <a:xfrm>
          <a:off x="2711053" y="2222004"/>
          <a:ext cx="2464593" cy="147875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5. Changes Under ESSA</a:t>
          </a:r>
          <a:endParaRPr lang="en-US" sz="2900" kern="1200" dirty="0"/>
        </a:p>
      </dsp:txBody>
      <dsp:txXfrm>
        <a:off x="2711053" y="2222004"/>
        <a:ext cx="2464593" cy="1478756"/>
      </dsp:txXfrm>
    </dsp:sp>
    <dsp:sp modelId="{94565BDB-B032-4AE1-8A40-B41425DC48E3}">
      <dsp:nvSpPr>
        <dsp:cNvPr id="0" name=""/>
        <dsp:cNvSpPr/>
      </dsp:nvSpPr>
      <dsp:spPr>
        <a:xfrm>
          <a:off x="5422106" y="2212584"/>
          <a:ext cx="2464593" cy="147875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6. Trainings and Resources</a:t>
          </a:r>
          <a:endParaRPr lang="en-US" sz="2900" kern="1200" dirty="0"/>
        </a:p>
      </dsp:txBody>
      <dsp:txXfrm>
        <a:off x="5422106" y="2212584"/>
        <a:ext cx="2464593" cy="147875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138194-6DB7-454D-A8A3-08FFE19D1020}" type="datetimeFigureOut">
              <a:rPr lang="en-US" smtClean="0"/>
              <a:t>8/29/2018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C6FD64-75B7-4433-A4BF-D18587C009E6}" type="slidenum">
              <a:rPr lang="en-US" smtClean="0"/>
              <a:t>‹#›</a:t>
            </a:fld>
            <a:endParaRPr lang="en-US"/>
          </a:p>
        </p:txBody>
      </p:sp>
    </p:spTree>
    <p:extLst>
      <p:ext uri="{BB962C8B-B14F-4D97-AF65-F5344CB8AC3E}">
        <p14:creationId xmlns:p14="http://schemas.microsoft.com/office/powerpoint/2010/main" val="3275147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Also Kindergarten MODEL</a:t>
            </a:r>
            <a:r>
              <a:rPr lang="en-US" baseline="0" dirty="0" smtClean="0"/>
              <a:t> and WIDA MODEL, but these are less widely used. </a:t>
            </a:r>
            <a:endParaRPr lang="en-US" dirty="0"/>
          </a:p>
        </p:txBody>
      </p:sp>
      <p:sp>
        <p:nvSpPr>
          <p:cNvPr id="4" name="Slide Number Placeholder 3"/>
          <p:cNvSpPr>
            <a:spLocks noGrp="1"/>
          </p:cNvSpPr>
          <p:nvPr>
            <p:ph type="sldNum" sz="quarter" idx="10"/>
          </p:nvPr>
        </p:nvSpPr>
        <p:spPr/>
        <p:txBody>
          <a:bodyPr/>
          <a:lstStyle/>
          <a:p>
            <a:fld id="{D4C6FD64-75B7-4433-A4BF-D18587C009E6}" type="slidenum">
              <a:rPr lang="en-US" smtClean="0"/>
              <a:t>3</a:t>
            </a:fld>
            <a:endParaRPr lang="en-US"/>
          </a:p>
        </p:txBody>
      </p:sp>
    </p:spTree>
    <p:extLst>
      <p:ext uri="{BB962C8B-B14F-4D97-AF65-F5344CB8AC3E}">
        <p14:creationId xmlns:p14="http://schemas.microsoft.com/office/powerpoint/2010/main" val="2260797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WIDA</a:t>
            </a:r>
            <a:r>
              <a:rPr lang="en-US" baseline="0" dirty="0" smtClean="0"/>
              <a:t> Professional Learning Outreach Specialist Melissa Paton presented. </a:t>
            </a:r>
            <a:endParaRPr lang="en-US" dirty="0"/>
          </a:p>
        </p:txBody>
      </p:sp>
      <p:sp>
        <p:nvSpPr>
          <p:cNvPr id="4" name="Slide Number Placeholder 3"/>
          <p:cNvSpPr>
            <a:spLocks noGrp="1"/>
          </p:cNvSpPr>
          <p:nvPr>
            <p:ph type="sldNum" sz="quarter" idx="10"/>
          </p:nvPr>
        </p:nvSpPr>
        <p:spPr/>
        <p:txBody>
          <a:bodyPr/>
          <a:lstStyle/>
          <a:p>
            <a:fld id="{D4C6FD64-75B7-4433-A4BF-D18587C009E6}" type="slidenum">
              <a:rPr lang="en-US" smtClean="0"/>
              <a:t>17</a:t>
            </a:fld>
            <a:endParaRPr lang="en-US"/>
          </a:p>
        </p:txBody>
      </p:sp>
    </p:spTree>
    <p:extLst>
      <p:ext uri="{BB962C8B-B14F-4D97-AF65-F5344CB8AC3E}">
        <p14:creationId xmlns:p14="http://schemas.microsoft.com/office/powerpoint/2010/main" val="37271486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Due to poor</a:t>
            </a:r>
            <a:r>
              <a:rPr lang="en-US" baseline="0" dirty="0" smtClean="0"/>
              <a:t> attendance in recent years, OSDE will not be hosting WIDA Screener Paper or ACCESS 2.0 Paper trainings in 2018-2019. </a:t>
            </a:r>
            <a:endParaRPr lang="en-US" dirty="0"/>
          </a:p>
        </p:txBody>
      </p:sp>
      <p:sp>
        <p:nvSpPr>
          <p:cNvPr id="4" name="Slide Number Placeholder 3"/>
          <p:cNvSpPr>
            <a:spLocks noGrp="1"/>
          </p:cNvSpPr>
          <p:nvPr>
            <p:ph type="sldNum" sz="quarter" idx="10"/>
          </p:nvPr>
        </p:nvSpPr>
        <p:spPr/>
        <p:txBody>
          <a:bodyPr/>
          <a:lstStyle/>
          <a:p>
            <a:fld id="{D4C6FD64-75B7-4433-A4BF-D18587C009E6}" type="slidenum">
              <a:rPr lang="en-US" smtClean="0"/>
              <a:t>20</a:t>
            </a:fld>
            <a:endParaRPr lang="en-US"/>
          </a:p>
        </p:txBody>
      </p:sp>
    </p:spTree>
    <p:extLst>
      <p:ext uri="{BB962C8B-B14F-4D97-AF65-F5344CB8AC3E}">
        <p14:creationId xmlns:p14="http://schemas.microsoft.com/office/powerpoint/2010/main" val="8019316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This is because both</a:t>
            </a:r>
            <a:r>
              <a:rPr lang="en-US" baseline="0" dirty="0" smtClean="0"/>
              <a:t> placement tests available for kindergarteners and first-semester first graders have not been updated to the new scoring standards. </a:t>
            </a:r>
            <a:endParaRPr lang="en-US" dirty="0"/>
          </a:p>
        </p:txBody>
      </p:sp>
      <p:sp>
        <p:nvSpPr>
          <p:cNvPr id="4" name="Slide Number Placeholder 3"/>
          <p:cNvSpPr>
            <a:spLocks noGrp="1"/>
          </p:cNvSpPr>
          <p:nvPr>
            <p:ph type="sldNum" sz="quarter" idx="10"/>
          </p:nvPr>
        </p:nvSpPr>
        <p:spPr/>
        <p:txBody>
          <a:bodyPr/>
          <a:lstStyle/>
          <a:p>
            <a:fld id="{D4C6FD64-75B7-4433-A4BF-D18587C009E6}" type="slidenum">
              <a:rPr lang="en-US" smtClean="0"/>
              <a:t>21</a:t>
            </a:fld>
            <a:endParaRPr lang="en-US"/>
          </a:p>
        </p:txBody>
      </p:sp>
    </p:spTree>
    <p:extLst>
      <p:ext uri="{BB962C8B-B14F-4D97-AF65-F5344CB8AC3E}">
        <p14:creationId xmlns:p14="http://schemas.microsoft.com/office/powerpoint/2010/main" val="33988080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a:t>
            </a:r>
            <a:r>
              <a:rPr lang="en-US" baseline="0" dirty="0" smtClean="0"/>
              <a:t> Students with disabilities that preclude them from taking all domains will need to score 4.8 or higher (or equivalent scores) on all domains taken.</a:t>
            </a:r>
            <a:endParaRPr lang="en-US" dirty="0"/>
          </a:p>
        </p:txBody>
      </p:sp>
      <p:sp>
        <p:nvSpPr>
          <p:cNvPr id="4" name="Slide Number Placeholder 3"/>
          <p:cNvSpPr>
            <a:spLocks noGrp="1"/>
          </p:cNvSpPr>
          <p:nvPr>
            <p:ph type="sldNum" sz="quarter" idx="10"/>
          </p:nvPr>
        </p:nvSpPr>
        <p:spPr/>
        <p:txBody>
          <a:bodyPr/>
          <a:lstStyle/>
          <a:p>
            <a:fld id="{D4C6FD64-75B7-4433-A4BF-D18587C009E6}" type="slidenum">
              <a:rPr lang="en-US" smtClean="0"/>
              <a:t>23</a:t>
            </a:fld>
            <a:endParaRPr lang="en-US"/>
          </a:p>
        </p:txBody>
      </p:sp>
    </p:spTree>
    <p:extLst>
      <p:ext uri="{BB962C8B-B14F-4D97-AF65-F5344CB8AC3E}">
        <p14:creationId xmlns:p14="http://schemas.microsoft.com/office/powerpoint/2010/main" val="8797344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As of 1/19/18,</a:t>
            </a:r>
            <a:r>
              <a:rPr lang="en-US" sz="1200" baseline="0" dirty="0" smtClean="0"/>
              <a:t> when guidance was released via the WIDA listserv.</a:t>
            </a:r>
            <a:endParaRPr lang="en-US" dirty="0"/>
          </a:p>
        </p:txBody>
      </p:sp>
      <p:sp>
        <p:nvSpPr>
          <p:cNvPr id="4" name="Slide Number Placeholder 3"/>
          <p:cNvSpPr>
            <a:spLocks noGrp="1"/>
          </p:cNvSpPr>
          <p:nvPr>
            <p:ph type="sldNum" sz="quarter" idx="10"/>
          </p:nvPr>
        </p:nvSpPr>
        <p:spPr/>
        <p:txBody>
          <a:bodyPr/>
          <a:lstStyle/>
          <a:p>
            <a:fld id="{D4C6FD64-75B7-4433-A4BF-D18587C009E6}" type="slidenum">
              <a:rPr lang="en-US" smtClean="0"/>
              <a:t>26</a:t>
            </a:fld>
            <a:endParaRPr lang="en-US"/>
          </a:p>
        </p:txBody>
      </p:sp>
    </p:spTree>
    <p:extLst>
      <p:ext uri="{BB962C8B-B14F-4D97-AF65-F5344CB8AC3E}">
        <p14:creationId xmlns:p14="http://schemas.microsoft.com/office/powerpoint/2010/main" val="39199867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REMINDER: All</a:t>
            </a:r>
            <a:r>
              <a:rPr lang="en-US" baseline="0" dirty="0" smtClean="0"/>
              <a:t> K W-APT scores qualify. Students who have disabilities that preclude them from participating in all K W-APT domains will qualify for EL services, as all K W-APT scores qualify. </a:t>
            </a:r>
            <a:endParaRPr lang="en-US" dirty="0"/>
          </a:p>
        </p:txBody>
      </p:sp>
      <p:sp>
        <p:nvSpPr>
          <p:cNvPr id="4" name="Slide Number Placeholder 3"/>
          <p:cNvSpPr>
            <a:spLocks noGrp="1"/>
          </p:cNvSpPr>
          <p:nvPr>
            <p:ph type="sldNum" sz="quarter" idx="10"/>
          </p:nvPr>
        </p:nvSpPr>
        <p:spPr/>
        <p:txBody>
          <a:bodyPr/>
          <a:lstStyle/>
          <a:p>
            <a:fld id="{D4C6FD64-75B7-4433-A4BF-D18587C009E6}" type="slidenum">
              <a:rPr lang="en-US" smtClean="0"/>
              <a:t>27</a:t>
            </a:fld>
            <a:endParaRPr lang="en-US"/>
          </a:p>
        </p:txBody>
      </p:sp>
    </p:spTree>
    <p:extLst>
      <p:ext uri="{BB962C8B-B14F-4D97-AF65-F5344CB8AC3E}">
        <p14:creationId xmlns:p14="http://schemas.microsoft.com/office/powerpoint/2010/main" val="31866073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This differs</a:t>
            </a:r>
            <a:r>
              <a:rPr lang="en-US" baseline="0" dirty="0" smtClean="0"/>
              <a:t> from WIDA Screener and K W-APT, which may be administered by certified paraprofessionals. </a:t>
            </a:r>
            <a:endParaRPr lang="en-US" dirty="0"/>
          </a:p>
        </p:txBody>
      </p:sp>
      <p:sp>
        <p:nvSpPr>
          <p:cNvPr id="4" name="Slide Number Placeholder 3"/>
          <p:cNvSpPr>
            <a:spLocks noGrp="1"/>
          </p:cNvSpPr>
          <p:nvPr>
            <p:ph type="sldNum" sz="quarter" idx="10"/>
          </p:nvPr>
        </p:nvSpPr>
        <p:spPr/>
        <p:txBody>
          <a:bodyPr/>
          <a:lstStyle/>
          <a:p>
            <a:fld id="{D4C6FD64-75B7-4433-A4BF-D18587C009E6}" type="slidenum">
              <a:rPr lang="en-US" smtClean="0"/>
              <a:t>30</a:t>
            </a:fld>
            <a:endParaRPr lang="en-US"/>
          </a:p>
        </p:txBody>
      </p:sp>
    </p:spTree>
    <p:extLst>
      <p:ext uri="{BB962C8B-B14F-4D97-AF65-F5344CB8AC3E}">
        <p14:creationId xmlns:p14="http://schemas.microsoft.com/office/powerpoint/2010/main" val="28858288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ELP band rubrics and guidance are contained in</a:t>
            </a:r>
            <a:r>
              <a:rPr lang="en-US" baseline="0" dirty="0" smtClean="0"/>
              <a:t> the EL/WIDA FAQ on the ELPA page of the OSDE website. </a:t>
            </a:r>
            <a:endParaRPr lang="en-US" dirty="0"/>
          </a:p>
        </p:txBody>
      </p:sp>
      <p:sp>
        <p:nvSpPr>
          <p:cNvPr id="4" name="Slide Number Placeholder 3"/>
          <p:cNvSpPr>
            <a:spLocks noGrp="1"/>
          </p:cNvSpPr>
          <p:nvPr>
            <p:ph type="sldNum" sz="quarter" idx="10"/>
          </p:nvPr>
        </p:nvSpPr>
        <p:spPr/>
        <p:txBody>
          <a:bodyPr/>
          <a:lstStyle/>
          <a:p>
            <a:fld id="{D4C6FD64-75B7-4433-A4BF-D18587C009E6}" type="slidenum">
              <a:rPr lang="en-US" smtClean="0"/>
              <a:t>35</a:t>
            </a:fld>
            <a:endParaRPr lang="en-US"/>
          </a:p>
        </p:txBody>
      </p:sp>
    </p:spTree>
    <p:extLst>
      <p:ext uri="{BB962C8B-B14F-4D97-AF65-F5344CB8AC3E}">
        <p14:creationId xmlns:p14="http://schemas.microsoft.com/office/powerpoint/2010/main" val="16660533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Any of the following render ELs ineligible, even if they have met other criteria:</a:t>
            </a:r>
          </a:p>
          <a:p>
            <a:pPr lvl="1"/>
            <a:r>
              <a:rPr lang="en-US" dirty="0" smtClean="0">
                <a:solidFill>
                  <a:srgbClr val="00B050"/>
                </a:solidFill>
              </a:rPr>
              <a:t>Student is in grades K-2</a:t>
            </a:r>
          </a:p>
          <a:p>
            <a:pPr lvl="1"/>
            <a:r>
              <a:rPr lang="en-US" dirty="0" smtClean="0">
                <a:solidFill>
                  <a:srgbClr val="00B050"/>
                </a:solidFill>
              </a:rPr>
              <a:t>Student scored 4.2 or below on ACCESS Composite score (or on </a:t>
            </a:r>
            <a:r>
              <a:rPr lang="en-US" b="1" u="sng" dirty="0" smtClean="0">
                <a:solidFill>
                  <a:srgbClr val="00B050"/>
                </a:solidFill>
              </a:rPr>
              <a:t>any</a:t>
            </a:r>
            <a:r>
              <a:rPr lang="en-US" dirty="0" smtClean="0">
                <a:solidFill>
                  <a:srgbClr val="00B050"/>
                </a:solidFill>
              </a:rPr>
              <a:t> domain taken if disability precludes taking all domains)</a:t>
            </a:r>
          </a:p>
          <a:p>
            <a:pPr lvl="1"/>
            <a:r>
              <a:rPr lang="en-US" dirty="0" smtClean="0">
                <a:solidFill>
                  <a:srgbClr val="00B050"/>
                </a:solidFill>
              </a:rPr>
              <a:t>Student scored Unsatisfactory or Limited Knowledge on current OSTP ELA test</a:t>
            </a:r>
          </a:p>
          <a:p>
            <a:endParaRPr lang="en-US" dirty="0"/>
          </a:p>
        </p:txBody>
      </p:sp>
      <p:sp>
        <p:nvSpPr>
          <p:cNvPr id="4" name="Slide Number Placeholder 3"/>
          <p:cNvSpPr>
            <a:spLocks noGrp="1"/>
          </p:cNvSpPr>
          <p:nvPr>
            <p:ph type="sldNum" sz="quarter" idx="10"/>
          </p:nvPr>
        </p:nvSpPr>
        <p:spPr/>
        <p:txBody>
          <a:bodyPr/>
          <a:lstStyle/>
          <a:p>
            <a:fld id="{D4C6FD64-75B7-4433-A4BF-D18587C009E6}" type="slidenum">
              <a:rPr lang="en-US" smtClean="0"/>
              <a:t>37</a:t>
            </a:fld>
            <a:endParaRPr lang="en-US"/>
          </a:p>
        </p:txBody>
      </p:sp>
    </p:spTree>
    <p:extLst>
      <p:ext uri="{BB962C8B-B14F-4D97-AF65-F5344CB8AC3E}">
        <p14:creationId xmlns:p14="http://schemas.microsoft.com/office/powerpoint/2010/main" val="2402444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C6FD64-75B7-4433-A4BF-D18587C009E6}" type="slidenum">
              <a:rPr lang="en-US" smtClean="0"/>
              <a:t>40</a:t>
            </a:fld>
            <a:endParaRPr lang="en-US"/>
          </a:p>
        </p:txBody>
      </p:sp>
    </p:spTree>
    <p:extLst>
      <p:ext uri="{BB962C8B-B14F-4D97-AF65-F5344CB8AC3E}">
        <p14:creationId xmlns:p14="http://schemas.microsoft.com/office/powerpoint/2010/main" val="3059400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Districts have 30 calendar days to</a:t>
            </a:r>
            <a:r>
              <a:rPr lang="en-US" baseline="0" dirty="0" smtClean="0"/>
              <a:t> placement test ELs who are enrolled on or before the start date of school. Districts have 15 calendar days to test any potential EL students who enroll after the start date of school.  </a:t>
            </a:r>
            <a:endParaRPr lang="en-US" dirty="0"/>
          </a:p>
        </p:txBody>
      </p:sp>
      <p:sp>
        <p:nvSpPr>
          <p:cNvPr id="4" name="Slide Number Placeholder 3"/>
          <p:cNvSpPr>
            <a:spLocks noGrp="1"/>
          </p:cNvSpPr>
          <p:nvPr>
            <p:ph type="sldNum" sz="quarter" idx="10"/>
          </p:nvPr>
        </p:nvSpPr>
        <p:spPr/>
        <p:txBody>
          <a:bodyPr/>
          <a:lstStyle/>
          <a:p>
            <a:fld id="{D4C6FD64-75B7-4433-A4BF-D18587C009E6}" type="slidenum">
              <a:rPr lang="en-US" smtClean="0"/>
              <a:t>5</a:t>
            </a:fld>
            <a:endParaRPr lang="en-US"/>
          </a:p>
        </p:txBody>
      </p:sp>
    </p:spTree>
    <p:extLst>
      <p:ext uri="{BB962C8B-B14F-4D97-AF65-F5344CB8AC3E}">
        <p14:creationId xmlns:p14="http://schemas.microsoft.com/office/powerpoint/2010/main" val="39857297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C6FD64-75B7-4433-A4BF-D18587C009E6}" type="slidenum">
              <a:rPr lang="en-US" smtClean="0"/>
              <a:t>46</a:t>
            </a:fld>
            <a:endParaRPr lang="en-US"/>
          </a:p>
        </p:txBody>
      </p:sp>
    </p:spTree>
    <p:extLst>
      <p:ext uri="{BB962C8B-B14F-4D97-AF65-F5344CB8AC3E}">
        <p14:creationId xmlns:p14="http://schemas.microsoft.com/office/powerpoint/2010/main" val="33507688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C6FD64-75B7-4433-A4BF-D18587C009E6}" type="slidenum">
              <a:rPr lang="en-US" smtClean="0"/>
              <a:t>49</a:t>
            </a:fld>
            <a:endParaRPr lang="en-US"/>
          </a:p>
        </p:txBody>
      </p:sp>
    </p:spTree>
    <p:extLst>
      <p:ext uri="{BB962C8B-B14F-4D97-AF65-F5344CB8AC3E}">
        <p14:creationId xmlns:p14="http://schemas.microsoft.com/office/powerpoint/2010/main" val="3264738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NOTE: ELP</a:t>
            </a:r>
            <a:r>
              <a:rPr lang="en-US" baseline="0" dirty="0" smtClean="0"/>
              <a:t> band committees are not something that should happen on a rolling basis throughout the year. </a:t>
            </a:r>
            <a:endParaRPr lang="en-US" dirty="0" smtClean="0"/>
          </a:p>
          <a:p>
            <a:endParaRPr lang="en-US" dirty="0"/>
          </a:p>
        </p:txBody>
      </p:sp>
      <p:sp>
        <p:nvSpPr>
          <p:cNvPr id="4" name="Slide Number Placeholder 3"/>
          <p:cNvSpPr>
            <a:spLocks noGrp="1"/>
          </p:cNvSpPr>
          <p:nvPr>
            <p:ph type="sldNum" sz="quarter" idx="10"/>
          </p:nvPr>
        </p:nvSpPr>
        <p:spPr/>
        <p:txBody>
          <a:bodyPr/>
          <a:lstStyle/>
          <a:p>
            <a:fld id="{D4C6FD64-75B7-4433-A4BF-D18587C009E6}" type="slidenum">
              <a:rPr lang="en-US" smtClean="0"/>
              <a:t>51</a:t>
            </a:fld>
            <a:endParaRPr lang="en-US"/>
          </a:p>
        </p:txBody>
      </p:sp>
    </p:spTree>
    <p:extLst>
      <p:ext uri="{BB962C8B-B14F-4D97-AF65-F5344CB8AC3E}">
        <p14:creationId xmlns:p14="http://schemas.microsoft.com/office/powerpoint/2010/main" val="22447908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Due to low</a:t>
            </a:r>
            <a:r>
              <a:rPr lang="en-US" baseline="0" dirty="0" smtClean="0"/>
              <a:t> demand and poor attendance in recent years, OSDE will not be supporting ACCESS 2.0 Paper or offering in-person trainings for ACCESS for ELLs 2.0 Paper. Districts may petition the state board of education to be allowed to use Paper. The process for doing so is still in development. </a:t>
            </a:r>
            <a:endParaRPr lang="en-US" dirty="0"/>
          </a:p>
        </p:txBody>
      </p:sp>
      <p:sp>
        <p:nvSpPr>
          <p:cNvPr id="4" name="Slide Number Placeholder 3"/>
          <p:cNvSpPr>
            <a:spLocks noGrp="1"/>
          </p:cNvSpPr>
          <p:nvPr>
            <p:ph type="sldNum" sz="quarter" idx="10"/>
          </p:nvPr>
        </p:nvSpPr>
        <p:spPr/>
        <p:txBody>
          <a:bodyPr/>
          <a:lstStyle/>
          <a:p>
            <a:fld id="{D4C6FD64-75B7-4433-A4BF-D18587C009E6}" type="slidenum">
              <a:rPr lang="en-US" smtClean="0"/>
              <a:t>52</a:t>
            </a:fld>
            <a:endParaRPr lang="en-US"/>
          </a:p>
        </p:txBody>
      </p:sp>
    </p:spTree>
    <p:extLst>
      <p:ext uri="{BB962C8B-B14F-4D97-AF65-F5344CB8AC3E}">
        <p14:creationId xmlns:p14="http://schemas.microsoft.com/office/powerpoint/2010/main" val="40005943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Under NCLB, ELs who had tested as proficient could no longer receive EL accommodations on state testing.</a:t>
            </a:r>
          </a:p>
          <a:p>
            <a:endParaRPr lang="en-US" dirty="0"/>
          </a:p>
        </p:txBody>
      </p:sp>
      <p:sp>
        <p:nvSpPr>
          <p:cNvPr id="4" name="Slide Number Placeholder 3"/>
          <p:cNvSpPr>
            <a:spLocks noGrp="1"/>
          </p:cNvSpPr>
          <p:nvPr>
            <p:ph type="sldNum" sz="quarter" idx="10"/>
          </p:nvPr>
        </p:nvSpPr>
        <p:spPr/>
        <p:txBody>
          <a:bodyPr/>
          <a:lstStyle/>
          <a:p>
            <a:fld id="{D4C6FD64-75B7-4433-A4BF-D18587C009E6}" type="slidenum">
              <a:rPr lang="en-US" smtClean="0"/>
              <a:t>65</a:t>
            </a:fld>
            <a:endParaRPr lang="en-US"/>
          </a:p>
        </p:txBody>
      </p:sp>
    </p:spTree>
    <p:extLst>
      <p:ext uri="{BB962C8B-B14F-4D97-AF65-F5344CB8AC3E}">
        <p14:creationId xmlns:p14="http://schemas.microsoft.com/office/powerpoint/2010/main" val="25865178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Students should</a:t>
            </a:r>
            <a:r>
              <a:rPr lang="en-US" baseline="0" dirty="0" smtClean="0"/>
              <a:t> be thoroughly evaluated and given every opportunity to demonstrate communication skills. Students MUST be assessed in any domain in which they are able to participate. For example, a student that does not have expressive language skills, but does have receptive skills such as Listening, should be assessed in the receptive domains of Listening and Reading. </a:t>
            </a:r>
            <a:endParaRPr lang="en-US" dirty="0"/>
          </a:p>
        </p:txBody>
      </p:sp>
      <p:sp>
        <p:nvSpPr>
          <p:cNvPr id="4" name="Slide Number Placeholder 3"/>
          <p:cNvSpPr>
            <a:spLocks noGrp="1"/>
          </p:cNvSpPr>
          <p:nvPr>
            <p:ph type="sldNum" sz="quarter" idx="10"/>
          </p:nvPr>
        </p:nvSpPr>
        <p:spPr/>
        <p:txBody>
          <a:bodyPr/>
          <a:lstStyle/>
          <a:p>
            <a:fld id="{D4C6FD64-75B7-4433-A4BF-D18587C009E6}" type="slidenum">
              <a:rPr lang="en-US" smtClean="0"/>
              <a:t>71</a:t>
            </a:fld>
            <a:endParaRPr lang="en-US"/>
          </a:p>
        </p:txBody>
      </p:sp>
    </p:spTree>
    <p:extLst>
      <p:ext uri="{BB962C8B-B14F-4D97-AF65-F5344CB8AC3E}">
        <p14:creationId xmlns:p14="http://schemas.microsoft.com/office/powerpoint/2010/main" val="26740539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More information will be made available through the EL/WIDA website once it is made available to OSDE. </a:t>
            </a:r>
            <a:endParaRPr lang="en-US" dirty="0"/>
          </a:p>
        </p:txBody>
      </p:sp>
      <p:sp>
        <p:nvSpPr>
          <p:cNvPr id="4" name="Slide Number Placeholder 3"/>
          <p:cNvSpPr>
            <a:spLocks noGrp="1"/>
          </p:cNvSpPr>
          <p:nvPr>
            <p:ph type="sldNum" sz="quarter" idx="10"/>
          </p:nvPr>
        </p:nvSpPr>
        <p:spPr/>
        <p:txBody>
          <a:bodyPr/>
          <a:lstStyle/>
          <a:p>
            <a:fld id="{D4C6FD64-75B7-4433-A4BF-D18587C009E6}" type="slidenum">
              <a:rPr lang="en-US" smtClean="0"/>
              <a:t>73</a:t>
            </a:fld>
            <a:endParaRPr lang="en-US"/>
          </a:p>
        </p:txBody>
      </p:sp>
    </p:spTree>
    <p:extLst>
      <p:ext uri="{BB962C8B-B14F-4D97-AF65-F5344CB8AC3E}">
        <p14:creationId xmlns:p14="http://schemas.microsoft.com/office/powerpoint/2010/main" val="32316169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At the end of the </a:t>
            </a:r>
            <a:r>
              <a:rPr lang="en-US" dirty="0" err="1" smtClean="0"/>
              <a:t>eWorkshop</a:t>
            </a:r>
            <a:r>
              <a:rPr lang="en-US" dirty="0" smtClean="0"/>
              <a:t>, teachers have an opportunity to select a pathway for further learning and corresponding resources focused on discourse–centered instruction and collaborative meaning–making in the STEM classroom.</a:t>
            </a:r>
            <a:endParaRPr lang="en-US" dirty="0"/>
          </a:p>
        </p:txBody>
      </p:sp>
      <p:sp>
        <p:nvSpPr>
          <p:cNvPr id="4" name="Slide Number Placeholder 3"/>
          <p:cNvSpPr>
            <a:spLocks noGrp="1"/>
          </p:cNvSpPr>
          <p:nvPr>
            <p:ph type="sldNum" sz="quarter" idx="10"/>
          </p:nvPr>
        </p:nvSpPr>
        <p:spPr/>
        <p:txBody>
          <a:bodyPr/>
          <a:lstStyle/>
          <a:p>
            <a:fld id="{D4C6FD64-75B7-4433-A4BF-D18587C009E6}" type="slidenum">
              <a:rPr lang="en-US" smtClean="0"/>
              <a:t>75</a:t>
            </a:fld>
            <a:endParaRPr lang="en-US"/>
          </a:p>
        </p:txBody>
      </p:sp>
    </p:spTree>
    <p:extLst>
      <p:ext uri="{BB962C8B-B14F-4D97-AF65-F5344CB8AC3E}">
        <p14:creationId xmlns:p14="http://schemas.microsoft.com/office/powerpoint/2010/main" val="41314475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C6FD64-75B7-4433-A4BF-D18587C009E6}" type="slidenum">
              <a:rPr lang="en-US" smtClean="0"/>
              <a:t>77</a:t>
            </a:fld>
            <a:endParaRPr lang="en-US"/>
          </a:p>
        </p:txBody>
      </p:sp>
    </p:spTree>
    <p:extLst>
      <p:ext uri="{BB962C8B-B14F-4D97-AF65-F5344CB8AC3E}">
        <p14:creationId xmlns:p14="http://schemas.microsoft.com/office/powerpoint/2010/main" val="2899743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Additional</a:t>
            </a:r>
            <a:r>
              <a:rPr lang="en-US" baseline="0" dirty="0" smtClean="0"/>
              <a:t> info and registration links will go out through EL/WIDA listserv as soon as they are made available to OSDE. </a:t>
            </a:r>
            <a:endParaRPr lang="en-US" dirty="0"/>
          </a:p>
        </p:txBody>
      </p:sp>
      <p:sp>
        <p:nvSpPr>
          <p:cNvPr id="4" name="Slide Number Placeholder 3"/>
          <p:cNvSpPr>
            <a:spLocks noGrp="1"/>
          </p:cNvSpPr>
          <p:nvPr>
            <p:ph type="sldNum" sz="quarter" idx="10"/>
          </p:nvPr>
        </p:nvSpPr>
        <p:spPr/>
        <p:txBody>
          <a:bodyPr/>
          <a:lstStyle/>
          <a:p>
            <a:fld id="{D4C6FD64-75B7-4433-A4BF-D18587C009E6}" type="slidenum">
              <a:rPr lang="en-US" smtClean="0"/>
              <a:t>78</a:t>
            </a:fld>
            <a:endParaRPr lang="en-US"/>
          </a:p>
        </p:txBody>
      </p:sp>
    </p:spTree>
    <p:extLst>
      <p:ext uri="{BB962C8B-B14F-4D97-AF65-F5344CB8AC3E}">
        <p14:creationId xmlns:p14="http://schemas.microsoft.com/office/powerpoint/2010/main" val="1328163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Districts have 30 calendar days to</a:t>
            </a:r>
            <a:r>
              <a:rPr lang="en-US" baseline="0" dirty="0" smtClean="0"/>
              <a:t> placement test ELs who are enrolled on or before the start date of school. Districts have 15 calendar days to test any potential EL students who enroll after the start date of school.  </a:t>
            </a:r>
            <a:endParaRPr lang="en-US" dirty="0"/>
          </a:p>
        </p:txBody>
      </p:sp>
      <p:sp>
        <p:nvSpPr>
          <p:cNvPr id="4" name="Slide Number Placeholder 3"/>
          <p:cNvSpPr>
            <a:spLocks noGrp="1"/>
          </p:cNvSpPr>
          <p:nvPr>
            <p:ph type="sldNum" sz="quarter" idx="10"/>
          </p:nvPr>
        </p:nvSpPr>
        <p:spPr/>
        <p:txBody>
          <a:bodyPr/>
          <a:lstStyle/>
          <a:p>
            <a:fld id="{D4C6FD64-75B7-4433-A4BF-D18587C009E6}" type="slidenum">
              <a:rPr lang="en-US" smtClean="0"/>
              <a:t>6</a:t>
            </a:fld>
            <a:endParaRPr lang="en-US"/>
          </a:p>
        </p:txBody>
      </p:sp>
    </p:spTree>
    <p:extLst>
      <p:ext uri="{BB962C8B-B14F-4D97-AF65-F5344CB8AC3E}">
        <p14:creationId xmlns:p14="http://schemas.microsoft.com/office/powerpoint/2010/main" val="33375613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Only 3</a:t>
            </a:r>
            <a:r>
              <a:rPr lang="en-US" baseline="30000" dirty="0" smtClean="0"/>
              <a:t>rd</a:t>
            </a:r>
            <a:r>
              <a:rPr lang="en-US" dirty="0" smtClean="0"/>
              <a:t> grade math tests will be offered in a paper Spanish translated form this year. All other</a:t>
            </a:r>
            <a:r>
              <a:rPr lang="en-US" baseline="0" dirty="0" smtClean="0"/>
              <a:t> grades/tests that are offered in Spanish translated forms will be online with an accompanying test-to-speech pack. This is due to VERY low demand for the paper forms.</a:t>
            </a:r>
            <a:endParaRPr lang="en-US" dirty="0"/>
          </a:p>
        </p:txBody>
      </p:sp>
      <p:sp>
        <p:nvSpPr>
          <p:cNvPr id="4" name="Slide Number Placeholder 3"/>
          <p:cNvSpPr>
            <a:spLocks noGrp="1"/>
          </p:cNvSpPr>
          <p:nvPr>
            <p:ph type="sldNum" sz="quarter" idx="10"/>
          </p:nvPr>
        </p:nvSpPr>
        <p:spPr/>
        <p:txBody>
          <a:bodyPr/>
          <a:lstStyle/>
          <a:p>
            <a:fld id="{D4C6FD64-75B7-4433-A4BF-D18587C009E6}" type="slidenum">
              <a:rPr lang="en-US" smtClean="0"/>
              <a:t>81</a:t>
            </a:fld>
            <a:endParaRPr lang="en-US"/>
          </a:p>
        </p:txBody>
      </p:sp>
    </p:spTree>
    <p:extLst>
      <p:ext uri="{BB962C8B-B14F-4D97-AF65-F5344CB8AC3E}">
        <p14:creationId xmlns:p14="http://schemas.microsoft.com/office/powerpoint/2010/main" val="462442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In</a:t>
            </a:r>
            <a:r>
              <a:rPr lang="en-US" baseline="0" dirty="0" smtClean="0"/>
              <a:t> districts with very high numbers of ELs, it is acceptable to appoint more than one DTC, but most districts should appoint one person to be DTC and have all Additional Materials orders placed by that person.  </a:t>
            </a:r>
          </a:p>
          <a:p>
            <a:r>
              <a:rPr lang="en-US" baseline="0" dirty="0" smtClean="0"/>
              <a:t>NOTE: Please note that financial penalties will result from excessive additional materials orders. </a:t>
            </a:r>
            <a:endParaRPr lang="en-US" dirty="0"/>
          </a:p>
        </p:txBody>
      </p:sp>
      <p:sp>
        <p:nvSpPr>
          <p:cNvPr id="4" name="Slide Number Placeholder 3"/>
          <p:cNvSpPr>
            <a:spLocks noGrp="1"/>
          </p:cNvSpPr>
          <p:nvPr>
            <p:ph type="sldNum" sz="quarter" idx="10"/>
          </p:nvPr>
        </p:nvSpPr>
        <p:spPr/>
        <p:txBody>
          <a:bodyPr/>
          <a:lstStyle/>
          <a:p>
            <a:fld id="{D4C6FD64-75B7-4433-A4BF-D18587C009E6}" type="slidenum">
              <a:rPr lang="en-US" smtClean="0"/>
              <a:t>9</a:t>
            </a:fld>
            <a:endParaRPr lang="en-US"/>
          </a:p>
        </p:txBody>
      </p:sp>
    </p:spTree>
    <p:extLst>
      <p:ext uri="{BB962C8B-B14F-4D97-AF65-F5344CB8AC3E}">
        <p14:creationId xmlns:p14="http://schemas.microsoft.com/office/powerpoint/2010/main" val="4169182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NOTE: WIDA Screener is </a:t>
            </a:r>
            <a:r>
              <a:rPr lang="en-US" sz="1200" dirty="0" smtClean="0"/>
              <a:t>not a diagnostic or interim progress test. </a:t>
            </a:r>
            <a:r>
              <a:rPr lang="en-US" dirty="0" smtClean="0"/>
              <a:t>WIDA MODEL is the only WIDA assessment designed to be used as a</a:t>
            </a:r>
            <a:r>
              <a:rPr lang="en-US" baseline="0" dirty="0" smtClean="0"/>
              <a:t>n interim progress test. </a:t>
            </a:r>
            <a:endParaRPr lang="en-US" dirty="0"/>
          </a:p>
        </p:txBody>
      </p:sp>
      <p:sp>
        <p:nvSpPr>
          <p:cNvPr id="4" name="Slide Number Placeholder 3"/>
          <p:cNvSpPr>
            <a:spLocks noGrp="1"/>
          </p:cNvSpPr>
          <p:nvPr>
            <p:ph type="sldNum" sz="quarter" idx="10"/>
          </p:nvPr>
        </p:nvSpPr>
        <p:spPr/>
        <p:txBody>
          <a:bodyPr/>
          <a:lstStyle/>
          <a:p>
            <a:fld id="{D4C6FD64-75B7-4433-A4BF-D18587C009E6}" type="slidenum">
              <a:rPr lang="en-US" smtClean="0"/>
              <a:t>10</a:t>
            </a:fld>
            <a:endParaRPr lang="en-US"/>
          </a:p>
        </p:txBody>
      </p:sp>
    </p:spTree>
    <p:extLst>
      <p:ext uri="{BB962C8B-B14F-4D97-AF65-F5344CB8AC3E}">
        <p14:creationId xmlns:p14="http://schemas.microsoft.com/office/powerpoint/2010/main" val="3552975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Certfied</a:t>
            </a:r>
            <a:r>
              <a:rPr lang="en-US" baseline="0" dirty="0" smtClean="0"/>
              <a:t> paras=AA degree, passed the PRAXIS, etc…</a:t>
            </a:r>
            <a:endParaRPr lang="en-US" dirty="0"/>
          </a:p>
        </p:txBody>
      </p:sp>
      <p:sp>
        <p:nvSpPr>
          <p:cNvPr id="4" name="Slide Number Placeholder 3"/>
          <p:cNvSpPr>
            <a:spLocks noGrp="1"/>
          </p:cNvSpPr>
          <p:nvPr>
            <p:ph type="sldNum" sz="quarter" idx="10"/>
          </p:nvPr>
        </p:nvSpPr>
        <p:spPr/>
        <p:txBody>
          <a:bodyPr/>
          <a:lstStyle/>
          <a:p>
            <a:fld id="{D4C6FD64-75B7-4433-A4BF-D18587C009E6}" type="slidenum">
              <a:rPr lang="en-US" smtClean="0"/>
              <a:t>11</a:t>
            </a:fld>
            <a:endParaRPr lang="en-US"/>
          </a:p>
        </p:txBody>
      </p:sp>
    </p:spTree>
    <p:extLst>
      <p:ext uri="{BB962C8B-B14F-4D97-AF65-F5344CB8AC3E}">
        <p14:creationId xmlns:p14="http://schemas.microsoft.com/office/powerpoint/2010/main" val="329324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report to WIDA and</a:t>
            </a:r>
            <a:r>
              <a:rPr lang="en-US" baseline="0" dirty="0" smtClean="0"/>
              <a:t> DRC if student responses or score reports are not due within two hours (responses) or almost immediately (Score Reports after Speaking and Writing responses are scored). </a:t>
            </a:r>
            <a:endParaRPr lang="en-US" dirty="0"/>
          </a:p>
        </p:txBody>
      </p:sp>
      <p:sp>
        <p:nvSpPr>
          <p:cNvPr id="4" name="Slide Number Placeholder 3"/>
          <p:cNvSpPr>
            <a:spLocks noGrp="1"/>
          </p:cNvSpPr>
          <p:nvPr>
            <p:ph type="sldNum" sz="quarter" idx="10"/>
          </p:nvPr>
        </p:nvSpPr>
        <p:spPr/>
        <p:txBody>
          <a:bodyPr/>
          <a:lstStyle/>
          <a:p>
            <a:fld id="{D4C6FD64-75B7-4433-A4BF-D18587C009E6}" type="slidenum">
              <a:rPr lang="en-US" smtClean="0"/>
              <a:t>13</a:t>
            </a:fld>
            <a:endParaRPr lang="en-US"/>
          </a:p>
        </p:txBody>
      </p:sp>
    </p:spTree>
    <p:extLst>
      <p:ext uri="{BB962C8B-B14F-4D97-AF65-F5344CB8AC3E}">
        <p14:creationId xmlns:p14="http://schemas.microsoft.com/office/powerpoint/2010/main" val="40672086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a:t>
            </a:r>
            <a:r>
              <a:rPr lang="en-US" baseline="30000" dirty="0" smtClean="0"/>
              <a:t>st</a:t>
            </a:r>
            <a:r>
              <a:rPr lang="en-US" dirty="0" smtClean="0"/>
              <a:t>-5</a:t>
            </a:r>
            <a:r>
              <a:rPr lang="en-US" baseline="30000" dirty="0" smtClean="0"/>
              <a:t>th</a:t>
            </a:r>
            <a:r>
              <a:rPr lang="en-US" dirty="0" smtClean="0"/>
              <a:t> grade kit (USB or CDs): $69</a:t>
            </a:r>
          </a:p>
          <a:p>
            <a:r>
              <a:rPr lang="en-US" dirty="0" smtClean="0"/>
              <a:t>6</a:t>
            </a:r>
            <a:r>
              <a:rPr lang="en-US" baseline="30000" dirty="0" smtClean="0"/>
              <a:t>th</a:t>
            </a:r>
            <a:r>
              <a:rPr lang="en-US" dirty="0" smtClean="0"/>
              <a:t>-12</a:t>
            </a:r>
            <a:r>
              <a:rPr lang="en-US" baseline="30000" dirty="0" smtClean="0"/>
              <a:t>th</a:t>
            </a:r>
            <a:r>
              <a:rPr lang="en-US" dirty="0" smtClean="0"/>
              <a:t> grade kit:</a:t>
            </a:r>
            <a:r>
              <a:rPr lang="en-US" baseline="0" dirty="0" smtClean="0"/>
              <a:t> $69</a:t>
            </a:r>
          </a:p>
          <a:p>
            <a:r>
              <a:rPr lang="en-US" baseline="0" dirty="0" smtClean="0"/>
              <a:t>1</a:t>
            </a:r>
            <a:r>
              <a:rPr lang="en-US" baseline="30000" dirty="0" smtClean="0"/>
              <a:t>st</a:t>
            </a:r>
            <a:r>
              <a:rPr lang="en-US" baseline="0" dirty="0" smtClean="0"/>
              <a:t>-12</a:t>
            </a:r>
            <a:r>
              <a:rPr lang="en-US" baseline="30000" dirty="0" smtClean="0"/>
              <a:t>th</a:t>
            </a:r>
            <a:r>
              <a:rPr lang="en-US" baseline="0" dirty="0" smtClean="0"/>
              <a:t> grade kit: $89</a:t>
            </a:r>
            <a:endParaRPr lang="en-US" dirty="0"/>
          </a:p>
        </p:txBody>
      </p:sp>
      <p:sp>
        <p:nvSpPr>
          <p:cNvPr id="4" name="Slide Number Placeholder 3"/>
          <p:cNvSpPr>
            <a:spLocks noGrp="1"/>
          </p:cNvSpPr>
          <p:nvPr>
            <p:ph type="sldNum" sz="quarter" idx="10"/>
          </p:nvPr>
        </p:nvSpPr>
        <p:spPr/>
        <p:txBody>
          <a:bodyPr/>
          <a:lstStyle/>
          <a:p>
            <a:fld id="{D4C6FD64-75B7-4433-A4BF-D18587C009E6}" type="slidenum">
              <a:rPr lang="en-US" smtClean="0"/>
              <a:t>14</a:t>
            </a:fld>
            <a:endParaRPr lang="en-US"/>
          </a:p>
        </p:txBody>
      </p:sp>
    </p:spTree>
    <p:extLst>
      <p:ext uri="{BB962C8B-B14F-4D97-AF65-F5344CB8AC3E}">
        <p14:creationId xmlns:p14="http://schemas.microsoft.com/office/powerpoint/2010/main" val="38137132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NOTE:*Same cost for USB or CD versions</a:t>
            </a:r>
            <a:endParaRPr lang="en-US" dirty="0"/>
          </a:p>
        </p:txBody>
      </p:sp>
      <p:sp>
        <p:nvSpPr>
          <p:cNvPr id="4" name="Slide Number Placeholder 3"/>
          <p:cNvSpPr>
            <a:spLocks noGrp="1"/>
          </p:cNvSpPr>
          <p:nvPr>
            <p:ph type="sldNum" sz="quarter" idx="10"/>
          </p:nvPr>
        </p:nvSpPr>
        <p:spPr/>
        <p:txBody>
          <a:bodyPr/>
          <a:lstStyle/>
          <a:p>
            <a:fld id="{D4C6FD64-75B7-4433-A4BF-D18587C009E6}" type="slidenum">
              <a:rPr lang="en-US" smtClean="0"/>
              <a:t>15</a:t>
            </a:fld>
            <a:endParaRPr lang="en-US"/>
          </a:p>
        </p:txBody>
      </p:sp>
    </p:spTree>
    <p:extLst>
      <p:ext uri="{BB962C8B-B14F-4D97-AF65-F5344CB8AC3E}">
        <p14:creationId xmlns:p14="http://schemas.microsoft.com/office/powerpoint/2010/main" val="30918379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51972"/>
            <a:ext cx="9136991" cy="3182257"/>
          </a:xfrm>
          <a:prstGeom prst="rect">
            <a:avLst/>
          </a:prstGeom>
        </p:spPr>
      </p:pic>
      <p:sp>
        <p:nvSpPr>
          <p:cNvPr id="2" name="Title 1"/>
          <p:cNvSpPr>
            <a:spLocks noGrp="1"/>
          </p:cNvSpPr>
          <p:nvPr>
            <p:ph type="ctrTitle"/>
          </p:nvPr>
        </p:nvSpPr>
        <p:spPr>
          <a:xfrm>
            <a:off x="0" y="3193143"/>
            <a:ext cx="9136991" cy="1293627"/>
          </a:xfrm>
        </p:spPr>
        <p:txBody>
          <a:bodyPr anchor="b"/>
          <a:lstStyle>
            <a:lvl1pPr algn="ctr">
              <a:defRPr sz="4500" b="0" i="0">
                <a:solidFill>
                  <a:srgbClr val="902680"/>
                </a:solidFill>
                <a:latin typeface="Gotham Medium" charset="0"/>
                <a:ea typeface="Gotham Medium" charset="0"/>
                <a:cs typeface="Gotham Medium"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143000" y="4578846"/>
            <a:ext cx="6858000" cy="1655762"/>
          </a:xfrm>
        </p:spPr>
        <p:txBody>
          <a:bodyPr/>
          <a:lstStyle>
            <a:lvl1pPr marL="0" indent="0" algn="ctr">
              <a:buNone/>
              <a:defRPr sz="1800">
                <a:solidFill>
                  <a:srgbClr val="F47524"/>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ACDB3CC-F982-40F9-8DD6-BCC9AFBF44BD}" type="datetime1">
              <a:rPr lang="en-US" smtClean="0"/>
              <a:pPr/>
              <a:t>8/29/2018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8E988-FB04-AB4E-BE5A-59F242AF7F7A}" type="slidenum">
              <a:rPr lang="en-US" smtClean="0"/>
              <a:t>‹#›</a:t>
            </a:fld>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9" y="351972"/>
            <a:ext cx="9136991" cy="3182257"/>
          </a:xfrm>
          <a:prstGeom prst="rect">
            <a:avLst/>
          </a:prstGeom>
        </p:spPr>
      </p:pic>
      <p:cxnSp>
        <p:nvCxnSpPr>
          <p:cNvPr id="10" name="Straight Connector 9"/>
          <p:cNvCxnSpPr/>
          <p:nvPr userDrawn="1"/>
        </p:nvCxnSpPr>
        <p:spPr>
          <a:xfrm>
            <a:off x="1535546" y="3284682"/>
            <a:ext cx="6072909" cy="0"/>
          </a:xfrm>
          <a:prstGeom prst="line">
            <a:avLst/>
          </a:prstGeom>
          <a:ln>
            <a:solidFill>
              <a:srgbClr val="E7B617"/>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9785743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C2560D-EC28-3B41-86E8-18F1CE0113B4}"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680334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C2560D-EC28-3B41-86E8-18F1CE0113B4}"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251785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C2560D-EC28-3B41-86E8-18F1CE0113B4}"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cxnSp>
        <p:nvCxnSpPr>
          <p:cNvPr id="7" name="Straight Connector 6"/>
          <p:cNvCxnSpPr/>
          <p:nvPr userDrawn="1"/>
        </p:nvCxnSpPr>
        <p:spPr>
          <a:xfrm>
            <a:off x="1535546" y="1270000"/>
            <a:ext cx="6072909" cy="0"/>
          </a:xfrm>
          <a:prstGeom prst="line">
            <a:avLst/>
          </a:prstGeom>
          <a:ln>
            <a:solidFill>
              <a:srgbClr val="E7B617"/>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1808354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rgbClr val="F47524"/>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A9E7B99-7C3F-4BC3-B7B8-7E1F8C620B24}" type="datetime1">
              <a:rPr lang="en-US" smtClean="0"/>
              <a:pPr/>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F2B4D-6B12-4EDF-87BB-2B55CECB6611}" type="slidenum">
              <a:rPr lang="en-US" smtClean="0"/>
              <a:pPr/>
              <a:t>‹#›</a:t>
            </a:fld>
            <a:endParaRPr lang="en-US"/>
          </a:p>
        </p:txBody>
      </p:sp>
    </p:spTree>
    <p:extLst>
      <p:ext uri="{BB962C8B-B14F-4D97-AF65-F5344CB8AC3E}">
        <p14:creationId xmlns:p14="http://schemas.microsoft.com/office/powerpoint/2010/main" val="114640226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C2560D-EC28-3B41-86E8-18F1CE0113B4}" type="datetimeFigureOut">
              <a:rPr lang="en-US" smtClean="0"/>
              <a:t>8/29/2018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cxnSp>
        <p:nvCxnSpPr>
          <p:cNvPr id="8" name="Straight Connector 7"/>
          <p:cNvCxnSpPr/>
          <p:nvPr userDrawn="1"/>
        </p:nvCxnSpPr>
        <p:spPr>
          <a:xfrm>
            <a:off x="1535546" y="1270000"/>
            <a:ext cx="6072909" cy="0"/>
          </a:xfrm>
          <a:prstGeom prst="line">
            <a:avLst/>
          </a:prstGeom>
          <a:ln>
            <a:solidFill>
              <a:srgbClr val="E7B617"/>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16918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C2560D-EC28-3B41-86E8-18F1CE0113B4}" type="datetimeFigureOut">
              <a:rPr lang="en-US" smtClean="0"/>
              <a:t>8/29/2018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66355A-084C-D24E-9AD2-7E4FC41EA627}" type="slidenum">
              <a:rPr lang="en-US" smtClean="0"/>
              <a:t>‹#›</a:t>
            </a:fld>
            <a:endParaRPr lang="en-US"/>
          </a:p>
        </p:txBody>
      </p:sp>
      <p:cxnSp>
        <p:nvCxnSpPr>
          <p:cNvPr id="10" name="Straight Connector 9"/>
          <p:cNvCxnSpPr/>
          <p:nvPr userDrawn="1"/>
        </p:nvCxnSpPr>
        <p:spPr>
          <a:xfrm>
            <a:off x="1535546" y="1270000"/>
            <a:ext cx="6072909" cy="0"/>
          </a:xfrm>
          <a:prstGeom prst="line">
            <a:avLst/>
          </a:prstGeom>
          <a:ln>
            <a:solidFill>
              <a:srgbClr val="E7B617"/>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70550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C2560D-EC28-3B41-86E8-18F1CE0113B4}" type="datetimeFigureOut">
              <a:rPr lang="en-US" smtClean="0"/>
              <a:t>8/29/2018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66355A-084C-D24E-9AD2-7E4FC41EA627}" type="slidenum">
              <a:rPr lang="en-US" smtClean="0"/>
              <a:t>‹#›</a:t>
            </a:fld>
            <a:endParaRPr lang="en-US"/>
          </a:p>
        </p:txBody>
      </p:sp>
      <p:cxnSp>
        <p:nvCxnSpPr>
          <p:cNvPr id="6" name="Straight Connector 5"/>
          <p:cNvCxnSpPr/>
          <p:nvPr userDrawn="1"/>
        </p:nvCxnSpPr>
        <p:spPr>
          <a:xfrm>
            <a:off x="1535546" y="1270000"/>
            <a:ext cx="6072909" cy="0"/>
          </a:xfrm>
          <a:prstGeom prst="line">
            <a:avLst/>
          </a:prstGeom>
          <a:ln>
            <a:solidFill>
              <a:srgbClr val="E7B617"/>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72589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2560D-EC28-3B41-86E8-18F1CE0113B4}" type="datetimeFigureOut">
              <a:rPr lang="en-US" smtClean="0"/>
              <a:t>8/29/2018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566333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8/29/2018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extLst>
      <p:ext uri="{BB962C8B-B14F-4D97-AF65-F5344CB8AC3E}">
        <p14:creationId xmlns:p14="http://schemas.microsoft.com/office/powerpoint/2010/main" val="538735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8/29/2018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306903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9335" y="6485309"/>
            <a:ext cx="2057400" cy="365125"/>
          </a:xfrm>
          <a:prstGeom prst="rect">
            <a:avLst/>
          </a:prstGeom>
        </p:spPr>
        <p:txBody>
          <a:bodyPr vert="horz" lIns="91440" tIns="45720" rIns="91440" bIns="45720" rtlCol="0" anchor="ctr"/>
          <a:lstStyle>
            <a:lvl1pPr algn="l">
              <a:defRPr sz="900">
                <a:solidFill>
                  <a:srgbClr val="F47524"/>
                </a:solidFill>
              </a:defRPr>
            </a:lvl1pPr>
          </a:lstStyle>
          <a:p>
            <a:fld id="{68C2560D-EC28-3B41-86E8-18F1CE0113B4}" type="datetimeFigureOut">
              <a:rPr lang="en-US" smtClean="0"/>
              <a:pPr/>
              <a:t>8/29/2018</a:t>
            </a:fld>
            <a:endParaRPr lang="en-US"/>
          </a:p>
        </p:txBody>
      </p:sp>
      <p:sp>
        <p:nvSpPr>
          <p:cNvPr id="5" name="Footer Placeholder 4"/>
          <p:cNvSpPr>
            <a:spLocks noGrp="1"/>
          </p:cNvSpPr>
          <p:nvPr>
            <p:ph type="ftr" sz="quarter" idx="3"/>
          </p:nvPr>
        </p:nvSpPr>
        <p:spPr>
          <a:xfrm>
            <a:off x="3028950" y="6485309"/>
            <a:ext cx="3086100" cy="365125"/>
          </a:xfrm>
          <a:prstGeom prst="rect">
            <a:avLst/>
          </a:prstGeom>
        </p:spPr>
        <p:txBody>
          <a:bodyPr vert="horz" lIns="91440" tIns="45720" rIns="91440" bIns="45720" rtlCol="0" anchor="ctr"/>
          <a:lstStyle>
            <a:lvl1pPr algn="ctr">
              <a:defRPr sz="900">
                <a:solidFill>
                  <a:srgbClr val="F47524"/>
                </a:solidFill>
              </a:defRPr>
            </a:lvl1pPr>
          </a:lstStyle>
          <a:p>
            <a:endParaRPr lang="en-US"/>
          </a:p>
        </p:txBody>
      </p:sp>
      <p:sp>
        <p:nvSpPr>
          <p:cNvPr id="6" name="Slide Number Placeholder 5"/>
          <p:cNvSpPr>
            <a:spLocks noGrp="1"/>
          </p:cNvSpPr>
          <p:nvPr>
            <p:ph type="sldNum" sz="quarter" idx="4"/>
          </p:nvPr>
        </p:nvSpPr>
        <p:spPr>
          <a:xfrm>
            <a:off x="6957265" y="6485309"/>
            <a:ext cx="2057400" cy="365125"/>
          </a:xfrm>
          <a:prstGeom prst="rect">
            <a:avLst/>
          </a:prstGeom>
        </p:spPr>
        <p:txBody>
          <a:bodyPr vert="horz" lIns="91440" tIns="45720" rIns="91440" bIns="45720" rtlCol="0" anchor="ctr"/>
          <a:lstStyle>
            <a:lvl1pPr algn="r">
              <a:defRPr sz="900">
                <a:solidFill>
                  <a:srgbClr val="F47524"/>
                </a:solidFill>
              </a:defRPr>
            </a:lvl1pPr>
          </a:lstStyle>
          <a:p>
            <a:fld id="{2066355A-084C-D24E-9AD2-7E4FC41EA627}" type="slidenum">
              <a:rPr lang="en-US" smtClean="0"/>
              <a:pPr/>
              <a:t>‹#›</a:t>
            </a:fld>
            <a:endParaRPr lang="en-US" dirty="0"/>
          </a:p>
        </p:txBody>
      </p:sp>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827932" y="5679831"/>
            <a:ext cx="2316068" cy="805477"/>
          </a:xfrm>
          <a:prstGeom prst="rect">
            <a:avLst/>
          </a:prstGeom>
        </p:spPr>
      </p:pic>
    </p:spTree>
    <p:extLst>
      <p:ext uri="{BB962C8B-B14F-4D97-AF65-F5344CB8AC3E}">
        <p14:creationId xmlns:p14="http://schemas.microsoft.com/office/powerpoint/2010/main" val="3211382285"/>
      </p:ext>
    </p:extLst>
  </p:cSld>
  <p:clrMap bg1="lt1" tx1="dk1" bg2="lt2" tx2="dk2" accent1="accent1" accent2="accent2" accent3="accent3" accent4="accent4" accent5="accent5" accent6="accent6" hlink="hlink" folHlink="folHlink"/>
  <p:sldLayoutIdLst>
    <p:sldLayoutId id="2147493468" r:id="rId1"/>
    <p:sldLayoutId id="2147493469" r:id="rId2"/>
    <p:sldLayoutId id="2147493470" r:id="rId3"/>
    <p:sldLayoutId id="2147493471" r:id="rId4"/>
    <p:sldLayoutId id="2147493472" r:id="rId5"/>
    <p:sldLayoutId id="2147493473" r:id="rId6"/>
    <p:sldLayoutId id="2147493474" r:id="rId7"/>
    <p:sldLayoutId id="2147493475" r:id="rId8"/>
    <p:sldLayoutId id="2147493476" r:id="rId9"/>
    <p:sldLayoutId id="2147493477" r:id="rId10"/>
    <p:sldLayoutId id="2147493478" r:id="rId11"/>
  </p:sldLayoutIdLs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rgbClr val="902680"/>
          </a:solidFill>
          <a:latin typeface="Gotham Medium" charset="0"/>
          <a:ea typeface="Gotham Medium" charset="0"/>
          <a:cs typeface="Gotham Medium" charset="0"/>
        </a:defRPr>
      </a:lvl1pPr>
    </p:titleStyle>
    <p:bodyStyle>
      <a:lvl1pPr marL="171450" indent="-171450" algn="l" defTabSz="685800" rtl="0" eaLnBrk="1" latinLnBrk="0" hangingPunct="1">
        <a:lnSpc>
          <a:spcPct val="90000"/>
        </a:lnSpc>
        <a:spcBef>
          <a:spcPts val="750"/>
        </a:spcBef>
        <a:buFont typeface="Arial"/>
        <a:buChar char="•"/>
        <a:defRPr sz="2100" b="0" i="0" kern="1200">
          <a:solidFill>
            <a:srgbClr val="902680"/>
          </a:solidFill>
          <a:latin typeface="Gotham Medium" charset="0"/>
          <a:ea typeface="Gotham Medium" charset="0"/>
          <a:cs typeface="Gotham Medium" charset="0"/>
        </a:defRPr>
      </a:lvl1pPr>
      <a:lvl2pPr marL="514350" indent="-171450" algn="l" defTabSz="685800" rtl="0" eaLnBrk="1" latinLnBrk="0" hangingPunct="1">
        <a:lnSpc>
          <a:spcPct val="90000"/>
        </a:lnSpc>
        <a:spcBef>
          <a:spcPts val="375"/>
        </a:spcBef>
        <a:buFont typeface="Arial"/>
        <a:buChar char="•"/>
        <a:defRPr sz="1800" b="0" i="0" kern="1200">
          <a:solidFill>
            <a:srgbClr val="902680"/>
          </a:solidFill>
          <a:latin typeface="Gotham Medium" charset="0"/>
          <a:ea typeface="Gotham Medium" charset="0"/>
          <a:cs typeface="Gotham Medium" charset="0"/>
        </a:defRPr>
      </a:lvl2pPr>
      <a:lvl3pPr marL="857250" indent="-171450" algn="l" defTabSz="685800" rtl="0" eaLnBrk="1" latinLnBrk="0" hangingPunct="1">
        <a:lnSpc>
          <a:spcPct val="90000"/>
        </a:lnSpc>
        <a:spcBef>
          <a:spcPts val="375"/>
        </a:spcBef>
        <a:buFont typeface="Arial"/>
        <a:buChar char="•"/>
        <a:defRPr sz="1500" b="0" i="0" kern="1200">
          <a:solidFill>
            <a:srgbClr val="902680"/>
          </a:solidFill>
          <a:latin typeface="Gotham Medium" charset="0"/>
          <a:ea typeface="Gotham Medium" charset="0"/>
          <a:cs typeface="Gotham Medium" charset="0"/>
        </a:defRPr>
      </a:lvl3pPr>
      <a:lvl4pPr marL="1200150" indent="-171450" algn="l" defTabSz="685800" rtl="0" eaLnBrk="1" latinLnBrk="0" hangingPunct="1">
        <a:lnSpc>
          <a:spcPct val="90000"/>
        </a:lnSpc>
        <a:spcBef>
          <a:spcPts val="375"/>
        </a:spcBef>
        <a:buFont typeface="Arial"/>
        <a:buChar char="•"/>
        <a:defRPr sz="1350" b="0" i="0" kern="1200">
          <a:solidFill>
            <a:srgbClr val="902680"/>
          </a:solidFill>
          <a:latin typeface="Gotham Medium" charset="0"/>
          <a:ea typeface="Gotham Medium" charset="0"/>
          <a:cs typeface="Gotham Medium" charset="0"/>
        </a:defRPr>
      </a:lvl4pPr>
      <a:lvl5pPr marL="1543050" indent="-171450" algn="l" defTabSz="685800" rtl="0" eaLnBrk="1" latinLnBrk="0" hangingPunct="1">
        <a:lnSpc>
          <a:spcPct val="90000"/>
        </a:lnSpc>
        <a:spcBef>
          <a:spcPts val="375"/>
        </a:spcBef>
        <a:buFont typeface="Arial"/>
        <a:buChar char="•"/>
        <a:defRPr sz="1350" b="0" i="0" kern="1200">
          <a:solidFill>
            <a:srgbClr val="902680"/>
          </a:solidFill>
          <a:latin typeface="Gotham Medium" charset="0"/>
          <a:ea typeface="Gotham Medium" charset="0"/>
          <a:cs typeface="Gotham Medium"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wceps.org/Store/WIDA"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wida.us/downloadLibrary.aspx"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wida.us/assessment/video/WIDAScreenerOnlineWebinar.aspx" TargetMode="External"/><Relationship Id="rId2" Type="http://schemas.openxmlformats.org/officeDocument/2006/relationships/hyperlink" Target="https://www.wida.us/assessment/Screener/" TargetMode="External"/><Relationship Id="rId1" Type="http://schemas.openxmlformats.org/officeDocument/2006/relationships/slideLayout" Target="../slideLayouts/slideLayout2.xml"/><Relationship Id="rId4" Type="http://schemas.openxmlformats.org/officeDocument/2006/relationships/hyperlink" Target="https://www.wida.us/assessment/video/WIDAScreenerPaperWebinar.aspx"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ida1k.webex.com/mw3300/mywebex/default.do?nomenu=true&amp;siteurl=wida1k&amp;service=6&amp;rnd=0.020660582620237178&amp;main_url=https://wida1k.webex.com/ec3300/eventcenter/event/eventAction.do?theAction%3Ddetail%26%26%26EMK%3D4832534b000000042f21dded3dabee4b34b9d45f914c6a806e64c82be5d9a935771e84eb26c59585%26siteurl%3Dwida1k%26confViewID%3D90200566522740636%26encryptTicket%3DSDJTSwAAAAQF0IEWnU2a8BuYMSQDz-J_bS59eWqVBHRxXFUoQ9NI9Q2%26" TargetMode="External"/><Relationship Id="rId2" Type="http://schemas.openxmlformats.org/officeDocument/2006/relationships/hyperlink" Target="https://wida1k.webex.com/mw3300/mywebex/default.do?nomenu=true&amp;siteurl=wida1k&amp;service=6&amp;rnd=0.2713967637448127&amp;main_url=https://wida1k.webex.com/ec3300/eventcenter/event/eventAction.do?theAction%3Ddetail%26%26%26EMK%3D4832534b00000004485f3654aac2e9c5556b7faa92561d73ac2f8b0fdfb36ae1f9e90d04c03d664f%26siteurl%3Dwida1k%26confViewID%3D90200469920579332%26encryptTicket%3DSDJTSwAAAATNLVyifccAu1ZZ945ClzdyY9YuhZXzxvfZXlM4yO6jGQ2%26" TargetMode="External"/><Relationship Id="rId1" Type="http://schemas.openxmlformats.org/officeDocument/2006/relationships/slideLayout" Target="../slideLayouts/slideLayout2.xml"/><Relationship Id="rId4" Type="http://schemas.openxmlformats.org/officeDocument/2006/relationships/hyperlink" Target="https://wida1k.webex.com/mw3300/mywebex/default.do?nomenu=true&amp;siteurl=wida1k&amp;service=6&amp;rnd=0.7646086102953179&amp;main_url=https://wida1k.webex.com/ec3300/eventcenter/event/eventAction.do?theAction%3Ddetail%26%26%26EMK%3D4832534b000000040f2d51d72ce4527e91193369ac98e7fbf602a2358e1467ec9564f864af30749d%26siteurl%3Dwida1k%26confViewID%3D90200526122155790%26encryptTicket%3DSDJTSwAAAASg3GjGJGQvj2HU6dMmXpKh4LwrJb3fuuegRSa_R6ToOg2%26" TargetMode="Externa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wida.us/assessment/access%202.0/documents/AccessibilityandAccommodationsSupplement.pdf"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de.ok.gov/sde/english-language-proficiency-assessments"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de.ok.gov/sde/sites/ok.gov.sde/files/documents/files/RSA-K-3%20Screening%20List.pdf"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de.ok.gov/sde/english-language-proficiency-assessment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https://www.wida.us/assessment/access%202.0/documents/AccessibilityandAccommodationsSupplement.pdf"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http://sde.ok.gov/sde/sites/ok.gov.sde/files/documents/files/WIDA%20Website%20Key%20Changes%20Guide.pdf" TargetMode="External"/><Relationship Id="rId2" Type="http://schemas.openxmlformats.org/officeDocument/2006/relationships/hyperlink" Target="wida.wisc.edu" TargetMode="External"/><Relationship Id="rId1" Type="http://schemas.openxmlformats.org/officeDocument/2006/relationships/slideLayout" Target="../slideLayouts/slideLayout2.xml"/><Relationship Id="rId4" Type="http://schemas.openxmlformats.org/officeDocument/2006/relationships/hyperlink" Target="http://www.wida.us/" TargetMode="Externa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hyperlink" Target="http://stem4els.wceruw.org/"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hyperlink" Target="https://wida.wisc.edu/sites/default/files/id-placement/OK-ID-Placement-Guidance.pdf" TargetMode="External"/><Relationship Id="rId2" Type="http://schemas.openxmlformats.org/officeDocument/2006/relationships/hyperlink" Target="https://wida.wisc.edu/memberships/consortium/ok" TargetMode="External"/><Relationship Id="rId1" Type="http://schemas.openxmlformats.org/officeDocument/2006/relationships/slideLayout" Target="../slideLayouts/slideLayout2.xml"/><Relationship Id="rId4" Type="http://schemas.openxmlformats.org/officeDocument/2006/relationships/hyperlink" Target="https://wida.wisc.edu/sites/default/files/state-specific-directions/OK-State-Specific-Directions.pdf"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8" Type="http://schemas.openxmlformats.org/officeDocument/2006/relationships/hyperlink" Target="https://wida.wisc.edu/assess/alt-access/scores-reports" TargetMode="External"/><Relationship Id="rId3" Type="http://schemas.openxmlformats.org/officeDocument/2006/relationships/hyperlink" Target="https://wida.wisc.edu/assess/kwapt" TargetMode="External"/><Relationship Id="rId7" Type="http://schemas.openxmlformats.org/officeDocument/2006/relationships/hyperlink" Target="https://wida.wisc.edu/assess/model" TargetMode="External"/><Relationship Id="rId2" Type="http://schemas.openxmlformats.org/officeDocument/2006/relationships/hyperlink" Target="https://wida.wisc.edu/assess/screener/online" TargetMode="External"/><Relationship Id="rId1" Type="http://schemas.openxmlformats.org/officeDocument/2006/relationships/slideLayout" Target="../slideLayouts/slideLayout2.xml"/><Relationship Id="rId6" Type="http://schemas.openxmlformats.org/officeDocument/2006/relationships/hyperlink" Target="https://wida.wisc.edu/assess/access/tests/kindergarten" TargetMode="External"/><Relationship Id="rId5" Type="http://schemas.openxmlformats.org/officeDocument/2006/relationships/hyperlink" Target="https://wida.wisc.edu/assess/access/tests/online" TargetMode="External"/><Relationship Id="rId4" Type="http://schemas.openxmlformats.org/officeDocument/2006/relationships/hyperlink" Target="https://www.wida.us/assessment/ACCESS20.aspx" TargetMode="External"/></Relationships>
</file>

<file path=ppt/slides/_rels/slide81.xml.rels><?xml version="1.0" encoding="UTF-8" standalone="yes"?>
<Relationships xmlns="http://schemas.openxmlformats.org/package/2006/relationships"><Relationship Id="rId3" Type="http://schemas.openxmlformats.org/officeDocument/2006/relationships/hyperlink" Target="http://sde.ok.gov/sde/sites/ok.gov.sde/files/documents/files/2017-2018%20English%20Language%20Academic%20Plan%20(ELAP).docx"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sde.ok.gov/sde/documents/2014-08-11/ostp-accommodations-placeholder" TargetMode="External"/></Relationships>
</file>

<file path=ppt/slides/_rels/slide82.xml.rels><?xml version="1.0" encoding="UTF-8" standalone="yes"?>
<Relationships xmlns="http://schemas.openxmlformats.org/package/2006/relationships"><Relationship Id="rId3" Type="http://schemas.openxmlformats.org/officeDocument/2006/relationships/hyperlink" Target="http://sde.ok.gov/sde/sites/ok.gov.sde/files/ACCESS%20for%20ELLs%20ELP%20Band%20Rubric.pdf" TargetMode="External"/><Relationship Id="rId2" Type="http://schemas.openxmlformats.org/officeDocument/2006/relationships/hyperlink" Target="http://sde.ok.gov/sde/english-language-proficiency-assessments" TargetMode="External"/><Relationship Id="rId1" Type="http://schemas.openxmlformats.org/officeDocument/2006/relationships/slideLayout" Target="../slideLayouts/slideLayout2.xml"/><Relationship Id="rId5" Type="http://schemas.openxmlformats.org/officeDocument/2006/relationships/hyperlink" Target="http://sde.ok.gov/sde/sites/ok.gov.sde/files/18-19FINALEdits_EL%20FAQ.pdf" TargetMode="External"/><Relationship Id="rId4" Type="http://schemas.openxmlformats.org/officeDocument/2006/relationships/hyperlink" Target="http://sde.ok.gov/sde/sites/ok.gov.sde/files/Alternate%20ACCESS%20for%20ELLs%20ELP%20Band%20Rubric.pdf" TargetMode="Externa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hyperlink" Target="mailto:elizabeth.warren@sde.ok.gov"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33135"/>
            <a:ext cx="7772400" cy="1917292"/>
          </a:xfrm>
        </p:spPr>
        <p:txBody>
          <a:bodyPr>
            <a:noAutofit/>
          </a:bodyPr>
          <a:lstStyle/>
          <a:p>
            <a:r>
              <a:rPr lang="en-US" sz="4400" dirty="0" smtClean="0"/>
              <a:t>Oklahoma’s English Learner Updates for 2018-2019</a:t>
            </a:r>
            <a:endParaRPr lang="en-US" sz="4400" dirty="0"/>
          </a:p>
        </p:txBody>
      </p:sp>
      <p:sp>
        <p:nvSpPr>
          <p:cNvPr id="3" name="Subtitle 2"/>
          <p:cNvSpPr>
            <a:spLocks noGrp="1"/>
          </p:cNvSpPr>
          <p:nvPr>
            <p:ph type="subTitle" idx="1"/>
          </p:nvPr>
        </p:nvSpPr>
        <p:spPr>
          <a:xfrm>
            <a:off x="1371600" y="3765754"/>
            <a:ext cx="6400800" cy="2546555"/>
          </a:xfrm>
        </p:spPr>
        <p:txBody>
          <a:bodyPr>
            <a:normAutofit fontScale="92500" lnSpcReduction="20000"/>
          </a:bodyPr>
          <a:lstStyle/>
          <a:p>
            <a:endParaRPr lang="en-US" dirty="0">
              <a:solidFill>
                <a:srgbClr val="00B050"/>
              </a:solidFill>
            </a:endParaRPr>
          </a:p>
          <a:p>
            <a:endParaRPr lang="en-US" dirty="0">
              <a:solidFill>
                <a:srgbClr val="00B050"/>
              </a:solidFill>
            </a:endParaRPr>
          </a:p>
          <a:p>
            <a:endParaRPr lang="en-US" dirty="0" smtClean="0">
              <a:solidFill>
                <a:srgbClr val="00B050"/>
              </a:solidFill>
            </a:endParaRPr>
          </a:p>
          <a:p>
            <a:endParaRPr lang="en-US" dirty="0">
              <a:solidFill>
                <a:srgbClr val="00B050"/>
              </a:solidFill>
            </a:endParaRPr>
          </a:p>
          <a:p>
            <a:endParaRPr lang="en-US" dirty="0" smtClean="0">
              <a:solidFill>
                <a:srgbClr val="00B050"/>
              </a:solidFill>
            </a:endParaRPr>
          </a:p>
          <a:p>
            <a:endParaRPr lang="en-US" sz="2800" dirty="0">
              <a:solidFill>
                <a:srgbClr val="00B050"/>
              </a:solidFill>
            </a:endParaRPr>
          </a:p>
          <a:p>
            <a:r>
              <a:rPr lang="en-US" sz="2800" b="1" dirty="0" smtClean="0">
                <a:solidFill>
                  <a:srgbClr val="FF6600"/>
                </a:solidFill>
              </a:rPr>
              <a:t>Changes to Serving ELs Under ESSA </a:t>
            </a:r>
          </a:p>
          <a:p>
            <a:r>
              <a:rPr lang="en-US" sz="2800" b="1" dirty="0" smtClean="0">
                <a:solidFill>
                  <a:srgbClr val="FF6600"/>
                </a:solidFill>
              </a:rPr>
              <a:t>+ WIDA Updates </a:t>
            </a:r>
            <a:endParaRPr lang="en-US" sz="2800" b="1" dirty="0">
              <a:solidFill>
                <a:srgbClr val="FF6600"/>
              </a:solidFill>
            </a:endParaRPr>
          </a:p>
        </p:txBody>
      </p:sp>
    </p:spTree>
    <p:extLst>
      <p:ext uri="{BB962C8B-B14F-4D97-AF65-F5344CB8AC3E}">
        <p14:creationId xmlns:p14="http://schemas.microsoft.com/office/powerpoint/2010/main" val="23892562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smtClean="0"/>
              <a:t>What is the WIDA Screener?</a:t>
            </a:r>
            <a:r>
              <a:rPr lang="en-US" dirty="0" smtClean="0"/>
              <a:t>	</a:t>
            </a:r>
            <a:endParaRPr lang="en-US" dirty="0"/>
          </a:p>
        </p:txBody>
      </p:sp>
      <p:sp>
        <p:nvSpPr>
          <p:cNvPr id="3" name="Content Placeholder 2"/>
          <p:cNvSpPr>
            <a:spLocks noGrp="1"/>
          </p:cNvSpPr>
          <p:nvPr>
            <p:ph idx="1"/>
          </p:nvPr>
        </p:nvSpPr>
        <p:spPr>
          <a:xfrm>
            <a:off x="628650" y="1543665"/>
            <a:ext cx="7886700" cy="4633298"/>
          </a:xfrm>
        </p:spPr>
        <p:txBody>
          <a:bodyPr>
            <a:normAutofit fontScale="85000" lnSpcReduction="20000"/>
          </a:bodyPr>
          <a:lstStyle/>
          <a:p>
            <a:r>
              <a:rPr lang="en-US" sz="3600" dirty="0"/>
              <a:t>N</a:t>
            </a:r>
            <a:r>
              <a:rPr lang="en-US" sz="3600" dirty="0" smtClean="0"/>
              <a:t>ew placement test for potential ELs. </a:t>
            </a:r>
            <a:r>
              <a:rPr lang="en-US" sz="3600" dirty="0"/>
              <a:t>A</a:t>
            </a:r>
            <a:r>
              <a:rPr lang="en-US" sz="3600" dirty="0" smtClean="0"/>
              <a:t>vailable in </a:t>
            </a:r>
            <a:r>
              <a:rPr lang="en-US" sz="3600" dirty="0" smtClean="0">
                <a:solidFill>
                  <a:srgbClr val="FF6600"/>
                </a:solidFill>
              </a:rPr>
              <a:t>Online</a:t>
            </a:r>
            <a:r>
              <a:rPr lang="en-US" sz="3600" dirty="0" smtClean="0"/>
              <a:t> and </a:t>
            </a:r>
            <a:r>
              <a:rPr lang="en-US" sz="3600" dirty="0" smtClean="0">
                <a:solidFill>
                  <a:srgbClr val="FF6600"/>
                </a:solidFill>
              </a:rPr>
              <a:t>Paper</a:t>
            </a:r>
            <a:r>
              <a:rPr lang="en-US" sz="3600" dirty="0" smtClean="0">
                <a:solidFill>
                  <a:srgbClr val="00B050"/>
                </a:solidFill>
              </a:rPr>
              <a:t> </a:t>
            </a:r>
            <a:r>
              <a:rPr lang="en-US" sz="3600" dirty="0" smtClean="0"/>
              <a:t>versions. </a:t>
            </a:r>
          </a:p>
          <a:p>
            <a:endParaRPr lang="en-US" sz="3600" dirty="0"/>
          </a:p>
          <a:p>
            <a:r>
              <a:rPr lang="en-US" sz="3600" dirty="0" smtClean="0"/>
              <a:t>All </a:t>
            </a:r>
            <a:r>
              <a:rPr lang="en-US" sz="3600" dirty="0"/>
              <a:t>second semester 1</a:t>
            </a:r>
            <a:r>
              <a:rPr lang="en-US" sz="3600" baseline="30000" dirty="0"/>
              <a:t>st</a:t>
            </a:r>
            <a:r>
              <a:rPr lang="en-US" sz="3600" dirty="0"/>
              <a:t> graders-12</a:t>
            </a:r>
            <a:r>
              <a:rPr lang="en-US" sz="3600" baseline="30000" dirty="0"/>
              <a:t>th</a:t>
            </a:r>
            <a:r>
              <a:rPr lang="en-US" sz="3600" dirty="0"/>
              <a:t> graders </a:t>
            </a:r>
            <a:r>
              <a:rPr lang="en-US" sz="3600" b="1" u="sng" dirty="0"/>
              <a:t>must</a:t>
            </a:r>
            <a:r>
              <a:rPr lang="en-US" sz="3600" b="1" dirty="0"/>
              <a:t> </a:t>
            </a:r>
            <a:r>
              <a:rPr lang="en-US" sz="3600" dirty="0"/>
              <a:t>be </a:t>
            </a:r>
            <a:r>
              <a:rPr lang="en-US" sz="3600" dirty="0" smtClean="0"/>
              <a:t>tested </a:t>
            </a:r>
            <a:r>
              <a:rPr lang="en-US" sz="3600" dirty="0"/>
              <a:t>with </a:t>
            </a:r>
            <a:r>
              <a:rPr lang="en-US" sz="3600" dirty="0">
                <a:solidFill>
                  <a:srgbClr val="FF6600"/>
                </a:solidFill>
              </a:rPr>
              <a:t>WIDA</a:t>
            </a:r>
            <a:r>
              <a:rPr lang="en-US" sz="3600" dirty="0">
                <a:solidFill>
                  <a:srgbClr val="00B050"/>
                </a:solidFill>
              </a:rPr>
              <a:t> </a:t>
            </a:r>
            <a:r>
              <a:rPr lang="en-US" sz="3600" dirty="0">
                <a:solidFill>
                  <a:srgbClr val="FF6600"/>
                </a:solidFill>
              </a:rPr>
              <a:t>Screener</a:t>
            </a:r>
            <a:r>
              <a:rPr lang="en-US" sz="3600" dirty="0" smtClean="0"/>
              <a:t>. The </a:t>
            </a:r>
            <a:r>
              <a:rPr lang="en-US" sz="3600" dirty="0" smtClean="0">
                <a:solidFill>
                  <a:srgbClr val="FF6600"/>
                </a:solidFill>
              </a:rPr>
              <a:t>W-APT </a:t>
            </a:r>
            <a:r>
              <a:rPr lang="en-US" sz="3600" dirty="0" smtClean="0"/>
              <a:t>is no longer supported and should </a:t>
            </a:r>
            <a:r>
              <a:rPr lang="en-US" sz="3600" b="1" u="sng" dirty="0" smtClean="0">
                <a:solidFill>
                  <a:srgbClr val="FF6600"/>
                </a:solidFill>
              </a:rPr>
              <a:t>not</a:t>
            </a:r>
            <a:r>
              <a:rPr lang="en-US" sz="3600" dirty="0" smtClean="0"/>
              <a:t> be used.</a:t>
            </a:r>
          </a:p>
          <a:p>
            <a:endParaRPr lang="en-US" sz="3600" dirty="0"/>
          </a:p>
          <a:p>
            <a:r>
              <a:rPr lang="en-US" sz="3600" dirty="0" smtClean="0"/>
              <a:t>Flexible</a:t>
            </a:r>
            <a:r>
              <a:rPr lang="en-US" sz="3600" dirty="0"/>
              <a:t>, on-demand, and </a:t>
            </a:r>
            <a:r>
              <a:rPr lang="en-US" sz="3600" dirty="0" smtClean="0"/>
              <a:t>locally-scored; designed </a:t>
            </a:r>
            <a:r>
              <a:rPr lang="en-US" sz="3600" dirty="0"/>
              <a:t>to be administered to a </a:t>
            </a:r>
            <a:r>
              <a:rPr lang="en-US" sz="3600" dirty="0" smtClean="0"/>
              <a:t>group and </a:t>
            </a:r>
            <a:r>
              <a:rPr lang="en-US" sz="3600" dirty="0"/>
              <a:t>scored within 24 hours</a:t>
            </a:r>
            <a:r>
              <a:rPr lang="en-US" sz="3600" dirty="0" smtClean="0"/>
              <a:t>.</a:t>
            </a:r>
            <a:endParaRPr lang="en-US" sz="3600" dirty="0"/>
          </a:p>
          <a:p>
            <a:endParaRPr lang="en-US" dirty="0"/>
          </a:p>
        </p:txBody>
      </p:sp>
    </p:spTree>
    <p:extLst>
      <p:ext uri="{BB962C8B-B14F-4D97-AF65-F5344CB8AC3E}">
        <p14:creationId xmlns:p14="http://schemas.microsoft.com/office/powerpoint/2010/main" val="8906743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1690689"/>
          </a:xfrm>
        </p:spPr>
        <p:txBody>
          <a:bodyPr>
            <a:normAutofit/>
          </a:bodyPr>
          <a:lstStyle/>
          <a:p>
            <a:pPr algn="ctr"/>
            <a:r>
              <a:rPr lang="en-US" sz="3600" dirty="0" smtClean="0"/>
              <a:t>WIDA Screener: </a:t>
            </a:r>
            <a:br>
              <a:rPr lang="en-US" sz="3600" dirty="0" smtClean="0"/>
            </a:br>
            <a:r>
              <a:rPr lang="en-US" sz="3600" dirty="0" smtClean="0"/>
              <a:t>Who Can Administer?</a:t>
            </a:r>
            <a:endParaRPr lang="en-US" sz="3600" dirty="0"/>
          </a:p>
        </p:txBody>
      </p:sp>
      <p:sp>
        <p:nvSpPr>
          <p:cNvPr id="3" name="Content Placeholder 2"/>
          <p:cNvSpPr>
            <a:spLocks noGrp="1"/>
          </p:cNvSpPr>
          <p:nvPr>
            <p:ph idx="1"/>
          </p:nvPr>
        </p:nvSpPr>
        <p:spPr>
          <a:xfrm>
            <a:off x="628650" y="1474839"/>
            <a:ext cx="7886700" cy="4702124"/>
          </a:xfrm>
        </p:spPr>
        <p:txBody>
          <a:bodyPr>
            <a:normAutofit/>
          </a:bodyPr>
          <a:lstStyle/>
          <a:p>
            <a:r>
              <a:rPr lang="en-US" sz="2800" dirty="0" smtClean="0"/>
              <a:t>Both versions of </a:t>
            </a:r>
            <a:r>
              <a:rPr lang="en-US" sz="2800" dirty="0" smtClean="0">
                <a:solidFill>
                  <a:srgbClr val="FF6600"/>
                </a:solidFill>
              </a:rPr>
              <a:t>WIDA Screener </a:t>
            </a:r>
            <a:r>
              <a:rPr lang="en-US" sz="2800" dirty="0" smtClean="0"/>
              <a:t>may be scored by certified teachers or certified paraprofessionals*; </a:t>
            </a:r>
            <a:r>
              <a:rPr lang="en-US" sz="2800" u="sng" dirty="0" smtClean="0"/>
              <a:t>OSDE strongly recommends certified teachers score whenever possible</a:t>
            </a:r>
            <a:r>
              <a:rPr lang="en-US" sz="2800" dirty="0" smtClean="0"/>
              <a:t>. </a:t>
            </a:r>
          </a:p>
          <a:p>
            <a:endParaRPr lang="en-US" sz="2800" dirty="0"/>
          </a:p>
          <a:p>
            <a:r>
              <a:rPr lang="en-US" sz="2800" dirty="0"/>
              <a:t>S</a:t>
            </a:r>
            <a:r>
              <a:rPr lang="en-US" sz="2800" dirty="0" smtClean="0"/>
              <a:t>taff members who administer and score </a:t>
            </a:r>
            <a:r>
              <a:rPr lang="en-US" sz="2800" dirty="0" smtClean="0">
                <a:solidFill>
                  <a:srgbClr val="FF6600"/>
                </a:solidFill>
              </a:rPr>
              <a:t>WIDA Screener </a:t>
            </a:r>
            <a:r>
              <a:rPr lang="en-US" sz="2800" b="1" u="sng" dirty="0" smtClean="0"/>
              <a:t>must</a:t>
            </a:r>
            <a:r>
              <a:rPr lang="en-US" sz="2800" b="1" dirty="0"/>
              <a:t> </a:t>
            </a:r>
            <a:r>
              <a:rPr lang="en-US" sz="2800" dirty="0" smtClean="0"/>
              <a:t>complete required training and pass the </a:t>
            </a:r>
            <a:r>
              <a:rPr lang="en-US" sz="2800" dirty="0" smtClean="0">
                <a:solidFill>
                  <a:srgbClr val="FF6600"/>
                </a:solidFill>
              </a:rPr>
              <a:t>Speaking</a:t>
            </a:r>
            <a:r>
              <a:rPr lang="en-US" sz="2800" dirty="0" smtClean="0"/>
              <a:t> and </a:t>
            </a:r>
            <a:r>
              <a:rPr lang="en-US" sz="2800" dirty="0" smtClean="0">
                <a:solidFill>
                  <a:srgbClr val="FF6600"/>
                </a:solidFill>
              </a:rPr>
              <a:t>Writing</a:t>
            </a:r>
            <a:r>
              <a:rPr lang="en-US" sz="2800" dirty="0" smtClean="0"/>
              <a:t> certification quizzes with scores of </a:t>
            </a:r>
            <a:r>
              <a:rPr lang="en-US" sz="2800" u="sng" dirty="0" smtClean="0"/>
              <a:t>80% or above.</a:t>
            </a:r>
            <a:endParaRPr lang="en-US" sz="2800" u="sng" dirty="0"/>
          </a:p>
        </p:txBody>
      </p:sp>
    </p:spTree>
    <p:extLst>
      <p:ext uri="{BB962C8B-B14F-4D97-AF65-F5344CB8AC3E}">
        <p14:creationId xmlns:p14="http://schemas.microsoft.com/office/powerpoint/2010/main" val="1896496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8620"/>
            <a:ext cx="8229600" cy="1259018"/>
          </a:xfrm>
        </p:spPr>
        <p:txBody>
          <a:bodyPr>
            <a:normAutofit/>
          </a:bodyPr>
          <a:lstStyle/>
          <a:p>
            <a:pPr algn="ctr"/>
            <a:r>
              <a:rPr lang="en-US" sz="4400" dirty="0" smtClean="0"/>
              <a:t>WIDA Screener Online</a:t>
            </a:r>
            <a:endParaRPr lang="en-US" sz="4400" dirty="0"/>
          </a:p>
        </p:txBody>
      </p:sp>
      <p:sp>
        <p:nvSpPr>
          <p:cNvPr id="3" name="Content Placeholder 2"/>
          <p:cNvSpPr>
            <a:spLocks noGrp="1"/>
          </p:cNvSpPr>
          <p:nvPr>
            <p:ph idx="1"/>
          </p:nvPr>
        </p:nvSpPr>
        <p:spPr/>
        <p:txBody>
          <a:bodyPr>
            <a:normAutofit/>
          </a:bodyPr>
          <a:lstStyle/>
          <a:p>
            <a:r>
              <a:rPr lang="en-US" sz="3600" dirty="0" smtClean="0"/>
              <a:t>Always free to administer.</a:t>
            </a:r>
          </a:p>
          <a:p>
            <a:r>
              <a:rPr lang="en-US" sz="3600" dirty="0"/>
              <a:t>S</a:t>
            </a:r>
            <a:r>
              <a:rPr lang="en-US" sz="3600" dirty="0" smtClean="0"/>
              <a:t>ame TSM/test platform as </a:t>
            </a:r>
            <a:r>
              <a:rPr lang="en-US" sz="3600" dirty="0" smtClean="0">
                <a:solidFill>
                  <a:srgbClr val="FF6600"/>
                </a:solidFill>
              </a:rPr>
              <a:t>ACCESS 2.0.</a:t>
            </a:r>
          </a:p>
          <a:p>
            <a:r>
              <a:rPr lang="en-US" sz="3600" dirty="0" smtClean="0"/>
              <a:t>Allows for group testing of all domains, including </a:t>
            </a:r>
            <a:r>
              <a:rPr lang="en-US" sz="3600" dirty="0" smtClean="0">
                <a:solidFill>
                  <a:srgbClr val="FF6600"/>
                </a:solidFill>
              </a:rPr>
              <a:t>Speaking</a:t>
            </a:r>
            <a:r>
              <a:rPr lang="en-US" sz="3600" dirty="0" smtClean="0"/>
              <a:t>. </a:t>
            </a:r>
          </a:p>
          <a:p>
            <a:r>
              <a:rPr lang="en-US" sz="3600" dirty="0" smtClean="0"/>
              <a:t>Allows for group testing for students in different grade levels.</a:t>
            </a:r>
          </a:p>
          <a:p>
            <a:pPr lvl="1"/>
            <a:endParaRPr lang="en-US" dirty="0"/>
          </a:p>
        </p:txBody>
      </p:sp>
    </p:spTree>
    <p:extLst>
      <p:ext uri="{BB962C8B-B14F-4D97-AF65-F5344CB8AC3E}">
        <p14:creationId xmlns:p14="http://schemas.microsoft.com/office/powerpoint/2010/main" val="24903300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t>WIDA Screener Online: Scoring</a:t>
            </a:r>
            <a:endParaRPr lang="en-US" sz="4000" dirty="0"/>
          </a:p>
        </p:txBody>
      </p:sp>
      <p:sp>
        <p:nvSpPr>
          <p:cNvPr id="3" name="Content Placeholder 2"/>
          <p:cNvSpPr>
            <a:spLocks noGrp="1"/>
          </p:cNvSpPr>
          <p:nvPr>
            <p:ph idx="1"/>
          </p:nvPr>
        </p:nvSpPr>
        <p:spPr>
          <a:xfrm>
            <a:off x="628650" y="1592826"/>
            <a:ext cx="7886700" cy="4584137"/>
          </a:xfrm>
        </p:spPr>
        <p:txBody>
          <a:bodyPr>
            <a:normAutofit/>
          </a:bodyPr>
          <a:lstStyle/>
          <a:p>
            <a:r>
              <a:rPr lang="en-US" sz="3000" dirty="0">
                <a:solidFill>
                  <a:srgbClr val="FF6600"/>
                </a:solidFill>
              </a:rPr>
              <a:t>Listening</a:t>
            </a:r>
            <a:r>
              <a:rPr lang="en-US" sz="3000" dirty="0"/>
              <a:t> and </a:t>
            </a:r>
            <a:r>
              <a:rPr lang="en-US" sz="3000" dirty="0">
                <a:solidFill>
                  <a:srgbClr val="FF6600"/>
                </a:solidFill>
              </a:rPr>
              <a:t>Reading</a:t>
            </a:r>
            <a:r>
              <a:rPr lang="en-US" sz="3000" dirty="0"/>
              <a:t> </a:t>
            </a:r>
            <a:r>
              <a:rPr lang="en-US" sz="3000" dirty="0" smtClean="0"/>
              <a:t>scores auto-calculated.</a:t>
            </a:r>
          </a:p>
          <a:p>
            <a:pPr marL="0" indent="0">
              <a:buNone/>
            </a:pPr>
            <a:endParaRPr lang="en-US" sz="3000" dirty="0"/>
          </a:p>
          <a:p>
            <a:r>
              <a:rPr lang="en-US" sz="3000" dirty="0" smtClean="0"/>
              <a:t>Local rater </a:t>
            </a:r>
            <a:r>
              <a:rPr lang="en-US" sz="3000" dirty="0"/>
              <a:t>scores </a:t>
            </a:r>
            <a:r>
              <a:rPr lang="en-US" sz="3000" dirty="0">
                <a:solidFill>
                  <a:srgbClr val="FF6600"/>
                </a:solidFill>
              </a:rPr>
              <a:t>Speaking</a:t>
            </a:r>
            <a:r>
              <a:rPr lang="en-US" sz="3000" dirty="0"/>
              <a:t> and </a:t>
            </a:r>
            <a:r>
              <a:rPr lang="en-US" sz="3000" dirty="0">
                <a:solidFill>
                  <a:srgbClr val="FF6600"/>
                </a:solidFill>
              </a:rPr>
              <a:t>Writing</a:t>
            </a:r>
            <a:r>
              <a:rPr lang="en-US" sz="3000" dirty="0"/>
              <a:t> </a:t>
            </a:r>
            <a:r>
              <a:rPr lang="en-US" sz="3000" dirty="0" smtClean="0"/>
              <a:t>responses in </a:t>
            </a:r>
            <a:r>
              <a:rPr lang="en-US" sz="3000" dirty="0" smtClean="0">
                <a:solidFill>
                  <a:srgbClr val="FF6600"/>
                </a:solidFill>
              </a:rPr>
              <a:t>WIDA AMS</a:t>
            </a:r>
            <a:r>
              <a:rPr lang="en-US" sz="3000" dirty="0" smtClean="0"/>
              <a:t>; may review responses multiple times. </a:t>
            </a:r>
          </a:p>
          <a:p>
            <a:pPr marL="0" indent="0">
              <a:buNone/>
            </a:pPr>
            <a:endParaRPr lang="en-US" sz="3000" dirty="0"/>
          </a:p>
          <a:p>
            <a:r>
              <a:rPr lang="en-US" sz="3000" dirty="0"/>
              <a:t>R</a:t>
            </a:r>
            <a:r>
              <a:rPr lang="en-US" sz="3000" dirty="0" smtClean="0"/>
              <a:t>esponses available to score </a:t>
            </a:r>
            <a:r>
              <a:rPr lang="en-US" sz="3000" dirty="0"/>
              <a:t>within two hours </a:t>
            </a:r>
            <a:r>
              <a:rPr lang="en-US" sz="3000" dirty="0" smtClean="0"/>
              <a:t>of test completion.</a:t>
            </a:r>
            <a:endParaRPr lang="en-US" sz="3000" dirty="0"/>
          </a:p>
          <a:p>
            <a:endParaRPr lang="en-US" dirty="0"/>
          </a:p>
          <a:p>
            <a:endParaRPr lang="en-US" dirty="0"/>
          </a:p>
        </p:txBody>
      </p:sp>
    </p:spTree>
    <p:extLst>
      <p:ext uri="{BB962C8B-B14F-4D97-AF65-F5344CB8AC3E}">
        <p14:creationId xmlns:p14="http://schemas.microsoft.com/office/powerpoint/2010/main" val="18473210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323"/>
            <a:ext cx="8229600" cy="1054667"/>
          </a:xfrm>
        </p:spPr>
        <p:txBody>
          <a:bodyPr>
            <a:normAutofit/>
          </a:bodyPr>
          <a:lstStyle/>
          <a:p>
            <a:pPr algn="ctr"/>
            <a:r>
              <a:rPr lang="en-US" sz="4400" dirty="0" smtClean="0"/>
              <a:t>WIDA Screener Paper</a:t>
            </a:r>
            <a:endParaRPr lang="en-US" sz="4400" dirty="0"/>
          </a:p>
        </p:txBody>
      </p:sp>
      <p:sp>
        <p:nvSpPr>
          <p:cNvPr id="3" name="Content Placeholder 2"/>
          <p:cNvSpPr>
            <a:spLocks noGrp="1"/>
          </p:cNvSpPr>
          <p:nvPr>
            <p:ph idx="1"/>
          </p:nvPr>
        </p:nvSpPr>
        <p:spPr>
          <a:xfrm>
            <a:off x="457200" y="1288026"/>
            <a:ext cx="8229600" cy="4838138"/>
          </a:xfrm>
        </p:spPr>
        <p:txBody>
          <a:bodyPr/>
          <a:lstStyle/>
          <a:p>
            <a:pPr marL="0" indent="0">
              <a:buNone/>
            </a:pPr>
            <a:r>
              <a:rPr lang="en-US" sz="2800" dirty="0" smtClean="0"/>
              <a:t>Materials can be purchased in WIDA Store: </a:t>
            </a:r>
            <a:r>
              <a:rPr lang="en-US" sz="2800" dirty="0" smtClean="0">
                <a:hlinkClick r:id="rId3"/>
              </a:rPr>
              <a:t>https://www.wceps.org/Store/WIDA</a:t>
            </a:r>
            <a:endParaRPr lang="en-US" sz="2800" dirty="0" smtClean="0"/>
          </a:p>
          <a:p>
            <a:pPr marL="0" indent="0">
              <a:buNone/>
            </a:pPr>
            <a:endParaRPr lang="en-US" dirty="0"/>
          </a:p>
        </p:txBody>
      </p:sp>
      <p:pic>
        <p:nvPicPr>
          <p:cNvPr id="5" name="Picture 4"/>
          <p:cNvPicPr>
            <a:picLocks noChangeAspect="1"/>
          </p:cNvPicPr>
          <p:nvPr/>
        </p:nvPicPr>
        <p:blipFill>
          <a:blip r:embed="rId4"/>
          <a:stretch>
            <a:fillRect/>
          </a:stretch>
        </p:blipFill>
        <p:spPr>
          <a:xfrm>
            <a:off x="37553" y="2247804"/>
            <a:ext cx="9106447" cy="4503516"/>
          </a:xfrm>
          <a:prstGeom prst="rect">
            <a:avLst/>
          </a:prstGeom>
        </p:spPr>
      </p:pic>
    </p:spTree>
    <p:extLst>
      <p:ext uri="{BB962C8B-B14F-4D97-AF65-F5344CB8AC3E}">
        <p14:creationId xmlns:p14="http://schemas.microsoft.com/office/powerpoint/2010/main" val="26315861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t>WIDA Screener Paper: Materials</a:t>
            </a:r>
            <a:endParaRPr lang="en-US" sz="4000" dirty="0"/>
          </a:p>
        </p:txBody>
      </p:sp>
      <p:sp>
        <p:nvSpPr>
          <p:cNvPr id="3" name="Content Placeholder 2"/>
          <p:cNvSpPr>
            <a:spLocks noGrp="1"/>
          </p:cNvSpPr>
          <p:nvPr>
            <p:ph idx="1"/>
          </p:nvPr>
        </p:nvSpPr>
        <p:spPr/>
        <p:txBody>
          <a:bodyPr>
            <a:normAutofit/>
          </a:bodyPr>
          <a:lstStyle/>
          <a:p>
            <a:r>
              <a:rPr lang="en-US" sz="3400" dirty="0" smtClean="0"/>
              <a:t>Districts must purchase materials once-nominal fee for printing/shipping.</a:t>
            </a:r>
            <a:endParaRPr lang="en-US" sz="3400" dirty="0"/>
          </a:p>
          <a:p>
            <a:r>
              <a:rPr lang="en-US" sz="3400" dirty="0" smtClean="0">
                <a:solidFill>
                  <a:srgbClr val="FF6600"/>
                </a:solidFill>
              </a:rPr>
              <a:t>USB</a:t>
            </a:r>
            <a:r>
              <a:rPr lang="en-US" sz="3400" dirty="0" smtClean="0"/>
              <a:t> or </a:t>
            </a:r>
            <a:r>
              <a:rPr lang="en-US" sz="3400" dirty="0" smtClean="0">
                <a:solidFill>
                  <a:srgbClr val="FF6600"/>
                </a:solidFill>
              </a:rPr>
              <a:t>CDs </a:t>
            </a:r>
            <a:r>
              <a:rPr lang="en-US" sz="3400" dirty="0" smtClean="0"/>
              <a:t>for audio files.*</a:t>
            </a:r>
            <a:endParaRPr lang="en-US" sz="3400" dirty="0"/>
          </a:p>
          <a:p>
            <a:r>
              <a:rPr lang="en-US" sz="3400" dirty="0" smtClean="0"/>
              <a:t>Copies can be made as often as needed.</a:t>
            </a:r>
          </a:p>
          <a:p>
            <a:r>
              <a:rPr lang="en-US" sz="3400" dirty="0" smtClean="0">
                <a:solidFill>
                  <a:srgbClr val="FF6600"/>
                </a:solidFill>
              </a:rPr>
              <a:t>Listening</a:t>
            </a:r>
            <a:r>
              <a:rPr lang="en-US" sz="3400" dirty="0" smtClean="0"/>
              <a:t>, </a:t>
            </a:r>
            <a:r>
              <a:rPr lang="en-US" sz="3400" dirty="0" smtClean="0">
                <a:solidFill>
                  <a:srgbClr val="FF6600"/>
                </a:solidFill>
              </a:rPr>
              <a:t>Reading</a:t>
            </a:r>
            <a:r>
              <a:rPr lang="en-US" sz="3400" dirty="0" smtClean="0"/>
              <a:t>, and </a:t>
            </a:r>
            <a:r>
              <a:rPr lang="en-US" sz="3400" dirty="0" smtClean="0">
                <a:solidFill>
                  <a:srgbClr val="FF6600"/>
                </a:solidFill>
              </a:rPr>
              <a:t>Writing</a:t>
            </a:r>
            <a:r>
              <a:rPr lang="en-US" sz="3400" dirty="0" smtClean="0"/>
              <a:t> tests may be given in grade level groups.</a:t>
            </a:r>
          </a:p>
        </p:txBody>
      </p:sp>
    </p:spTree>
    <p:extLst>
      <p:ext uri="{BB962C8B-B14F-4D97-AF65-F5344CB8AC3E}">
        <p14:creationId xmlns:p14="http://schemas.microsoft.com/office/powerpoint/2010/main" val="28754343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smtClean="0"/>
              <a:t>Scoring WIDA Screener Paper</a:t>
            </a:r>
            <a:r>
              <a:rPr lang="en-US" dirty="0" smtClean="0"/>
              <a:t>	</a:t>
            </a:r>
            <a:endParaRPr lang="en-US" dirty="0"/>
          </a:p>
        </p:txBody>
      </p:sp>
      <p:sp>
        <p:nvSpPr>
          <p:cNvPr id="3" name="Content Placeholder 2"/>
          <p:cNvSpPr>
            <a:spLocks noGrp="1"/>
          </p:cNvSpPr>
          <p:nvPr>
            <p:ph idx="1"/>
          </p:nvPr>
        </p:nvSpPr>
        <p:spPr/>
        <p:txBody>
          <a:bodyPr>
            <a:normAutofit fontScale="92500" lnSpcReduction="10000"/>
          </a:bodyPr>
          <a:lstStyle/>
          <a:p>
            <a:r>
              <a:rPr lang="en-US" sz="3600" dirty="0" smtClean="0"/>
              <a:t>All domains hand scored </a:t>
            </a:r>
            <a:r>
              <a:rPr lang="en-US" sz="3600" dirty="0" smtClean="0">
                <a:solidFill>
                  <a:srgbClr val="FF6600"/>
                </a:solidFill>
              </a:rPr>
              <a:t>locally</a:t>
            </a:r>
            <a:r>
              <a:rPr lang="en-US" sz="3600" dirty="0" smtClean="0"/>
              <a:t>.</a:t>
            </a:r>
          </a:p>
          <a:p>
            <a:pPr marL="0" indent="0">
              <a:buNone/>
            </a:pPr>
            <a:endParaRPr lang="en-US" sz="3600" dirty="0" smtClean="0"/>
          </a:p>
          <a:p>
            <a:r>
              <a:rPr lang="en-US" sz="3600" dirty="0" smtClean="0">
                <a:solidFill>
                  <a:srgbClr val="FF6600"/>
                </a:solidFill>
              </a:rPr>
              <a:t>Speaking</a:t>
            </a:r>
            <a:r>
              <a:rPr lang="en-US" sz="3600" dirty="0" smtClean="0"/>
              <a:t> must be administered individually and scored as given; test administrators will only hear responses once.</a:t>
            </a:r>
          </a:p>
          <a:p>
            <a:pPr marL="0" indent="0">
              <a:buNone/>
            </a:pPr>
            <a:endParaRPr lang="en-US" sz="3600" dirty="0" smtClean="0"/>
          </a:p>
          <a:p>
            <a:r>
              <a:rPr lang="en-US" sz="3600" dirty="0" smtClean="0"/>
              <a:t>Score reports are filled out by hand and hard copies must be kept.</a:t>
            </a:r>
          </a:p>
          <a:p>
            <a:endParaRPr lang="en-US" dirty="0"/>
          </a:p>
        </p:txBody>
      </p:sp>
    </p:spTree>
    <p:extLst>
      <p:ext uri="{BB962C8B-B14F-4D97-AF65-F5344CB8AC3E}">
        <p14:creationId xmlns:p14="http://schemas.microsoft.com/office/powerpoint/2010/main" val="16127692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rmAutofit/>
          </a:bodyPr>
          <a:lstStyle/>
          <a:p>
            <a:pPr algn="ctr"/>
            <a:r>
              <a:rPr lang="en-US" sz="3600" dirty="0" smtClean="0"/>
              <a:t>WIDA Screener: Recorded </a:t>
            </a:r>
            <a:br>
              <a:rPr lang="en-US" sz="3600" dirty="0" smtClean="0"/>
            </a:br>
            <a:r>
              <a:rPr lang="en-US" sz="3600" dirty="0" smtClean="0"/>
              <a:t>Oklahoma-Specific Webinar</a:t>
            </a:r>
            <a:endParaRPr lang="en-US" sz="3600" dirty="0"/>
          </a:p>
        </p:txBody>
      </p:sp>
      <p:sp>
        <p:nvSpPr>
          <p:cNvPr id="3" name="Content Placeholder 2"/>
          <p:cNvSpPr>
            <a:spLocks noGrp="1"/>
          </p:cNvSpPr>
          <p:nvPr>
            <p:ph idx="1"/>
          </p:nvPr>
        </p:nvSpPr>
        <p:spPr>
          <a:xfrm>
            <a:off x="628650" y="1641987"/>
            <a:ext cx="7886700" cy="4534976"/>
          </a:xfrm>
        </p:spPr>
        <p:txBody>
          <a:bodyPr>
            <a:noAutofit/>
          </a:bodyPr>
          <a:lstStyle/>
          <a:p>
            <a:r>
              <a:rPr lang="en-US" sz="3800" dirty="0" smtClean="0"/>
              <a:t>On 1/30/18, </a:t>
            </a:r>
            <a:r>
              <a:rPr lang="en-US" sz="3800" dirty="0" smtClean="0">
                <a:solidFill>
                  <a:srgbClr val="FF6600"/>
                </a:solidFill>
              </a:rPr>
              <a:t>WIDA Screener Overview </a:t>
            </a:r>
            <a:r>
              <a:rPr lang="en-US" sz="3800" dirty="0" smtClean="0"/>
              <a:t>live webinar for OSDE aired and was recorded.</a:t>
            </a:r>
          </a:p>
          <a:p>
            <a:pPr marL="0" indent="0">
              <a:buNone/>
            </a:pPr>
            <a:endParaRPr lang="en-US" sz="3800" dirty="0" smtClean="0"/>
          </a:p>
          <a:p>
            <a:r>
              <a:rPr lang="en-US" sz="3800" dirty="0"/>
              <a:t>A</a:t>
            </a:r>
            <a:r>
              <a:rPr lang="en-US" sz="3800" dirty="0" smtClean="0"/>
              <a:t>vailable for free viewing in WIDA’s </a:t>
            </a:r>
            <a:r>
              <a:rPr lang="en-US" sz="3800" dirty="0" smtClean="0">
                <a:solidFill>
                  <a:srgbClr val="FF6600"/>
                </a:solidFill>
                <a:hlinkClick r:id="rId3"/>
              </a:rPr>
              <a:t>Download Library </a:t>
            </a:r>
            <a:r>
              <a:rPr lang="en-US" sz="3800" dirty="0" smtClean="0"/>
              <a:t>under State/District webinars menu.</a:t>
            </a:r>
          </a:p>
        </p:txBody>
      </p:sp>
    </p:spTree>
    <p:extLst>
      <p:ext uri="{BB962C8B-B14F-4D97-AF65-F5344CB8AC3E}">
        <p14:creationId xmlns:p14="http://schemas.microsoft.com/office/powerpoint/2010/main" val="10039501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323"/>
            <a:ext cx="8229600" cy="1319315"/>
          </a:xfrm>
        </p:spPr>
        <p:txBody>
          <a:bodyPr>
            <a:normAutofit/>
          </a:bodyPr>
          <a:lstStyle/>
          <a:p>
            <a:pPr algn="ctr"/>
            <a:r>
              <a:rPr lang="en-US" sz="4000" dirty="0" smtClean="0"/>
              <a:t>Other Recorded </a:t>
            </a:r>
            <a:br>
              <a:rPr lang="en-US" sz="4000" dirty="0" smtClean="0"/>
            </a:br>
            <a:r>
              <a:rPr lang="en-US" sz="4000" dirty="0" smtClean="0"/>
              <a:t>WIDA Screener Webinars</a:t>
            </a:r>
            <a:endParaRPr lang="en-US" sz="4000" dirty="0"/>
          </a:p>
        </p:txBody>
      </p:sp>
      <p:sp>
        <p:nvSpPr>
          <p:cNvPr id="3" name="Content Placeholder 2"/>
          <p:cNvSpPr>
            <a:spLocks noGrp="1"/>
          </p:cNvSpPr>
          <p:nvPr>
            <p:ph idx="1"/>
          </p:nvPr>
        </p:nvSpPr>
        <p:spPr/>
        <p:txBody>
          <a:bodyPr>
            <a:normAutofit/>
          </a:bodyPr>
          <a:lstStyle/>
          <a:p>
            <a:r>
              <a:rPr lang="en-US" sz="3600" dirty="0" smtClean="0"/>
              <a:t>By visiting the </a:t>
            </a:r>
            <a:r>
              <a:rPr lang="en-US" sz="3600" dirty="0" smtClean="0">
                <a:solidFill>
                  <a:srgbClr val="FF6600"/>
                </a:solidFill>
                <a:hlinkClick r:id="rId2"/>
              </a:rPr>
              <a:t>WIDA Screener webpage</a:t>
            </a:r>
            <a:r>
              <a:rPr lang="en-US" sz="3600" dirty="0" smtClean="0"/>
              <a:t>, anyone with a WIDA login can access:</a:t>
            </a:r>
          </a:p>
          <a:p>
            <a:pPr lvl="1"/>
            <a:r>
              <a:rPr lang="en-US" sz="3200" dirty="0" smtClean="0">
                <a:hlinkClick r:id="rId3"/>
              </a:rPr>
              <a:t>WIDA Screener Online Administration </a:t>
            </a:r>
            <a:r>
              <a:rPr lang="en-US" sz="3200" dirty="0" smtClean="0"/>
              <a:t>(recorded 4/24/2018)</a:t>
            </a:r>
          </a:p>
          <a:p>
            <a:pPr marL="457200" lvl="1" indent="0">
              <a:buNone/>
            </a:pPr>
            <a:endParaRPr lang="en-US" sz="3200" dirty="0" smtClean="0"/>
          </a:p>
          <a:p>
            <a:pPr lvl="1"/>
            <a:r>
              <a:rPr lang="en-US" sz="3200" dirty="0" smtClean="0">
                <a:hlinkClick r:id="rId4"/>
              </a:rPr>
              <a:t>WIDA Screener Paper Administration </a:t>
            </a:r>
            <a:r>
              <a:rPr lang="en-US" sz="3200" dirty="0" smtClean="0"/>
              <a:t>(recorded 5/10/2018)</a:t>
            </a:r>
            <a:endParaRPr lang="en-US" sz="3200" dirty="0"/>
          </a:p>
        </p:txBody>
      </p:sp>
    </p:spTree>
    <p:extLst>
      <p:ext uri="{BB962C8B-B14F-4D97-AF65-F5344CB8AC3E}">
        <p14:creationId xmlns:p14="http://schemas.microsoft.com/office/powerpoint/2010/main" val="31420115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88490"/>
            <a:ext cx="7886700" cy="1779179"/>
          </a:xfrm>
        </p:spPr>
        <p:txBody>
          <a:bodyPr>
            <a:normAutofit/>
          </a:bodyPr>
          <a:lstStyle/>
          <a:p>
            <a:pPr algn="ctr"/>
            <a:r>
              <a:rPr lang="en-US" sz="4000" dirty="0" smtClean="0"/>
              <a:t>Upcoming </a:t>
            </a:r>
            <a:br>
              <a:rPr lang="en-US" sz="4000" dirty="0" smtClean="0"/>
            </a:br>
            <a:r>
              <a:rPr lang="en-US" sz="4000" dirty="0" smtClean="0"/>
              <a:t>WIDA Screener Webinars</a:t>
            </a:r>
            <a:endParaRPr lang="en-US" sz="4000" dirty="0"/>
          </a:p>
        </p:txBody>
      </p:sp>
      <p:sp>
        <p:nvSpPr>
          <p:cNvPr id="3" name="Content Placeholder 2"/>
          <p:cNvSpPr>
            <a:spLocks noGrp="1"/>
          </p:cNvSpPr>
          <p:nvPr>
            <p:ph idx="1"/>
          </p:nvPr>
        </p:nvSpPr>
        <p:spPr/>
        <p:txBody>
          <a:bodyPr/>
          <a:lstStyle/>
          <a:p>
            <a:r>
              <a:rPr lang="en-US" sz="3600" dirty="0" smtClean="0">
                <a:solidFill>
                  <a:srgbClr val="FF6600"/>
                </a:solidFill>
              </a:rPr>
              <a:t>WIDA Screener Online:</a:t>
            </a:r>
          </a:p>
          <a:p>
            <a:pPr lvl="1"/>
            <a:r>
              <a:rPr lang="en-US" sz="3000" dirty="0" smtClean="0">
                <a:hlinkClick r:id="rId2"/>
              </a:rPr>
              <a:t>Thursday, August 9, 2018, 11 a.m.-12 p.m. CST</a:t>
            </a:r>
            <a:endParaRPr lang="en-US" sz="3000" dirty="0" smtClean="0"/>
          </a:p>
          <a:p>
            <a:pPr lvl="1"/>
            <a:r>
              <a:rPr lang="en-US" sz="3000" dirty="0" smtClean="0">
                <a:hlinkClick r:id="rId3"/>
              </a:rPr>
              <a:t>Wednesday, September 12, 2018 3-4 p.m. CST</a:t>
            </a:r>
            <a:endParaRPr lang="en-US" sz="3000" dirty="0" smtClean="0"/>
          </a:p>
          <a:p>
            <a:pPr marL="457200" lvl="1" indent="0">
              <a:buNone/>
            </a:pPr>
            <a:endParaRPr lang="en-US" sz="3000" dirty="0" smtClean="0">
              <a:solidFill>
                <a:srgbClr val="FF6600"/>
              </a:solidFill>
            </a:endParaRPr>
          </a:p>
          <a:p>
            <a:r>
              <a:rPr lang="en-US" sz="3600" dirty="0" smtClean="0">
                <a:solidFill>
                  <a:srgbClr val="FF6600"/>
                </a:solidFill>
              </a:rPr>
              <a:t>WIDA </a:t>
            </a:r>
            <a:r>
              <a:rPr lang="en-US" sz="3600" dirty="0">
                <a:solidFill>
                  <a:srgbClr val="FF6600"/>
                </a:solidFill>
              </a:rPr>
              <a:t>Screener Paper:</a:t>
            </a:r>
          </a:p>
          <a:p>
            <a:pPr lvl="1"/>
            <a:r>
              <a:rPr lang="en-US" sz="3000" dirty="0">
                <a:hlinkClick r:id="rId4"/>
              </a:rPr>
              <a:t>Wednesday, August 22, 2018, 11 a.m.-12 p.m. CST</a:t>
            </a:r>
            <a:endParaRPr lang="en-US" sz="3000" dirty="0"/>
          </a:p>
          <a:p>
            <a:pPr lvl="1"/>
            <a:endParaRPr lang="en-US" dirty="0" smtClean="0"/>
          </a:p>
        </p:txBody>
      </p:sp>
    </p:spTree>
    <p:extLst>
      <p:ext uri="{BB962C8B-B14F-4D97-AF65-F5344CB8AC3E}">
        <p14:creationId xmlns:p14="http://schemas.microsoft.com/office/powerpoint/2010/main" val="10806603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smtClean="0"/>
              <a:t>Topic Overview</a:t>
            </a:r>
            <a:endParaRPr lang="en-US" sz="480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785205196"/>
              </p:ext>
            </p:extLst>
          </p:nvPr>
        </p:nvGraphicFramePr>
        <p:xfrm>
          <a:off x="628650" y="1415845"/>
          <a:ext cx="7886700" cy="41787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054890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826"/>
            <a:ext cx="8229600" cy="1348812"/>
          </a:xfrm>
        </p:spPr>
        <p:txBody>
          <a:bodyPr>
            <a:normAutofit/>
          </a:bodyPr>
          <a:lstStyle/>
          <a:p>
            <a:pPr algn="ctr"/>
            <a:r>
              <a:rPr lang="en-US" sz="4000" dirty="0" smtClean="0"/>
              <a:t>2018-2019 </a:t>
            </a:r>
            <a:r>
              <a:rPr lang="en-US" sz="4000" dirty="0" smtClean="0">
                <a:solidFill>
                  <a:srgbClr val="FF6600"/>
                </a:solidFill>
              </a:rPr>
              <a:t>WIDA Screener: </a:t>
            </a:r>
            <a:br>
              <a:rPr lang="en-US" sz="4000" dirty="0" smtClean="0">
                <a:solidFill>
                  <a:srgbClr val="FF6600"/>
                </a:solidFill>
              </a:rPr>
            </a:br>
            <a:r>
              <a:rPr lang="en-US" sz="4000" dirty="0" smtClean="0"/>
              <a:t>Live Trainings </a:t>
            </a:r>
            <a:r>
              <a:rPr lang="en-US" sz="4000" dirty="0"/>
              <a:t>for Oklahoma</a:t>
            </a:r>
          </a:p>
        </p:txBody>
      </p:sp>
      <p:sp>
        <p:nvSpPr>
          <p:cNvPr id="3" name="Content Placeholder 2"/>
          <p:cNvSpPr>
            <a:spLocks noGrp="1"/>
          </p:cNvSpPr>
          <p:nvPr>
            <p:ph idx="1"/>
          </p:nvPr>
        </p:nvSpPr>
        <p:spPr>
          <a:xfrm>
            <a:off x="628650" y="1681316"/>
            <a:ext cx="7886700" cy="4495647"/>
          </a:xfrm>
        </p:spPr>
        <p:txBody>
          <a:bodyPr>
            <a:normAutofit fontScale="92500" lnSpcReduction="10000"/>
          </a:bodyPr>
          <a:lstStyle/>
          <a:p>
            <a:r>
              <a:rPr lang="en-US" sz="3600" dirty="0" smtClean="0"/>
              <a:t>OSDE will host the following in-person </a:t>
            </a:r>
            <a:r>
              <a:rPr lang="en-US" sz="3600" dirty="0" smtClean="0">
                <a:solidFill>
                  <a:srgbClr val="FF6600"/>
                </a:solidFill>
              </a:rPr>
              <a:t>WIDA Screener </a:t>
            </a:r>
            <a:r>
              <a:rPr lang="en-US" sz="3600" dirty="0" smtClean="0"/>
              <a:t>trainings:</a:t>
            </a:r>
          </a:p>
          <a:p>
            <a:r>
              <a:rPr lang="en-US" sz="3200" dirty="0" smtClean="0">
                <a:solidFill>
                  <a:srgbClr val="FF6600"/>
                </a:solidFill>
              </a:rPr>
              <a:t>OKC (OSDE Room 215)</a:t>
            </a:r>
            <a:r>
              <a:rPr lang="en-US" sz="3200" dirty="0" smtClean="0"/>
              <a:t>-September 11-12, 2018: </a:t>
            </a:r>
          </a:p>
          <a:p>
            <a:pPr lvl="1"/>
            <a:r>
              <a:rPr lang="en-US" sz="2800" dirty="0" smtClean="0"/>
              <a:t>WIDA AMS for Screener (mornings)</a:t>
            </a:r>
          </a:p>
          <a:p>
            <a:pPr lvl="1"/>
            <a:r>
              <a:rPr lang="en-US" sz="2800" dirty="0" smtClean="0"/>
              <a:t>WIDA Screener Online (afternoons)</a:t>
            </a:r>
          </a:p>
          <a:p>
            <a:r>
              <a:rPr lang="en-US" sz="3200" dirty="0" smtClean="0">
                <a:solidFill>
                  <a:srgbClr val="FF6600"/>
                </a:solidFill>
              </a:rPr>
              <a:t>Broken Arrow</a:t>
            </a:r>
            <a:r>
              <a:rPr lang="en-US" sz="3200" dirty="0" smtClean="0">
                <a:solidFill>
                  <a:srgbClr val="FF6600"/>
                </a:solidFill>
              </a:rPr>
              <a:t> (</a:t>
            </a:r>
            <a:r>
              <a:rPr lang="en-US" sz="3200" dirty="0" smtClean="0">
                <a:solidFill>
                  <a:srgbClr val="FF6600"/>
                </a:solidFill>
              </a:rPr>
              <a:t>Central on Main-Ballroom/Conference Room</a:t>
            </a:r>
            <a:r>
              <a:rPr lang="en-US" sz="3200" dirty="0" smtClean="0">
                <a:solidFill>
                  <a:srgbClr val="FF6600"/>
                </a:solidFill>
              </a:rPr>
              <a:t>)</a:t>
            </a:r>
            <a:r>
              <a:rPr lang="en-US" sz="3200" dirty="0" smtClean="0"/>
              <a:t>-</a:t>
            </a:r>
            <a:r>
              <a:rPr lang="en-US" sz="3200" dirty="0" smtClean="0"/>
              <a:t>September 13-14, 2018:</a:t>
            </a:r>
          </a:p>
          <a:p>
            <a:pPr lvl="1"/>
            <a:r>
              <a:rPr lang="en-US" sz="2800" dirty="0"/>
              <a:t>WIDA AMS for Screener (mornings)</a:t>
            </a:r>
          </a:p>
          <a:p>
            <a:pPr lvl="1"/>
            <a:r>
              <a:rPr lang="en-US" sz="2800" dirty="0"/>
              <a:t>WIDA Screener Online (afternoons)</a:t>
            </a:r>
          </a:p>
          <a:p>
            <a:endParaRPr lang="en-US" dirty="0" smtClean="0"/>
          </a:p>
        </p:txBody>
      </p:sp>
    </p:spTree>
    <p:extLst>
      <p:ext uri="{BB962C8B-B14F-4D97-AF65-F5344CB8AC3E}">
        <p14:creationId xmlns:p14="http://schemas.microsoft.com/office/powerpoint/2010/main" val="40474720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1768"/>
            <a:ext cx="8229600" cy="1143000"/>
          </a:xfrm>
        </p:spPr>
        <p:txBody>
          <a:bodyPr>
            <a:noAutofit/>
          </a:bodyPr>
          <a:lstStyle/>
          <a:p>
            <a:pPr algn="ctr"/>
            <a:r>
              <a:rPr lang="en-US" sz="3600" dirty="0" smtClean="0"/>
              <a:t>What About Screening Kindergartners and 1</a:t>
            </a:r>
            <a:r>
              <a:rPr lang="en-US" sz="3600" baseline="30000" dirty="0" smtClean="0"/>
              <a:t>st</a:t>
            </a:r>
            <a:r>
              <a:rPr lang="en-US" sz="3600" dirty="0" smtClean="0"/>
              <a:t>-Semester </a:t>
            </a:r>
            <a:r>
              <a:rPr lang="en-US" sz="3600" dirty="0"/>
              <a:t>1</a:t>
            </a:r>
            <a:r>
              <a:rPr lang="en-US" sz="3600" dirty="0" smtClean="0"/>
              <a:t>st Graders?</a:t>
            </a:r>
            <a:endParaRPr lang="en-US" sz="3600" dirty="0"/>
          </a:p>
        </p:txBody>
      </p:sp>
      <p:sp>
        <p:nvSpPr>
          <p:cNvPr id="3" name="Content Placeholder 2"/>
          <p:cNvSpPr>
            <a:spLocks noGrp="1"/>
          </p:cNvSpPr>
          <p:nvPr>
            <p:ph idx="1"/>
          </p:nvPr>
        </p:nvSpPr>
        <p:spPr>
          <a:xfrm>
            <a:off x="628650" y="1553497"/>
            <a:ext cx="7886700" cy="4623466"/>
          </a:xfrm>
        </p:spPr>
        <p:txBody>
          <a:bodyPr>
            <a:normAutofit lnSpcReduction="10000"/>
          </a:bodyPr>
          <a:lstStyle/>
          <a:p>
            <a:r>
              <a:rPr lang="en-US" sz="3800" dirty="0" smtClean="0"/>
              <a:t>Kindergartners </a:t>
            </a:r>
            <a:r>
              <a:rPr lang="en-US" sz="3800" dirty="0"/>
              <a:t>and 1</a:t>
            </a:r>
            <a:r>
              <a:rPr lang="en-US" sz="3800" dirty="0" smtClean="0"/>
              <a:t>st </a:t>
            </a:r>
            <a:r>
              <a:rPr lang="en-US" sz="3800" dirty="0"/>
              <a:t>semester 1</a:t>
            </a:r>
            <a:r>
              <a:rPr lang="en-US" sz="3800" dirty="0" smtClean="0"/>
              <a:t>st graders are still screened with </a:t>
            </a:r>
            <a:r>
              <a:rPr lang="en-US" sz="3800" dirty="0" smtClean="0">
                <a:solidFill>
                  <a:srgbClr val="FF6600"/>
                </a:solidFill>
              </a:rPr>
              <a:t>Kindergarten W-APT </a:t>
            </a:r>
            <a:r>
              <a:rPr lang="en-US" sz="3800" dirty="0" smtClean="0"/>
              <a:t>and</a:t>
            </a:r>
            <a:r>
              <a:rPr lang="en-US" sz="3800" dirty="0"/>
              <a:t> </a:t>
            </a:r>
            <a:r>
              <a:rPr lang="en-US" sz="3800" dirty="0" smtClean="0"/>
              <a:t>cannot currently placement test </a:t>
            </a:r>
            <a:r>
              <a:rPr lang="en-US" sz="3800" dirty="0"/>
              <a:t>as proficient</a:t>
            </a:r>
            <a:r>
              <a:rPr lang="en-US" sz="3800" dirty="0" smtClean="0"/>
              <a:t>.</a:t>
            </a:r>
          </a:p>
          <a:p>
            <a:pPr marL="0" indent="0">
              <a:buNone/>
            </a:pPr>
            <a:endParaRPr lang="en-US" sz="3800" dirty="0" smtClean="0"/>
          </a:p>
          <a:p>
            <a:r>
              <a:rPr lang="en-US" sz="3800" dirty="0" smtClean="0"/>
              <a:t>These ELs have the opportunity to test as proficient on </a:t>
            </a:r>
            <a:r>
              <a:rPr lang="en-US" sz="3800" dirty="0" smtClean="0">
                <a:solidFill>
                  <a:srgbClr val="FF6600"/>
                </a:solidFill>
              </a:rPr>
              <a:t>K ACCESS </a:t>
            </a:r>
            <a:r>
              <a:rPr lang="en-US" sz="3800" dirty="0" smtClean="0"/>
              <a:t>or </a:t>
            </a:r>
            <a:r>
              <a:rPr lang="en-US" sz="3800" dirty="0" smtClean="0">
                <a:solidFill>
                  <a:srgbClr val="FF6600"/>
                </a:solidFill>
              </a:rPr>
              <a:t>ACCESS for ELLs 2.0. </a:t>
            </a:r>
            <a:endParaRPr lang="en-US" sz="3800" dirty="0"/>
          </a:p>
          <a:p>
            <a:endParaRPr lang="en-US" dirty="0"/>
          </a:p>
        </p:txBody>
      </p:sp>
    </p:spTree>
    <p:extLst>
      <p:ext uri="{BB962C8B-B14F-4D97-AF65-F5344CB8AC3E}">
        <p14:creationId xmlns:p14="http://schemas.microsoft.com/office/powerpoint/2010/main" val="4149554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90"/>
            <a:ext cx="8229600" cy="1329148"/>
          </a:xfrm>
        </p:spPr>
        <p:txBody>
          <a:bodyPr>
            <a:noAutofit/>
          </a:bodyPr>
          <a:lstStyle/>
          <a:p>
            <a:pPr algn="ctr"/>
            <a:r>
              <a:rPr lang="en-US" sz="4000" dirty="0" smtClean="0"/>
              <a:t>In Development: </a:t>
            </a:r>
            <a:br>
              <a:rPr lang="en-US" sz="4000" dirty="0" smtClean="0"/>
            </a:br>
            <a:r>
              <a:rPr lang="en-US" sz="4000" dirty="0" smtClean="0">
                <a:solidFill>
                  <a:srgbClr val="FF6600"/>
                </a:solidFill>
              </a:rPr>
              <a:t>Kindergarten WIDA Screener </a:t>
            </a:r>
            <a:endParaRPr lang="en-US" sz="4000" dirty="0">
              <a:solidFill>
                <a:srgbClr val="FF6600"/>
              </a:solidFill>
            </a:endParaRPr>
          </a:p>
        </p:txBody>
      </p:sp>
      <p:sp>
        <p:nvSpPr>
          <p:cNvPr id="3" name="Content Placeholder 2"/>
          <p:cNvSpPr>
            <a:spLocks noGrp="1"/>
          </p:cNvSpPr>
          <p:nvPr>
            <p:ph idx="1"/>
          </p:nvPr>
        </p:nvSpPr>
        <p:spPr/>
        <p:txBody>
          <a:bodyPr>
            <a:normAutofit/>
          </a:bodyPr>
          <a:lstStyle/>
          <a:p>
            <a:r>
              <a:rPr lang="en-US" sz="3600" dirty="0"/>
              <a:t>N</a:t>
            </a:r>
            <a:r>
              <a:rPr lang="en-US" sz="3600" dirty="0" smtClean="0"/>
              <a:t>ew </a:t>
            </a:r>
            <a:r>
              <a:rPr lang="en-US" sz="3600" u="sng" dirty="0" smtClean="0"/>
              <a:t>paper-based</a:t>
            </a:r>
            <a:r>
              <a:rPr lang="en-US" sz="3600" dirty="0" smtClean="0"/>
              <a:t> </a:t>
            </a:r>
            <a:r>
              <a:rPr lang="en-US" sz="3600" dirty="0" smtClean="0">
                <a:solidFill>
                  <a:srgbClr val="FF6600"/>
                </a:solidFill>
              </a:rPr>
              <a:t>kindergarten WIDA Screener</a:t>
            </a:r>
            <a:r>
              <a:rPr lang="en-US" sz="3600" dirty="0" smtClean="0"/>
              <a:t> in development; will replace </a:t>
            </a:r>
            <a:r>
              <a:rPr lang="en-US" sz="3600" dirty="0">
                <a:solidFill>
                  <a:srgbClr val="FF6600"/>
                </a:solidFill>
              </a:rPr>
              <a:t>K W-APT </a:t>
            </a:r>
            <a:r>
              <a:rPr lang="en-US" sz="3600" dirty="0" smtClean="0"/>
              <a:t>and serve as </a:t>
            </a:r>
            <a:r>
              <a:rPr lang="en-US" sz="3600" dirty="0"/>
              <a:t>alternative to </a:t>
            </a:r>
            <a:r>
              <a:rPr lang="en-US" sz="3600" dirty="0" smtClean="0">
                <a:solidFill>
                  <a:srgbClr val="FF6600"/>
                </a:solidFill>
              </a:rPr>
              <a:t>K </a:t>
            </a:r>
            <a:r>
              <a:rPr lang="en-US" sz="3600" dirty="0">
                <a:solidFill>
                  <a:srgbClr val="FF6600"/>
                </a:solidFill>
              </a:rPr>
              <a:t>MODEL</a:t>
            </a:r>
            <a:r>
              <a:rPr lang="en-US" sz="3600" dirty="0" smtClean="0"/>
              <a:t>.</a:t>
            </a:r>
          </a:p>
          <a:p>
            <a:pPr marL="0" indent="0">
              <a:buNone/>
            </a:pPr>
            <a:endParaRPr lang="en-US" sz="3600" dirty="0"/>
          </a:p>
          <a:p>
            <a:r>
              <a:rPr lang="en-US" sz="3600" dirty="0" smtClean="0"/>
              <a:t>Will </a:t>
            </a:r>
            <a:r>
              <a:rPr lang="en-US" sz="3600" dirty="0"/>
              <a:t>be similar in design to </a:t>
            </a:r>
            <a:r>
              <a:rPr lang="en-US" sz="3600" dirty="0" smtClean="0">
                <a:solidFill>
                  <a:srgbClr val="FF6600"/>
                </a:solidFill>
              </a:rPr>
              <a:t>Kindergarten </a:t>
            </a:r>
            <a:r>
              <a:rPr lang="en-US" sz="3600" dirty="0">
                <a:solidFill>
                  <a:srgbClr val="FF6600"/>
                </a:solidFill>
              </a:rPr>
              <a:t>ACCESS </a:t>
            </a:r>
            <a:r>
              <a:rPr lang="en-US" sz="3600" dirty="0"/>
              <a:t>and </a:t>
            </a:r>
            <a:r>
              <a:rPr lang="en-US" sz="3600" dirty="0" smtClean="0">
                <a:solidFill>
                  <a:srgbClr val="FF6600"/>
                </a:solidFill>
              </a:rPr>
              <a:t>K MODEL</a:t>
            </a:r>
            <a:r>
              <a:rPr lang="en-US" sz="3600" dirty="0" smtClean="0"/>
              <a:t>, but shorter.</a:t>
            </a:r>
            <a:endParaRPr lang="en-US" sz="3600" dirty="0"/>
          </a:p>
          <a:p>
            <a:endParaRPr lang="en-US" dirty="0"/>
          </a:p>
          <a:p>
            <a:endParaRPr lang="en-US" dirty="0"/>
          </a:p>
        </p:txBody>
      </p:sp>
    </p:spTree>
    <p:extLst>
      <p:ext uri="{BB962C8B-B14F-4D97-AF65-F5344CB8AC3E}">
        <p14:creationId xmlns:p14="http://schemas.microsoft.com/office/powerpoint/2010/main" val="30691434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90"/>
            <a:ext cx="8229600" cy="1329148"/>
          </a:xfrm>
        </p:spPr>
        <p:txBody>
          <a:bodyPr>
            <a:normAutofit/>
          </a:bodyPr>
          <a:lstStyle/>
          <a:p>
            <a:pPr algn="ctr"/>
            <a:r>
              <a:rPr lang="en-US" sz="3600" dirty="0" smtClean="0"/>
              <a:t>In Development: </a:t>
            </a:r>
            <a:br>
              <a:rPr lang="en-US" sz="3600" dirty="0" smtClean="0"/>
            </a:br>
            <a:r>
              <a:rPr lang="en-US" sz="3600" dirty="0" smtClean="0">
                <a:solidFill>
                  <a:srgbClr val="FF6600"/>
                </a:solidFill>
              </a:rPr>
              <a:t>Kindergarten WIDA Screener</a:t>
            </a:r>
            <a:endParaRPr lang="en-US" sz="3600" dirty="0">
              <a:solidFill>
                <a:srgbClr val="FF6600"/>
              </a:solidFill>
            </a:endParaRPr>
          </a:p>
        </p:txBody>
      </p:sp>
      <p:sp>
        <p:nvSpPr>
          <p:cNvPr id="3" name="Content Placeholder 2"/>
          <p:cNvSpPr>
            <a:spLocks noGrp="1"/>
          </p:cNvSpPr>
          <p:nvPr>
            <p:ph idx="1"/>
          </p:nvPr>
        </p:nvSpPr>
        <p:spPr/>
        <p:txBody>
          <a:bodyPr>
            <a:normAutofit/>
          </a:bodyPr>
          <a:lstStyle/>
          <a:p>
            <a:r>
              <a:rPr lang="en-US" sz="3600" dirty="0" smtClean="0">
                <a:solidFill>
                  <a:srgbClr val="FF6600"/>
                </a:solidFill>
              </a:rPr>
              <a:t>Kindergarten WIDA Screener </a:t>
            </a:r>
            <a:r>
              <a:rPr lang="en-US" sz="3600" dirty="0" smtClean="0"/>
              <a:t>will be released in fall 2019.</a:t>
            </a:r>
          </a:p>
          <a:p>
            <a:pPr marL="0" indent="0">
              <a:buNone/>
            </a:pPr>
            <a:endParaRPr lang="en-US" sz="3600" dirty="0">
              <a:solidFill>
                <a:srgbClr val="002060"/>
              </a:solidFill>
            </a:endParaRPr>
          </a:p>
          <a:p>
            <a:r>
              <a:rPr lang="en-US" sz="3600" dirty="0" smtClean="0"/>
              <a:t>Will share same (or equivalent) </a:t>
            </a:r>
            <a:r>
              <a:rPr lang="en-US" sz="3600" dirty="0" smtClean="0">
                <a:solidFill>
                  <a:srgbClr val="FF6600"/>
                </a:solidFill>
              </a:rPr>
              <a:t>4.8 or higher Overall </a:t>
            </a:r>
            <a:r>
              <a:rPr lang="en-US" sz="3600" dirty="0" smtClean="0"/>
              <a:t>automatic exit score as WIDA Screener; potential ELs will be able to test as not needing EL services.  </a:t>
            </a:r>
            <a:endParaRPr lang="en-US" sz="3600" dirty="0"/>
          </a:p>
        </p:txBody>
      </p:sp>
    </p:spTree>
    <p:extLst>
      <p:ext uri="{BB962C8B-B14F-4D97-AF65-F5344CB8AC3E}">
        <p14:creationId xmlns:p14="http://schemas.microsoft.com/office/powerpoint/2010/main" val="32053994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2295"/>
            <a:ext cx="8229600" cy="1305343"/>
          </a:xfrm>
        </p:spPr>
        <p:txBody>
          <a:bodyPr>
            <a:noAutofit/>
          </a:bodyPr>
          <a:lstStyle/>
          <a:p>
            <a:pPr algn="ctr"/>
            <a:r>
              <a:rPr lang="en-US" sz="3800" dirty="0" smtClean="0"/>
              <a:t>ELPA Updates: </a:t>
            </a:r>
            <a:r>
              <a:rPr lang="en-US" sz="3800" dirty="0" smtClean="0">
                <a:solidFill>
                  <a:srgbClr val="FF6600"/>
                </a:solidFill>
              </a:rPr>
              <a:t>District EL Stakeholder Team </a:t>
            </a:r>
            <a:r>
              <a:rPr lang="en-US" sz="3800" dirty="0" smtClean="0"/>
              <a:t>(November 2017)</a:t>
            </a:r>
            <a:endParaRPr lang="en-US" sz="3800" dirty="0"/>
          </a:p>
        </p:txBody>
      </p:sp>
      <p:sp>
        <p:nvSpPr>
          <p:cNvPr id="3" name="Content Placeholder 2"/>
          <p:cNvSpPr>
            <a:spLocks noGrp="1"/>
          </p:cNvSpPr>
          <p:nvPr>
            <p:ph idx="1"/>
          </p:nvPr>
        </p:nvSpPr>
        <p:spPr>
          <a:xfrm>
            <a:off x="628650" y="1514168"/>
            <a:ext cx="7886700" cy="4662795"/>
          </a:xfrm>
        </p:spPr>
        <p:txBody>
          <a:bodyPr>
            <a:normAutofit/>
          </a:bodyPr>
          <a:lstStyle/>
          <a:p>
            <a:r>
              <a:rPr lang="en-US" sz="3200" dirty="0" smtClean="0"/>
              <a:t>OSDE convened a team of 13 district stakeholders to reevaluate OK’s EL entry and exit criteria. All participants:</a:t>
            </a:r>
          </a:p>
          <a:p>
            <a:pPr lvl="1"/>
            <a:r>
              <a:rPr lang="en-US" sz="3200" dirty="0">
                <a:solidFill>
                  <a:srgbClr val="FF6600"/>
                </a:solidFill>
              </a:rPr>
              <a:t>S</a:t>
            </a:r>
            <a:r>
              <a:rPr lang="en-US" sz="3200" dirty="0" smtClean="0">
                <a:solidFill>
                  <a:srgbClr val="FF6600"/>
                </a:solidFill>
              </a:rPr>
              <a:t>elected by application.</a:t>
            </a:r>
          </a:p>
          <a:p>
            <a:pPr lvl="1"/>
            <a:r>
              <a:rPr lang="en-US" sz="3200" dirty="0" smtClean="0">
                <a:solidFill>
                  <a:srgbClr val="FF6600"/>
                </a:solidFill>
              </a:rPr>
              <a:t>From </a:t>
            </a:r>
            <a:r>
              <a:rPr lang="en-US" sz="3200" dirty="0">
                <a:solidFill>
                  <a:srgbClr val="FF6600"/>
                </a:solidFill>
              </a:rPr>
              <a:t>districts with high per capita EL </a:t>
            </a:r>
            <a:r>
              <a:rPr lang="en-US" sz="3200" dirty="0" smtClean="0">
                <a:solidFill>
                  <a:srgbClr val="FF6600"/>
                </a:solidFill>
              </a:rPr>
              <a:t>populations</a:t>
            </a:r>
            <a:endParaRPr lang="en-US" sz="3200" dirty="0">
              <a:solidFill>
                <a:srgbClr val="FF6600"/>
              </a:solidFill>
            </a:endParaRPr>
          </a:p>
          <a:p>
            <a:pPr lvl="1"/>
            <a:r>
              <a:rPr lang="en-US" sz="3200" dirty="0" smtClean="0">
                <a:solidFill>
                  <a:srgbClr val="FF6600"/>
                </a:solidFill>
              </a:rPr>
              <a:t>Have extensive experience working </a:t>
            </a:r>
            <a:r>
              <a:rPr lang="en-US" sz="3200" dirty="0">
                <a:solidFill>
                  <a:srgbClr val="FF6600"/>
                </a:solidFill>
              </a:rPr>
              <a:t>with ELs and/or WIDA assessments.</a:t>
            </a:r>
            <a:endParaRPr lang="en-US" sz="3200" dirty="0" smtClean="0">
              <a:solidFill>
                <a:srgbClr val="FF6600"/>
              </a:solidFill>
            </a:endParaRPr>
          </a:p>
          <a:p>
            <a:r>
              <a:rPr lang="en-US" sz="3200" dirty="0" smtClean="0"/>
              <a:t>Most regions of OK represented.</a:t>
            </a:r>
          </a:p>
          <a:p>
            <a:pPr marL="0" indent="0">
              <a:buNone/>
            </a:pPr>
            <a:endParaRPr lang="en-US" dirty="0"/>
          </a:p>
        </p:txBody>
      </p:sp>
    </p:spTree>
    <p:extLst>
      <p:ext uri="{BB962C8B-B14F-4D97-AF65-F5344CB8AC3E}">
        <p14:creationId xmlns:p14="http://schemas.microsoft.com/office/powerpoint/2010/main" val="3944253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88490"/>
            <a:ext cx="7886700" cy="1779179"/>
          </a:xfrm>
        </p:spPr>
        <p:txBody>
          <a:bodyPr>
            <a:normAutofit/>
          </a:bodyPr>
          <a:lstStyle/>
          <a:p>
            <a:pPr algn="ctr"/>
            <a:r>
              <a:rPr lang="en-US" sz="4000" dirty="0" smtClean="0"/>
              <a:t>ELPA Updates: </a:t>
            </a:r>
            <a:br>
              <a:rPr lang="en-US" sz="4000" dirty="0" smtClean="0"/>
            </a:br>
            <a:r>
              <a:rPr lang="en-US" sz="4000" dirty="0" smtClean="0">
                <a:solidFill>
                  <a:srgbClr val="FF6600"/>
                </a:solidFill>
              </a:rPr>
              <a:t>Entry &amp; Exit Criteria</a:t>
            </a:r>
            <a:endParaRPr lang="en-US" sz="4000" dirty="0">
              <a:solidFill>
                <a:srgbClr val="FF6600"/>
              </a:solidFill>
            </a:endParaRPr>
          </a:p>
        </p:txBody>
      </p:sp>
      <p:sp>
        <p:nvSpPr>
          <p:cNvPr id="3" name="Content Placeholder 2"/>
          <p:cNvSpPr>
            <a:spLocks noGrp="1"/>
          </p:cNvSpPr>
          <p:nvPr>
            <p:ph idx="1"/>
          </p:nvPr>
        </p:nvSpPr>
        <p:spPr>
          <a:xfrm>
            <a:off x="628650" y="1504335"/>
            <a:ext cx="7886700" cy="4672628"/>
          </a:xfrm>
        </p:spPr>
        <p:txBody>
          <a:bodyPr>
            <a:normAutofit lnSpcReduction="10000"/>
          </a:bodyPr>
          <a:lstStyle/>
          <a:p>
            <a:r>
              <a:rPr lang="en-US" sz="3000" dirty="0" smtClean="0"/>
              <a:t>EL stakeholder team made recommendations regarding:</a:t>
            </a:r>
          </a:p>
          <a:p>
            <a:pPr lvl="1"/>
            <a:r>
              <a:rPr lang="en-US" sz="2800" dirty="0" smtClean="0">
                <a:solidFill>
                  <a:srgbClr val="FF6600"/>
                </a:solidFill>
              </a:rPr>
              <a:t>WIDA Screener cut score </a:t>
            </a:r>
            <a:r>
              <a:rPr lang="en-US" sz="2800" dirty="0" smtClean="0"/>
              <a:t>(UPDATED)</a:t>
            </a:r>
          </a:p>
          <a:p>
            <a:pPr lvl="1"/>
            <a:r>
              <a:rPr lang="en-US" sz="2800" dirty="0" smtClean="0">
                <a:solidFill>
                  <a:srgbClr val="FF6600"/>
                </a:solidFill>
              </a:rPr>
              <a:t>Kindergarten ACCESS &amp; ACCESS for ELLs 2.0 exit criteria </a:t>
            </a:r>
            <a:r>
              <a:rPr lang="en-US" sz="2800" dirty="0" smtClean="0"/>
              <a:t>(UPDATED)</a:t>
            </a:r>
          </a:p>
          <a:p>
            <a:pPr lvl="1"/>
            <a:r>
              <a:rPr lang="en-US" sz="2800" dirty="0" smtClean="0">
                <a:solidFill>
                  <a:srgbClr val="FF6600"/>
                </a:solidFill>
              </a:rPr>
              <a:t>Alternate ACCESS for ELLs exit criteria </a:t>
            </a:r>
            <a:r>
              <a:rPr lang="en-US" sz="2800" dirty="0" smtClean="0"/>
              <a:t>(NEW)</a:t>
            </a:r>
          </a:p>
          <a:p>
            <a:pPr lvl="1"/>
            <a:r>
              <a:rPr lang="en-US" sz="2800" dirty="0" smtClean="0">
                <a:solidFill>
                  <a:srgbClr val="FF6600"/>
                </a:solidFill>
              </a:rPr>
              <a:t>Domain-level exit criteria for ELs with disabilities that preclude taking all ELPA domains </a:t>
            </a:r>
            <a:r>
              <a:rPr lang="en-US" sz="2800" dirty="0" smtClean="0"/>
              <a:t>(NEW)</a:t>
            </a:r>
          </a:p>
          <a:p>
            <a:pPr lvl="1"/>
            <a:r>
              <a:rPr lang="en-US" sz="2800" dirty="0" smtClean="0">
                <a:solidFill>
                  <a:srgbClr val="FF6600"/>
                </a:solidFill>
              </a:rPr>
              <a:t>No Measurable Academic Response Criteria (NMAR) </a:t>
            </a:r>
            <a:r>
              <a:rPr lang="en-US" sz="2800" dirty="0" smtClean="0"/>
              <a:t>(NEW)</a:t>
            </a:r>
          </a:p>
        </p:txBody>
      </p:sp>
    </p:spTree>
    <p:extLst>
      <p:ext uri="{BB962C8B-B14F-4D97-AF65-F5344CB8AC3E}">
        <p14:creationId xmlns:p14="http://schemas.microsoft.com/office/powerpoint/2010/main" val="19305718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8826"/>
            <a:ext cx="7886700" cy="1759515"/>
          </a:xfrm>
        </p:spPr>
        <p:txBody>
          <a:bodyPr>
            <a:normAutofit/>
          </a:bodyPr>
          <a:lstStyle/>
          <a:p>
            <a:pPr algn="ctr"/>
            <a:r>
              <a:rPr lang="en-US" sz="4000" dirty="0" smtClean="0"/>
              <a:t>WIDA Screener: </a:t>
            </a:r>
            <a:br>
              <a:rPr lang="en-US" sz="4000" dirty="0" smtClean="0"/>
            </a:br>
            <a:r>
              <a:rPr lang="en-US" sz="4000" dirty="0" smtClean="0">
                <a:solidFill>
                  <a:srgbClr val="FF6600"/>
                </a:solidFill>
              </a:rPr>
              <a:t>Updated Cut Score</a:t>
            </a:r>
            <a:endParaRPr lang="en-US" sz="4000" dirty="0">
              <a:solidFill>
                <a:srgbClr val="FF6600"/>
              </a:solidFill>
            </a:endParaRPr>
          </a:p>
        </p:txBody>
      </p:sp>
      <p:sp>
        <p:nvSpPr>
          <p:cNvPr id="3" name="Content Placeholder 2"/>
          <p:cNvSpPr>
            <a:spLocks noGrp="1"/>
          </p:cNvSpPr>
          <p:nvPr>
            <p:ph idx="1"/>
          </p:nvPr>
        </p:nvSpPr>
        <p:spPr/>
        <p:txBody>
          <a:bodyPr>
            <a:noAutofit/>
          </a:bodyPr>
          <a:lstStyle/>
          <a:p>
            <a:r>
              <a:rPr lang="en-US" sz="3600" dirty="0" smtClean="0">
                <a:solidFill>
                  <a:srgbClr val="FF6600"/>
                </a:solidFill>
              </a:rPr>
              <a:t>Updated cut score </a:t>
            </a:r>
            <a:r>
              <a:rPr lang="en-US" sz="3600" dirty="0" smtClean="0"/>
              <a:t>for potential ELs in </a:t>
            </a:r>
            <a:r>
              <a:rPr lang="en-US" sz="3600" u="sng" dirty="0" smtClean="0"/>
              <a:t>2</a:t>
            </a:r>
            <a:r>
              <a:rPr lang="en-US" sz="3600" u="sng" baseline="30000" dirty="0" smtClean="0"/>
              <a:t>nd</a:t>
            </a:r>
            <a:r>
              <a:rPr lang="en-US" sz="3600" u="sng" dirty="0" smtClean="0"/>
              <a:t> semester 1</a:t>
            </a:r>
            <a:r>
              <a:rPr lang="en-US" sz="3600" u="sng" baseline="30000" dirty="0" smtClean="0"/>
              <a:t>st</a:t>
            </a:r>
            <a:r>
              <a:rPr lang="en-US" sz="3600" u="sng" dirty="0" smtClean="0"/>
              <a:t> grade-12</a:t>
            </a:r>
            <a:r>
              <a:rPr lang="en-US" sz="3600" u="sng" baseline="30000" dirty="0" smtClean="0"/>
              <a:t>th</a:t>
            </a:r>
            <a:r>
              <a:rPr lang="en-US" sz="3600" u="sng" dirty="0" smtClean="0"/>
              <a:t> grade</a:t>
            </a:r>
          </a:p>
          <a:p>
            <a:r>
              <a:rPr lang="en-US" sz="3600" dirty="0" smtClean="0"/>
              <a:t>Students scoring </a:t>
            </a:r>
            <a:r>
              <a:rPr lang="en-US" sz="3600" dirty="0" smtClean="0">
                <a:solidFill>
                  <a:srgbClr val="FF6600"/>
                </a:solidFill>
              </a:rPr>
              <a:t>4.8 or above </a:t>
            </a:r>
            <a:r>
              <a:rPr lang="en-US" sz="3600" dirty="0" smtClean="0"/>
              <a:t>on Overall are </a:t>
            </a:r>
            <a:r>
              <a:rPr lang="en-US" sz="3600" u="sng" dirty="0" smtClean="0"/>
              <a:t>not EL </a:t>
            </a:r>
            <a:r>
              <a:rPr lang="en-US" sz="3600" dirty="0" smtClean="0"/>
              <a:t>and do not need services.</a:t>
            </a:r>
          </a:p>
          <a:p>
            <a:r>
              <a:rPr lang="en-US" sz="3600" dirty="0" smtClean="0"/>
              <a:t>Students scoring </a:t>
            </a:r>
            <a:r>
              <a:rPr lang="en-US" sz="3600" dirty="0" smtClean="0">
                <a:solidFill>
                  <a:srgbClr val="FF6600"/>
                </a:solidFill>
              </a:rPr>
              <a:t>4.7 or below </a:t>
            </a:r>
            <a:r>
              <a:rPr lang="en-US" sz="3600" dirty="0" smtClean="0"/>
              <a:t>on Overall </a:t>
            </a:r>
            <a:r>
              <a:rPr lang="en-US" sz="3600" u="sng" dirty="0" smtClean="0"/>
              <a:t>are EL </a:t>
            </a:r>
            <a:r>
              <a:rPr lang="en-US" sz="3600" dirty="0" smtClean="0"/>
              <a:t>and should be placed in EL services.</a:t>
            </a:r>
            <a:endParaRPr lang="en-US" sz="3600" dirty="0"/>
          </a:p>
        </p:txBody>
      </p:sp>
    </p:spTree>
    <p:extLst>
      <p:ext uri="{BB962C8B-B14F-4D97-AF65-F5344CB8AC3E}">
        <p14:creationId xmlns:p14="http://schemas.microsoft.com/office/powerpoint/2010/main" val="31559508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 y="28402"/>
            <a:ext cx="8549640" cy="1320656"/>
          </a:xfrm>
        </p:spPr>
        <p:txBody>
          <a:bodyPr>
            <a:normAutofit fontScale="90000"/>
          </a:bodyPr>
          <a:lstStyle/>
          <a:p>
            <a:pPr algn="ctr"/>
            <a:r>
              <a:rPr lang="en-US" dirty="0" smtClean="0"/>
              <a:t>WIDA Screener: </a:t>
            </a:r>
            <a:br>
              <a:rPr lang="en-US" dirty="0" smtClean="0"/>
            </a:br>
            <a:r>
              <a:rPr lang="en-US" dirty="0" smtClean="0">
                <a:solidFill>
                  <a:srgbClr val="FF6600"/>
                </a:solidFill>
              </a:rPr>
              <a:t>New Domain Cut Scores for ELs with Disabilities </a:t>
            </a:r>
            <a:endParaRPr lang="en-US" dirty="0">
              <a:solidFill>
                <a:srgbClr val="FF6600"/>
              </a:solidFill>
            </a:endParaRPr>
          </a:p>
        </p:txBody>
      </p:sp>
      <p:sp>
        <p:nvSpPr>
          <p:cNvPr id="3" name="Content Placeholder 2"/>
          <p:cNvSpPr>
            <a:spLocks noGrp="1"/>
          </p:cNvSpPr>
          <p:nvPr>
            <p:ph idx="1"/>
          </p:nvPr>
        </p:nvSpPr>
        <p:spPr>
          <a:xfrm>
            <a:off x="628650" y="1543665"/>
            <a:ext cx="7886700" cy="4633298"/>
          </a:xfrm>
        </p:spPr>
        <p:txBody>
          <a:bodyPr>
            <a:noAutofit/>
          </a:bodyPr>
          <a:lstStyle/>
          <a:p>
            <a:r>
              <a:rPr lang="en-US" sz="3600" dirty="0" smtClean="0">
                <a:solidFill>
                  <a:srgbClr val="FF6600"/>
                </a:solidFill>
              </a:rPr>
              <a:t>New domain cut scores </a:t>
            </a:r>
            <a:r>
              <a:rPr lang="en-US" sz="3600" dirty="0" smtClean="0"/>
              <a:t>for ELs with disabilities that preclude them from taking all domains of WIDA Screener </a:t>
            </a:r>
            <a:r>
              <a:rPr lang="en-US" sz="3600" i="1" dirty="0" smtClean="0"/>
              <a:t>even with accommodations.</a:t>
            </a:r>
          </a:p>
          <a:p>
            <a:pPr marL="0" indent="0">
              <a:buNone/>
            </a:pPr>
            <a:endParaRPr lang="en-US" sz="3600" i="1" dirty="0" smtClean="0"/>
          </a:p>
          <a:p>
            <a:r>
              <a:rPr lang="en-US" sz="3600" dirty="0" smtClean="0"/>
              <a:t>Please review WIDA’s </a:t>
            </a:r>
            <a:r>
              <a:rPr lang="en-US" sz="3600" dirty="0" smtClean="0">
                <a:hlinkClick r:id="rId3"/>
              </a:rPr>
              <a:t>Accessibility and Accommodations Supplement </a:t>
            </a:r>
            <a:r>
              <a:rPr lang="en-US" sz="3600" dirty="0" smtClean="0"/>
              <a:t>for info on available accommodations for ELs.</a:t>
            </a:r>
          </a:p>
        </p:txBody>
      </p:sp>
    </p:spTree>
    <p:extLst>
      <p:ext uri="{BB962C8B-B14F-4D97-AF65-F5344CB8AC3E}">
        <p14:creationId xmlns:p14="http://schemas.microsoft.com/office/powerpoint/2010/main" val="22545085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573161"/>
            <a:ext cx="7886700" cy="4603802"/>
          </a:xfrm>
        </p:spPr>
        <p:txBody>
          <a:bodyPr/>
          <a:lstStyle/>
          <a:p>
            <a:r>
              <a:rPr lang="en-US" sz="4000" dirty="0"/>
              <a:t>Students scoring </a:t>
            </a:r>
            <a:r>
              <a:rPr lang="en-US" sz="4000" dirty="0">
                <a:solidFill>
                  <a:srgbClr val="FF6600"/>
                </a:solidFill>
              </a:rPr>
              <a:t>4.8 or above </a:t>
            </a:r>
            <a:r>
              <a:rPr lang="en-US" sz="4000" dirty="0"/>
              <a:t>on </a:t>
            </a:r>
            <a:r>
              <a:rPr lang="en-US" sz="4000" u="sng" dirty="0"/>
              <a:t>all</a:t>
            </a:r>
            <a:r>
              <a:rPr lang="en-US" sz="4000" dirty="0"/>
              <a:t> domains taken are not EL and do not need services</a:t>
            </a:r>
            <a:r>
              <a:rPr lang="en-US" sz="4000" dirty="0" smtClean="0"/>
              <a:t>.</a:t>
            </a:r>
          </a:p>
          <a:p>
            <a:pPr marL="0" indent="0">
              <a:buNone/>
            </a:pPr>
            <a:endParaRPr lang="en-US" sz="4000" dirty="0"/>
          </a:p>
          <a:p>
            <a:r>
              <a:rPr lang="en-US" sz="4000" dirty="0"/>
              <a:t>Students scoring </a:t>
            </a:r>
            <a:r>
              <a:rPr lang="en-US" sz="4000" dirty="0">
                <a:solidFill>
                  <a:srgbClr val="FF6600"/>
                </a:solidFill>
              </a:rPr>
              <a:t>4.7 or below </a:t>
            </a:r>
            <a:r>
              <a:rPr lang="en-US" sz="4000" dirty="0"/>
              <a:t>on </a:t>
            </a:r>
            <a:r>
              <a:rPr lang="en-US" sz="4000" u="sng" dirty="0"/>
              <a:t>any</a:t>
            </a:r>
            <a:r>
              <a:rPr lang="en-US" sz="4000" dirty="0"/>
              <a:t> domains taken are EL and should be placed in EL services.</a:t>
            </a:r>
          </a:p>
          <a:p>
            <a:pPr marL="0" indent="0">
              <a:buNone/>
            </a:pPr>
            <a:endParaRPr lang="en-US" dirty="0"/>
          </a:p>
        </p:txBody>
      </p:sp>
      <p:sp>
        <p:nvSpPr>
          <p:cNvPr id="5" name="Title 1"/>
          <p:cNvSpPr txBox="1">
            <a:spLocks/>
          </p:cNvSpPr>
          <p:nvPr/>
        </p:nvSpPr>
        <p:spPr>
          <a:xfrm>
            <a:off x="0" y="28402"/>
            <a:ext cx="9144000" cy="1320656"/>
          </a:xfrm>
          <a:prstGeom prst="rect">
            <a:avLst/>
          </a:prstGeom>
        </p:spPr>
        <p:txBody>
          <a:bodyPr vert="horz" lIns="91440" tIns="45720" rIns="91440" bIns="45720" rtlCol="0" anchor="ctr">
            <a:normAutofit fontScale="75000" lnSpcReduction="20000"/>
          </a:bodyPr>
          <a:lstStyle>
            <a:lvl1pPr algn="ctr" defTabSz="457200" rtl="0" eaLnBrk="1" latinLnBrk="0" hangingPunct="1">
              <a:spcBef>
                <a:spcPct val="0"/>
              </a:spcBef>
              <a:buNone/>
              <a:defRPr sz="4400" kern="1200">
                <a:solidFill>
                  <a:schemeClr val="bg2">
                    <a:lumMod val="25000"/>
                  </a:schemeClr>
                </a:solidFill>
                <a:latin typeface="Tw Cen MT"/>
                <a:ea typeface="+mj-ea"/>
                <a:cs typeface="Tw Cen MT"/>
              </a:defRPr>
            </a:lvl1pPr>
          </a:lstStyle>
          <a:p>
            <a:r>
              <a:rPr lang="en-US" dirty="0" smtClean="0">
                <a:solidFill>
                  <a:srgbClr val="902680"/>
                </a:solidFill>
                <a:latin typeface="Gotham Medium"/>
              </a:rPr>
              <a:t>WIDA Screener: </a:t>
            </a:r>
          </a:p>
          <a:p>
            <a:r>
              <a:rPr lang="en-US" dirty="0" smtClean="0">
                <a:solidFill>
                  <a:srgbClr val="FF6600"/>
                </a:solidFill>
                <a:latin typeface="Gotham Medium"/>
              </a:rPr>
              <a:t>New Domain Cut Scores for ELs with Disabilities </a:t>
            </a:r>
            <a:endParaRPr lang="en-US" dirty="0">
              <a:solidFill>
                <a:srgbClr val="FF6600"/>
              </a:solidFill>
              <a:latin typeface="Gotham Medium"/>
            </a:endParaRPr>
          </a:p>
        </p:txBody>
      </p:sp>
    </p:spTree>
    <p:extLst>
      <p:ext uri="{BB962C8B-B14F-4D97-AF65-F5344CB8AC3E}">
        <p14:creationId xmlns:p14="http://schemas.microsoft.com/office/powerpoint/2010/main" val="11826037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997411137"/>
              </p:ext>
            </p:extLst>
          </p:nvPr>
        </p:nvGraphicFramePr>
        <p:xfrm>
          <a:off x="0" y="0"/>
          <a:ext cx="9144000" cy="795147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325444816"/>
                    </a:ext>
                  </a:extLst>
                </a:gridCol>
                <a:gridCol w="3048000">
                  <a:extLst>
                    <a:ext uri="{9D8B030D-6E8A-4147-A177-3AD203B41FA5}">
                      <a16:colId xmlns:a16="http://schemas.microsoft.com/office/drawing/2014/main" val="1859520420"/>
                    </a:ext>
                  </a:extLst>
                </a:gridCol>
                <a:gridCol w="3048000">
                  <a:extLst>
                    <a:ext uri="{9D8B030D-6E8A-4147-A177-3AD203B41FA5}">
                      <a16:colId xmlns:a16="http://schemas.microsoft.com/office/drawing/2014/main" val="1333126921"/>
                    </a:ext>
                  </a:extLst>
                </a:gridCol>
              </a:tblGrid>
              <a:tr h="990600">
                <a:tc>
                  <a:txBody>
                    <a:bodyPr/>
                    <a:lstStyle/>
                    <a:p>
                      <a:r>
                        <a:rPr lang="en-US" sz="2800" dirty="0" smtClean="0"/>
                        <a:t>GRADE</a:t>
                      </a:r>
                      <a:r>
                        <a:rPr lang="en-US" sz="2800" baseline="0" dirty="0" smtClean="0"/>
                        <a:t> LEVEL(S)</a:t>
                      </a:r>
                      <a:endParaRPr lang="en-US" sz="2800" dirty="0"/>
                    </a:p>
                  </a:txBody>
                  <a:tcPr/>
                </a:tc>
                <a:tc>
                  <a:txBody>
                    <a:bodyPr/>
                    <a:lstStyle/>
                    <a:p>
                      <a:r>
                        <a:rPr lang="en-US" sz="2800" dirty="0" smtClean="0"/>
                        <a:t>PLACEMENT</a:t>
                      </a:r>
                      <a:r>
                        <a:rPr lang="en-US" sz="2800" baseline="0" dirty="0" smtClean="0"/>
                        <a:t> TEST</a:t>
                      </a:r>
                      <a:endParaRPr lang="en-US" sz="2800" dirty="0"/>
                    </a:p>
                  </a:txBody>
                  <a:tcPr/>
                </a:tc>
                <a:tc>
                  <a:txBody>
                    <a:bodyPr/>
                    <a:lstStyle/>
                    <a:p>
                      <a:r>
                        <a:rPr lang="en-US" sz="2800" dirty="0" smtClean="0"/>
                        <a:t>CUT SCORE</a:t>
                      </a:r>
                      <a:r>
                        <a:rPr lang="en-US" sz="2800" baseline="0" dirty="0" smtClean="0"/>
                        <a:t> and EL STATUS</a:t>
                      </a:r>
                      <a:endParaRPr lang="en-US" sz="2800" dirty="0"/>
                    </a:p>
                  </a:txBody>
                  <a:tcPr/>
                </a:tc>
                <a:extLst>
                  <a:ext uri="{0D108BD9-81ED-4DB2-BD59-A6C34878D82A}">
                    <a16:rowId xmlns:a16="http://schemas.microsoft.com/office/drawing/2014/main" val="1815236302"/>
                  </a:ext>
                </a:extLst>
              </a:tr>
              <a:tr h="1714500">
                <a:tc>
                  <a:txBody>
                    <a:bodyPr/>
                    <a:lstStyle/>
                    <a:p>
                      <a:r>
                        <a:rPr lang="en-US" sz="2800" b="1" dirty="0" smtClean="0"/>
                        <a:t>Pre-K</a:t>
                      </a:r>
                      <a:endParaRPr lang="en-US" sz="2800" b="1" dirty="0"/>
                    </a:p>
                  </a:txBody>
                  <a:tcPr/>
                </a:tc>
                <a:tc>
                  <a:txBody>
                    <a:bodyPr/>
                    <a:lstStyle/>
                    <a:p>
                      <a:r>
                        <a:rPr lang="en-US" sz="2400" b="1" dirty="0" smtClean="0"/>
                        <a:t>PKST</a:t>
                      </a:r>
                      <a:r>
                        <a:rPr lang="en-US" sz="2400" b="1" baseline="0" dirty="0" smtClean="0"/>
                        <a:t> (10-question oral screener)</a:t>
                      </a:r>
                      <a:endParaRPr lang="en-US" sz="2400" b="1" dirty="0"/>
                    </a:p>
                  </a:txBody>
                  <a:tcPr/>
                </a:tc>
                <a:tc>
                  <a:txBody>
                    <a:bodyPr/>
                    <a:lstStyle/>
                    <a:p>
                      <a:r>
                        <a:rPr lang="en-US" sz="2400" b="1" dirty="0" smtClean="0"/>
                        <a:t>7 or more correct=Not EL for PK year*</a:t>
                      </a:r>
                    </a:p>
                    <a:p>
                      <a:endParaRPr lang="en-US" sz="2400" b="1" dirty="0" smtClean="0"/>
                    </a:p>
                    <a:p>
                      <a:endParaRPr lang="en-US" sz="2400" b="1" dirty="0" smtClean="0"/>
                    </a:p>
                    <a:p>
                      <a:r>
                        <a:rPr lang="en-US" sz="2400" b="1" dirty="0" smtClean="0"/>
                        <a:t>*</a:t>
                      </a:r>
                      <a:r>
                        <a:rPr lang="en-US" sz="2400" b="1" dirty="0" smtClean="0">
                          <a:solidFill>
                            <a:srgbClr val="902680"/>
                          </a:solidFill>
                        </a:rPr>
                        <a:t>All</a:t>
                      </a:r>
                      <a:r>
                        <a:rPr lang="en-US" sz="2400" b="1" baseline="0" dirty="0" smtClean="0">
                          <a:solidFill>
                            <a:srgbClr val="902680"/>
                          </a:solidFill>
                        </a:rPr>
                        <a:t> PK students rescreened with </a:t>
                      </a:r>
                    </a:p>
                    <a:p>
                      <a:r>
                        <a:rPr lang="en-US" sz="2400" b="1" baseline="0" dirty="0" smtClean="0">
                          <a:solidFill>
                            <a:srgbClr val="902680"/>
                          </a:solidFill>
                        </a:rPr>
                        <a:t>K W-APT in kindergarten</a:t>
                      </a:r>
                      <a:endParaRPr lang="en-US" sz="2400" b="1" dirty="0" smtClean="0">
                        <a:solidFill>
                          <a:srgbClr val="902680"/>
                        </a:solidFill>
                      </a:endParaRPr>
                    </a:p>
                  </a:txBody>
                  <a:tcPr/>
                </a:tc>
                <a:extLst>
                  <a:ext uri="{0D108BD9-81ED-4DB2-BD59-A6C34878D82A}">
                    <a16:rowId xmlns:a16="http://schemas.microsoft.com/office/drawing/2014/main" val="982267469"/>
                  </a:ext>
                </a:extLst>
              </a:tr>
              <a:tr h="1714500">
                <a:tc>
                  <a:txBody>
                    <a:bodyPr/>
                    <a:lstStyle/>
                    <a:p>
                      <a:r>
                        <a:rPr lang="en-US" sz="2800" b="1" dirty="0" smtClean="0"/>
                        <a:t>Kindergarten and 1</a:t>
                      </a:r>
                      <a:r>
                        <a:rPr lang="en-US" sz="2800" b="1" baseline="30000" dirty="0" smtClean="0"/>
                        <a:t>st</a:t>
                      </a:r>
                      <a:r>
                        <a:rPr lang="en-US" sz="2800" b="1" dirty="0" smtClean="0"/>
                        <a:t> Semester 1</a:t>
                      </a:r>
                      <a:r>
                        <a:rPr lang="en-US" sz="2800" b="1" baseline="30000" dirty="0" smtClean="0"/>
                        <a:t>st</a:t>
                      </a:r>
                      <a:r>
                        <a:rPr lang="en-US" sz="2800" b="1" dirty="0" smtClean="0"/>
                        <a:t> Grade</a:t>
                      </a:r>
                      <a:endParaRPr lang="en-US" sz="2800" b="1" dirty="0"/>
                    </a:p>
                  </a:txBody>
                  <a:tcPr/>
                </a:tc>
                <a:tc>
                  <a:txBody>
                    <a:bodyPr/>
                    <a:lstStyle/>
                    <a:p>
                      <a:r>
                        <a:rPr lang="en-US" sz="2400" b="1" dirty="0" smtClean="0"/>
                        <a:t>Kindergarten </a:t>
                      </a:r>
                    </a:p>
                    <a:p>
                      <a:r>
                        <a:rPr lang="en-US" sz="2400" b="1" dirty="0" smtClean="0"/>
                        <a:t>W-APT or K MODEL</a:t>
                      </a:r>
                      <a:endParaRPr lang="en-US" sz="2400" b="1" dirty="0"/>
                    </a:p>
                  </a:txBody>
                  <a:tcPr/>
                </a:tc>
                <a:tc>
                  <a:txBody>
                    <a:bodyPr/>
                    <a:lstStyle/>
                    <a:p>
                      <a:r>
                        <a:rPr lang="en-US" sz="2400" b="1" dirty="0" smtClean="0"/>
                        <a:t>ALL SCORES</a:t>
                      </a:r>
                      <a:r>
                        <a:rPr lang="en-US" sz="2400" b="1" baseline="0" dirty="0" smtClean="0"/>
                        <a:t> QUALIFY AS EL</a:t>
                      </a:r>
                      <a:endParaRPr lang="en-US" sz="2400" b="1" dirty="0"/>
                    </a:p>
                  </a:txBody>
                  <a:tcPr/>
                </a:tc>
                <a:extLst>
                  <a:ext uri="{0D108BD9-81ED-4DB2-BD59-A6C34878D82A}">
                    <a16:rowId xmlns:a16="http://schemas.microsoft.com/office/drawing/2014/main" val="2422637302"/>
                  </a:ext>
                </a:extLst>
              </a:tr>
              <a:tr h="2228850">
                <a:tc>
                  <a:txBody>
                    <a:bodyPr/>
                    <a:lstStyle/>
                    <a:p>
                      <a:r>
                        <a:rPr lang="en-US" sz="2800" b="1" dirty="0" smtClean="0"/>
                        <a:t>2</a:t>
                      </a:r>
                      <a:r>
                        <a:rPr lang="en-US" sz="2800" b="1" baseline="30000" dirty="0" smtClean="0"/>
                        <a:t>nd</a:t>
                      </a:r>
                      <a:r>
                        <a:rPr lang="en-US" sz="2800" b="1" dirty="0" smtClean="0"/>
                        <a:t> Semester 1</a:t>
                      </a:r>
                      <a:r>
                        <a:rPr lang="en-US" sz="2800" b="1" baseline="30000" dirty="0" smtClean="0"/>
                        <a:t>st</a:t>
                      </a:r>
                      <a:r>
                        <a:rPr lang="en-US" sz="2800" b="1" dirty="0" smtClean="0"/>
                        <a:t> Grade-12</a:t>
                      </a:r>
                      <a:r>
                        <a:rPr lang="en-US" sz="2800" b="1" baseline="30000" dirty="0" smtClean="0"/>
                        <a:t>th</a:t>
                      </a:r>
                      <a:r>
                        <a:rPr lang="en-US" sz="2800" b="1" baseline="0" dirty="0" smtClean="0"/>
                        <a:t> Grade</a:t>
                      </a:r>
                      <a:endParaRPr lang="en-US" sz="2800" b="1" dirty="0"/>
                    </a:p>
                  </a:txBody>
                  <a:tcPr/>
                </a:tc>
                <a:tc>
                  <a:txBody>
                    <a:bodyPr/>
                    <a:lstStyle/>
                    <a:p>
                      <a:r>
                        <a:rPr lang="en-US" sz="2400" b="1" dirty="0" smtClean="0"/>
                        <a:t>WIDA Screener (Online</a:t>
                      </a:r>
                      <a:r>
                        <a:rPr lang="en-US" sz="2400" b="1" baseline="0" dirty="0" smtClean="0"/>
                        <a:t> or Paper)</a:t>
                      </a:r>
                      <a:endParaRPr lang="en-US" sz="2400" b="1" dirty="0"/>
                    </a:p>
                  </a:txBody>
                  <a:tcPr/>
                </a:tc>
                <a:tc>
                  <a:txBody>
                    <a:bodyPr/>
                    <a:lstStyle/>
                    <a:p>
                      <a:r>
                        <a:rPr lang="en-US" sz="2400" b="1" dirty="0" smtClean="0"/>
                        <a:t>4.8</a:t>
                      </a:r>
                      <a:r>
                        <a:rPr lang="en-US" sz="2400" b="1" baseline="0" dirty="0" smtClean="0"/>
                        <a:t> or above </a:t>
                      </a:r>
                      <a:r>
                        <a:rPr lang="en-US" sz="2400" b="1" dirty="0" smtClean="0"/>
                        <a:t>Overall=Not EL</a:t>
                      </a:r>
                      <a:endParaRPr lang="en-US" sz="2400" b="1" dirty="0"/>
                    </a:p>
                  </a:txBody>
                  <a:tcPr/>
                </a:tc>
                <a:extLst>
                  <a:ext uri="{0D108BD9-81ED-4DB2-BD59-A6C34878D82A}">
                    <a16:rowId xmlns:a16="http://schemas.microsoft.com/office/drawing/2014/main" val="2146090202"/>
                  </a:ext>
                </a:extLst>
              </a:tr>
            </a:tbl>
          </a:graphicData>
        </a:graphic>
      </p:graphicFrame>
    </p:spTree>
    <p:extLst>
      <p:ext uri="{BB962C8B-B14F-4D97-AF65-F5344CB8AC3E}">
        <p14:creationId xmlns:p14="http://schemas.microsoft.com/office/powerpoint/2010/main" val="37751577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EL/WIDA Glossary</a:t>
            </a:r>
            <a:endParaRPr lang="en-US" dirty="0"/>
          </a:p>
        </p:txBody>
      </p:sp>
      <p:sp>
        <p:nvSpPr>
          <p:cNvPr id="3" name="Content Placeholder 2"/>
          <p:cNvSpPr>
            <a:spLocks noGrp="1"/>
          </p:cNvSpPr>
          <p:nvPr>
            <p:ph idx="1"/>
          </p:nvPr>
        </p:nvSpPr>
        <p:spPr>
          <a:xfrm>
            <a:off x="628650" y="1278194"/>
            <a:ext cx="7886700" cy="4898769"/>
          </a:xfrm>
        </p:spPr>
        <p:txBody>
          <a:bodyPr>
            <a:normAutofit/>
          </a:bodyPr>
          <a:lstStyle/>
          <a:p>
            <a:r>
              <a:rPr lang="en-US" sz="2400" b="1" dirty="0" smtClean="0">
                <a:solidFill>
                  <a:srgbClr val="FF6600"/>
                </a:solidFill>
              </a:rPr>
              <a:t>ELPA</a:t>
            </a:r>
            <a:r>
              <a:rPr lang="en-US" sz="2400" dirty="0" smtClean="0"/>
              <a:t>=English</a:t>
            </a:r>
            <a:r>
              <a:rPr lang="en-US" sz="2400" dirty="0" smtClean="0">
                <a:solidFill>
                  <a:srgbClr val="002060"/>
                </a:solidFill>
              </a:rPr>
              <a:t> </a:t>
            </a:r>
            <a:r>
              <a:rPr lang="en-US" sz="2400" dirty="0" smtClean="0"/>
              <a:t>Language Proficiency Assessment</a:t>
            </a:r>
          </a:p>
          <a:p>
            <a:r>
              <a:rPr lang="en-US" sz="2400" b="1" dirty="0" smtClean="0">
                <a:solidFill>
                  <a:srgbClr val="FF6600"/>
                </a:solidFill>
              </a:rPr>
              <a:t>WIDA</a:t>
            </a:r>
            <a:r>
              <a:rPr lang="en-US" sz="2400" dirty="0" smtClean="0"/>
              <a:t>=Language</a:t>
            </a:r>
            <a:r>
              <a:rPr lang="en-US" sz="2400" dirty="0" smtClean="0">
                <a:solidFill>
                  <a:srgbClr val="002060"/>
                </a:solidFill>
              </a:rPr>
              <a:t> </a:t>
            </a:r>
            <a:r>
              <a:rPr lang="en-US" sz="2400" dirty="0" smtClean="0"/>
              <a:t>consortium</a:t>
            </a:r>
          </a:p>
          <a:p>
            <a:r>
              <a:rPr lang="en-US" sz="2400" b="1" dirty="0" smtClean="0">
                <a:solidFill>
                  <a:srgbClr val="FF6600"/>
                </a:solidFill>
              </a:rPr>
              <a:t>HLS</a:t>
            </a:r>
            <a:r>
              <a:rPr lang="en-US" sz="2400" dirty="0" smtClean="0"/>
              <a:t>=Home Language Survey</a:t>
            </a:r>
          </a:p>
          <a:p>
            <a:r>
              <a:rPr lang="en-US" sz="2400" b="1" dirty="0" smtClean="0">
                <a:solidFill>
                  <a:srgbClr val="FF6600"/>
                </a:solidFill>
              </a:rPr>
              <a:t>WIDA</a:t>
            </a:r>
            <a:r>
              <a:rPr lang="en-US" sz="2400" dirty="0" smtClean="0">
                <a:solidFill>
                  <a:srgbClr val="FF6600"/>
                </a:solidFill>
              </a:rPr>
              <a:t> </a:t>
            </a:r>
            <a:r>
              <a:rPr lang="en-US" sz="2400" b="1" dirty="0" smtClean="0">
                <a:solidFill>
                  <a:srgbClr val="FF6600"/>
                </a:solidFill>
              </a:rPr>
              <a:t>AMS</a:t>
            </a:r>
            <a:r>
              <a:rPr lang="en-US" sz="2400" dirty="0" smtClean="0"/>
              <a:t>=WIDA’s Assessment Management system, run by DRC</a:t>
            </a:r>
          </a:p>
          <a:p>
            <a:r>
              <a:rPr lang="en-US" sz="2400" b="1" dirty="0" smtClean="0">
                <a:solidFill>
                  <a:srgbClr val="FF6600"/>
                </a:solidFill>
              </a:rPr>
              <a:t>Kindergarten W-APT (K-WAPT)=</a:t>
            </a:r>
            <a:r>
              <a:rPr lang="en-US" sz="2400" dirty="0" smtClean="0"/>
              <a:t>EL placement test (Kindergarten-1</a:t>
            </a:r>
            <a:r>
              <a:rPr lang="en-US" sz="2400" baseline="30000" dirty="0" smtClean="0"/>
              <a:t>st</a:t>
            </a:r>
            <a:r>
              <a:rPr lang="en-US" sz="2400" dirty="0" smtClean="0"/>
              <a:t> semester 1</a:t>
            </a:r>
            <a:r>
              <a:rPr lang="en-US" sz="2400" baseline="30000" dirty="0" smtClean="0"/>
              <a:t>st</a:t>
            </a:r>
            <a:r>
              <a:rPr lang="en-US" sz="2400" dirty="0" smtClean="0"/>
              <a:t> grade)</a:t>
            </a:r>
          </a:p>
          <a:p>
            <a:r>
              <a:rPr lang="en-US" sz="2400" b="1" dirty="0" smtClean="0">
                <a:solidFill>
                  <a:srgbClr val="FF6600"/>
                </a:solidFill>
              </a:rPr>
              <a:t>WIDA Screener</a:t>
            </a:r>
            <a:r>
              <a:rPr lang="en-US" sz="2400" dirty="0" smtClean="0"/>
              <a:t>=EL placement test (2</a:t>
            </a:r>
            <a:r>
              <a:rPr lang="en-US" sz="2400" baseline="30000" dirty="0" smtClean="0"/>
              <a:t>nd</a:t>
            </a:r>
            <a:r>
              <a:rPr lang="en-US" sz="2400" dirty="0" smtClean="0"/>
              <a:t> semester 1</a:t>
            </a:r>
            <a:r>
              <a:rPr lang="en-US" sz="2400" baseline="30000" dirty="0" smtClean="0"/>
              <a:t>st</a:t>
            </a:r>
            <a:r>
              <a:rPr lang="en-US" sz="2400" dirty="0" smtClean="0"/>
              <a:t> grade-12</a:t>
            </a:r>
            <a:r>
              <a:rPr lang="en-US" sz="2400" baseline="30000" dirty="0" smtClean="0"/>
              <a:t>th</a:t>
            </a:r>
            <a:r>
              <a:rPr lang="en-US" sz="2400" dirty="0" smtClean="0"/>
              <a:t> grade)</a:t>
            </a:r>
          </a:p>
          <a:p>
            <a:r>
              <a:rPr lang="en-US" sz="2400" b="1" dirty="0" smtClean="0">
                <a:solidFill>
                  <a:srgbClr val="FF6600"/>
                </a:solidFill>
              </a:rPr>
              <a:t>ACCESS tests</a:t>
            </a:r>
            <a:r>
              <a:rPr lang="en-US" sz="2400" dirty="0" smtClean="0"/>
              <a:t>=Spring ELPAs</a:t>
            </a:r>
          </a:p>
          <a:p>
            <a:r>
              <a:rPr lang="en-US" sz="2400" b="1" dirty="0" smtClean="0">
                <a:solidFill>
                  <a:srgbClr val="FF6600"/>
                </a:solidFill>
              </a:rPr>
              <a:t>NMAR</a:t>
            </a:r>
            <a:r>
              <a:rPr lang="en-US" sz="2400" dirty="0" smtClean="0"/>
              <a:t>=No</a:t>
            </a:r>
            <a:r>
              <a:rPr lang="en-US" sz="2400" dirty="0" smtClean="0">
                <a:solidFill>
                  <a:srgbClr val="002060"/>
                </a:solidFill>
              </a:rPr>
              <a:t> </a:t>
            </a:r>
            <a:r>
              <a:rPr lang="en-US" sz="2400" dirty="0" smtClean="0"/>
              <a:t>Measurable Academic Response Criteria</a:t>
            </a:r>
          </a:p>
          <a:p>
            <a:endParaRPr lang="en-US" dirty="0" smtClean="0"/>
          </a:p>
          <a:p>
            <a:endParaRPr lang="en-US" dirty="0"/>
          </a:p>
        </p:txBody>
      </p:sp>
    </p:spTree>
    <p:extLst>
      <p:ext uri="{BB962C8B-B14F-4D97-AF65-F5344CB8AC3E}">
        <p14:creationId xmlns:p14="http://schemas.microsoft.com/office/powerpoint/2010/main" val="41324035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8826"/>
            <a:ext cx="7886700" cy="1759515"/>
          </a:xfrm>
        </p:spPr>
        <p:txBody>
          <a:bodyPr>
            <a:normAutofit/>
          </a:bodyPr>
          <a:lstStyle/>
          <a:p>
            <a:pPr algn="ctr"/>
            <a:r>
              <a:rPr lang="en-US" sz="4000" dirty="0" smtClean="0"/>
              <a:t>ACCESS Testing: </a:t>
            </a:r>
            <a:br>
              <a:rPr lang="en-US" sz="4000" dirty="0" smtClean="0"/>
            </a:br>
            <a:r>
              <a:rPr lang="en-US" sz="4000" dirty="0" smtClean="0">
                <a:solidFill>
                  <a:srgbClr val="FF6600"/>
                </a:solidFill>
              </a:rPr>
              <a:t>Who Can Administer?</a:t>
            </a:r>
            <a:endParaRPr lang="en-US" sz="4000" dirty="0">
              <a:solidFill>
                <a:srgbClr val="FF6600"/>
              </a:solidFill>
            </a:endParaRPr>
          </a:p>
        </p:txBody>
      </p:sp>
      <p:sp>
        <p:nvSpPr>
          <p:cNvPr id="3" name="Content Placeholder 2"/>
          <p:cNvSpPr>
            <a:spLocks noGrp="1"/>
          </p:cNvSpPr>
          <p:nvPr>
            <p:ph idx="1"/>
          </p:nvPr>
        </p:nvSpPr>
        <p:spPr/>
        <p:txBody>
          <a:bodyPr>
            <a:normAutofit lnSpcReduction="10000"/>
          </a:bodyPr>
          <a:lstStyle/>
          <a:p>
            <a:r>
              <a:rPr lang="en-US" sz="3000" dirty="0" smtClean="0"/>
              <a:t>All ACCESS tests </a:t>
            </a:r>
            <a:r>
              <a:rPr lang="en-US" sz="3000" b="1" u="sng" dirty="0" smtClean="0"/>
              <a:t>must</a:t>
            </a:r>
            <a:r>
              <a:rPr lang="en-US" sz="3000" dirty="0" smtClean="0"/>
              <a:t> </a:t>
            </a:r>
            <a:r>
              <a:rPr lang="en-US" sz="3000" dirty="0"/>
              <a:t>be scored by </a:t>
            </a:r>
            <a:r>
              <a:rPr lang="en-US" sz="3000" dirty="0">
                <a:solidFill>
                  <a:srgbClr val="FF6600"/>
                </a:solidFill>
              </a:rPr>
              <a:t>certified </a:t>
            </a:r>
            <a:r>
              <a:rPr lang="en-US" sz="3000" dirty="0" smtClean="0">
                <a:solidFill>
                  <a:srgbClr val="FF6600"/>
                </a:solidFill>
              </a:rPr>
              <a:t>teachers</a:t>
            </a:r>
            <a:r>
              <a:rPr lang="en-US" sz="3000" dirty="0" smtClean="0"/>
              <a:t>. Districts may hire retired teachers who are still certified to administer testing.* </a:t>
            </a:r>
            <a:endParaRPr lang="en-US" sz="3000" dirty="0"/>
          </a:p>
          <a:p>
            <a:pPr marL="0" indent="0">
              <a:buNone/>
            </a:pPr>
            <a:endParaRPr lang="en-US" sz="3000" dirty="0"/>
          </a:p>
          <a:p>
            <a:r>
              <a:rPr lang="en-US" sz="3000" dirty="0"/>
              <a:t>Staff members who administer </a:t>
            </a:r>
            <a:r>
              <a:rPr lang="en-US" sz="3000" dirty="0" smtClean="0"/>
              <a:t>and/or </a:t>
            </a:r>
            <a:r>
              <a:rPr lang="en-US" sz="3000" dirty="0"/>
              <a:t>score </a:t>
            </a:r>
            <a:r>
              <a:rPr lang="en-US" sz="3000" dirty="0" smtClean="0">
                <a:solidFill>
                  <a:srgbClr val="FF6600"/>
                </a:solidFill>
              </a:rPr>
              <a:t>ACCESS testing </a:t>
            </a:r>
            <a:r>
              <a:rPr lang="en-US" sz="3000" b="1" u="sng" dirty="0"/>
              <a:t>must</a:t>
            </a:r>
            <a:r>
              <a:rPr lang="en-US" sz="3000" b="1" dirty="0"/>
              <a:t> </a:t>
            </a:r>
            <a:r>
              <a:rPr lang="en-US" sz="3000" dirty="0"/>
              <a:t>complete required training and pass </a:t>
            </a:r>
            <a:r>
              <a:rPr lang="en-US" sz="3000" dirty="0" smtClean="0"/>
              <a:t>certification </a:t>
            </a:r>
            <a:r>
              <a:rPr lang="en-US" sz="3000" dirty="0"/>
              <a:t>quizzes with scores of </a:t>
            </a:r>
            <a:r>
              <a:rPr lang="en-US" sz="3000" u="sng" dirty="0">
                <a:solidFill>
                  <a:srgbClr val="FF6600"/>
                </a:solidFill>
              </a:rPr>
              <a:t>80% or </a:t>
            </a:r>
            <a:r>
              <a:rPr lang="en-US" sz="3000" u="sng" dirty="0" smtClean="0">
                <a:solidFill>
                  <a:srgbClr val="FF6600"/>
                </a:solidFill>
              </a:rPr>
              <a:t>above</a:t>
            </a:r>
            <a:r>
              <a:rPr lang="en-US" sz="3000" dirty="0" smtClean="0">
                <a:solidFill>
                  <a:srgbClr val="FF6600"/>
                </a:solidFill>
              </a:rPr>
              <a:t> </a:t>
            </a:r>
            <a:r>
              <a:rPr lang="en-US" sz="3000" dirty="0" smtClean="0"/>
              <a:t>for any version of ACCESS they will administer.</a:t>
            </a:r>
            <a:endParaRPr lang="en-US" sz="3000" u="sng" dirty="0"/>
          </a:p>
          <a:p>
            <a:endParaRPr lang="en-US" dirty="0"/>
          </a:p>
        </p:txBody>
      </p:sp>
    </p:spTree>
    <p:extLst>
      <p:ext uri="{BB962C8B-B14F-4D97-AF65-F5344CB8AC3E}">
        <p14:creationId xmlns:p14="http://schemas.microsoft.com/office/powerpoint/2010/main" val="1339540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 y="110836"/>
            <a:ext cx="9063990" cy="1306802"/>
          </a:xfrm>
        </p:spPr>
        <p:txBody>
          <a:bodyPr>
            <a:noAutofit/>
          </a:bodyPr>
          <a:lstStyle/>
          <a:p>
            <a:pPr algn="ctr"/>
            <a:r>
              <a:rPr lang="en-US" sz="3400" dirty="0" smtClean="0"/>
              <a:t>Kindergarten ACCESS and ACCESS 2.0: </a:t>
            </a:r>
            <a:r>
              <a:rPr lang="en-US" sz="3400" dirty="0" smtClean="0">
                <a:solidFill>
                  <a:srgbClr val="FF6600"/>
                </a:solidFill>
              </a:rPr>
              <a:t>Updated Auto Exit Scores</a:t>
            </a:r>
            <a:endParaRPr lang="en-US" sz="3400" dirty="0">
              <a:solidFill>
                <a:srgbClr val="FF6600"/>
              </a:solidFill>
            </a:endParaRPr>
          </a:p>
        </p:txBody>
      </p:sp>
      <p:sp>
        <p:nvSpPr>
          <p:cNvPr id="3" name="Content Placeholder 2"/>
          <p:cNvSpPr>
            <a:spLocks noGrp="1"/>
          </p:cNvSpPr>
          <p:nvPr>
            <p:ph idx="1"/>
          </p:nvPr>
        </p:nvSpPr>
        <p:spPr/>
        <p:txBody>
          <a:bodyPr>
            <a:normAutofit fontScale="92500" lnSpcReduction="10000"/>
          </a:bodyPr>
          <a:lstStyle/>
          <a:p>
            <a:r>
              <a:rPr lang="en-US" sz="3700" dirty="0" smtClean="0">
                <a:solidFill>
                  <a:srgbClr val="FF6600"/>
                </a:solidFill>
              </a:rPr>
              <a:t>K ACCESS </a:t>
            </a:r>
            <a:r>
              <a:rPr lang="en-US" sz="3700" dirty="0" smtClean="0"/>
              <a:t>and </a:t>
            </a:r>
            <a:r>
              <a:rPr lang="en-US" sz="3700" dirty="0" smtClean="0">
                <a:solidFill>
                  <a:srgbClr val="FF6600"/>
                </a:solidFill>
              </a:rPr>
              <a:t>ACCESS for ELLs 2.0 </a:t>
            </a:r>
            <a:r>
              <a:rPr lang="en-US" sz="3700" dirty="0" smtClean="0"/>
              <a:t>have updated automatic exit scores.</a:t>
            </a:r>
          </a:p>
          <a:p>
            <a:r>
              <a:rPr lang="en-US" sz="3700" dirty="0" smtClean="0"/>
              <a:t>ELs in K-12 </a:t>
            </a:r>
            <a:r>
              <a:rPr lang="en-US" sz="3700" dirty="0"/>
              <a:t>scoring </a:t>
            </a:r>
            <a:r>
              <a:rPr lang="en-US" sz="3700" dirty="0">
                <a:solidFill>
                  <a:srgbClr val="FF6600"/>
                </a:solidFill>
              </a:rPr>
              <a:t>4.8 or above </a:t>
            </a:r>
            <a:r>
              <a:rPr lang="en-US" sz="3700" dirty="0"/>
              <a:t>on </a:t>
            </a:r>
            <a:r>
              <a:rPr lang="en-US" sz="3700" u="sng" dirty="0" smtClean="0"/>
              <a:t>Overall</a:t>
            </a:r>
            <a:r>
              <a:rPr lang="en-US" sz="3700" dirty="0" smtClean="0"/>
              <a:t> </a:t>
            </a:r>
            <a:r>
              <a:rPr lang="en-US" sz="3700" dirty="0"/>
              <a:t>are </a:t>
            </a:r>
            <a:r>
              <a:rPr lang="en-US" sz="3700" dirty="0" smtClean="0"/>
              <a:t>English proficient and exit EL services.</a:t>
            </a:r>
          </a:p>
          <a:p>
            <a:pPr marL="0" indent="0">
              <a:buNone/>
            </a:pPr>
            <a:endParaRPr lang="en-US" sz="3700" dirty="0"/>
          </a:p>
          <a:p>
            <a:r>
              <a:rPr lang="en-US" sz="3700" dirty="0" smtClean="0"/>
              <a:t>ELs in </a:t>
            </a:r>
            <a:r>
              <a:rPr lang="en-US" sz="3700" u="sng" dirty="0" smtClean="0">
                <a:solidFill>
                  <a:srgbClr val="0070C0"/>
                </a:solidFill>
              </a:rPr>
              <a:t>K-2</a:t>
            </a:r>
            <a:r>
              <a:rPr lang="en-US" sz="3700" dirty="0" smtClean="0"/>
              <a:t> scoring </a:t>
            </a:r>
            <a:r>
              <a:rPr lang="en-US" sz="3700" dirty="0">
                <a:solidFill>
                  <a:srgbClr val="FF6600"/>
                </a:solidFill>
              </a:rPr>
              <a:t>4.7 or below </a:t>
            </a:r>
            <a:r>
              <a:rPr lang="en-US" sz="3700" dirty="0"/>
              <a:t>on </a:t>
            </a:r>
            <a:r>
              <a:rPr lang="en-US" sz="3700" u="sng" dirty="0" smtClean="0"/>
              <a:t>Overall</a:t>
            </a:r>
            <a:r>
              <a:rPr lang="en-US" sz="3700" dirty="0" smtClean="0"/>
              <a:t> </a:t>
            </a:r>
            <a:r>
              <a:rPr lang="en-US" sz="3700" dirty="0"/>
              <a:t>are </a:t>
            </a:r>
            <a:r>
              <a:rPr lang="en-US" sz="3700" dirty="0" smtClean="0"/>
              <a:t>still EL and remain </a:t>
            </a:r>
            <a:r>
              <a:rPr lang="en-US" sz="3700" dirty="0"/>
              <a:t>in EL services.</a:t>
            </a:r>
          </a:p>
          <a:p>
            <a:endParaRPr lang="en-US" dirty="0"/>
          </a:p>
        </p:txBody>
      </p:sp>
    </p:spTree>
    <p:extLst>
      <p:ext uri="{BB962C8B-B14F-4D97-AF65-F5344CB8AC3E}">
        <p14:creationId xmlns:p14="http://schemas.microsoft.com/office/powerpoint/2010/main" val="34032485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rmAutofit fontScale="90000"/>
          </a:bodyPr>
          <a:lstStyle/>
          <a:p>
            <a:pPr algn="ctr"/>
            <a:r>
              <a:rPr lang="en-US" dirty="0" smtClean="0"/>
              <a:t>Kindergarten ACCESS and ACCESS 2.0 Updated Auto Exit Scores: </a:t>
            </a:r>
            <a:br>
              <a:rPr lang="en-US" dirty="0" smtClean="0"/>
            </a:br>
            <a:r>
              <a:rPr lang="en-US" dirty="0" smtClean="0">
                <a:solidFill>
                  <a:srgbClr val="FF6600"/>
                </a:solidFill>
              </a:rPr>
              <a:t>ELs </a:t>
            </a:r>
            <a:r>
              <a:rPr lang="en-US" dirty="0">
                <a:solidFill>
                  <a:srgbClr val="FF6600"/>
                </a:solidFill>
              </a:rPr>
              <a:t>with Disabilities </a:t>
            </a:r>
            <a:r>
              <a:rPr lang="en-US" dirty="0" smtClean="0">
                <a:solidFill>
                  <a:srgbClr val="FF6600"/>
                </a:solidFill>
              </a:rPr>
              <a:t>(Grades K-12)</a:t>
            </a:r>
            <a:endParaRPr lang="en-US" dirty="0">
              <a:solidFill>
                <a:srgbClr val="FF6600"/>
              </a:solidFill>
            </a:endParaRPr>
          </a:p>
        </p:txBody>
      </p:sp>
      <p:sp>
        <p:nvSpPr>
          <p:cNvPr id="3" name="Content Placeholder 2"/>
          <p:cNvSpPr>
            <a:spLocks noGrp="1"/>
          </p:cNvSpPr>
          <p:nvPr>
            <p:ph idx="1"/>
          </p:nvPr>
        </p:nvSpPr>
        <p:spPr/>
        <p:txBody>
          <a:bodyPr>
            <a:normAutofit fontScale="92500" lnSpcReduction="20000"/>
          </a:bodyPr>
          <a:lstStyle/>
          <a:p>
            <a:r>
              <a:rPr lang="en-US" sz="4000" dirty="0" smtClean="0"/>
              <a:t>ELs in K-12 </a:t>
            </a:r>
            <a:r>
              <a:rPr lang="en-US" sz="4000" dirty="0"/>
              <a:t>scoring </a:t>
            </a:r>
            <a:r>
              <a:rPr lang="en-US" sz="4000" dirty="0">
                <a:solidFill>
                  <a:srgbClr val="FF6600"/>
                </a:solidFill>
              </a:rPr>
              <a:t>4.8 or above </a:t>
            </a:r>
            <a:r>
              <a:rPr lang="en-US" sz="4000" dirty="0" smtClean="0">
                <a:solidFill>
                  <a:srgbClr val="FF6600"/>
                </a:solidFill>
              </a:rPr>
              <a:t>after Overall score is calculated </a:t>
            </a:r>
            <a:r>
              <a:rPr lang="en-US" sz="4000" dirty="0" smtClean="0"/>
              <a:t>are English proficient </a:t>
            </a:r>
            <a:r>
              <a:rPr lang="en-US" sz="4000" dirty="0"/>
              <a:t>and </a:t>
            </a:r>
            <a:r>
              <a:rPr lang="en-US" sz="4000" dirty="0" smtClean="0"/>
              <a:t>should exit services.</a:t>
            </a:r>
          </a:p>
          <a:p>
            <a:pPr marL="0" indent="0">
              <a:buNone/>
            </a:pPr>
            <a:endParaRPr lang="en-US" sz="4000" dirty="0"/>
          </a:p>
          <a:p>
            <a:r>
              <a:rPr lang="en-US" sz="4000" dirty="0" smtClean="0"/>
              <a:t>ELs in </a:t>
            </a:r>
            <a:r>
              <a:rPr lang="en-US" sz="4000" u="sng" dirty="0" smtClean="0">
                <a:solidFill>
                  <a:srgbClr val="0070C0"/>
                </a:solidFill>
              </a:rPr>
              <a:t>K-2</a:t>
            </a:r>
            <a:r>
              <a:rPr lang="en-US" sz="4000" dirty="0" smtClean="0"/>
              <a:t> </a:t>
            </a:r>
            <a:r>
              <a:rPr lang="en-US" sz="4000" dirty="0"/>
              <a:t>scoring </a:t>
            </a:r>
            <a:r>
              <a:rPr lang="en-US" sz="4000" dirty="0">
                <a:solidFill>
                  <a:srgbClr val="FF6600"/>
                </a:solidFill>
              </a:rPr>
              <a:t>4.7 or </a:t>
            </a:r>
            <a:r>
              <a:rPr lang="en-US" sz="4000" dirty="0" smtClean="0">
                <a:solidFill>
                  <a:srgbClr val="FF6600"/>
                </a:solidFill>
              </a:rPr>
              <a:t>below after Overall score is calculated </a:t>
            </a:r>
            <a:r>
              <a:rPr lang="en-US" sz="4000" dirty="0" smtClean="0"/>
              <a:t>are still </a:t>
            </a:r>
            <a:r>
              <a:rPr lang="en-US" sz="4000" dirty="0"/>
              <a:t>EL and should </a:t>
            </a:r>
            <a:r>
              <a:rPr lang="en-US" sz="4000" dirty="0" smtClean="0"/>
              <a:t>remain </a:t>
            </a:r>
            <a:r>
              <a:rPr lang="en-US" sz="4000" dirty="0"/>
              <a:t>in EL services.</a:t>
            </a:r>
          </a:p>
          <a:p>
            <a:pPr marL="0" indent="0">
              <a:buNone/>
            </a:pPr>
            <a:endParaRPr lang="en-US" dirty="0"/>
          </a:p>
        </p:txBody>
      </p:sp>
    </p:spTree>
    <p:extLst>
      <p:ext uri="{BB962C8B-B14F-4D97-AF65-F5344CB8AC3E}">
        <p14:creationId xmlns:p14="http://schemas.microsoft.com/office/powerpoint/2010/main" val="28690459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rmAutofit/>
          </a:bodyPr>
          <a:lstStyle/>
          <a:p>
            <a:pPr algn="ctr"/>
            <a:r>
              <a:rPr lang="en-US" sz="4000" dirty="0" smtClean="0"/>
              <a:t>ACCESS for ELLs 2.0: </a:t>
            </a:r>
            <a:br>
              <a:rPr lang="en-US" sz="4000" dirty="0" smtClean="0"/>
            </a:br>
            <a:r>
              <a:rPr lang="en-US" sz="4000" dirty="0" smtClean="0">
                <a:solidFill>
                  <a:srgbClr val="FF6600"/>
                </a:solidFill>
              </a:rPr>
              <a:t>New ELP Band (Grades 3-12)</a:t>
            </a:r>
            <a:endParaRPr lang="en-US" sz="4000" dirty="0">
              <a:solidFill>
                <a:srgbClr val="FF6600"/>
              </a:solidFill>
            </a:endParaRPr>
          </a:p>
        </p:txBody>
      </p:sp>
      <p:sp>
        <p:nvSpPr>
          <p:cNvPr id="3" name="Content Placeholder 2"/>
          <p:cNvSpPr>
            <a:spLocks noGrp="1"/>
          </p:cNvSpPr>
          <p:nvPr>
            <p:ph idx="1"/>
          </p:nvPr>
        </p:nvSpPr>
        <p:spPr>
          <a:xfrm>
            <a:off x="628650" y="1317524"/>
            <a:ext cx="7886700" cy="4859440"/>
          </a:xfrm>
        </p:spPr>
        <p:txBody>
          <a:bodyPr>
            <a:noAutofit/>
          </a:bodyPr>
          <a:lstStyle/>
          <a:p>
            <a:r>
              <a:rPr lang="en-US" sz="3200" dirty="0" smtClean="0">
                <a:solidFill>
                  <a:srgbClr val="FF6600"/>
                </a:solidFill>
              </a:rPr>
              <a:t>ACCESS for ELLs 2.0 </a:t>
            </a:r>
            <a:r>
              <a:rPr lang="en-US" sz="3200" dirty="0" smtClean="0"/>
              <a:t>also has a new ELP band for </a:t>
            </a:r>
            <a:r>
              <a:rPr lang="en-US" sz="3200" u="sng" dirty="0" smtClean="0"/>
              <a:t>ELs in grades 3-12</a:t>
            </a:r>
            <a:r>
              <a:rPr lang="en-US" sz="3200" dirty="0" smtClean="0"/>
              <a:t>.</a:t>
            </a:r>
          </a:p>
          <a:p>
            <a:pPr marL="0" indent="0">
              <a:buNone/>
            </a:pPr>
            <a:endParaRPr lang="en-US" sz="3200" dirty="0" smtClean="0"/>
          </a:p>
          <a:p>
            <a:r>
              <a:rPr lang="en-US" sz="3200" dirty="0" smtClean="0"/>
              <a:t>ELs in grades 3-12 scoring in </a:t>
            </a:r>
            <a:r>
              <a:rPr lang="en-US" sz="3200" dirty="0" smtClean="0">
                <a:solidFill>
                  <a:srgbClr val="FF6600"/>
                </a:solidFill>
              </a:rPr>
              <a:t>the ELP band of 4.3-4.7 </a:t>
            </a:r>
            <a:r>
              <a:rPr lang="en-US" sz="3200" dirty="0" smtClean="0"/>
              <a:t>on Overall </a:t>
            </a:r>
            <a:r>
              <a:rPr lang="en-US" sz="3200" i="1" dirty="0" smtClean="0">
                <a:solidFill>
                  <a:srgbClr val="0070C0"/>
                </a:solidFill>
              </a:rPr>
              <a:t>may</a:t>
            </a:r>
            <a:r>
              <a:rPr lang="en-US" sz="3200" dirty="0" smtClean="0"/>
              <a:t> qualify for reclassification and exit.</a:t>
            </a:r>
          </a:p>
          <a:p>
            <a:pPr marL="0" indent="0">
              <a:buNone/>
            </a:pPr>
            <a:endParaRPr lang="en-US" sz="3200" dirty="0" smtClean="0"/>
          </a:p>
          <a:p>
            <a:r>
              <a:rPr lang="en-US" sz="3200" dirty="0" smtClean="0"/>
              <a:t>ELs scoring </a:t>
            </a:r>
            <a:r>
              <a:rPr lang="en-US" sz="3200" dirty="0" smtClean="0">
                <a:solidFill>
                  <a:srgbClr val="FF6600"/>
                </a:solidFill>
              </a:rPr>
              <a:t>4.2 or below </a:t>
            </a:r>
            <a:r>
              <a:rPr lang="en-US" sz="3200" dirty="0" smtClean="0"/>
              <a:t>on Overall will </a:t>
            </a:r>
            <a:r>
              <a:rPr lang="en-US" sz="3200" i="1" dirty="0" smtClean="0">
                <a:solidFill>
                  <a:srgbClr val="0070C0"/>
                </a:solidFill>
              </a:rPr>
              <a:t>not</a:t>
            </a:r>
            <a:r>
              <a:rPr lang="en-US" sz="3200" dirty="0" smtClean="0">
                <a:solidFill>
                  <a:srgbClr val="7030A0"/>
                </a:solidFill>
              </a:rPr>
              <a:t> </a:t>
            </a:r>
            <a:r>
              <a:rPr lang="en-US" sz="3200" dirty="0" smtClean="0"/>
              <a:t>be eligible for reclassification and exit. </a:t>
            </a:r>
          </a:p>
        </p:txBody>
      </p:sp>
    </p:spTree>
    <p:extLst>
      <p:ext uri="{BB962C8B-B14F-4D97-AF65-F5344CB8AC3E}">
        <p14:creationId xmlns:p14="http://schemas.microsoft.com/office/powerpoint/2010/main" val="6092930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1211"/>
            <a:ext cx="8229600" cy="1528849"/>
          </a:xfrm>
        </p:spPr>
        <p:txBody>
          <a:bodyPr>
            <a:noAutofit/>
          </a:bodyPr>
          <a:lstStyle/>
          <a:p>
            <a:pPr algn="ctr"/>
            <a:r>
              <a:rPr lang="en-US" sz="3500" dirty="0" smtClean="0"/>
              <a:t>ACCESS for ELLs 2.0: </a:t>
            </a:r>
            <a:br>
              <a:rPr lang="en-US" sz="3500" dirty="0" smtClean="0"/>
            </a:br>
            <a:r>
              <a:rPr lang="en-US" sz="3500" dirty="0">
                <a:solidFill>
                  <a:srgbClr val="FF6600"/>
                </a:solidFill>
              </a:rPr>
              <a:t>New ELP Band for ELs with Disabilities (3-12)</a:t>
            </a:r>
          </a:p>
        </p:txBody>
      </p:sp>
      <p:sp>
        <p:nvSpPr>
          <p:cNvPr id="3" name="Content Placeholder 2"/>
          <p:cNvSpPr>
            <a:spLocks noGrp="1"/>
          </p:cNvSpPr>
          <p:nvPr>
            <p:ph idx="1"/>
          </p:nvPr>
        </p:nvSpPr>
        <p:spPr>
          <a:xfrm>
            <a:off x="628650" y="1317524"/>
            <a:ext cx="7886700" cy="4859440"/>
          </a:xfrm>
        </p:spPr>
        <p:txBody>
          <a:bodyPr>
            <a:noAutofit/>
          </a:bodyPr>
          <a:lstStyle/>
          <a:p>
            <a:r>
              <a:rPr lang="en-US" sz="3600" dirty="0" smtClean="0"/>
              <a:t>ELs </a:t>
            </a:r>
            <a:r>
              <a:rPr lang="en-US" sz="3600" dirty="0"/>
              <a:t>in 3-12 scoring </a:t>
            </a:r>
            <a:r>
              <a:rPr lang="en-US" sz="3600" dirty="0" smtClean="0"/>
              <a:t>in the ELP band of </a:t>
            </a:r>
            <a:r>
              <a:rPr lang="en-US" sz="3600" dirty="0" smtClean="0">
                <a:solidFill>
                  <a:srgbClr val="FF6600"/>
                </a:solidFill>
              </a:rPr>
              <a:t>4.3-4.7 </a:t>
            </a:r>
            <a:r>
              <a:rPr lang="en-US" sz="3600" dirty="0">
                <a:solidFill>
                  <a:srgbClr val="FF6600"/>
                </a:solidFill>
              </a:rPr>
              <a:t>after Overall scores are calculated </a:t>
            </a:r>
            <a:r>
              <a:rPr lang="en-US" sz="3600" i="1" dirty="0">
                <a:solidFill>
                  <a:srgbClr val="0070C0"/>
                </a:solidFill>
              </a:rPr>
              <a:t>may</a:t>
            </a:r>
            <a:r>
              <a:rPr lang="en-US" sz="3600" dirty="0"/>
              <a:t> qualify for reclassification and exit.</a:t>
            </a:r>
          </a:p>
          <a:p>
            <a:pPr marL="0" indent="0">
              <a:buNone/>
            </a:pPr>
            <a:endParaRPr lang="en-US" sz="3600" dirty="0"/>
          </a:p>
          <a:p>
            <a:r>
              <a:rPr lang="en-US" sz="3600" dirty="0"/>
              <a:t>ELs in 1-12 scoring </a:t>
            </a:r>
            <a:r>
              <a:rPr lang="en-US" sz="3600" dirty="0" smtClean="0">
                <a:solidFill>
                  <a:srgbClr val="FF6600"/>
                </a:solidFill>
              </a:rPr>
              <a:t>4.2 </a:t>
            </a:r>
            <a:r>
              <a:rPr lang="en-US" sz="3600" dirty="0">
                <a:solidFill>
                  <a:srgbClr val="FF6600"/>
                </a:solidFill>
              </a:rPr>
              <a:t>or below after Overall scores are calculated</a:t>
            </a:r>
            <a:r>
              <a:rPr lang="en-US" sz="3600" dirty="0"/>
              <a:t> are EL and should remain in EL services.</a:t>
            </a:r>
          </a:p>
          <a:p>
            <a:endParaRPr lang="en-US" sz="3200" dirty="0" smtClean="0"/>
          </a:p>
        </p:txBody>
      </p:sp>
    </p:spTree>
    <p:extLst>
      <p:ext uri="{BB962C8B-B14F-4D97-AF65-F5344CB8AC3E}">
        <p14:creationId xmlns:p14="http://schemas.microsoft.com/office/powerpoint/2010/main" val="24453335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396"/>
            <a:ext cx="8229600" cy="1306802"/>
          </a:xfrm>
        </p:spPr>
        <p:txBody>
          <a:bodyPr>
            <a:normAutofit/>
          </a:bodyPr>
          <a:lstStyle/>
          <a:p>
            <a:pPr algn="ctr"/>
            <a:r>
              <a:rPr lang="en-US" dirty="0"/>
              <a:t>ACCESS for ELLs 2.0: </a:t>
            </a:r>
            <a:r>
              <a:rPr lang="en-US" dirty="0" smtClean="0"/>
              <a:t/>
            </a:r>
            <a:br>
              <a:rPr lang="en-US" dirty="0" smtClean="0"/>
            </a:br>
            <a:r>
              <a:rPr lang="en-US" dirty="0" smtClean="0">
                <a:solidFill>
                  <a:srgbClr val="FF6600"/>
                </a:solidFill>
              </a:rPr>
              <a:t>New </a:t>
            </a:r>
            <a:r>
              <a:rPr lang="en-US" dirty="0">
                <a:solidFill>
                  <a:srgbClr val="FF6600"/>
                </a:solidFill>
              </a:rPr>
              <a:t>ELP </a:t>
            </a:r>
            <a:r>
              <a:rPr lang="en-US" dirty="0" smtClean="0">
                <a:solidFill>
                  <a:srgbClr val="FF6600"/>
                </a:solidFill>
              </a:rPr>
              <a:t>Band (Grades 3-12) </a:t>
            </a:r>
            <a:endParaRPr lang="en-US" dirty="0">
              <a:solidFill>
                <a:srgbClr val="FF6600"/>
              </a:solidFill>
            </a:endParaRPr>
          </a:p>
        </p:txBody>
      </p:sp>
      <p:sp>
        <p:nvSpPr>
          <p:cNvPr id="3" name="Content Placeholder 2"/>
          <p:cNvSpPr>
            <a:spLocks noGrp="1"/>
          </p:cNvSpPr>
          <p:nvPr>
            <p:ph idx="1"/>
          </p:nvPr>
        </p:nvSpPr>
        <p:spPr/>
        <p:txBody>
          <a:bodyPr>
            <a:normAutofit fontScale="92500" lnSpcReduction="10000"/>
          </a:bodyPr>
          <a:lstStyle/>
          <a:p>
            <a:r>
              <a:rPr lang="en-US" sz="4000" dirty="0"/>
              <a:t>ELs scoring within the ELP band </a:t>
            </a:r>
            <a:r>
              <a:rPr lang="en-US" sz="4000" dirty="0">
                <a:solidFill>
                  <a:srgbClr val="FF6600"/>
                </a:solidFill>
              </a:rPr>
              <a:t>will </a:t>
            </a:r>
            <a:r>
              <a:rPr lang="en-US" sz="4000" u="sng" dirty="0" smtClean="0">
                <a:solidFill>
                  <a:srgbClr val="FF6600"/>
                </a:solidFill>
              </a:rPr>
              <a:t>potentially</a:t>
            </a:r>
            <a:r>
              <a:rPr lang="en-US" sz="4000" dirty="0" smtClean="0">
                <a:solidFill>
                  <a:srgbClr val="FF6600"/>
                </a:solidFill>
              </a:rPr>
              <a:t> be </a:t>
            </a:r>
            <a:r>
              <a:rPr lang="en-US" sz="4000" dirty="0">
                <a:solidFill>
                  <a:srgbClr val="FF6600"/>
                </a:solidFill>
              </a:rPr>
              <a:t>evaluated for exit </a:t>
            </a:r>
            <a:r>
              <a:rPr lang="en-US" sz="4000" dirty="0"/>
              <a:t>by a district academic </a:t>
            </a:r>
            <a:r>
              <a:rPr lang="en-US" sz="4000" dirty="0" smtClean="0"/>
              <a:t>committee.</a:t>
            </a:r>
          </a:p>
          <a:p>
            <a:pPr marL="0" indent="0">
              <a:buNone/>
            </a:pPr>
            <a:endParaRPr lang="en-US" sz="4000" dirty="0"/>
          </a:p>
          <a:p>
            <a:r>
              <a:rPr lang="en-US" sz="4000" dirty="0" smtClean="0">
                <a:solidFill>
                  <a:srgbClr val="FF6600"/>
                </a:solidFill>
              </a:rPr>
              <a:t>OSDE-created </a:t>
            </a:r>
            <a:r>
              <a:rPr lang="en-US" sz="4000" dirty="0" smtClean="0">
                <a:solidFill>
                  <a:srgbClr val="FF6600"/>
                </a:solidFill>
              </a:rPr>
              <a:t>rubrics </a:t>
            </a:r>
            <a:r>
              <a:rPr lang="en-US" sz="4000" dirty="0" smtClean="0"/>
              <a:t>provided on the </a:t>
            </a:r>
            <a:r>
              <a:rPr lang="en-US" sz="4000" dirty="0" smtClean="0">
                <a:hlinkClick r:id="rId3"/>
              </a:rPr>
              <a:t>OSDE ELPA page </a:t>
            </a:r>
            <a:r>
              <a:rPr lang="en-US" sz="4000" dirty="0" smtClean="0"/>
              <a:t>will </a:t>
            </a:r>
            <a:r>
              <a:rPr lang="en-US" sz="4000" dirty="0" smtClean="0"/>
              <a:t>be used to determine if ELs are eligible for committee.*</a:t>
            </a:r>
          </a:p>
          <a:p>
            <a:pPr marL="0" indent="0">
              <a:buNone/>
            </a:pPr>
            <a:endParaRPr lang="en-US" dirty="0" smtClean="0"/>
          </a:p>
          <a:p>
            <a:endParaRPr lang="en-US" dirty="0"/>
          </a:p>
          <a:p>
            <a:endParaRPr lang="en-US" dirty="0"/>
          </a:p>
        </p:txBody>
      </p:sp>
    </p:spTree>
    <p:extLst>
      <p:ext uri="{BB962C8B-B14F-4D97-AF65-F5344CB8AC3E}">
        <p14:creationId xmlns:p14="http://schemas.microsoft.com/office/powerpoint/2010/main" val="29404492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7282"/>
            <a:ext cx="8229600" cy="1240356"/>
          </a:xfrm>
        </p:spPr>
        <p:txBody>
          <a:bodyPr>
            <a:noAutofit/>
          </a:bodyPr>
          <a:lstStyle/>
          <a:p>
            <a:pPr algn="ctr"/>
            <a:r>
              <a:rPr lang="en-US" sz="5400" dirty="0" smtClean="0"/>
              <a:t>Why an ELP Band?</a:t>
            </a:r>
            <a:endParaRPr lang="en-US" sz="5400" dirty="0"/>
          </a:p>
        </p:txBody>
      </p:sp>
      <p:sp>
        <p:nvSpPr>
          <p:cNvPr id="3" name="Content Placeholder 2"/>
          <p:cNvSpPr>
            <a:spLocks noGrp="1"/>
          </p:cNvSpPr>
          <p:nvPr>
            <p:ph idx="1"/>
          </p:nvPr>
        </p:nvSpPr>
        <p:spPr/>
        <p:txBody>
          <a:bodyPr>
            <a:normAutofit fontScale="92500"/>
          </a:bodyPr>
          <a:lstStyle/>
          <a:p>
            <a:r>
              <a:rPr lang="en-US" sz="3800" dirty="0"/>
              <a:t>S</a:t>
            </a:r>
            <a:r>
              <a:rPr lang="en-US" sz="3800" dirty="0" smtClean="0"/>
              <a:t>etting an </a:t>
            </a:r>
            <a:r>
              <a:rPr lang="en-US" sz="3800" dirty="0" smtClean="0">
                <a:solidFill>
                  <a:srgbClr val="FF6600"/>
                </a:solidFill>
              </a:rPr>
              <a:t>ELP band </a:t>
            </a:r>
            <a:r>
              <a:rPr lang="en-US" sz="3800" dirty="0" smtClean="0"/>
              <a:t>will allow more nuanced criteria to be considered when exiting ELs.</a:t>
            </a:r>
          </a:p>
          <a:p>
            <a:endParaRPr lang="en-US" sz="3800" dirty="0"/>
          </a:p>
          <a:p>
            <a:r>
              <a:rPr lang="en-US" sz="3800" dirty="0" smtClean="0"/>
              <a:t>It will also help ensure ELs: </a:t>
            </a:r>
            <a:endParaRPr lang="en-US" sz="3800" dirty="0"/>
          </a:p>
          <a:p>
            <a:pPr lvl="1"/>
            <a:r>
              <a:rPr lang="en-US" sz="3400" dirty="0" smtClean="0">
                <a:solidFill>
                  <a:srgbClr val="FF6600"/>
                </a:solidFill>
              </a:rPr>
              <a:t>Do not exit before English proficient, and</a:t>
            </a:r>
          </a:p>
          <a:p>
            <a:pPr lvl="1"/>
            <a:r>
              <a:rPr lang="en-US" sz="3400" dirty="0">
                <a:solidFill>
                  <a:srgbClr val="FF6600"/>
                </a:solidFill>
              </a:rPr>
              <a:t>A</a:t>
            </a:r>
            <a:r>
              <a:rPr lang="en-US" sz="3400" dirty="0" smtClean="0">
                <a:solidFill>
                  <a:srgbClr val="FF6600"/>
                </a:solidFill>
              </a:rPr>
              <a:t>re not retained in programming longer than necessary.</a:t>
            </a:r>
          </a:p>
          <a:p>
            <a:endParaRPr lang="en-US" sz="3800" dirty="0" smtClean="0"/>
          </a:p>
          <a:p>
            <a:endParaRPr lang="en-US" sz="3800" dirty="0"/>
          </a:p>
        </p:txBody>
      </p:sp>
    </p:spTree>
    <p:extLst>
      <p:ext uri="{BB962C8B-B14F-4D97-AF65-F5344CB8AC3E}">
        <p14:creationId xmlns:p14="http://schemas.microsoft.com/office/powerpoint/2010/main" val="4841917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7576"/>
            <a:ext cx="8229600" cy="1310062"/>
          </a:xfrm>
        </p:spPr>
        <p:txBody>
          <a:bodyPr>
            <a:normAutofit/>
          </a:bodyPr>
          <a:lstStyle/>
          <a:p>
            <a:pPr algn="ctr"/>
            <a:r>
              <a:rPr lang="en-US" sz="3600" dirty="0"/>
              <a:t>ACCESS for ELLs </a:t>
            </a:r>
            <a:r>
              <a:rPr lang="en-US" sz="3600" dirty="0" smtClean="0"/>
              <a:t>2.0: </a:t>
            </a:r>
            <a:br>
              <a:rPr lang="en-US" sz="3600" dirty="0" smtClean="0"/>
            </a:br>
            <a:r>
              <a:rPr lang="en-US" sz="3600" dirty="0" smtClean="0">
                <a:solidFill>
                  <a:srgbClr val="FF6600"/>
                </a:solidFill>
              </a:rPr>
              <a:t>ELP Band Eligibility Requirements</a:t>
            </a:r>
            <a:endParaRPr lang="en-US" sz="3600" dirty="0">
              <a:solidFill>
                <a:srgbClr val="FF6600"/>
              </a:solidFill>
            </a:endParaRPr>
          </a:p>
        </p:txBody>
      </p:sp>
      <p:sp>
        <p:nvSpPr>
          <p:cNvPr id="3" name="Content Placeholder 2"/>
          <p:cNvSpPr>
            <a:spLocks noGrp="1"/>
          </p:cNvSpPr>
          <p:nvPr>
            <p:ph idx="1"/>
          </p:nvPr>
        </p:nvSpPr>
        <p:spPr/>
        <p:txBody>
          <a:bodyPr/>
          <a:lstStyle/>
          <a:p>
            <a:r>
              <a:rPr lang="en-US" sz="3600" dirty="0" smtClean="0"/>
              <a:t>To be eligible for an ELP band committee, ELs in grades 3-12 must:</a:t>
            </a:r>
            <a:endParaRPr lang="en-US" sz="3600" dirty="0" smtClean="0">
              <a:solidFill>
                <a:srgbClr val="00B050"/>
              </a:solidFill>
            </a:endParaRPr>
          </a:p>
          <a:p>
            <a:pPr lvl="1"/>
            <a:r>
              <a:rPr lang="en-US" sz="3600" dirty="0" smtClean="0">
                <a:solidFill>
                  <a:srgbClr val="FF6600"/>
                </a:solidFill>
              </a:rPr>
              <a:t>Score 4.3-4.7 on their most recent ACCESS Overall </a:t>
            </a:r>
            <a:r>
              <a:rPr lang="en-US" sz="3600" dirty="0" smtClean="0">
                <a:solidFill>
                  <a:srgbClr val="FF6600"/>
                </a:solidFill>
              </a:rPr>
              <a:t>score, </a:t>
            </a:r>
            <a:r>
              <a:rPr lang="en-US" sz="3600" b="1" dirty="0" smtClean="0"/>
              <a:t>AND</a:t>
            </a:r>
            <a:r>
              <a:rPr lang="en-US" sz="3600" dirty="0" smtClean="0">
                <a:solidFill>
                  <a:srgbClr val="FF6600"/>
                </a:solidFill>
              </a:rPr>
              <a:t> </a:t>
            </a:r>
          </a:p>
          <a:p>
            <a:pPr lvl="1"/>
            <a:r>
              <a:rPr lang="en-US" sz="3600" dirty="0" smtClean="0">
                <a:solidFill>
                  <a:srgbClr val="FF6600"/>
                </a:solidFill>
              </a:rPr>
              <a:t>Score </a:t>
            </a:r>
            <a:r>
              <a:rPr lang="en-US" sz="3600" b="1" dirty="0" smtClean="0"/>
              <a:t>Basic </a:t>
            </a:r>
            <a:r>
              <a:rPr lang="en-US" sz="3600" dirty="0" smtClean="0"/>
              <a:t>or above</a:t>
            </a:r>
            <a:r>
              <a:rPr lang="en-US" sz="3600" b="1" dirty="0" smtClean="0"/>
              <a:t> </a:t>
            </a:r>
            <a:r>
              <a:rPr lang="en-US" sz="3600" dirty="0" smtClean="0">
                <a:solidFill>
                  <a:srgbClr val="FF6600"/>
                </a:solidFill>
              </a:rPr>
              <a:t>on their most recent OSTP ELA assessment</a:t>
            </a:r>
            <a:r>
              <a:rPr lang="en-US" sz="3600" dirty="0" smtClean="0"/>
              <a:t>*(see next slide)</a:t>
            </a:r>
            <a:endParaRPr lang="en-US" sz="3600" dirty="0">
              <a:solidFill>
                <a:srgbClr val="FF6600"/>
              </a:solidFill>
            </a:endParaRPr>
          </a:p>
        </p:txBody>
      </p:sp>
    </p:spTree>
    <p:extLst>
      <p:ext uri="{BB962C8B-B14F-4D97-AF65-F5344CB8AC3E}">
        <p14:creationId xmlns:p14="http://schemas.microsoft.com/office/powerpoint/2010/main" val="22075233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08918"/>
            <a:ext cx="7886700" cy="1999608"/>
          </a:xfrm>
        </p:spPr>
        <p:txBody>
          <a:bodyPr>
            <a:normAutofit/>
          </a:bodyPr>
          <a:lstStyle/>
          <a:p>
            <a:pPr algn="ctr"/>
            <a:r>
              <a:rPr lang="en-US" sz="3200" dirty="0"/>
              <a:t>ACCESS for ELLs </a:t>
            </a:r>
            <a:r>
              <a:rPr lang="en-US" sz="3200" dirty="0" smtClean="0"/>
              <a:t>ELP Band Rubric: </a:t>
            </a:r>
            <a:r>
              <a:rPr lang="en-US" sz="3200" dirty="0"/>
              <a:t/>
            </a:r>
            <a:br>
              <a:rPr lang="en-US" sz="3200" dirty="0"/>
            </a:br>
            <a:r>
              <a:rPr lang="en-US" sz="3200" dirty="0" smtClean="0">
                <a:solidFill>
                  <a:srgbClr val="FF6600"/>
                </a:solidFill>
              </a:rPr>
              <a:t>OSTP Requirement Substitution for 3</a:t>
            </a:r>
            <a:r>
              <a:rPr lang="en-US" sz="3200" baseline="30000" dirty="0" smtClean="0">
                <a:solidFill>
                  <a:srgbClr val="FF6600"/>
                </a:solidFill>
              </a:rPr>
              <a:t>rd</a:t>
            </a:r>
            <a:r>
              <a:rPr lang="en-US" sz="3200" dirty="0" smtClean="0">
                <a:solidFill>
                  <a:srgbClr val="FF6600"/>
                </a:solidFill>
              </a:rPr>
              <a:t> Graders</a:t>
            </a:r>
            <a:endParaRPr lang="en-US" sz="3200" dirty="0"/>
          </a:p>
        </p:txBody>
      </p:sp>
      <p:sp>
        <p:nvSpPr>
          <p:cNvPr id="3" name="Content Placeholder 2"/>
          <p:cNvSpPr>
            <a:spLocks noGrp="1"/>
          </p:cNvSpPr>
          <p:nvPr>
            <p:ph idx="1"/>
          </p:nvPr>
        </p:nvSpPr>
        <p:spPr/>
        <p:txBody>
          <a:bodyPr>
            <a:normAutofit/>
          </a:bodyPr>
          <a:lstStyle/>
          <a:p>
            <a:r>
              <a:rPr lang="en-US" sz="3200" dirty="0" smtClean="0"/>
              <a:t>For 3</a:t>
            </a:r>
            <a:r>
              <a:rPr lang="en-US" sz="3200" baseline="30000" dirty="0" smtClean="0"/>
              <a:t>rd</a:t>
            </a:r>
            <a:r>
              <a:rPr lang="en-US" sz="3200" dirty="0" smtClean="0"/>
              <a:t> graders, districts may use the following in place of OSTP ELA score requirement (#2 on ACCESS rubric):</a:t>
            </a:r>
          </a:p>
          <a:p>
            <a:pPr lvl="1"/>
            <a:r>
              <a:rPr lang="en-US" sz="2800" dirty="0" smtClean="0">
                <a:solidFill>
                  <a:srgbClr val="FF6600"/>
                </a:solidFill>
              </a:rPr>
              <a:t>A score above the 35</a:t>
            </a:r>
            <a:r>
              <a:rPr lang="en-US" sz="2800" baseline="30000" dirty="0" smtClean="0">
                <a:solidFill>
                  <a:srgbClr val="FF6600"/>
                </a:solidFill>
              </a:rPr>
              <a:t>th</a:t>
            </a:r>
            <a:r>
              <a:rPr lang="en-US" sz="2800" dirty="0" smtClean="0">
                <a:solidFill>
                  <a:srgbClr val="FF6600"/>
                </a:solidFill>
              </a:rPr>
              <a:t> percentile on any of the NRTs listed on the OSDE Approved List for Norm-Reference Tests (NRT) ELP Band Decisions, </a:t>
            </a:r>
            <a:r>
              <a:rPr lang="en-US" sz="2800" b="1" dirty="0" smtClean="0"/>
              <a:t>or</a:t>
            </a:r>
          </a:p>
          <a:p>
            <a:pPr lvl="1"/>
            <a:r>
              <a:rPr lang="en-US" sz="2800" dirty="0" smtClean="0">
                <a:solidFill>
                  <a:srgbClr val="FF6600"/>
                </a:solidFill>
              </a:rPr>
              <a:t>A score above the 35</a:t>
            </a:r>
            <a:r>
              <a:rPr lang="en-US" sz="2800" baseline="30000" dirty="0" smtClean="0">
                <a:solidFill>
                  <a:srgbClr val="FF6600"/>
                </a:solidFill>
              </a:rPr>
              <a:t>th</a:t>
            </a:r>
            <a:r>
              <a:rPr lang="en-US" sz="2800" dirty="0" smtClean="0">
                <a:solidFill>
                  <a:srgbClr val="FF6600"/>
                </a:solidFill>
              </a:rPr>
              <a:t> percentile on any of the approved </a:t>
            </a:r>
            <a:r>
              <a:rPr lang="en-US" sz="2800" dirty="0" smtClean="0">
                <a:solidFill>
                  <a:srgbClr val="FF6600"/>
                </a:solidFill>
                <a:hlinkClick r:id="rId2"/>
              </a:rPr>
              <a:t>RSA Screeners</a:t>
            </a:r>
            <a:endParaRPr lang="en-US" sz="2800" dirty="0">
              <a:solidFill>
                <a:srgbClr val="FF6600"/>
              </a:solidFill>
            </a:endParaRPr>
          </a:p>
        </p:txBody>
      </p:sp>
    </p:spTree>
    <p:extLst>
      <p:ext uri="{BB962C8B-B14F-4D97-AF65-F5344CB8AC3E}">
        <p14:creationId xmlns:p14="http://schemas.microsoft.com/office/powerpoint/2010/main" val="4072108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44842"/>
            <a:ext cx="7886700" cy="2270468"/>
          </a:xfrm>
        </p:spPr>
        <p:txBody>
          <a:bodyPr>
            <a:normAutofit/>
          </a:bodyPr>
          <a:lstStyle/>
          <a:p>
            <a:pPr algn="ctr"/>
            <a:r>
              <a:rPr lang="en-US" sz="3200" dirty="0"/>
              <a:t>ACCESS for ELLs </a:t>
            </a:r>
            <a:r>
              <a:rPr lang="en-US" sz="3200" dirty="0" smtClean="0"/>
              <a:t>ELP Band Rubric: </a:t>
            </a:r>
            <a:r>
              <a:rPr lang="en-US" sz="3200" dirty="0"/>
              <a:t/>
            </a:r>
            <a:br>
              <a:rPr lang="en-US" sz="3200" dirty="0"/>
            </a:br>
            <a:r>
              <a:rPr lang="en-US" sz="3200" dirty="0" smtClean="0">
                <a:solidFill>
                  <a:srgbClr val="FF6600"/>
                </a:solidFill>
              </a:rPr>
              <a:t>OSTP Requirement Substitution for Secondary Students Not </a:t>
            </a:r>
            <a:r>
              <a:rPr lang="en-US" sz="3200" dirty="0">
                <a:solidFill>
                  <a:srgbClr val="FF6600"/>
                </a:solidFill>
              </a:rPr>
              <a:t>OSTP-Tested </a:t>
            </a:r>
            <a:endParaRPr lang="en-US" sz="3200" dirty="0"/>
          </a:p>
        </p:txBody>
      </p:sp>
      <p:sp>
        <p:nvSpPr>
          <p:cNvPr id="3" name="Content Placeholder 2"/>
          <p:cNvSpPr>
            <a:spLocks noGrp="1"/>
          </p:cNvSpPr>
          <p:nvPr>
            <p:ph idx="1"/>
          </p:nvPr>
        </p:nvSpPr>
        <p:spPr/>
        <p:txBody>
          <a:bodyPr>
            <a:normAutofit fontScale="92500" lnSpcReduction="20000"/>
          </a:bodyPr>
          <a:lstStyle/>
          <a:p>
            <a:r>
              <a:rPr lang="en-US" sz="3200" dirty="0" smtClean="0"/>
              <a:t>For secondary students not in OSTP-tested grades, districts may use either of the following </a:t>
            </a:r>
            <a:r>
              <a:rPr lang="en-US" sz="3200" dirty="0"/>
              <a:t>in place </a:t>
            </a:r>
            <a:r>
              <a:rPr lang="en-US" sz="3200" dirty="0" smtClean="0"/>
              <a:t>of </a:t>
            </a:r>
            <a:r>
              <a:rPr lang="en-US" sz="3200" dirty="0"/>
              <a:t>OSTP ELA score requirement (#2 </a:t>
            </a:r>
            <a:r>
              <a:rPr lang="en-US" sz="3200" dirty="0" smtClean="0"/>
              <a:t>on </a:t>
            </a:r>
            <a:r>
              <a:rPr lang="en-US" sz="3200" dirty="0"/>
              <a:t>ACCESS rubric</a:t>
            </a:r>
            <a:r>
              <a:rPr lang="en-US" sz="3200" dirty="0" smtClean="0"/>
              <a:t>): </a:t>
            </a:r>
          </a:p>
          <a:p>
            <a:pPr lvl="1"/>
            <a:r>
              <a:rPr lang="en-US" sz="3000" dirty="0" smtClean="0"/>
              <a:t>Scores above the 35</a:t>
            </a:r>
            <a:r>
              <a:rPr lang="en-US" sz="3000" baseline="30000" dirty="0" smtClean="0"/>
              <a:t>th</a:t>
            </a:r>
            <a:r>
              <a:rPr lang="en-US" sz="3000" dirty="0" smtClean="0"/>
              <a:t> percentile on assessments listed on </a:t>
            </a:r>
            <a:r>
              <a:rPr lang="en-US" sz="3000" dirty="0" smtClean="0">
                <a:solidFill>
                  <a:srgbClr val="FF6600"/>
                </a:solidFill>
              </a:rPr>
              <a:t>Approved Substitutions for OSTP ELA Score Requirement</a:t>
            </a:r>
            <a:r>
              <a:rPr lang="en-US" sz="3000" dirty="0" smtClean="0"/>
              <a:t> doc linked on </a:t>
            </a:r>
            <a:r>
              <a:rPr lang="en-US" sz="3000" dirty="0" smtClean="0">
                <a:hlinkClick r:id="rId2"/>
              </a:rPr>
              <a:t>OSDE’s ELPA page</a:t>
            </a:r>
            <a:r>
              <a:rPr lang="en-US" sz="3000" dirty="0" smtClean="0"/>
              <a:t>, </a:t>
            </a:r>
            <a:r>
              <a:rPr lang="en-US" sz="3000" b="1" dirty="0" smtClean="0">
                <a:solidFill>
                  <a:srgbClr val="FF6600"/>
                </a:solidFill>
              </a:rPr>
              <a:t>or</a:t>
            </a:r>
            <a:endParaRPr lang="en-US" sz="3000" dirty="0" smtClean="0"/>
          </a:p>
          <a:p>
            <a:pPr lvl="1"/>
            <a:r>
              <a:rPr lang="en-US" sz="3000" dirty="0" smtClean="0"/>
              <a:t>A </a:t>
            </a:r>
            <a:r>
              <a:rPr lang="en-US" sz="3000" i="1" dirty="0" smtClean="0"/>
              <a:t>Proficient </a:t>
            </a:r>
            <a:r>
              <a:rPr lang="en-US" sz="3000" dirty="0" smtClean="0"/>
              <a:t>score (33 or above) on the </a:t>
            </a:r>
            <a:r>
              <a:rPr lang="en-US" sz="3000" i="1" dirty="0" smtClean="0"/>
              <a:t>Alternative Grade 8 Reading Test</a:t>
            </a:r>
            <a:r>
              <a:rPr lang="en-US" sz="3000" dirty="0" smtClean="0"/>
              <a:t> available on Single Sign On</a:t>
            </a:r>
          </a:p>
        </p:txBody>
      </p:sp>
    </p:spTree>
    <p:extLst>
      <p:ext uri="{BB962C8B-B14F-4D97-AF65-F5344CB8AC3E}">
        <p14:creationId xmlns:p14="http://schemas.microsoft.com/office/powerpoint/2010/main" val="3573839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323"/>
            <a:ext cx="8229600" cy="1319315"/>
          </a:xfrm>
        </p:spPr>
        <p:txBody>
          <a:bodyPr>
            <a:normAutofit/>
          </a:bodyPr>
          <a:lstStyle/>
          <a:p>
            <a:pPr algn="ctr"/>
            <a:r>
              <a:rPr lang="en-US" sz="4000" dirty="0"/>
              <a:t>Important Steps </a:t>
            </a:r>
            <a:r>
              <a:rPr lang="en-US" sz="4000" dirty="0" smtClean="0"/>
              <a:t/>
            </a:r>
            <a:br>
              <a:rPr lang="en-US" sz="4000" dirty="0" smtClean="0"/>
            </a:br>
            <a:r>
              <a:rPr lang="en-US" sz="4000" dirty="0" smtClean="0"/>
              <a:t>for </a:t>
            </a:r>
            <a:r>
              <a:rPr lang="en-US" sz="4000" b="1" dirty="0" smtClean="0">
                <a:solidFill>
                  <a:srgbClr val="FF6600"/>
                </a:solidFill>
              </a:rPr>
              <a:t>New</a:t>
            </a:r>
            <a:r>
              <a:rPr lang="en-US" sz="4000" dirty="0" smtClean="0">
                <a:solidFill>
                  <a:srgbClr val="00B050"/>
                </a:solidFill>
              </a:rPr>
              <a:t> </a:t>
            </a:r>
            <a:r>
              <a:rPr lang="en-US" sz="4000" dirty="0" smtClean="0"/>
              <a:t>WIDA DTCs</a:t>
            </a:r>
            <a:endParaRPr lang="en-US" sz="4000" dirty="0"/>
          </a:p>
        </p:txBody>
      </p:sp>
      <p:sp>
        <p:nvSpPr>
          <p:cNvPr id="3" name="Content Placeholder 2"/>
          <p:cNvSpPr>
            <a:spLocks noGrp="1"/>
          </p:cNvSpPr>
          <p:nvPr>
            <p:ph idx="1"/>
          </p:nvPr>
        </p:nvSpPr>
        <p:spPr>
          <a:xfrm>
            <a:off x="628650" y="1417638"/>
            <a:ext cx="7886700" cy="4865175"/>
          </a:xfrm>
        </p:spPr>
        <p:txBody>
          <a:bodyPr>
            <a:normAutofit/>
          </a:bodyPr>
          <a:lstStyle/>
          <a:p>
            <a:r>
              <a:rPr lang="en-US" sz="3200" dirty="0" smtClean="0">
                <a:solidFill>
                  <a:srgbClr val="FF6600"/>
                </a:solidFill>
              </a:rPr>
              <a:t>Contact the Office of Assessments to:</a:t>
            </a:r>
          </a:p>
          <a:p>
            <a:pPr lvl="1"/>
            <a:r>
              <a:rPr lang="en-US" sz="3000" dirty="0" smtClean="0"/>
              <a:t>Identify yourself as the new WIDA DTC </a:t>
            </a:r>
            <a:endParaRPr lang="en-US" sz="3000" dirty="0"/>
          </a:p>
          <a:p>
            <a:pPr lvl="1"/>
            <a:r>
              <a:rPr lang="en-US" sz="3000" dirty="0"/>
              <a:t>G</a:t>
            </a:r>
            <a:r>
              <a:rPr lang="en-US" sz="3000" dirty="0" smtClean="0"/>
              <a:t>et </a:t>
            </a:r>
            <a:r>
              <a:rPr lang="en-US" sz="3000" dirty="0"/>
              <a:t>added to WIDA/EL </a:t>
            </a:r>
            <a:r>
              <a:rPr lang="en-US" sz="3000" dirty="0" smtClean="0"/>
              <a:t>listserv</a:t>
            </a:r>
          </a:p>
          <a:p>
            <a:pPr lvl="1"/>
            <a:r>
              <a:rPr lang="en-US" sz="3000" dirty="0"/>
              <a:t>G</a:t>
            </a:r>
            <a:r>
              <a:rPr lang="en-US" sz="3000" dirty="0" smtClean="0"/>
              <a:t>et </a:t>
            </a:r>
            <a:r>
              <a:rPr lang="en-US" sz="3000" dirty="0"/>
              <a:t>WIDA and WIDA AMS accounts (or get existing accounts updated</a:t>
            </a:r>
            <a:r>
              <a:rPr lang="en-US" sz="3000" dirty="0" smtClean="0"/>
              <a:t>)*</a:t>
            </a:r>
            <a:endParaRPr lang="en-US" sz="3000" dirty="0"/>
          </a:p>
          <a:p>
            <a:endParaRPr lang="en-US" dirty="0" smtClean="0"/>
          </a:p>
          <a:p>
            <a:r>
              <a:rPr lang="en-US" sz="2400" dirty="0" smtClean="0">
                <a:solidFill>
                  <a:srgbClr val="FF6600"/>
                </a:solidFill>
              </a:rPr>
              <a:t>*</a:t>
            </a:r>
            <a:r>
              <a:rPr lang="en-US" sz="2400" dirty="0">
                <a:solidFill>
                  <a:srgbClr val="FF6600"/>
                </a:solidFill>
              </a:rPr>
              <a:t>*NOTE: </a:t>
            </a:r>
            <a:r>
              <a:rPr lang="en-US" sz="2400" dirty="0" smtClean="0"/>
              <a:t>If </a:t>
            </a:r>
            <a:r>
              <a:rPr lang="en-US" sz="2400" dirty="0"/>
              <a:t>a former </a:t>
            </a:r>
            <a:r>
              <a:rPr lang="en-US" sz="2400" dirty="0" smtClean="0"/>
              <a:t>DTC </a:t>
            </a:r>
            <a:r>
              <a:rPr lang="en-US" sz="2400" dirty="0"/>
              <a:t>is still </a:t>
            </a:r>
            <a:r>
              <a:rPr lang="en-US" sz="2400" dirty="0" smtClean="0"/>
              <a:t>in </a:t>
            </a:r>
            <a:r>
              <a:rPr lang="en-US" sz="2400" dirty="0"/>
              <a:t>district, or </a:t>
            </a:r>
            <a:r>
              <a:rPr lang="en-US" sz="2400" dirty="0" smtClean="0"/>
              <a:t>if </a:t>
            </a:r>
            <a:r>
              <a:rPr lang="en-US" sz="2400" dirty="0"/>
              <a:t>you will be taking </a:t>
            </a:r>
            <a:r>
              <a:rPr lang="en-US" sz="2400" dirty="0" smtClean="0"/>
              <a:t>on </a:t>
            </a:r>
            <a:r>
              <a:rPr lang="en-US" sz="2400" dirty="0"/>
              <a:t>DTC role and there is an existing DTC, they can create </a:t>
            </a:r>
            <a:r>
              <a:rPr lang="en-US" sz="2400" dirty="0" smtClean="0"/>
              <a:t>your accounts. </a:t>
            </a:r>
            <a:endParaRPr lang="en-US" sz="2400" dirty="0"/>
          </a:p>
          <a:p>
            <a:endParaRPr lang="en-US" dirty="0"/>
          </a:p>
        </p:txBody>
      </p:sp>
    </p:spTree>
    <p:extLst>
      <p:ext uri="{BB962C8B-B14F-4D97-AF65-F5344CB8AC3E}">
        <p14:creationId xmlns:p14="http://schemas.microsoft.com/office/powerpoint/2010/main" val="11304307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88490"/>
            <a:ext cx="7886700" cy="1779179"/>
          </a:xfrm>
        </p:spPr>
        <p:txBody>
          <a:bodyPr>
            <a:normAutofit/>
          </a:bodyPr>
          <a:lstStyle/>
          <a:p>
            <a:pPr algn="ctr"/>
            <a:r>
              <a:rPr lang="en-US" sz="4000" dirty="0" smtClean="0"/>
              <a:t>ACCESS 2.0 Rubric: </a:t>
            </a:r>
            <a:br>
              <a:rPr lang="en-US" sz="4000" dirty="0" smtClean="0"/>
            </a:br>
            <a:r>
              <a:rPr lang="en-US" sz="4000" dirty="0" smtClean="0">
                <a:solidFill>
                  <a:srgbClr val="FF6600"/>
                </a:solidFill>
              </a:rPr>
              <a:t>Additional Criteria</a:t>
            </a:r>
            <a:endParaRPr lang="en-US" sz="4000" dirty="0">
              <a:solidFill>
                <a:srgbClr val="FF6600"/>
              </a:solidFill>
            </a:endParaRPr>
          </a:p>
        </p:txBody>
      </p:sp>
      <p:sp>
        <p:nvSpPr>
          <p:cNvPr id="3" name="Content Placeholder 2"/>
          <p:cNvSpPr>
            <a:spLocks noGrp="1"/>
          </p:cNvSpPr>
          <p:nvPr>
            <p:ph idx="1"/>
          </p:nvPr>
        </p:nvSpPr>
        <p:spPr>
          <a:xfrm>
            <a:off x="628650" y="1501160"/>
            <a:ext cx="7886700" cy="4351338"/>
          </a:xfrm>
        </p:spPr>
        <p:txBody>
          <a:bodyPr/>
          <a:lstStyle/>
          <a:p>
            <a:r>
              <a:rPr lang="en-US" sz="3400" dirty="0" smtClean="0"/>
              <a:t>In addition to required OSTP and ACCESS scores, ACCESS 2.0 rubric includes the following criteria:</a:t>
            </a:r>
          </a:p>
          <a:p>
            <a:pPr lvl="1"/>
            <a:r>
              <a:rPr lang="en-US" sz="3200" dirty="0" smtClean="0">
                <a:solidFill>
                  <a:srgbClr val="FF6600"/>
                </a:solidFill>
              </a:rPr>
              <a:t>ELA Class Grades</a:t>
            </a:r>
          </a:p>
          <a:p>
            <a:pPr lvl="1"/>
            <a:r>
              <a:rPr lang="en-US" sz="3200" dirty="0" smtClean="0">
                <a:solidFill>
                  <a:srgbClr val="FF6600"/>
                </a:solidFill>
              </a:rPr>
              <a:t>Norm-reference Reading or ELA test score(s) from OSDE approved assessment list</a:t>
            </a:r>
          </a:p>
          <a:p>
            <a:pPr lvl="1"/>
            <a:r>
              <a:rPr lang="en-US" sz="3200" dirty="0" smtClean="0">
                <a:solidFill>
                  <a:srgbClr val="FF6600"/>
                </a:solidFill>
              </a:rPr>
              <a:t>Student Oral Language Observation Matrix (SOLOM)</a:t>
            </a:r>
          </a:p>
          <a:p>
            <a:pPr marL="457200" lvl="1" indent="0">
              <a:buNone/>
            </a:pPr>
            <a:endParaRPr lang="en-US" dirty="0"/>
          </a:p>
          <a:p>
            <a:pPr marL="457200" lvl="1" indent="0">
              <a:buNone/>
            </a:pPr>
            <a:endParaRPr lang="en-US" dirty="0" smtClean="0"/>
          </a:p>
        </p:txBody>
      </p:sp>
    </p:spTree>
    <p:extLst>
      <p:ext uri="{BB962C8B-B14F-4D97-AF65-F5344CB8AC3E}">
        <p14:creationId xmlns:p14="http://schemas.microsoft.com/office/powerpoint/2010/main" val="85026683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8658"/>
            <a:ext cx="8229600" cy="1338980"/>
          </a:xfrm>
        </p:spPr>
        <p:txBody>
          <a:bodyPr>
            <a:normAutofit/>
          </a:bodyPr>
          <a:lstStyle/>
          <a:p>
            <a:pPr algn="ctr"/>
            <a:r>
              <a:rPr lang="en-US" sz="4000" dirty="0"/>
              <a:t>ACCESS 2.0 Rubric: </a:t>
            </a:r>
            <a:r>
              <a:rPr lang="en-US" sz="4000" dirty="0" smtClean="0"/>
              <a:t/>
            </a:r>
            <a:br>
              <a:rPr lang="en-US" sz="4000" dirty="0" smtClean="0"/>
            </a:br>
            <a:r>
              <a:rPr lang="en-US" sz="4000" dirty="0" smtClean="0">
                <a:solidFill>
                  <a:srgbClr val="FF6600"/>
                </a:solidFill>
              </a:rPr>
              <a:t>Using </a:t>
            </a:r>
            <a:r>
              <a:rPr lang="en-US" sz="4000" dirty="0">
                <a:solidFill>
                  <a:srgbClr val="FF6600"/>
                </a:solidFill>
              </a:rPr>
              <a:t>Additional Criteria</a:t>
            </a:r>
          </a:p>
        </p:txBody>
      </p:sp>
      <p:sp>
        <p:nvSpPr>
          <p:cNvPr id="3" name="Content Placeholder 2"/>
          <p:cNvSpPr>
            <a:spLocks noGrp="1"/>
          </p:cNvSpPr>
          <p:nvPr>
            <p:ph idx="1"/>
          </p:nvPr>
        </p:nvSpPr>
        <p:spPr/>
        <p:txBody>
          <a:bodyPr/>
          <a:lstStyle/>
          <a:p>
            <a:r>
              <a:rPr lang="en-US" sz="4000" dirty="0"/>
              <a:t>Districts may choose to use </a:t>
            </a:r>
            <a:r>
              <a:rPr lang="en-US" sz="4000" dirty="0">
                <a:solidFill>
                  <a:srgbClr val="FF6600"/>
                </a:solidFill>
              </a:rPr>
              <a:t>any/all</a:t>
            </a:r>
            <a:r>
              <a:rPr lang="en-US" sz="4000" dirty="0"/>
              <a:t> of the </a:t>
            </a:r>
            <a:r>
              <a:rPr lang="en-US" sz="4000" dirty="0" smtClean="0"/>
              <a:t>5 remaining non-required criteria in making decisions, </a:t>
            </a:r>
            <a:r>
              <a:rPr lang="en-US" sz="4000" dirty="0"/>
              <a:t>but must ensure there is </a:t>
            </a:r>
            <a:r>
              <a:rPr lang="en-US" sz="4000" dirty="0" smtClean="0"/>
              <a:t>adequate data available to make reclassification and exit decisions for students. </a:t>
            </a:r>
            <a:endParaRPr lang="en-US" sz="4000" dirty="0"/>
          </a:p>
          <a:p>
            <a:endParaRPr lang="en-US" dirty="0"/>
          </a:p>
        </p:txBody>
      </p:sp>
    </p:spTree>
    <p:extLst>
      <p:ext uri="{BB962C8B-B14F-4D97-AF65-F5344CB8AC3E}">
        <p14:creationId xmlns:p14="http://schemas.microsoft.com/office/powerpoint/2010/main" val="100211387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6819"/>
            <a:ext cx="8229600" cy="1320819"/>
          </a:xfrm>
        </p:spPr>
        <p:txBody>
          <a:bodyPr>
            <a:normAutofit/>
          </a:bodyPr>
          <a:lstStyle/>
          <a:p>
            <a:pPr algn="ctr"/>
            <a:r>
              <a:rPr lang="en-US" sz="4000" dirty="0" smtClean="0"/>
              <a:t>ACCESS 2.0 Rubric: </a:t>
            </a:r>
            <a:br>
              <a:rPr lang="en-US" sz="4000" dirty="0" smtClean="0"/>
            </a:br>
            <a:r>
              <a:rPr lang="en-US" sz="4000" dirty="0" smtClean="0">
                <a:solidFill>
                  <a:srgbClr val="FF6600"/>
                </a:solidFill>
              </a:rPr>
              <a:t>Using Additional Criteria</a:t>
            </a:r>
            <a:endParaRPr lang="en-US" sz="4000" dirty="0">
              <a:solidFill>
                <a:srgbClr val="FF6600"/>
              </a:solidFill>
            </a:endParaRPr>
          </a:p>
        </p:txBody>
      </p:sp>
      <p:sp>
        <p:nvSpPr>
          <p:cNvPr id="3" name="Content Placeholder 2"/>
          <p:cNvSpPr>
            <a:spLocks noGrp="1"/>
          </p:cNvSpPr>
          <p:nvPr>
            <p:ph idx="1"/>
          </p:nvPr>
        </p:nvSpPr>
        <p:spPr>
          <a:xfrm>
            <a:off x="628650" y="1417638"/>
            <a:ext cx="7886700" cy="4759325"/>
          </a:xfrm>
        </p:spPr>
        <p:txBody>
          <a:bodyPr>
            <a:normAutofit/>
          </a:bodyPr>
          <a:lstStyle/>
          <a:p>
            <a:r>
              <a:rPr lang="en-US" sz="3200" dirty="0"/>
              <a:t>T</a:t>
            </a:r>
            <a:r>
              <a:rPr lang="en-US" sz="3200" dirty="0" smtClean="0"/>
              <a:t>o be declared English proficient and exited from EL services, students must: </a:t>
            </a:r>
          </a:p>
          <a:p>
            <a:pPr lvl="1"/>
            <a:r>
              <a:rPr lang="en-US" sz="2800" dirty="0">
                <a:solidFill>
                  <a:srgbClr val="FF6600"/>
                </a:solidFill>
              </a:rPr>
              <a:t>M</a:t>
            </a:r>
            <a:r>
              <a:rPr lang="en-US" sz="2800" dirty="0" smtClean="0">
                <a:solidFill>
                  <a:srgbClr val="FF6600"/>
                </a:solidFill>
              </a:rPr>
              <a:t>eet a minimum of </a:t>
            </a:r>
            <a:r>
              <a:rPr lang="en-US" sz="2800" b="1" u="sng" dirty="0" smtClean="0">
                <a:solidFill>
                  <a:srgbClr val="FF6600"/>
                </a:solidFill>
              </a:rPr>
              <a:t>3</a:t>
            </a:r>
            <a:r>
              <a:rPr lang="en-US" sz="2800" dirty="0" smtClean="0">
                <a:solidFill>
                  <a:srgbClr val="FF6600"/>
                </a:solidFill>
              </a:rPr>
              <a:t> of the 7 rubric criteria, </a:t>
            </a:r>
            <a:r>
              <a:rPr lang="en-US" sz="2800" b="1" u="sng" dirty="0" smtClean="0">
                <a:solidFill>
                  <a:srgbClr val="FF6600"/>
                </a:solidFill>
              </a:rPr>
              <a:t>AND</a:t>
            </a:r>
          </a:p>
          <a:p>
            <a:pPr lvl="1"/>
            <a:r>
              <a:rPr lang="en-US" sz="2800" dirty="0" smtClean="0">
                <a:solidFill>
                  <a:srgbClr val="FF6600"/>
                </a:solidFill>
              </a:rPr>
              <a:t>Be recommended for reclassification and exit by a district EL representative</a:t>
            </a:r>
          </a:p>
          <a:p>
            <a:pPr lvl="1"/>
            <a:r>
              <a:rPr lang="en-US" sz="2800" b="1" u="sng" dirty="0" smtClean="0">
                <a:solidFill>
                  <a:srgbClr val="FF6600"/>
                </a:solidFill>
              </a:rPr>
              <a:t>AND</a:t>
            </a:r>
            <a:r>
              <a:rPr lang="en-US" sz="2800" b="1" dirty="0" smtClean="0">
                <a:solidFill>
                  <a:srgbClr val="FF6600"/>
                </a:solidFill>
              </a:rPr>
              <a:t> if EL is dually identified:</a:t>
            </a:r>
            <a:endParaRPr lang="en-US" sz="2800" b="1" u="sng" dirty="0" smtClean="0">
              <a:solidFill>
                <a:srgbClr val="FF6600"/>
              </a:solidFill>
            </a:endParaRPr>
          </a:p>
          <a:p>
            <a:pPr lvl="1"/>
            <a:r>
              <a:rPr lang="en-US" sz="2800" dirty="0" smtClean="0">
                <a:solidFill>
                  <a:srgbClr val="FF6600"/>
                </a:solidFill>
              </a:rPr>
              <a:t>IEP representative must participate in committee, but his or her recommendation is </a:t>
            </a:r>
            <a:r>
              <a:rPr lang="en-US" sz="2800" u="sng" dirty="0" smtClean="0">
                <a:solidFill>
                  <a:srgbClr val="FF6600"/>
                </a:solidFill>
              </a:rPr>
              <a:t>not</a:t>
            </a:r>
            <a:r>
              <a:rPr lang="en-US" sz="2800" dirty="0" smtClean="0">
                <a:solidFill>
                  <a:srgbClr val="FF6600"/>
                </a:solidFill>
              </a:rPr>
              <a:t> mandatory for reclassification/exit.   </a:t>
            </a:r>
            <a:endParaRPr lang="en-US" sz="2800" dirty="0">
              <a:solidFill>
                <a:srgbClr val="FF6600"/>
              </a:solidFill>
            </a:endParaRPr>
          </a:p>
        </p:txBody>
      </p:sp>
    </p:spTree>
    <p:extLst>
      <p:ext uri="{BB962C8B-B14F-4D97-AF65-F5344CB8AC3E}">
        <p14:creationId xmlns:p14="http://schemas.microsoft.com/office/powerpoint/2010/main" val="50529471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7576"/>
            <a:ext cx="8229600" cy="1310062"/>
          </a:xfrm>
        </p:spPr>
        <p:txBody>
          <a:bodyPr>
            <a:normAutofit/>
          </a:bodyPr>
          <a:lstStyle/>
          <a:p>
            <a:pPr algn="ctr"/>
            <a:r>
              <a:rPr lang="en-US" sz="4000" dirty="0" smtClean="0"/>
              <a:t>ACCESS 2.0 Rubric: </a:t>
            </a:r>
            <a:br>
              <a:rPr lang="en-US" sz="4000" dirty="0" smtClean="0"/>
            </a:br>
            <a:r>
              <a:rPr lang="en-US" sz="4000" dirty="0" smtClean="0">
                <a:solidFill>
                  <a:srgbClr val="FF6600"/>
                </a:solidFill>
              </a:rPr>
              <a:t>ELA Class Grades</a:t>
            </a:r>
            <a:endParaRPr lang="en-US" sz="4000" dirty="0">
              <a:solidFill>
                <a:srgbClr val="FF6600"/>
              </a:solidFill>
            </a:endParaRPr>
          </a:p>
        </p:txBody>
      </p:sp>
      <p:sp>
        <p:nvSpPr>
          <p:cNvPr id="3" name="Content Placeholder 2"/>
          <p:cNvSpPr>
            <a:spLocks noGrp="1"/>
          </p:cNvSpPr>
          <p:nvPr>
            <p:ph idx="1"/>
          </p:nvPr>
        </p:nvSpPr>
        <p:spPr>
          <a:xfrm>
            <a:off x="628650" y="1494503"/>
            <a:ext cx="7886700" cy="4682460"/>
          </a:xfrm>
        </p:spPr>
        <p:txBody>
          <a:bodyPr/>
          <a:lstStyle/>
          <a:p>
            <a:r>
              <a:rPr lang="en-US" sz="3600" dirty="0" smtClean="0"/>
              <a:t>To meet the ELA Class Grades criteria, students must:</a:t>
            </a:r>
          </a:p>
          <a:p>
            <a:pPr lvl="1"/>
            <a:r>
              <a:rPr lang="en-US" sz="3200" dirty="0" smtClean="0">
                <a:solidFill>
                  <a:srgbClr val="FF6600"/>
                </a:solidFill>
              </a:rPr>
              <a:t>Have achieved passing grades in their ELA classes in the same year they scored within the ELP band, </a:t>
            </a:r>
            <a:r>
              <a:rPr lang="en-US" sz="3200" b="1" u="sng" dirty="0" smtClean="0">
                <a:solidFill>
                  <a:srgbClr val="FF6600"/>
                </a:solidFill>
              </a:rPr>
              <a:t>AND</a:t>
            </a:r>
            <a:endParaRPr lang="en-US" sz="3200" dirty="0" smtClean="0">
              <a:solidFill>
                <a:srgbClr val="FF6600"/>
              </a:solidFill>
            </a:endParaRPr>
          </a:p>
          <a:p>
            <a:pPr lvl="1"/>
            <a:r>
              <a:rPr lang="en-US" sz="3200" dirty="0" smtClean="0">
                <a:solidFill>
                  <a:srgbClr val="FF6600"/>
                </a:solidFill>
              </a:rPr>
              <a:t>Be found to demonstrate mastery over appropriate grade-level subject matter and readiness for the next grade level. </a:t>
            </a:r>
            <a:endParaRPr lang="en-US" sz="3200" dirty="0">
              <a:solidFill>
                <a:srgbClr val="FF6600"/>
              </a:solidFill>
            </a:endParaRPr>
          </a:p>
        </p:txBody>
      </p:sp>
    </p:spTree>
    <p:extLst>
      <p:ext uri="{BB962C8B-B14F-4D97-AF65-F5344CB8AC3E}">
        <p14:creationId xmlns:p14="http://schemas.microsoft.com/office/powerpoint/2010/main" val="452487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7576"/>
            <a:ext cx="8229600" cy="1310062"/>
          </a:xfrm>
        </p:spPr>
        <p:txBody>
          <a:bodyPr>
            <a:normAutofit/>
          </a:bodyPr>
          <a:lstStyle/>
          <a:p>
            <a:pPr algn="ctr"/>
            <a:r>
              <a:rPr lang="en-US" sz="4000" dirty="0" smtClean="0"/>
              <a:t>ACCESS 2.0 Rubric: </a:t>
            </a:r>
            <a:br>
              <a:rPr lang="en-US" sz="4000" dirty="0" smtClean="0"/>
            </a:br>
            <a:r>
              <a:rPr lang="en-US" sz="4000" dirty="0" smtClean="0">
                <a:solidFill>
                  <a:srgbClr val="FF6600"/>
                </a:solidFill>
              </a:rPr>
              <a:t>NRT Reading and/or ELA Scores</a:t>
            </a:r>
            <a:endParaRPr lang="en-US" sz="4000" dirty="0">
              <a:solidFill>
                <a:srgbClr val="FF6600"/>
              </a:solidFill>
            </a:endParaRPr>
          </a:p>
        </p:txBody>
      </p:sp>
      <p:sp>
        <p:nvSpPr>
          <p:cNvPr id="3" name="Content Placeholder 2"/>
          <p:cNvSpPr>
            <a:spLocks noGrp="1"/>
          </p:cNvSpPr>
          <p:nvPr>
            <p:ph idx="1"/>
          </p:nvPr>
        </p:nvSpPr>
        <p:spPr>
          <a:xfrm>
            <a:off x="628650" y="1524000"/>
            <a:ext cx="7886700" cy="4652963"/>
          </a:xfrm>
        </p:spPr>
        <p:txBody>
          <a:bodyPr>
            <a:normAutofit lnSpcReduction="10000"/>
          </a:bodyPr>
          <a:lstStyle/>
          <a:p>
            <a:r>
              <a:rPr lang="en-US" sz="3400" dirty="0" smtClean="0"/>
              <a:t>To meet the NRT criteria, students must have scored </a:t>
            </a:r>
            <a:r>
              <a:rPr lang="en-US" sz="3400" i="1" dirty="0" smtClean="0"/>
              <a:t>above the 35</a:t>
            </a:r>
            <a:r>
              <a:rPr lang="en-US" sz="3400" i="1" baseline="30000" dirty="0" smtClean="0"/>
              <a:t>th</a:t>
            </a:r>
            <a:r>
              <a:rPr lang="en-US" sz="3400" i="1" dirty="0" smtClean="0"/>
              <a:t> percentile </a:t>
            </a:r>
            <a:r>
              <a:rPr lang="en-US" sz="3400" dirty="0" smtClean="0"/>
              <a:t>on an OSDE-approved NRT Reading or ELA Test:</a:t>
            </a:r>
          </a:p>
          <a:p>
            <a:pPr lvl="1"/>
            <a:r>
              <a:rPr lang="en-US" sz="3200" dirty="0" smtClean="0">
                <a:solidFill>
                  <a:srgbClr val="FF6600"/>
                </a:solidFill>
              </a:rPr>
              <a:t>In the spring semester of the year they scored within the ELP band on ACCESS, </a:t>
            </a:r>
            <a:r>
              <a:rPr lang="en-US" sz="3200" b="1" u="sng" dirty="0" smtClean="0">
                <a:solidFill>
                  <a:srgbClr val="FF6600"/>
                </a:solidFill>
              </a:rPr>
              <a:t>OR</a:t>
            </a:r>
          </a:p>
          <a:p>
            <a:pPr lvl="1"/>
            <a:r>
              <a:rPr lang="en-US" sz="3200" dirty="0" smtClean="0">
                <a:solidFill>
                  <a:srgbClr val="FF6600"/>
                </a:solidFill>
              </a:rPr>
              <a:t>In the same semester as the committee is making their reclassification/exit decision</a:t>
            </a:r>
            <a:endParaRPr lang="en-US" sz="3200" dirty="0">
              <a:solidFill>
                <a:srgbClr val="FF6600"/>
              </a:solidFill>
            </a:endParaRPr>
          </a:p>
        </p:txBody>
      </p:sp>
    </p:spTree>
    <p:extLst>
      <p:ext uri="{BB962C8B-B14F-4D97-AF65-F5344CB8AC3E}">
        <p14:creationId xmlns:p14="http://schemas.microsoft.com/office/powerpoint/2010/main" val="124485437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 y="0"/>
            <a:ext cx="9006840" cy="1417638"/>
          </a:xfrm>
        </p:spPr>
        <p:txBody>
          <a:bodyPr>
            <a:noAutofit/>
          </a:bodyPr>
          <a:lstStyle/>
          <a:p>
            <a:pPr algn="ctr"/>
            <a:r>
              <a:rPr lang="en-US" sz="3200" dirty="0" smtClean="0"/>
              <a:t>ACCESS 2.0 Rubric: </a:t>
            </a:r>
            <a:br>
              <a:rPr lang="en-US" sz="3200" dirty="0" smtClean="0"/>
            </a:br>
            <a:r>
              <a:rPr lang="en-US" sz="3200" dirty="0" smtClean="0">
                <a:solidFill>
                  <a:srgbClr val="FF6600"/>
                </a:solidFill>
              </a:rPr>
              <a:t>Student Oral Language Observation Matrix (SOLOM)</a:t>
            </a:r>
            <a:endParaRPr lang="en-US" sz="3200" dirty="0">
              <a:solidFill>
                <a:srgbClr val="FF6600"/>
              </a:solidFill>
            </a:endParaRPr>
          </a:p>
        </p:txBody>
      </p:sp>
      <p:sp>
        <p:nvSpPr>
          <p:cNvPr id="3" name="Content Placeholder 2"/>
          <p:cNvSpPr>
            <a:spLocks noGrp="1"/>
          </p:cNvSpPr>
          <p:nvPr>
            <p:ph idx="1"/>
          </p:nvPr>
        </p:nvSpPr>
        <p:spPr>
          <a:xfrm>
            <a:off x="628650" y="1592826"/>
            <a:ext cx="7886700" cy="4584137"/>
          </a:xfrm>
        </p:spPr>
        <p:txBody>
          <a:bodyPr/>
          <a:lstStyle/>
          <a:p>
            <a:r>
              <a:rPr lang="en-US" sz="3600" dirty="0" smtClean="0"/>
              <a:t>To meet the SOLOM criteria, students must have scored Advanced Fluency (21-25 points):</a:t>
            </a:r>
          </a:p>
          <a:p>
            <a:pPr lvl="1"/>
            <a:r>
              <a:rPr lang="en-US" sz="3200" dirty="0">
                <a:solidFill>
                  <a:srgbClr val="FF6600"/>
                </a:solidFill>
              </a:rPr>
              <a:t>In the spring semester of the year they scored within the ELP band on ACCESS, </a:t>
            </a:r>
            <a:r>
              <a:rPr lang="en-US" sz="3200" b="1" u="sng" dirty="0">
                <a:solidFill>
                  <a:srgbClr val="FF6600"/>
                </a:solidFill>
              </a:rPr>
              <a:t>OR</a:t>
            </a:r>
          </a:p>
          <a:p>
            <a:pPr lvl="1"/>
            <a:r>
              <a:rPr lang="en-US" sz="3200" dirty="0">
                <a:solidFill>
                  <a:srgbClr val="FF6600"/>
                </a:solidFill>
              </a:rPr>
              <a:t>In the same semester as the committee is making their reclassification/exit decision</a:t>
            </a:r>
          </a:p>
          <a:p>
            <a:pPr marL="457200" lvl="1" indent="0">
              <a:buNone/>
            </a:pPr>
            <a:endParaRPr lang="en-US" dirty="0"/>
          </a:p>
        </p:txBody>
      </p:sp>
    </p:spTree>
    <p:extLst>
      <p:ext uri="{BB962C8B-B14F-4D97-AF65-F5344CB8AC3E}">
        <p14:creationId xmlns:p14="http://schemas.microsoft.com/office/powerpoint/2010/main" val="200223212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rmAutofit/>
          </a:bodyPr>
          <a:lstStyle/>
          <a:p>
            <a:pPr algn="ctr"/>
            <a:r>
              <a:rPr lang="en-US" sz="3600" dirty="0" smtClean="0"/>
              <a:t>Suggested Additional Data </a:t>
            </a:r>
            <a:br>
              <a:rPr lang="en-US" sz="3600" dirty="0" smtClean="0"/>
            </a:br>
            <a:r>
              <a:rPr lang="en-US" sz="3600" dirty="0" smtClean="0"/>
              <a:t>for Committee Consideration</a:t>
            </a:r>
            <a:endParaRPr lang="en-US" sz="3600" dirty="0"/>
          </a:p>
        </p:txBody>
      </p:sp>
      <p:sp>
        <p:nvSpPr>
          <p:cNvPr id="3" name="Content Placeholder 2"/>
          <p:cNvSpPr>
            <a:spLocks noGrp="1"/>
          </p:cNvSpPr>
          <p:nvPr>
            <p:ph idx="1"/>
          </p:nvPr>
        </p:nvSpPr>
        <p:spPr>
          <a:xfrm>
            <a:off x="628650" y="1602658"/>
            <a:ext cx="7886700" cy="4574305"/>
          </a:xfrm>
        </p:spPr>
        <p:txBody>
          <a:bodyPr>
            <a:normAutofit/>
          </a:bodyPr>
          <a:lstStyle/>
          <a:p>
            <a:r>
              <a:rPr lang="en-US" sz="4000" dirty="0" smtClean="0"/>
              <a:t>Student writing samples:</a:t>
            </a:r>
          </a:p>
          <a:p>
            <a:pPr lvl="1"/>
            <a:r>
              <a:rPr lang="en-US" sz="3600" dirty="0" smtClean="0">
                <a:solidFill>
                  <a:srgbClr val="FF6600"/>
                </a:solidFill>
              </a:rPr>
              <a:t>Include work from throughout year</a:t>
            </a:r>
          </a:p>
          <a:p>
            <a:pPr lvl="1"/>
            <a:r>
              <a:rPr lang="en-US" sz="3600" dirty="0" smtClean="0">
                <a:solidFill>
                  <a:srgbClr val="FF6600"/>
                </a:solidFill>
              </a:rPr>
              <a:t>Include works of varying lengths/complexity</a:t>
            </a:r>
          </a:p>
          <a:p>
            <a:pPr lvl="1"/>
            <a:r>
              <a:rPr lang="en-US" sz="3600" dirty="0" smtClean="0">
                <a:solidFill>
                  <a:srgbClr val="FF6600"/>
                </a:solidFill>
              </a:rPr>
              <a:t>Include samples of works from multiple content areas-RL</a:t>
            </a:r>
          </a:p>
          <a:p>
            <a:pPr lvl="1"/>
            <a:r>
              <a:rPr lang="en-US" sz="3600" dirty="0">
                <a:solidFill>
                  <a:srgbClr val="FF6600"/>
                </a:solidFill>
              </a:rPr>
              <a:t>Show all elements of writing process</a:t>
            </a:r>
          </a:p>
          <a:p>
            <a:pPr lvl="1"/>
            <a:endParaRPr lang="en-US" sz="3600" dirty="0" smtClean="0"/>
          </a:p>
        </p:txBody>
      </p:sp>
    </p:spTree>
    <p:extLst>
      <p:ext uri="{BB962C8B-B14F-4D97-AF65-F5344CB8AC3E}">
        <p14:creationId xmlns:p14="http://schemas.microsoft.com/office/powerpoint/2010/main" val="265037686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826"/>
            <a:ext cx="8229600" cy="1348812"/>
          </a:xfrm>
        </p:spPr>
        <p:txBody>
          <a:bodyPr>
            <a:normAutofit/>
          </a:bodyPr>
          <a:lstStyle/>
          <a:p>
            <a:pPr algn="ctr"/>
            <a:r>
              <a:rPr lang="en-US" sz="3600" dirty="0"/>
              <a:t>Suggested Additional Data for Committee Consideration</a:t>
            </a:r>
          </a:p>
        </p:txBody>
      </p:sp>
      <p:sp>
        <p:nvSpPr>
          <p:cNvPr id="3" name="Content Placeholder 2"/>
          <p:cNvSpPr>
            <a:spLocks noGrp="1"/>
          </p:cNvSpPr>
          <p:nvPr>
            <p:ph idx="1"/>
          </p:nvPr>
        </p:nvSpPr>
        <p:spPr>
          <a:xfrm>
            <a:off x="628650" y="1582994"/>
            <a:ext cx="7886700" cy="4593969"/>
          </a:xfrm>
        </p:spPr>
        <p:txBody>
          <a:bodyPr>
            <a:normAutofit/>
          </a:bodyPr>
          <a:lstStyle/>
          <a:p>
            <a:r>
              <a:rPr lang="en-US" sz="3300" dirty="0" smtClean="0"/>
              <a:t>Language inventories (in addition to SOLOM) should be:</a:t>
            </a:r>
          </a:p>
          <a:p>
            <a:pPr lvl="1"/>
            <a:r>
              <a:rPr lang="en-US" sz="3000" dirty="0">
                <a:solidFill>
                  <a:srgbClr val="FF6600"/>
                </a:solidFill>
              </a:rPr>
              <a:t>C</a:t>
            </a:r>
            <a:r>
              <a:rPr lang="en-US" sz="3000" dirty="0" smtClean="0">
                <a:solidFill>
                  <a:srgbClr val="FF6600"/>
                </a:solidFill>
              </a:rPr>
              <a:t>ompleted over extended period (at least 2-4 months)</a:t>
            </a:r>
          </a:p>
          <a:p>
            <a:pPr lvl="1"/>
            <a:r>
              <a:rPr lang="en-US" sz="3000" dirty="0">
                <a:solidFill>
                  <a:srgbClr val="FF6600"/>
                </a:solidFill>
              </a:rPr>
              <a:t>C</a:t>
            </a:r>
            <a:r>
              <a:rPr lang="en-US" sz="3000" dirty="0" smtClean="0">
                <a:solidFill>
                  <a:srgbClr val="FF6600"/>
                </a:solidFill>
              </a:rPr>
              <a:t>ompleted by EL teacher and one classroom teacher at minimum (Best if multiple content area teachers participate)</a:t>
            </a:r>
          </a:p>
          <a:p>
            <a:pPr lvl="1"/>
            <a:r>
              <a:rPr lang="en-US" sz="3000" dirty="0">
                <a:solidFill>
                  <a:srgbClr val="FF6600"/>
                </a:solidFill>
              </a:rPr>
              <a:t>C</a:t>
            </a:r>
            <a:r>
              <a:rPr lang="en-US" sz="3000" dirty="0" smtClean="0">
                <a:solidFill>
                  <a:srgbClr val="FF6600"/>
                </a:solidFill>
              </a:rPr>
              <a:t>onducted in English </a:t>
            </a:r>
            <a:r>
              <a:rPr lang="en-US" sz="3000" b="1" u="sng" dirty="0" smtClean="0">
                <a:solidFill>
                  <a:srgbClr val="FF6600"/>
                </a:solidFill>
              </a:rPr>
              <a:t>and</a:t>
            </a:r>
            <a:r>
              <a:rPr lang="en-US" sz="3000" dirty="0" smtClean="0">
                <a:solidFill>
                  <a:srgbClr val="FF6600"/>
                </a:solidFill>
              </a:rPr>
              <a:t> student’s native language(s) whenever possible</a:t>
            </a:r>
            <a:endParaRPr lang="en-US" sz="3000" dirty="0">
              <a:solidFill>
                <a:srgbClr val="FF6600"/>
              </a:solidFill>
            </a:endParaRPr>
          </a:p>
        </p:txBody>
      </p:sp>
    </p:spTree>
    <p:extLst>
      <p:ext uri="{BB962C8B-B14F-4D97-AF65-F5344CB8AC3E}">
        <p14:creationId xmlns:p14="http://schemas.microsoft.com/office/powerpoint/2010/main" val="103605345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323"/>
            <a:ext cx="8229600" cy="1319315"/>
          </a:xfrm>
        </p:spPr>
        <p:txBody>
          <a:bodyPr>
            <a:normAutofit/>
          </a:bodyPr>
          <a:lstStyle/>
          <a:p>
            <a:pPr algn="ctr"/>
            <a:r>
              <a:rPr lang="en-US" sz="3600" dirty="0"/>
              <a:t>Suggested Additional Data </a:t>
            </a:r>
            <a:r>
              <a:rPr lang="en-US" sz="3600" dirty="0" smtClean="0"/>
              <a:t/>
            </a:r>
            <a:br>
              <a:rPr lang="en-US" sz="3600" dirty="0" smtClean="0"/>
            </a:br>
            <a:r>
              <a:rPr lang="en-US" sz="3600" dirty="0" smtClean="0"/>
              <a:t>for </a:t>
            </a:r>
            <a:r>
              <a:rPr lang="en-US" sz="3600" dirty="0"/>
              <a:t>Committee Consideration</a:t>
            </a:r>
          </a:p>
        </p:txBody>
      </p:sp>
      <p:sp>
        <p:nvSpPr>
          <p:cNvPr id="3" name="Content Placeholder 2"/>
          <p:cNvSpPr>
            <a:spLocks noGrp="1"/>
          </p:cNvSpPr>
          <p:nvPr>
            <p:ph idx="1"/>
          </p:nvPr>
        </p:nvSpPr>
        <p:spPr>
          <a:xfrm>
            <a:off x="628650" y="1641987"/>
            <a:ext cx="7886700" cy="4534976"/>
          </a:xfrm>
        </p:spPr>
        <p:txBody>
          <a:bodyPr/>
          <a:lstStyle/>
          <a:p>
            <a:r>
              <a:rPr lang="en-US" sz="3600" dirty="0" smtClean="0"/>
              <a:t>Videos or notes recorded during student language use in classroom. </a:t>
            </a:r>
          </a:p>
          <a:p>
            <a:r>
              <a:rPr lang="en-US" sz="3600" dirty="0" smtClean="0"/>
              <a:t>Example situations:</a:t>
            </a:r>
          </a:p>
          <a:p>
            <a:pPr lvl="1"/>
            <a:r>
              <a:rPr lang="en-US" sz="3200" dirty="0" smtClean="0">
                <a:solidFill>
                  <a:srgbClr val="FF6600"/>
                </a:solidFill>
              </a:rPr>
              <a:t>Oral presentations (individual and group)</a:t>
            </a:r>
          </a:p>
          <a:p>
            <a:pPr lvl="1"/>
            <a:r>
              <a:rPr lang="en-US" sz="3200" dirty="0" smtClean="0">
                <a:solidFill>
                  <a:srgbClr val="FF6600"/>
                </a:solidFill>
              </a:rPr>
              <a:t>Discussions during group work</a:t>
            </a:r>
          </a:p>
          <a:p>
            <a:pPr lvl="1"/>
            <a:r>
              <a:rPr lang="en-US" sz="3200" dirty="0" smtClean="0">
                <a:solidFill>
                  <a:srgbClr val="FF6600"/>
                </a:solidFill>
              </a:rPr>
              <a:t>Communication while participating in labs or other hands-on activities</a:t>
            </a:r>
            <a:endParaRPr lang="en-US" sz="3200" dirty="0">
              <a:solidFill>
                <a:srgbClr val="FF6600"/>
              </a:solidFill>
            </a:endParaRPr>
          </a:p>
        </p:txBody>
      </p:sp>
    </p:spTree>
    <p:extLst>
      <p:ext uri="{BB962C8B-B14F-4D97-AF65-F5344CB8AC3E}">
        <p14:creationId xmlns:p14="http://schemas.microsoft.com/office/powerpoint/2010/main" val="381862885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826"/>
            <a:ext cx="8229600" cy="1348812"/>
          </a:xfrm>
        </p:spPr>
        <p:txBody>
          <a:bodyPr>
            <a:normAutofit/>
          </a:bodyPr>
          <a:lstStyle/>
          <a:p>
            <a:pPr algn="ctr"/>
            <a:r>
              <a:rPr lang="en-US" sz="3600" dirty="0"/>
              <a:t>Suggested Additional Data </a:t>
            </a:r>
            <a:r>
              <a:rPr lang="en-US" sz="3600" dirty="0" smtClean="0"/>
              <a:t/>
            </a:r>
            <a:br>
              <a:rPr lang="en-US" sz="3600" dirty="0" smtClean="0"/>
            </a:br>
            <a:r>
              <a:rPr lang="en-US" sz="3600" dirty="0" smtClean="0"/>
              <a:t>for </a:t>
            </a:r>
            <a:r>
              <a:rPr lang="en-US" sz="3600" dirty="0"/>
              <a:t>Committee Consideration</a:t>
            </a:r>
          </a:p>
        </p:txBody>
      </p:sp>
      <p:sp>
        <p:nvSpPr>
          <p:cNvPr id="3" name="Content Placeholder 2"/>
          <p:cNvSpPr>
            <a:spLocks noGrp="1"/>
          </p:cNvSpPr>
          <p:nvPr>
            <p:ph idx="1"/>
          </p:nvPr>
        </p:nvSpPr>
        <p:spPr>
          <a:xfrm>
            <a:off x="628650" y="1494504"/>
            <a:ext cx="7886700" cy="4682460"/>
          </a:xfrm>
        </p:spPr>
        <p:txBody>
          <a:bodyPr>
            <a:normAutofit lnSpcReduction="10000"/>
          </a:bodyPr>
          <a:lstStyle/>
          <a:p>
            <a:r>
              <a:rPr lang="en-US" sz="3600" dirty="0" smtClean="0"/>
              <a:t>Portfolios of student work samples should:</a:t>
            </a:r>
          </a:p>
          <a:p>
            <a:pPr lvl="1"/>
            <a:r>
              <a:rPr lang="en-US" sz="3000" dirty="0" smtClean="0">
                <a:solidFill>
                  <a:srgbClr val="FF6600"/>
                </a:solidFill>
              </a:rPr>
              <a:t>Include work from throughout school year</a:t>
            </a:r>
          </a:p>
          <a:p>
            <a:pPr lvl="1"/>
            <a:r>
              <a:rPr lang="en-US" sz="3000" dirty="0" smtClean="0">
                <a:solidFill>
                  <a:srgbClr val="FF6600"/>
                </a:solidFill>
              </a:rPr>
              <a:t>Highlight student’s English language development throughout year leading up to student scoring within ELP band</a:t>
            </a:r>
          </a:p>
          <a:p>
            <a:pPr lvl="1"/>
            <a:r>
              <a:rPr lang="en-US" sz="3000" dirty="0" smtClean="0">
                <a:solidFill>
                  <a:srgbClr val="FF6600"/>
                </a:solidFill>
              </a:rPr>
              <a:t>Include examples from all core content areas</a:t>
            </a:r>
          </a:p>
          <a:p>
            <a:pPr lvl="1"/>
            <a:r>
              <a:rPr lang="en-US" sz="3000" dirty="0" smtClean="0">
                <a:solidFill>
                  <a:srgbClr val="FF6600"/>
                </a:solidFill>
              </a:rPr>
              <a:t>Include work showcasing both informal/social and academic/technical language use</a:t>
            </a:r>
            <a:endParaRPr lang="en-US" sz="3000" dirty="0">
              <a:solidFill>
                <a:srgbClr val="FF6600"/>
              </a:solidFill>
            </a:endParaRPr>
          </a:p>
        </p:txBody>
      </p:sp>
    </p:spTree>
    <p:extLst>
      <p:ext uri="{BB962C8B-B14F-4D97-AF65-F5344CB8AC3E}">
        <p14:creationId xmlns:p14="http://schemas.microsoft.com/office/powerpoint/2010/main" val="33693735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rmAutofit/>
          </a:bodyPr>
          <a:lstStyle/>
          <a:p>
            <a:pPr algn="ctr"/>
            <a:r>
              <a:rPr lang="en-US" dirty="0" smtClean="0"/>
              <a:t>Important Steps for WIDA DTCs: </a:t>
            </a:r>
            <a:br>
              <a:rPr lang="en-US" dirty="0" smtClean="0"/>
            </a:br>
            <a:r>
              <a:rPr lang="en-US" dirty="0" smtClean="0"/>
              <a:t>Fall Semester</a:t>
            </a:r>
            <a:endParaRPr lang="en-US" dirty="0"/>
          </a:p>
        </p:txBody>
      </p:sp>
      <p:sp>
        <p:nvSpPr>
          <p:cNvPr id="3" name="Content Placeholder 2"/>
          <p:cNvSpPr>
            <a:spLocks noGrp="1"/>
          </p:cNvSpPr>
          <p:nvPr>
            <p:ph idx="1"/>
          </p:nvPr>
        </p:nvSpPr>
        <p:spPr>
          <a:xfrm>
            <a:off x="628650" y="1417638"/>
            <a:ext cx="7886700" cy="4759325"/>
          </a:xfrm>
        </p:spPr>
        <p:txBody>
          <a:bodyPr>
            <a:normAutofit/>
          </a:bodyPr>
          <a:lstStyle/>
          <a:p>
            <a:r>
              <a:rPr lang="en-US" sz="3600" dirty="0" smtClean="0">
                <a:solidFill>
                  <a:srgbClr val="FF6600"/>
                </a:solidFill>
              </a:rPr>
              <a:t>August-September:</a:t>
            </a:r>
          </a:p>
          <a:p>
            <a:pPr lvl="1"/>
            <a:r>
              <a:rPr lang="en-US" sz="2800" dirty="0" smtClean="0"/>
              <a:t>Create accounts for any other district staff who will assist in EL testing</a:t>
            </a:r>
          </a:p>
          <a:p>
            <a:pPr lvl="1"/>
            <a:r>
              <a:rPr lang="en-US" sz="2800" dirty="0" smtClean="0"/>
              <a:t>Ensure staff who will administer ELPAs complete mandatory trainings and quizzes</a:t>
            </a:r>
          </a:p>
          <a:p>
            <a:pPr lvl="1"/>
            <a:r>
              <a:rPr lang="en-US" sz="2800" dirty="0"/>
              <a:t>Ensure potential </a:t>
            </a:r>
            <a:r>
              <a:rPr lang="en-US" sz="2800" dirty="0" smtClean="0"/>
              <a:t>ELs </a:t>
            </a:r>
            <a:r>
              <a:rPr lang="en-US" sz="2800" dirty="0"/>
              <a:t>identified and placement </a:t>
            </a:r>
            <a:r>
              <a:rPr lang="en-US" sz="2800" dirty="0" smtClean="0"/>
              <a:t>tested and parents informed of outcome**</a:t>
            </a:r>
          </a:p>
          <a:p>
            <a:pPr lvl="1"/>
            <a:r>
              <a:rPr lang="en-US" sz="2800" dirty="0" smtClean="0"/>
              <a:t>Ensure parents informed of existing ELs’ ACCESS performance and any changes to programming</a:t>
            </a:r>
          </a:p>
        </p:txBody>
      </p:sp>
    </p:spTree>
    <p:extLst>
      <p:ext uri="{BB962C8B-B14F-4D97-AF65-F5344CB8AC3E}">
        <p14:creationId xmlns:p14="http://schemas.microsoft.com/office/powerpoint/2010/main" val="313620209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8658"/>
            <a:ext cx="8229600" cy="1338980"/>
          </a:xfrm>
        </p:spPr>
        <p:txBody>
          <a:bodyPr>
            <a:normAutofit/>
          </a:bodyPr>
          <a:lstStyle/>
          <a:p>
            <a:pPr algn="ctr"/>
            <a:r>
              <a:rPr lang="en-US" sz="4000" dirty="0" smtClean="0"/>
              <a:t>ELP Band Committee Member Requirements</a:t>
            </a:r>
            <a:endParaRPr lang="en-US" sz="4000" dirty="0"/>
          </a:p>
        </p:txBody>
      </p:sp>
      <p:sp>
        <p:nvSpPr>
          <p:cNvPr id="3" name="Content Placeholder 2"/>
          <p:cNvSpPr>
            <a:spLocks noGrp="1"/>
          </p:cNvSpPr>
          <p:nvPr>
            <p:ph idx="1"/>
          </p:nvPr>
        </p:nvSpPr>
        <p:spPr>
          <a:xfrm>
            <a:off x="628650" y="1563329"/>
            <a:ext cx="7886700" cy="4613634"/>
          </a:xfrm>
        </p:spPr>
        <p:txBody>
          <a:bodyPr>
            <a:normAutofit lnSpcReduction="10000"/>
          </a:bodyPr>
          <a:lstStyle/>
          <a:p>
            <a:r>
              <a:rPr lang="en-US" sz="3200" dirty="0" smtClean="0"/>
              <a:t>At minimum, committee must include:</a:t>
            </a:r>
          </a:p>
          <a:p>
            <a:pPr lvl="1"/>
            <a:r>
              <a:rPr lang="en-US" sz="2800" dirty="0" smtClean="0">
                <a:solidFill>
                  <a:srgbClr val="FF6600"/>
                </a:solidFill>
              </a:rPr>
              <a:t>District EL representative (EL Coordinator or teacher most familiar with EL whenever possible)</a:t>
            </a:r>
          </a:p>
          <a:p>
            <a:pPr lvl="1"/>
            <a:r>
              <a:rPr lang="en-US" sz="2800" dirty="0" smtClean="0">
                <a:solidFill>
                  <a:srgbClr val="FF6600"/>
                </a:solidFill>
              </a:rPr>
              <a:t>Classroom teacher who works closely with EL</a:t>
            </a:r>
          </a:p>
          <a:p>
            <a:pPr lvl="1"/>
            <a:r>
              <a:rPr lang="en-US" sz="2800" dirty="0" smtClean="0">
                <a:solidFill>
                  <a:srgbClr val="FF6600"/>
                </a:solidFill>
              </a:rPr>
              <a:t>Administrator or counselor familiar with EL</a:t>
            </a:r>
          </a:p>
          <a:p>
            <a:pPr marL="457200" lvl="1" indent="0">
              <a:buNone/>
            </a:pPr>
            <a:endParaRPr lang="en-US" dirty="0"/>
          </a:p>
          <a:p>
            <a:pPr>
              <a:buFont typeface="Arial" panose="020B0604020202020204" pitchFamily="34" charset="0"/>
              <a:buChar char="•"/>
            </a:pPr>
            <a:r>
              <a:rPr lang="en-US" sz="3200" b="1" u="sng" dirty="0" smtClean="0"/>
              <a:t>AND</a:t>
            </a:r>
            <a:r>
              <a:rPr lang="en-US" sz="3200" b="1" dirty="0" smtClean="0"/>
              <a:t> </a:t>
            </a:r>
            <a:r>
              <a:rPr lang="en-US" sz="3200" dirty="0" smtClean="0"/>
              <a:t>if EL is dually identified,</a:t>
            </a:r>
          </a:p>
          <a:p>
            <a:pPr lvl="1"/>
            <a:r>
              <a:rPr lang="en-US" sz="2800" dirty="0" err="1" smtClean="0">
                <a:solidFill>
                  <a:srgbClr val="FF6600"/>
                </a:solidFill>
              </a:rPr>
              <a:t>SpEd</a:t>
            </a:r>
            <a:r>
              <a:rPr lang="en-US" sz="2800" dirty="0" smtClean="0">
                <a:solidFill>
                  <a:srgbClr val="FF6600"/>
                </a:solidFill>
              </a:rPr>
              <a:t> Coordinator or teacher most familiar with EL)</a:t>
            </a:r>
            <a:endParaRPr lang="en-US" sz="2800" dirty="0">
              <a:solidFill>
                <a:srgbClr val="FF6600"/>
              </a:solidFill>
            </a:endParaRPr>
          </a:p>
        </p:txBody>
      </p:sp>
    </p:spTree>
    <p:extLst>
      <p:ext uri="{BB962C8B-B14F-4D97-AF65-F5344CB8AC3E}">
        <p14:creationId xmlns:p14="http://schemas.microsoft.com/office/powerpoint/2010/main" val="307218945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ELP Band Committee Timing Guidelines</a:t>
            </a:r>
            <a:endParaRPr lang="en-US" dirty="0"/>
          </a:p>
        </p:txBody>
      </p:sp>
      <p:sp>
        <p:nvSpPr>
          <p:cNvPr id="3" name="Content Placeholder 2"/>
          <p:cNvSpPr>
            <a:spLocks noGrp="1"/>
          </p:cNvSpPr>
          <p:nvPr>
            <p:ph idx="1"/>
          </p:nvPr>
        </p:nvSpPr>
        <p:spPr>
          <a:xfrm>
            <a:off x="628650" y="1573161"/>
            <a:ext cx="7886700" cy="4603802"/>
          </a:xfrm>
        </p:spPr>
        <p:txBody>
          <a:bodyPr>
            <a:normAutofit fontScale="92500" lnSpcReduction="20000"/>
          </a:bodyPr>
          <a:lstStyle/>
          <a:p>
            <a:r>
              <a:rPr lang="en-US" sz="3600" dirty="0" smtClean="0"/>
              <a:t>ELP band committees begin </a:t>
            </a:r>
            <a:r>
              <a:rPr lang="en-US" sz="3600" dirty="0" smtClean="0">
                <a:solidFill>
                  <a:srgbClr val="FF6600"/>
                </a:solidFill>
              </a:rPr>
              <a:t>fall 2018</a:t>
            </a:r>
            <a:r>
              <a:rPr lang="en-US" sz="3600" dirty="0" smtClean="0"/>
              <a:t>; committees meet</a:t>
            </a:r>
            <a:r>
              <a:rPr lang="en-US" sz="3600" dirty="0" smtClean="0">
                <a:solidFill>
                  <a:srgbClr val="002060"/>
                </a:solidFill>
              </a:rPr>
              <a:t> </a:t>
            </a:r>
            <a:r>
              <a:rPr lang="en-US" sz="3600" dirty="0" smtClean="0">
                <a:solidFill>
                  <a:srgbClr val="FF6600"/>
                </a:solidFill>
              </a:rPr>
              <a:t>once yearly</a:t>
            </a:r>
            <a:r>
              <a:rPr lang="en-US" sz="3600" dirty="0" smtClean="0">
                <a:solidFill>
                  <a:srgbClr val="002060"/>
                </a:solidFill>
              </a:rPr>
              <a:t>.</a:t>
            </a:r>
          </a:p>
          <a:p>
            <a:pPr marL="0" indent="0">
              <a:buNone/>
            </a:pPr>
            <a:r>
              <a:rPr lang="en-US" sz="3600" dirty="0" smtClean="0">
                <a:solidFill>
                  <a:srgbClr val="002060"/>
                </a:solidFill>
              </a:rPr>
              <a:t> </a:t>
            </a:r>
          </a:p>
          <a:p>
            <a:r>
              <a:rPr lang="en-US" sz="3600" dirty="0" smtClean="0"/>
              <a:t>Districts have </a:t>
            </a:r>
            <a:r>
              <a:rPr lang="en-US" sz="3600" dirty="0" smtClean="0">
                <a:solidFill>
                  <a:srgbClr val="FF6600"/>
                </a:solidFill>
              </a:rPr>
              <a:t>30 calendar days</a:t>
            </a:r>
            <a:r>
              <a:rPr lang="en-US" sz="3600" dirty="0" smtClean="0">
                <a:solidFill>
                  <a:srgbClr val="002060"/>
                </a:solidFill>
              </a:rPr>
              <a:t> </a:t>
            </a:r>
            <a:r>
              <a:rPr lang="en-US" sz="3600" dirty="0" smtClean="0"/>
              <a:t>from start date of school to convene committees and make decisions.</a:t>
            </a:r>
          </a:p>
          <a:p>
            <a:pPr marL="0" indent="0">
              <a:buNone/>
            </a:pPr>
            <a:r>
              <a:rPr lang="en-US" sz="3600" dirty="0" smtClean="0"/>
              <a:t> </a:t>
            </a:r>
          </a:p>
          <a:p>
            <a:r>
              <a:rPr lang="en-US" sz="3600" dirty="0"/>
              <a:t>D</a:t>
            </a:r>
            <a:r>
              <a:rPr lang="en-US" sz="3600" dirty="0" smtClean="0"/>
              <a:t>istricts have </a:t>
            </a:r>
            <a:r>
              <a:rPr lang="en-US" sz="3600" dirty="0" smtClean="0">
                <a:solidFill>
                  <a:srgbClr val="FF6600"/>
                </a:solidFill>
              </a:rPr>
              <a:t>15 calendar days </a:t>
            </a:r>
            <a:r>
              <a:rPr lang="en-US" sz="3600" dirty="0" smtClean="0"/>
              <a:t>from committee meeting to notify parents or guardians of any change to EL classification or services.</a:t>
            </a:r>
          </a:p>
          <a:p>
            <a:endParaRPr lang="en-US" dirty="0"/>
          </a:p>
        </p:txBody>
      </p:sp>
    </p:spTree>
    <p:extLst>
      <p:ext uri="{BB962C8B-B14F-4D97-AF65-F5344CB8AC3E}">
        <p14:creationId xmlns:p14="http://schemas.microsoft.com/office/powerpoint/2010/main" val="119671395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rmAutofit/>
          </a:bodyPr>
          <a:lstStyle/>
          <a:p>
            <a:pPr algn="ctr"/>
            <a:r>
              <a:rPr lang="en-US" sz="3600" dirty="0"/>
              <a:t>2018-2019 </a:t>
            </a:r>
            <a:r>
              <a:rPr lang="en-US" sz="3600" dirty="0" smtClean="0"/>
              <a:t>ACCESS for ELLs 2.0 </a:t>
            </a:r>
            <a:br>
              <a:rPr lang="en-US" sz="3600" dirty="0" smtClean="0"/>
            </a:br>
            <a:r>
              <a:rPr lang="en-US" sz="3600" dirty="0" smtClean="0"/>
              <a:t>Live </a:t>
            </a:r>
            <a:r>
              <a:rPr lang="en-US" sz="3600" dirty="0"/>
              <a:t>Trainings for Oklahoma</a:t>
            </a:r>
          </a:p>
        </p:txBody>
      </p:sp>
      <p:sp>
        <p:nvSpPr>
          <p:cNvPr id="3" name="Content Placeholder 2"/>
          <p:cNvSpPr>
            <a:spLocks noGrp="1"/>
          </p:cNvSpPr>
          <p:nvPr>
            <p:ph idx="1"/>
          </p:nvPr>
        </p:nvSpPr>
        <p:spPr>
          <a:xfrm>
            <a:off x="628650" y="1602658"/>
            <a:ext cx="7886700" cy="4574305"/>
          </a:xfrm>
        </p:spPr>
        <p:txBody>
          <a:bodyPr>
            <a:normAutofit fontScale="85000" lnSpcReduction="20000"/>
          </a:bodyPr>
          <a:lstStyle/>
          <a:p>
            <a:r>
              <a:rPr lang="en-US" sz="3500" dirty="0"/>
              <a:t>OSDE will host the following in-person </a:t>
            </a:r>
            <a:r>
              <a:rPr lang="en-US" sz="3500" dirty="0" smtClean="0"/>
              <a:t>ACCESS 2.0 trainings:</a:t>
            </a:r>
          </a:p>
          <a:p>
            <a:pPr marL="0" indent="0">
              <a:buNone/>
            </a:pPr>
            <a:endParaRPr lang="en-US" sz="3500" dirty="0" smtClean="0"/>
          </a:p>
          <a:p>
            <a:r>
              <a:rPr lang="en-US" sz="3200" dirty="0" smtClean="0"/>
              <a:t>OKC: December 4, 2018 (OSDE-Room 215)-</a:t>
            </a:r>
          </a:p>
          <a:p>
            <a:pPr lvl="1"/>
            <a:r>
              <a:rPr lang="en-US" sz="3000" dirty="0" smtClean="0">
                <a:solidFill>
                  <a:srgbClr val="FF6600"/>
                </a:solidFill>
              </a:rPr>
              <a:t>ACCESS 2.0 for Testing Coordinators (morning)</a:t>
            </a:r>
          </a:p>
          <a:p>
            <a:pPr lvl="1"/>
            <a:r>
              <a:rPr lang="en-US" sz="3000" dirty="0" smtClean="0">
                <a:solidFill>
                  <a:srgbClr val="FF6600"/>
                </a:solidFill>
              </a:rPr>
              <a:t>ACCESS 2.0 Online for Test Administrators (afternoon)</a:t>
            </a:r>
          </a:p>
          <a:p>
            <a:r>
              <a:rPr lang="en-US" sz="3200" dirty="0" smtClean="0"/>
              <a:t>Broken Arrow</a:t>
            </a:r>
            <a:r>
              <a:rPr lang="en-US" sz="3200" dirty="0" smtClean="0"/>
              <a:t>: </a:t>
            </a:r>
            <a:r>
              <a:rPr lang="en-US" sz="3200" dirty="0" smtClean="0"/>
              <a:t>December 5, 2018 </a:t>
            </a:r>
            <a:r>
              <a:rPr lang="en-US" sz="3200" dirty="0" smtClean="0"/>
              <a:t>(</a:t>
            </a:r>
            <a:r>
              <a:rPr lang="en-US" sz="3200" dirty="0" smtClean="0"/>
              <a:t>Central On Main-Ballroom/Conference Room</a:t>
            </a:r>
            <a:r>
              <a:rPr lang="en-US" sz="3200" dirty="0" smtClean="0"/>
              <a:t>)-</a:t>
            </a:r>
            <a:endParaRPr lang="en-US" sz="3200" dirty="0" smtClean="0"/>
          </a:p>
          <a:p>
            <a:pPr lvl="1"/>
            <a:r>
              <a:rPr lang="en-US" sz="3000" dirty="0">
                <a:solidFill>
                  <a:srgbClr val="FF6600"/>
                </a:solidFill>
              </a:rPr>
              <a:t>ACCESS </a:t>
            </a:r>
            <a:r>
              <a:rPr lang="en-US" sz="3000" dirty="0" smtClean="0">
                <a:solidFill>
                  <a:srgbClr val="FF6600"/>
                </a:solidFill>
              </a:rPr>
              <a:t>2.0 </a:t>
            </a:r>
            <a:r>
              <a:rPr lang="en-US" sz="3000" dirty="0">
                <a:solidFill>
                  <a:srgbClr val="FF6600"/>
                </a:solidFill>
              </a:rPr>
              <a:t>for Testing Coordinators (morning)</a:t>
            </a:r>
          </a:p>
          <a:p>
            <a:pPr lvl="1"/>
            <a:r>
              <a:rPr lang="en-US" sz="3000" dirty="0" smtClean="0">
                <a:solidFill>
                  <a:srgbClr val="FF6600"/>
                </a:solidFill>
              </a:rPr>
              <a:t>ACCESS </a:t>
            </a:r>
            <a:r>
              <a:rPr lang="en-US" sz="3000" dirty="0">
                <a:solidFill>
                  <a:srgbClr val="FF6600"/>
                </a:solidFill>
              </a:rPr>
              <a:t>2.0 Online for Test Administrators (afternoon)</a:t>
            </a:r>
          </a:p>
          <a:p>
            <a:pPr marL="0" indent="0">
              <a:buNone/>
            </a:pPr>
            <a:endParaRPr lang="en-US" dirty="0">
              <a:solidFill>
                <a:srgbClr val="002060"/>
              </a:solidFill>
            </a:endParaRPr>
          </a:p>
          <a:p>
            <a:endParaRPr lang="en-US" dirty="0"/>
          </a:p>
        </p:txBody>
      </p:sp>
    </p:spTree>
    <p:extLst>
      <p:ext uri="{BB962C8B-B14F-4D97-AF65-F5344CB8AC3E}">
        <p14:creationId xmlns:p14="http://schemas.microsoft.com/office/powerpoint/2010/main" val="17038249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6982"/>
            <a:ext cx="8229600" cy="1320656"/>
          </a:xfrm>
        </p:spPr>
        <p:txBody>
          <a:bodyPr>
            <a:normAutofit/>
          </a:bodyPr>
          <a:lstStyle/>
          <a:p>
            <a:pPr algn="ctr"/>
            <a:r>
              <a:rPr lang="en-US" sz="3600" dirty="0" smtClean="0"/>
              <a:t>Who Takes Alternate ACCESS </a:t>
            </a:r>
            <a:br>
              <a:rPr lang="en-US" sz="3600" dirty="0" smtClean="0"/>
            </a:br>
            <a:r>
              <a:rPr lang="en-US" sz="3600" dirty="0" smtClean="0"/>
              <a:t>for ELLs?</a:t>
            </a:r>
            <a:endParaRPr lang="en-US" sz="3600" dirty="0"/>
          </a:p>
        </p:txBody>
      </p:sp>
      <p:sp>
        <p:nvSpPr>
          <p:cNvPr id="3" name="Content Placeholder 2"/>
          <p:cNvSpPr>
            <a:spLocks noGrp="1"/>
          </p:cNvSpPr>
          <p:nvPr>
            <p:ph idx="1"/>
          </p:nvPr>
        </p:nvSpPr>
        <p:spPr>
          <a:xfrm>
            <a:off x="628650" y="1417638"/>
            <a:ext cx="7886700" cy="4759325"/>
          </a:xfrm>
        </p:spPr>
        <p:txBody>
          <a:bodyPr>
            <a:normAutofit fontScale="92500"/>
          </a:bodyPr>
          <a:lstStyle/>
          <a:p>
            <a:r>
              <a:rPr lang="en-US" sz="3200" dirty="0" smtClean="0"/>
              <a:t>Most </a:t>
            </a:r>
            <a:r>
              <a:rPr lang="en-US" sz="3200" dirty="0"/>
              <a:t>dually identified ELs take ACCESS 2.0 </a:t>
            </a:r>
            <a:r>
              <a:rPr lang="en-US" sz="3200" i="1" dirty="0">
                <a:solidFill>
                  <a:srgbClr val="FF6600"/>
                </a:solidFill>
              </a:rPr>
              <a:t>with </a:t>
            </a:r>
            <a:r>
              <a:rPr lang="en-US" sz="3200" i="1" dirty="0" smtClean="0">
                <a:solidFill>
                  <a:srgbClr val="FF6600"/>
                </a:solidFill>
              </a:rPr>
              <a:t>accommodations</a:t>
            </a:r>
          </a:p>
          <a:p>
            <a:pPr marL="0" indent="0">
              <a:buNone/>
            </a:pPr>
            <a:endParaRPr lang="en-US" sz="3200" i="1" dirty="0">
              <a:solidFill>
                <a:srgbClr val="FF6600"/>
              </a:solidFill>
            </a:endParaRPr>
          </a:p>
          <a:p>
            <a:r>
              <a:rPr lang="en-US" sz="3200" dirty="0" smtClean="0"/>
              <a:t>Alternate ACCESS for ELLs is for dually identified ELs:</a:t>
            </a:r>
          </a:p>
          <a:p>
            <a:pPr lvl="1"/>
            <a:r>
              <a:rPr lang="en-US" sz="2800" dirty="0" smtClean="0">
                <a:solidFill>
                  <a:srgbClr val="FF6600"/>
                </a:solidFill>
              </a:rPr>
              <a:t>Who have </a:t>
            </a:r>
            <a:r>
              <a:rPr lang="en-US" sz="2800" dirty="0" smtClean="0">
                <a:solidFill>
                  <a:srgbClr val="FF6600"/>
                </a:solidFill>
              </a:rPr>
              <a:t>significant </a:t>
            </a:r>
            <a:r>
              <a:rPr lang="en-US" sz="2800" dirty="0" smtClean="0">
                <a:solidFill>
                  <a:srgbClr val="FF6600"/>
                </a:solidFill>
              </a:rPr>
              <a:t>cognitive disabilities, AND</a:t>
            </a:r>
          </a:p>
          <a:p>
            <a:pPr lvl="1"/>
            <a:r>
              <a:rPr lang="en-US" sz="2800" dirty="0" smtClean="0">
                <a:solidFill>
                  <a:srgbClr val="FF6600"/>
                </a:solidFill>
              </a:rPr>
              <a:t>Take the alternate state content assessment, AND</a:t>
            </a:r>
          </a:p>
          <a:p>
            <a:pPr lvl="1"/>
            <a:r>
              <a:rPr lang="en-US" sz="2800" dirty="0" smtClean="0">
                <a:solidFill>
                  <a:srgbClr val="FF6600"/>
                </a:solidFill>
              </a:rPr>
              <a:t>Meet the criteria set forth by WIDA in the </a:t>
            </a:r>
            <a:r>
              <a:rPr lang="en-US" sz="2800" dirty="0" smtClean="0">
                <a:solidFill>
                  <a:srgbClr val="FF6600"/>
                </a:solidFill>
                <a:hlinkClick r:id="rId2"/>
              </a:rPr>
              <a:t>Accessibility and Accommodations Supplement</a:t>
            </a:r>
            <a:endParaRPr lang="en-US" sz="2800" dirty="0" smtClean="0">
              <a:solidFill>
                <a:srgbClr val="FF6600"/>
              </a:solidFill>
            </a:endParaRPr>
          </a:p>
        </p:txBody>
      </p:sp>
    </p:spTree>
    <p:extLst>
      <p:ext uri="{BB962C8B-B14F-4D97-AF65-F5344CB8AC3E}">
        <p14:creationId xmlns:p14="http://schemas.microsoft.com/office/powerpoint/2010/main" val="268810407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rmAutofit/>
          </a:bodyPr>
          <a:lstStyle/>
          <a:p>
            <a:pPr algn="ctr"/>
            <a:r>
              <a:rPr lang="en-US" sz="4000" dirty="0" smtClean="0"/>
              <a:t>Alternate ACCESS for ELLs: </a:t>
            </a:r>
            <a:br>
              <a:rPr lang="en-US" sz="4000" dirty="0" smtClean="0"/>
            </a:br>
            <a:r>
              <a:rPr lang="en-US" sz="4000" dirty="0" smtClean="0">
                <a:solidFill>
                  <a:srgbClr val="FF6600"/>
                </a:solidFill>
              </a:rPr>
              <a:t>New Automatic Exit Scores</a:t>
            </a:r>
            <a:endParaRPr lang="en-US" sz="4000" dirty="0">
              <a:solidFill>
                <a:srgbClr val="FF6600"/>
              </a:solidFill>
            </a:endParaRPr>
          </a:p>
        </p:txBody>
      </p:sp>
      <p:sp>
        <p:nvSpPr>
          <p:cNvPr id="3" name="Content Placeholder 2"/>
          <p:cNvSpPr>
            <a:spLocks noGrp="1"/>
          </p:cNvSpPr>
          <p:nvPr>
            <p:ph idx="1"/>
          </p:nvPr>
        </p:nvSpPr>
        <p:spPr>
          <a:xfrm>
            <a:off x="628650" y="1622323"/>
            <a:ext cx="7886700" cy="4554640"/>
          </a:xfrm>
        </p:spPr>
        <p:txBody>
          <a:bodyPr>
            <a:normAutofit fontScale="92500" lnSpcReduction="10000"/>
          </a:bodyPr>
          <a:lstStyle/>
          <a:p>
            <a:r>
              <a:rPr lang="en-US" sz="3200" dirty="0" smtClean="0">
                <a:solidFill>
                  <a:srgbClr val="FF6600"/>
                </a:solidFill>
              </a:rPr>
              <a:t>Alternate ACCESS for ELLs </a:t>
            </a:r>
            <a:r>
              <a:rPr lang="en-US" sz="3200" dirty="0" smtClean="0"/>
              <a:t>has </a:t>
            </a:r>
            <a:r>
              <a:rPr lang="en-US" sz="3200" dirty="0"/>
              <a:t>new automatic exit </a:t>
            </a:r>
            <a:r>
              <a:rPr lang="en-US" sz="3200" dirty="0" smtClean="0"/>
              <a:t>scores for ELs in grades 1-12. </a:t>
            </a:r>
          </a:p>
          <a:p>
            <a:pPr marL="0" indent="0">
              <a:buNone/>
            </a:pPr>
            <a:endParaRPr lang="en-US" sz="3200" dirty="0"/>
          </a:p>
          <a:p>
            <a:r>
              <a:rPr lang="en-US" sz="3200" dirty="0"/>
              <a:t>ELs in grades </a:t>
            </a:r>
            <a:r>
              <a:rPr lang="en-US" sz="3200" dirty="0" smtClean="0"/>
              <a:t>1-12 </a:t>
            </a:r>
            <a:r>
              <a:rPr lang="en-US" sz="3200" dirty="0"/>
              <a:t>scoring </a:t>
            </a:r>
            <a:r>
              <a:rPr lang="en-US" sz="3200" dirty="0" smtClean="0">
                <a:solidFill>
                  <a:srgbClr val="FF6600"/>
                </a:solidFill>
              </a:rPr>
              <a:t>P2</a:t>
            </a:r>
            <a:r>
              <a:rPr lang="en-US" sz="3200" dirty="0" smtClean="0">
                <a:solidFill>
                  <a:srgbClr val="FF0000"/>
                </a:solidFill>
              </a:rPr>
              <a:t> </a:t>
            </a:r>
            <a:r>
              <a:rPr lang="en-US" sz="3200" dirty="0"/>
              <a:t>on </a:t>
            </a:r>
            <a:r>
              <a:rPr lang="en-US" sz="3200" u="sng" dirty="0" smtClean="0"/>
              <a:t>Overall</a:t>
            </a:r>
            <a:r>
              <a:rPr lang="en-US" sz="3200" dirty="0" smtClean="0"/>
              <a:t> </a:t>
            </a:r>
            <a:r>
              <a:rPr lang="en-US" sz="3200" i="1" dirty="0" smtClean="0"/>
              <a:t>for </a:t>
            </a:r>
            <a:r>
              <a:rPr lang="en-US" sz="3200" i="1" dirty="0" smtClean="0">
                <a:solidFill>
                  <a:srgbClr val="0070C0"/>
                </a:solidFill>
              </a:rPr>
              <a:t>two consecutive years</a:t>
            </a:r>
            <a:r>
              <a:rPr lang="en-US" sz="3200" dirty="0" smtClean="0">
                <a:solidFill>
                  <a:srgbClr val="0070C0"/>
                </a:solidFill>
              </a:rPr>
              <a:t> </a:t>
            </a:r>
            <a:r>
              <a:rPr lang="en-US" sz="3200" dirty="0"/>
              <a:t>are </a:t>
            </a:r>
            <a:r>
              <a:rPr lang="en-US" sz="3200" dirty="0" smtClean="0"/>
              <a:t>English proficient and should exit services.</a:t>
            </a:r>
          </a:p>
          <a:p>
            <a:pPr marL="0" indent="0">
              <a:buNone/>
            </a:pPr>
            <a:endParaRPr lang="en-US" sz="3200" dirty="0"/>
          </a:p>
          <a:p>
            <a:r>
              <a:rPr lang="en-US" sz="3200" dirty="0"/>
              <a:t>ELs in grades </a:t>
            </a:r>
            <a:r>
              <a:rPr lang="en-US" sz="3200" dirty="0" smtClean="0"/>
              <a:t>1-2 </a:t>
            </a:r>
            <a:r>
              <a:rPr lang="en-US" sz="3200" dirty="0"/>
              <a:t>scoring </a:t>
            </a:r>
            <a:r>
              <a:rPr lang="en-US" sz="3200" dirty="0" smtClean="0">
                <a:solidFill>
                  <a:srgbClr val="FF6600"/>
                </a:solidFill>
              </a:rPr>
              <a:t>P1 or below </a:t>
            </a:r>
            <a:r>
              <a:rPr lang="en-US" sz="3200" dirty="0"/>
              <a:t>on </a:t>
            </a:r>
            <a:r>
              <a:rPr lang="en-US" sz="3200" u="sng" dirty="0"/>
              <a:t>Overall</a:t>
            </a:r>
            <a:r>
              <a:rPr lang="en-US" sz="3200" dirty="0"/>
              <a:t> are </a:t>
            </a:r>
            <a:r>
              <a:rPr lang="en-US" sz="3200" dirty="0" smtClean="0"/>
              <a:t>still EL </a:t>
            </a:r>
            <a:r>
              <a:rPr lang="en-US" sz="3200" dirty="0"/>
              <a:t>and should </a:t>
            </a:r>
            <a:r>
              <a:rPr lang="en-US" sz="3200" dirty="0" smtClean="0"/>
              <a:t>remain </a:t>
            </a:r>
            <a:r>
              <a:rPr lang="en-US" sz="3200" dirty="0"/>
              <a:t>in EL services.</a:t>
            </a:r>
          </a:p>
          <a:p>
            <a:endParaRPr lang="en-US" dirty="0"/>
          </a:p>
        </p:txBody>
      </p:sp>
    </p:spTree>
    <p:extLst>
      <p:ext uri="{BB962C8B-B14F-4D97-AF65-F5344CB8AC3E}">
        <p14:creationId xmlns:p14="http://schemas.microsoft.com/office/powerpoint/2010/main" val="108930161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
            <a:ext cx="8229600" cy="1265238"/>
          </a:xfrm>
        </p:spPr>
        <p:txBody>
          <a:bodyPr>
            <a:normAutofit/>
          </a:bodyPr>
          <a:lstStyle/>
          <a:p>
            <a:pPr algn="ctr"/>
            <a:r>
              <a:rPr lang="en-US" dirty="0" smtClean="0"/>
              <a:t>Alternate ACCESS for ELLs: </a:t>
            </a:r>
            <a:br>
              <a:rPr lang="en-US" dirty="0" smtClean="0"/>
            </a:br>
            <a:r>
              <a:rPr lang="en-US" dirty="0" smtClean="0">
                <a:solidFill>
                  <a:srgbClr val="FF6600"/>
                </a:solidFill>
              </a:rPr>
              <a:t>New ELP Band (Grades 3-12)</a:t>
            </a:r>
            <a:endParaRPr lang="en-US" dirty="0">
              <a:solidFill>
                <a:srgbClr val="FF6600"/>
              </a:solidFill>
            </a:endParaRPr>
          </a:p>
        </p:txBody>
      </p:sp>
      <p:sp>
        <p:nvSpPr>
          <p:cNvPr id="3" name="Content Placeholder 2"/>
          <p:cNvSpPr>
            <a:spLocks noGrp="1"/>
          </p:cNvSpPr>
          <p:nvPr>
            <p:ph idx="1"/>
          </p:nvPr>
        </p:nvSpPr>
        <p:spPr>
          <a:xfrm>
            <a:off x="628650" y="1612490"/>
            <a:ext cx="7886700" cy="4564473"/>
          </a:xfrm>
        </p:spPr>
        <p:txBody>
          <a:bodyPr/>
          <a:lstStyle/>
          <a:p>
            <a:r>
              <a:rPr lang="en-US" sz="2800" dirty="0" smtClean="0">
                <a:solidFill>
                  <a:srgbClr val="FF6600"/>
                </a:solidFill>
              </a:rPr>
              <a:t>Alternate ACCESS </a:t>
            </a:r>
            <a:r>
              <a:rPr lang="en-US" sz="2800" dirty="0"/>
              <a:t>also has a new ELP band for </a:t>
            </a:r>
            <a:r>
              <a:rPr lang="en-US" sz="2800" u="sng" dirty="0"/>
              <a:t>ELs in grades 3-12</a:t>
            </a:r>
            <a:r>
              <a:rPr lang="en-US" sz="2800" dirty="0" smtClean="0"/>
              <a:t>.</a:t>
            </a:r>
          </a:p>
          <a:p>
            <a:pPr marL="0" indent="0">
              <a:buNone/>
            </a:pPr>
            <a:endParaRPr lang="en-US" sz="2800" dirty="0"/>
          </a:p>
          <a:p>
            <a:r>
              <a:rPr lang="en-US" sz="2800" dirty="0"/>
              <a:t>ELs in grades 3-12 scoring in </a:t>
            </a:r>
            <a:r>
              <a:rPr lang="en-US" sz="2800" dirty="0">
                <a:solidFill>
                  <a:srgbClr val="FF6600"/>
                </a:solidFill>
              </a:rPr>
              <a:t>the ELP band of </a:t>
            </a:r>
            <a:r>
              <a:rPr lang="en-US" sz="2800" dirty="0" smtClean="0">
                <a:solidFill>
                  <a:srgbClr val="FF6600"/>
                </a:solidFill>
              </a:rPr>
              <a:t>A3-P1 (or above) </a:t>
            </a:r>
            <a:r>
              <a:rPr lang="en-US" sz="2800" dirty="0">
                <a:solidFill>
                  <a:srgbClr val="FF6600"/>
                </a:solidFill>
              </a:rPr>
              <a:t>on </a:t>
            </a:r>
            <a:r>
              <a:rPr lang="en-US" sz="2800" dirty="0" smtClean="0">
                <a:solidFill>
                  <a:srgbClr val="FF6600"/>
                </a:solidFill>
              </a:rPr>
              <a:t>Overall</a:t>
            </a:r>
            <a:r>
              <a:rPr lang="en-US" sz="2800" dirty="0" smtClean="0">
                <a:solidFill>
                  <a:srgbClr val="002060"/>
                </a:solidFill>
              </a:rPr>
              <a:t> </a:t>
            </a:r>
            <a:r>
              <a:rPr lang="en-US" sz="2800" i="1" dirty="0" smtClean="0">
                <a:solidFill>
                  <a:srgbClr val="0070C0"/>
                </a:solidFill>
              </a:rPr>
              <a:t>for two consecutive years</a:t>
            </a:r>
            <a:r>
              <a:rPr lang="en-US" sz="2800" dirty="0" smtClean="0"/>
              <a:t> may be </a:t>
            </a:r>
            <a:r>
              <a:rPr lang="en-US" sz="2800" dirty="0"/>
              <a:t>eligible for reclassification and exit</a:t>
            </a:r>
            <a:r>
              <a:rPr lang="en-US" sz="2800" dirty="0" smtClean="0"/>
              <a:t>.</a:t>
            </a:r>
          </a:p>
          <a:p>
            <a:pPr marL="0" indent="0">
              <a:buNone/>
            </a:pPr>
            <a:endParaRPr lang="en-US" sz="2800" dirty="0"/>
          </a:p>
          <a:p>
            <a:r>
              <a:rPr lang="en-US" sz="2800" dirty="0"/>
              <a:t>ELs scoring </a:t>
            </a:r>
            <a:r>
              <a:rPr lang="en-US" sz="2800" dirty="0" smtClean="0">
                <a:solidFill>
                  <a:srgbClr val="FF6600"/>
                </a:solidFill>
              </a:rPr>
              <a:t>A2 or below </a:t>
            </a:r>
            <a:r>
              <a:rPr lang="en-US" sz="2800" dirty="0"/>
              <a:t>on Overall </a:t>
            </a:r>
            <a:r>
              <a:rPr lang="en-US" sz="2800" dirty="0" smtClean="0"/>
              <a:t>are </a:t>
            </a:r>
            <a:r>
              <a:rPr lang="en-US" sz="2800" i="1" dirty="0" smtClean="0">
                <a:solidFill>
                  <a:srgbClr val="0070C0"/>
                </a:solidFill>
              </a:rPr>
              <a:t>not</a:t>
            </a:r>
            <a:r>
              <a:rPr lang="en-US" sz="2800" dirty="0" smtClean="0"/>
              <a:t> </a:t>
            </a:r>
            <a:r>
              <a:rPr lang="en-US" sz="2800" dirty="0"/>
              <a:t>eligible for reclassification and exit. </a:t>
            </a:r>
          </a:p>
          <a:p>
            <a:endParaRPr lang="en-US" dirty="0"/>
          </a:p>
        </p:txBody>
      </p:sp>
    </p:spTree>
    <p:extLst>
      <p:ext uri="{BB962C8B-B14F-4D97-AF65-F5344CB8AC3E}">
        <p14:creationId xmlns:p14="http://schemas.microsoft.com/office/powerpoint/2010/main" val="11704275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rmAutofit/>
          </a:bodyPr>
          <a:lstStyle/>
          <a:p>
            <a:pPr algn="ctr"/>
            <a:r>
              <a:rPr lang="en-US" dirty="0" smtClean="0"/>
              <a:t>Alternate ACCESS: </a:t>
            </a:r>
            <a:br>
              <a:rPr lang="en-US" dirty="0" smtClean="0"/>
            </a:br>
            <a:r>
              <a:rPr lang="en-US" dirty="0" smtClean="0">
                <a:solidFill>
                  <a:srgbClr val="FF6600"/>
                </a:solidFill>
              </a:rPr>
              <a:t>ELs </a:t>
            </a:r>
            <a:r>
              <a:rPr lang="en-US" dirty="0">
                <a:solidFill>
                  <a:srgbClr val="FF6600"/>
                </a:solidFill>
              </a:rPr>
              <a:t>with Disabilities </a:t>
            </a:r>
            <a:r>
              <a:rPr lang="en-US" dirty="0" smtClean="0">
                <a:solidFill>
                  <a:srgbClr val="FF6600"/>
                </a:solidFill>
              </a:rPr>
              <a:t>(1-12)</a:t>
            </a:r>
            <a:endParaRPr lang="en-US" dirty="0"/>
          </a:p>
        </p:txBody>
      </p:sp>
      <p:sp>
        <p:nvSpPr>
          <p:cNvPr id="3" name="Content Placeholder 2"/>
          <p:cNvSpPr>
            <a:spLocks noGrp="1"/>
          </p:cNvSpPr>
          <p:nvPr>
            <p:ph idx="1"/>
          </p:nvPr>
        </p:nvSpPr>
        <p:spPr>
          <a:xfrm>
            <a:off x="628650" y="1533832"/>
            <a:ext cx="7886700" cy="4643131"/>
          </a:xfrm>
        </p:spPr>
        <p:txBody>
          <a:bodyPr>
            <a:normAutofit/>
          </a:bodyPr>
          <a:lstStyle/>
          <a:p>
            <a:r>
              <a:rPr lang="en-US" sz="3400" dirty="0" smtClean="0"/>
              <a:t>ELs in 1-12 </a:t>
            </a:r>
            <a:r>
              <a:rPr lang="en-US" sz="3400" dirty="0"/>
              <a:t>scoring </a:t>
            </a:r>
            <a:r>
              <a:rPr lang="en-US" sz="3400" dirty="0" smtClean="0">
                <a:solidFill>
                  <a:srgbClr val="FF6600"/>
                </a:solidFill>
              </a:rPr>
              <a:t>P2 </a:t>
            </a:r>
            <a:r>
              <a:rPr lang="en-US" sz="3400" dirty="0">
                <a:solidFill>
                  <a:srgbClr val="FF6600"/>
                </a:solidFill>
              </a:rPr>
              <a:t>or above </a:t>
            </a:r>
            <a:r>
              <a:rPr lang="en-US" sz="3400" dirty="0" smtClean="0">
                <a:solidFill>
                  <a:srgbClr val="FF6600"/>
                </a:solidFill>
              </a:rPr>
              <a:t>after Overall scores are calculated </a:t>
            </a:r>
            <a:r>
              <a:rPr lang="en-US" sz="3400" dirty="0" smtClean="0"/>
              <a:t>for </a:t>
            </a:r>
            <a:r>
              <a:rPr lang="en-US" sz="3400" i="1" dirty="0" smtClean="0">
                <a:solidFill>
                  <a:srgbClr val="0070C0"/>
                </a:solidFill>
              </a:rPr>
              <a:t>two consecutive years</a:t>
            </a:r>
            <a:r>
              <a:rPr lang="en-US" sz="3400" i="1" dirty="0" smtClean="0">
                <a:solidFill>
                  <a:srgbClr val="7030A0"/>
                </a:solidFill>
              </a:rPr>
              <a:t> </a:t>
            </a:r>
            <a:r>
              <a:rPr lang="en-US" sz="3400" dirty="0" smtClean="0"/>
              <a:t>are English proficient </a:t>
            </a:r>
            <a:r>
              <a:rPr lang="en-US" sz="3400" dirty="0"/>
              <a:t>and </a:t>
            </a:r>
            <a:r>
              <a:rPr lang="en-US" sz="3400" dirty="0" smtClean="0"/>
              <a:t>exit </a:t>
            </a:r>
            <a:r>
              <a:rPr lang="en-US" sz="3400" dirty="0"/>
              <a:t>services</a:t>
            </a:r>
            <a:r>
              <a:rPr lang="en-US" sz="3400" dirty="0" smtClean="0"/>
              <a:t>.</a:t>
            </a:r>
          </a:p>
          <a:p>
            <a:pPr marL="0" indent="0">
              <a:buNone/>
            </a:pPr>
            <a:endParaRPr lang="en-US" sz="3400" dirty="0"/>
          </a:p>
          <a:p>
            <a:r>
              <a:rPr lang="en-US" sz="3400" dirty="0" smtClean="0"/>
              <a:t>ELs in 1-12 </a:t>
            </a:r>
            <a:r>
              <a:rPr lang="en-US" sz="3400" dirty="0"/>
              <a:t>scoring </a:t>
            </a:r>
            <a:r>
              <a:rPr lang="en-US" sz="3400" dirty="0" smtClean="0">
                <a:solidFill>
                  <a:srgbClr val="FF6600"/>
                </a:solidFill>
              </a:rPr>
              <a:t>A2 </a:t>
            </a:r>
            <a:r>
              <a:rPr lang="en-US" sz="3400" dirty="0">
                <a:solidFill>
                  <a:srgbClr val="FF6600"/>
                </a:solidFill>
              </a:rPr>
              <a:t>or below </a:t>
            </a:r>
            <a:r>
              <a:rPr lang="en-US" sz="3400" dirty="0" smtClean="0">
                <a:solidFill>
                  <a:srgbClr val="FF6600"/>
                </a:solidFill>
              </a:rPr>
              <a:t>after Overall scores are calculated </a:t>
            </a:r>
            <a:r>
              <a:rPr lang="en-US" sz="3400" dirty="0" smtClean="0"/>
              <a:t>are </a:t>
            </a:r>
            <a:r>
              <a:rPr lang="en-US" sz="3400" dirty="0"/>
              <a:t>EL and should be </a:t>
            </a:r>
            <a:r>
              <a:rPr lang="en-US" sz="3400" dirty="0" smtClean="0"/>
              <a:t>remain </a:t>
            </a:r>
            <a:r>
              <a:rPr lang="en-US" sz="3400" dirty="0"/>
              <a:t>in EL services.</a:t>
            </a:r>
          </a:p>
          <a:p>
            <a:pPr marL="0" indent="0">
              <a:buNone/>
            </a:pPr>
            <a:endParaRPr lang="en-US" dirty="0"/>
          </a:p>
        </p:txBody>
      </p:sp>
    </p:spTree>
    <p:extLst>
      <p:ext uri="{BB962C8B-B14F-4D97-AF65-F5344CB8AC3E}">
        <p14:creationId xmlns:p14="http://schemas.microsoft.com/office/powerpoint/2010/main" val="60489663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rmAutofit/>
          </a:bodyPr>
          <a:lstStyle/>
          <a:p>
            <a:pPr algn="ctr"/>
            <a:r>
              <a:rPr lang="en-US" dirty="0" smtClean="0"/>
              <a:t>Alternate ACCESS: </a:t>
            </a:r>
            <a:r>
              <a:rPr lang="en-US" dirty="0" smtClean="0">
                <a:solidFill>
                  <a:srgbClr val="FF6600"/>
                </a:solidFill>
              </a:rPr>
              <a:t>New ELP Band for </a:t>
            </a:r>
            <a:r>
              <a:rPr lang="en-US" dirty="0">
                <a:solidFill>
                  <a:srgbClr val="FF6600"/>
                </a:solidFill>
              </a:rPr>
              <a:t>ELs with Disabilities </a:t>
            </a:r>
            <a:r>
              <a:rPr lang="en-US" dirty="0" smtClean="0">
                <a:solidFill>
                  <a:srgbClr val="FF6600"/>
                </a:solidFill>
              </a:rPr>
              <a:t>(3-12)</a:t>
            </a:r>
            <a:endParaRPr lang="en-US" dirty="0">
              <a:solidFill>
                <a:srgbClr val="FF6600"/>
              </a:solidFill>
            </a:endParaRPr>
          </a:p>
        </p:txBody>
      </p:sp>
      <p:sp>
        <p:nvSpPr>
          <p:cNvPr id="3" name="Content Placeholder 2"/>
          <p:cNvSpPr>
            <a:spLocks noGrp="1"/>
          </p:cNvSpPr>
          <p:nvPr>
            <p:ph idx="1"/>
          </p:nvPr>
        </p:nvSpPr>
        <p:spPr>
          <a:xfrm>
            <a:off x="628650" y="1622323"/>
            <a:ext cx="7886700" cy="4554640"/>
          </a:xfrm>
        </p:spPr>
        <p:txBody>
          <a:bodyPr>
            <a:normAutofit fontScale="92500" lnSpcReduction="10000"/>
          </a:bodyPr>
          <a:lstStyle/>
          <a:p>
            <a:r>
              <a:rPr lang="en-US" sz="4000" dirty="0" smtClean="0"/>
              <a:t>ELs in 3-12 </a:t>
            </a:r>
            <a:r>
              <a:rPr lang="en-US" sz="4000" dirty="0"/>
              <a:t>scoring </a:t>
            </a:r>
            <a:r>
              <a:rPr lang="en-US" sz="4000" dirty="0" smtClean="0">
                <a:solidFill>
                  <a:srgbClr val="FF6600"/>
                </a:solidFill>
              </a:rPr>
              <a:t>A3-P1 </a:t>
            </a:r>
            <a:r>
              <a:rPr lang="en-US" sz="4000" dirty="0">
                <a:solidFill>
                  <a:srgbClr val="FF6600"/>
                </a:solidFill>
              </a:rPr>
              <a:t>or </a:t>
            </a:r>
            <a:r>
              <a:rPr lang="en-US" sz="4000" dirty="0" smtClean="0">
                <a:solidFill>
                  <a:srgbClr val="FF6600"/>
                </a:solidFill>
              </a:rPr>
              <a:t>above </a:t>
            </a:r>
            <a:r>
              <a:rPr lang="en-US" sz="4000" dirty="0">
                <a:solidFill>
                  <a:srgbClr val="FF6600"/>
                </a:solidFill>
              </a:rPr>
              <a:t>after Overall scores are calculated </a:t>
            </a:r>
            <a:r>
              <a:rPr lang="en-US" sz="4000" i="1" dirty="0" smtClean="0">
                <a:solidFill>
                  <a:srgbClr val="0070C0"/>
                </a:solidFill>
              </a:rPr>
              <a:t>may</a:t>
            </a:r>
            <a:r>
              <a:rPr lang="en-US" sz="4000" dirty="0" smtClean="0"/>
              <a:t> qualify for reclassification and exit.</a:t>
            </a:r>
          </a:p>
          <a:p>
            <a:pPr marL="0" indent="0">
              <a:buNone/>
            </a:pPr>
            <a:endParaRPr lang="en-US" sz="4000" dirty="0"/>
          </a:p>
          <a:p>
            <a:r>
              <a:rPr lang="en-US" sz="4000" dirty="0" smtClean="0"/>
              <a:t>ELs in 1-12 </a:t>
            </a:r>
            <a:r>
              <a:rPr lang="en-US" sz="4000" dirty="0"/>
              <a:t>scoring </a:t>
            </a:r>
            <a:r>
              <a:rPr lang="en-US" sz="4000" dirty="0" smtClean="0">
                <a:solidFill>
                  <a:srgbClr val="FF6600"/>
                </a:solidFill>
              </a:rPr>
              <a:t>A2 </a:t>
            </a:r>
            <a:r>
              <a:rPr lang="en-US" sz="4000" dirty="0">
                <a:solidFill>
                  <a:srgbClr val="FF6600"/>
                </a:solidFill>
              </a:rPr>
              <a:t>or </a:t>
            </a:r>
            <a:r>
              <a:rPr lang="en-US" sz="4000" dirty="0" smtClean="0">
                <a:solidFill>
                  <a:srgbClr val="FF6600"/>
                </a:solidFill>
              </a:rPr>
              <a:t>below after </a:t>
            </a:r>
            <a:r>
              <a:rPr lang="en-US" sz="4000" dirty="0">
                <a:solidFill>
                  <a:srgbClr val="FF6600"/>
                </a:solidFill>
              </a:rPr>
              <a:t>Overall scores are calculated</a:t>
            </a:r>
            <a:r>
              <a:rPr lang="en-US" sz="4000" dirty="0" smtClean="0"/>
              <a:t> </a:t>
            </a:r>
            <a:r>
              <a:rPr lang="en-US" sz="4000" dirty="0"/>
              <a:t>are EL and should </a:t>
            </a:r>
            <a:r>
              <a:rPr lang="en-US" sz="4000" dirty="0" smtClean="0"/>
              <a:t>remain </a:t>
            </a:r>
            <a:r>
              <a:rPr lang="en-US" sz="4000" dirty="0"/>
              <a:t>in EL services.</a:t>
            </a:r>
          </a:p>
          <a:p>
            <a:pPr marL="0" indent="0">
              <a:buNone/>
            </a:pPr>
            <a:endParaRPr lang="en-US" dirty="0"/>
          </a:p>
        </p:txBody>
      </p:sp>
    </p:spTree>
    <p:extLst>
      <p:ext uri="{BB962C8B-B14F-4D97-AF65-F5344CB8AC3E}">
        <p14:creationId xmlns:p14="http://schemas.microsoft.com/office/powerpoint/2010/main" val="276987129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7819"/>
            <a:ext cx="8229600" cy="1289819"/>
          </a:xfrm>
        </p:spPr>
        <p:txBody>
          <a:bodyPr>
            <a:normAutofit/>
          </a:bodyPr>
          <a:lstStyle/>
          <a:p>
            <a:pPr algn="ctr"/>
            <a:r>
              <a:rPr lang="en-US" dirty="0" smtClean="0"/>
              <a:t>Alternate ACCESS: </a:t>
            </a:r>
            <a:br>
              <a:rPr lang="en-US" dirty="0" smtClean="0"/>
            </a:br>
            <a:r>
              <a:rPr lang="en-US" dirty="0" smtClean="0">
                <a:solidFill>
                  <a:srgbClr val="FF6600"/>
                </a:solidFill>
              </a:rPr>
              <a:t>ELP Band Committee Rubric</a:t>
            </a:r>
            <a:endParaRPr lang="en-US" dirty="0">
              <a:solidFill>
                <a:srgbClr val="FF6600"/>
              </a:solidFill>
            </a:endParaRPr>
          </a:p>
        </p:txBody>
      </p:sp>
      <p:sp>
        <p:nvSpPr>
          <p:cNvPr id="3" name="Content Placeholder 2"/>
          <p:cNvSpPr>
            <a:spLocks noGrp="1"/>
          </p:cNvSpPr>
          <p:nvPr>
            <p:ph idx="1"/>
          </p:nvPr>
        </p:nvSpPr>
        <p:spPr>
          <a:xfrm>
            <a:off x="628650" y="1602658"/>
            <a:ext cx="7886700" cy="4574305"/>
          </a:xfrm>
        </p:spPr>
        <p:txBody>
          <a:bodyPr>
            <a:normAutofit lnSpcReduction="10000"/>
          </a:bodyPr>
          <a:lstStyle/>
          <a:p>
            <a:r>
              <a:rPr lang="en-US" sz="3200" dirty="0"/>
              <a:t>In addition to required </a:t>
            </a:r>
            <a:r>
              <a:rPr lang="en-US" sz="3200" dirty="0" smtClean="0"/>
              <a:t>Alternate ACCESS scores, Alternate ACCESS </a:t>
            </a:r>
            <a:r>
              <a:rPr lang="en-US" sz="3200" dirty="0"/>
              <a:t>rubric includes the following criteria</a:t>
            </a:r>
            <a:r>
              <a:rPr lang="en-US" sz="3200" dirty="0" smtClean="0"/>
              <a:t>:</a:t>
            </a:r>
          </a:p>
          <a:p>
            <a:endParaRPr lang="en-US" sz="3200" dirty="0" smtClean="0"/>
          </a:p>
          <a:p>
            <a:pPr lvl="1"/>
            <a:r>
              <a:rPr lang="en-US" sz="3200" dirty="0" smtClean="0">
                <a:solidFill>
                  <a:srgbClr val="FF6600"/>
                </a:solidFill>
              </a:rPr>
              <a:t>DLM Reading Assessment</a:t>
            </a:r>
            <a:r>
              <a:rPr lang="en-US" sz="3200" dirty="0" smtClean="0"/>
              <a:t>-EL must have demonstrated growth at Essential </a:t>
            </a:r>
            <a:r>
              <a:rPr lang="en-US" sz="3200" dirty="0"/>
              <a:t>Element </a:t>
            </a:r>
            <a:r>
              <a:rPr lang="en-US" sz="3200" dirty="0" smtClean="0"/>
              <a:t>level</a:t>
            </a:r>
          </a:p>
          <a:p>
            <a:pPr lvl="1"/>
            <a:r>
              <a:rPr lang="en-US" sz="3200" dirty="0" smtClean="0">
                <a:solidFill>
                  <a:srgbClr val="FF6600"/>
                </a:solidFill>
              </a:rPr>
              <a:t>ELA class grades</a:t>
            </a:r>
            <a:r>
              <a:rPr lang="en-US" sz="3200" dirty="0" smtClean="0"/>
              <a:t>-Progress in ELA content must be evidenced through IEP documentation</a:t>
            </a:r>
          </a:p>
          <a:p>
            <a:endParaRPr lang="en-US" dirty="0"/>
          </a:p>
          <a:p>
            <a:endParaRPr lang="en-US" dirty="0"/>
          </a:p>
        </p:txBody>
      </p:sp>
    </p:spTree>
    <p:extLst>
      <p:ext uri="{BB962C8B-B14F-4D97-AF65-F5344CB8AC3E}">
        <p14:creationId xmlns:p14="http://schemas.microsoft.com/office/powerpoint/2010/main" val="419216207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21821"/>
            <a:ext cx="8801100" cy="1292947"/>
          </a:xfrm>
        </p:spPr>
        <p:txBody>
          <a:bodyPr>
            <a:normAutofit/>
          </a:bodyPr>
          <a:lstStyle/>
          <a:p>
            <a:pPr algn="ctr"/>
            <a:r>
              <a:rPr lang="en-US" dirty="0" smtClean="0"/>
              <a:t>Alternate ACCESS: </a:t>
            </a:r>
            <a:br>
              <a:rPr lang="en-US" dirty="0" smtClean="0"/>
            </a:br>
            <a:r>
              <a:rPr lang="en-US" dirty="0" smtClean="0">
                <a:solidFill>
                  <a:srgbClr val="FF6600"/>
                </a:solidFill>
              </a:rPr>
              <a:t>Exit Via </a:t>
            </a:r>
            <a:r>
              <a:rPr lang="en-US" dirty="0">
                <a:solidFill>
                  <a:srgbClr val="FF6600"/>
                </a:solidFill>
              </a:rPr>
              <a:t>ELP </a:t>
            </a:r>
            <a:r>
              <a:rPr lang="en-US" dirty="0" smtClean="0">
                <a:solidFill>
                  <a:srgbClr val="FF6600"/>
                </a:solidFill>
              </a:rPr>
              <a:t>Band (Grades 3-12) </a:t>
            </a:r>
            <a:endParaRPr lang="en-US" dirty="0">
              <a:solidFill>
                <a:srgbClr val="FF6600"/>
              </a:solidFill>
            </a:endParaRPr>
          </a:p>
        </p:txBody>
      </p:sp>
      <p:sp>
        <p:nvSpPr>
          <p:cNvPr id="3" name="Content Placeholder 2"/>
          <p:cNvSpPr>
            <a:spLocks noGrp="1"/>
          </p:cNvSpPr>
          <p:nvPr>
            <p:ph idx="1"/>
          </p:nvPr>
        </p:nvSpPr>
        <p:spPr>
          <a:xfrm>
            <a:off x="628650" y="1612490"/>
            <a:ext cx="7886700" cy="4564473"/>
          </a:xfrm>
        </p:spPr>
        <p:txBody>
          <a:bodyPr>
            <a:normAutofit/>
          </a:bodyPr>
          <a:lstStyle/>
          <a:p>
            <a:r>
              <a:rPr lang="en-US" sz="3600" dirty="0"/>
              <a:t>F</a:t>
            </a:r>
            <a:r>
              <a:rPr lang="en-US" sz="3600" dirty="0" smtClean="0"/>
              <a:t>or ELs scoring in ELP Band to exit, they must</a:t>
            </a:r>
            <a:r>
              <a:rPr lang="en-US" sz="3400" dirty="0" smtClean="0"/>
              <a:t>:</a:t>
            </a:r>
          </a:p>
          <a:p>
            <a:pPr marL="0" indent="0">
              <a:buNone/>
            </a:pPr>
            <a:endParaRPr lang="en-US" sz="3400" dirty="0" smtClean="0"/>
          </a:p>
          <a:p>
            <a:pPr lvl="1"/>
            <a:r>
              <a:rPr lang="en-US" sz="3400" dirty="0" smtClean="0">
                <a:solidFill>
                  <a:srgbClr val="FF6600"/>
                </a:solidFill>
              </a:rPr>
              <a:t>Meet </a:t>
            </a:r>
            <a:r>
              <a:rPr lang="en-US" sz="3400" b="1" u="sng" dirty="0" smtClean="0">
                <a:solidFill>
                  <a:srgbClr val="FF6600"/>
                </a:solidFill>
              </a:rPr>
              <a:t>all 3 </a:t>
            </a:r>
            <a:r>
              <a:rPr lang="en-US" sz="3400" dirty="0" smtClean="0">
                <a:solidFill>
                  <a:srgbClr val="FF6600"/>
                </a:solidFill>
              </a:rPr>
              <a:t>criteria on rubric, </a:t>
            </a:r>
            <a:r>
              <a:rPr lang="en-US" sz="3400" b="1" u="sng" dirty="0" smtClean="0">
                <a:solidFill>
                  <a:srgbClr val="FF6600"/>
                </a:solidFill>
              </a:rPr>
              <a:t>AND</a:t>
            </a:r>
          </a:p>
          <a:p>
            <a:pPr lvl="1"/>
            <a:r>
              <a:rPr lang="en-US" sz="3400" dirty="0" smtClean="0">
                <a:solidFill>
                  <a:srgbClr val="FF6600"/>
                </a:solidFill>
              </a:rPr>
              <a:t>Be recommended for exit by EL Representative, </a:t>
            </a:r>
            <a:r>
              <a:rPr lang="en-US" sz="3400" b="1" u="sng" dirty="0" smtClean="0">
                <a:solidFill>
                  <a:srgbClr val="FF6600"/>
                </a:solidFill>
              </a:rPr>
              <a:t>AND</a:t>
            </a:r>
            <a:r>
              <a:rPr lang="en-US" sz="3400" dirty="0" smtClean="0">
                <a:solidFill>
                  <a:srgbClr val="FF6600"/>
                </a:solidFill>
              </a:rPr>
              <a:t> </a:t>
            </a:r>
            <a:endParaRPr lang="en-US" sz="3400" dirty="0">
              <a:solidFill>
                <a:srgbClr val="FF6600"/>
              </a:solidFill>
            </a:endParaRPr>
          </a:p>
          <a:p>
            <a:pPr lvl="1"/>
            <a:r>
              <a:rPr lang="en-US" sz="3400" dirty="0">
                <a:solidFill>
                  <a:srgbClr val="FF6600"/>
                </a:solidFill>
              </a:rPr>
              <a:t>B</a:t>
            </a:r>
            <a:r>
              <a:rPr lang="en-US" sz="3400" dirty="0" smtClean="0">
                <a:solidFill>
                  <a:srgbClr val="FF6600"/>
                </a:solidFill>
              </a:rPr>
              <a:t>e recommended for exit by IEP Representative.</a:t>
            </a:r>
            <a:endParaRPr lang="en-US" sz="3400" dirty="0">
              <a:solidFill>
                <a:srgbClr val="FF6600"/>
              </a:solidFill>
            </a:endParaRPr>
          </a:p>
        </p:txBody>
      </p:sp>
    </p:spTree>
    <p:extLst>
      <p:ext uri="{BB962C8B-B14F-4D97-AF65-F5344CB8AC3E}">
        <p14:creationId xmlns:p14="http://schemas.microsoft.com/office/powerpoint/2010/main" val="1122896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rmAutofit/>
          </a:bodyPr>
          <a:lstStyle/>
          <a:p>
            <a:pPr algn="ctr"/>
            <a:r>
              <a:rPr lang="en-US" dirty="0" smtClean="0"/>
              <a:t>Important Steps for WIDA DTCs: </a:t>
            </a:r>
            <a:br>
              <a:rPr lang="en-US" dirty="0" smtClean="0"/>
            </a:br>
            <a:r>
              <a:rPr lang="en-US" dirty="0" smtClean="0"/>
              <a:t>Fall Semester</a:t>
            </a:r>
            <a:endParaRPr lang="en-US" dirty="0"/>
          </a:p>
        </p:txBody>
      </p:sp>
      <p:sp>
        <p:nvSpPr>
          <p:cNvPr id="3" name="Content Placeholder 2"/>
          <p:cNvSpPr>
            <a:spLocks noGrp="1"/>
          </p:cNvSpPr>
          <p:nvPr>
            <p:ph idx="1"/>
          </p:nvPr>
        </p:nvSpPr>
        <p:spPr>
          <a:xfrm>
            <a:off x="628650" y="1417638"/>
            <a:ext cx="7886700" cy="4759325"/>
          </a:xfrm>
        </p:spPr>
        <p:txBody>
          <a:bodyPr>
            <a:normAutofit/>
          </a:bodyPr>
          <a:lstStyle/>
          <a:p>
            <a:r>
              <a:rPr lang="en-US" sz="3600" dirty="0" smtClean="0">
                <a:solidFill>
                  <a:srgbClr val="FF6600"/>
                </a:solidFill>
              </a:rPr>
              <a:t>October-December:</a:t>
            </a:r>
          </a:p>
          <a:p>
            <a:pPr lvl="1"/>
            <a:r>
              <a:rPr lang="en-US" sz="2800" dirty="0" smtClean="0"/>
              <a:t>Order ACCESS testing in WIDA AMS (Friday, 10/26/18-Thursday, 11/29/18</a:t>
            </a:r>
          </a:p>
          <a:p>
            <a:pPr lvl="1"/>
            <a:r>
              <a:rPr lang="en-US" sz="2800" dirty="0" smtClean="0"/>
              <a:t>Make sure all ELs accurately coded in district’s student information system in advance of OSDE performing the </a:t>
            </a:r>
            <a:r>
              <a:rPr lang="en-US" sz="2800" dirty="0" err="1" smtClean="0"/>
              <a:t>PreID</a:t>
            </a:r>
            <a:r>
              <a:rPr lang="en-US" sz="2800" dirty="0" smtClean="0"/>
              <a:t> student data upload to WIDA AMS </a:t>
            </a:r>
            <a:r>
              <a:rPr lang="en-US" sz="2800" b="1" u="sng" dirty="0" smtClean="0">
                <a:solidFill>
                  <a:srgbClr val="FF6600"/>
                </a:solidFill>
              </a:rPr>
              <a:t>on Thursday, 11/29/18</a:t>
            </a:r>
            <a:endParaRPr lang="en-US" sz="2800" b="1" u="sng" dirty="0" smtClean="0"/>
          </a:p>
          <a:p>
            <a:pPr lvl="1"/>
            <a:r>
              <a:rPr lang="en-US" sz="2800" dirty="0" smtClean="0"/>
              <a:t>Set up ACCESS test sessions in WIDA AMS (Function available from Wednesday, 12/19/18 through Friday, 3/22/18)</a:t>
            </a:r>
          </a:p>
          <a:p>
            <a:pPr lvl="1"/>
            <a:endParaRPr lang="en-US" sz="2800" dirty="0" smtClean="0"/>
          </a:p>
        </p:txBody>
      </p:sp>
    </p:spTree>
    <p:extLst>
      <p:ext uri="{BB962C8B-B14F-4D97-AF65-F5344CB8AC3E}">
        <p14:creationId xmlns:p14="http://schemas.microsoft.com/office/powerpoint/2010/main" val="243093909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rmAutofit/>
          </a:bodyPr>
          <a:lstStyle/>
          <a:p>
            <a:pPr algn="ctr"/>
            <a:r>
              <a:rPr lang="en-US" dirty="0" smtClean="0"/>
              <a:t>Alternate ACCESS: </a:t>
            </a:r>
            <a:r>
              <a:rPr lang="en-US" smtClean="0">
                <a:solidFill>
                  <a:srgbClr val="FF6600"/>
                </a:solidFill>
              </a:rPr>
              <a:t>New Auto </a:t>
            </a:r>
            <a:r>
              <a:rPr lang="en-US" dirty="0" smtClean="0">
                <a:solidFill>
                  <a:srgbClr val="FF6600"/>
                </a:solidFill>
              </a:rPr>
              <a:t>Exit Score for </a:t>
            </a:r>
            <a:r>
              <a:rPr lang="en-US" dirty="0">
                <a:solidFill>
                  <a:srgbClr val="FF6600"/>
                </a:solidFill>
              </a:rPr>
              <a:t>ELs with Disabilities </a:t>
            </a:r>
            <a:r>
              <a:rPr lang="en-US" dirty="0" smtClean="0">
                <a:solidFill>
                  <a:srgbClr val="FF6600"/>
                </a:solidFill>
              </a:rPr>
              <a:t>(1-12)</a:t>
            </a:r>
            <a:endParaRPr lang="en-US" dirty="0">
              <a:solidFill>
                <a:srgbClr val="FF6600"/>
              </a:solidFill>
            </a:endParaRPr>
          </a:p>
        </p:txBody>
      </p:sp>
      <p:sp>
        <p:nvSpPr>
          <p:cNvPr id="3" name="Content Placeholder 2"/>
          <p:cNvSpPr>
            <a:spLocks noGrp="1"/>
          </p:cNvSpPr>
          <p:nvPr>
            <p:ph idx="1"/>
          </p:nvPr>
        </p:nvSpPr>
        <p:spPr>
          <a:xfrm>
            <a:off x="628650" y="1543665"/>
            <a:ext cx="7886700" cy="4633298"/>
          </a:xfrm>
        </p:spPr>
        <p:txBody>
          <a:bodyPr>
            <a:normAutofit fontScale="92500" lnSpcReduction="10000"/>
          </a:bodyPr>
          <a:lstStyle/>
          <a:p>
            <a:r>
              <a:rPr lang="en-US" sz="4000" dirty="0" smtClean="0"/>
              <a:t>ELs scoring </a:t>
            </a:r>
            <a:r>
              <a:rPr lang="en-US" sz="4000" dirty="0" smtClean="0">
                <a:solidFill>
                  <a:srgbClr val="FF6600"/>
                </a:solidFill>
              </a:rPr>
              <a:t>P2 </a:t>
            </a:r>
            <a:r>
              <a:rPr lang="en-US" sz="4000" dirty="0">
                <a:solidFill>
                  <a:srgbClr val="FF6600"/>
                </a:solidFill>
              </a:rPr>
              <a:t>or above after Overall scores are calculated </a:t>
            </a:r>
            <a:r>
              <a:rPr lang="en-US" sz="4000" dirty="0" smtClean="0"/>
              <a:t>for </a:t>
            </a:r>
            <a:r>
              <a:rPr lang="en-US" sz="4000" i="1" dirty="0" smtClean="0">
                <a:solidFill>
                  <a:srgbClr val="0070C0"/>
                </a:solidFill>
              </a:rPr>
              <a:t>two consecutive years </a:t>
            </a:r>
            <a:r>
              <a:rPr lang="en-US" sz="4000" dirty="0" smtClean="0"/>
              <a:t>are English proficient and exit services.</a:t>
            </a:r>
          </a:p>
          <a:p>
            <a:pPr marL="0" indent="0">
              <a:buNone/>
            </a:pPr>
            <a:endParaRPr lang="en-US" sz="4000" dirty="0"/>
          </a:p>
          <a:p>
            <a:r>
              <a:rPr lang="en-US" sz="4000" dirty="0" smtClean="0"/>
              <a:t>ELs scoring </a:t>
            </a:r>
            <a:r>
              <a:rPr lang="en-US" sz="4000" dirty="0" smtClean="0">
                <a:solidFill>
                  <a:srgbClr val="FF6600"/>
                </a:solidFill>
              </a:rPr>
              <a:t>A2 </a:t>
            </a:r>
            <a:r>
              <a:rPr lang="en-US" sz="4000" dirty="0">
                <a:solidFill>
                  <a:srgbClr val="FF6600"/>
                </a:solidFill>
              </a:rPr>
              <a:t>or below after Overall scores are calculated </a:t>
            </a:r>
            <a:r>
              <a:rPr lang="en-US" sz="4000" dirty="0" smtClean="0"/>
              <a:t>are still EL </a:t>
            </a:r>
            <a:r>
              <a:rPr lang="en-US" sz="4000" dirty="0"/>
              <a:t>and should </a:t>
            </a:r>
            <a:r>
              <a:rPr lang="en-US" sz="4000" dirty="0" smtClean="0"/>
              <a:t>remain in EL </a:t>
            </a:r>
            <a:r>
              <a:rPr lang="en-US" sz="4000" dirty="0"/>
              <a:t>services.</a:t>
            </a:r>
          </a:p>
          <a:p>
            <a:pPr marL="0" indent="0">
              <a:buNone/>
            </a:pPr>
            <a:endParaRPr lang="en-US" dirty="0"/>
          </a:p>
        </p:txBody>
      </p:sp>
    </p:spTree>
    <p:extLst>
      <p:ext uri="{BB962C8B-B14F-4D97-AF65-F5344CB8AC3E}">
        <p14:creationId xmlns:p14="http://schemas.microsoft.com/office/powerpoint/2010/main" val="155741105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rmAutofit/>
          </a:bodyPr>
          <a:lstStyle/>
          <a:p>
            <a:pPr algn="ctr"/>
            <a:r>
              <a:rPr lang="en-US" sz="3600" dirty="0" smtClean="0"/>
              <a:t>Alternate ACCESS for ELLs: </a:t>
            </a:r>
            <a:br>
              <a:rPr lang="en-US" sz="3600" dirty="0" smtClean="0"/>
            </a:br>
            <a:r>
              <a:rPr lang="en-US" sz="3600" dirty="0" smtClean="0">
                <a:solidFill>
                  <a:srgbClr val="FF6600"/>
                </a:solidFill>
              </a:rPr>
              <a:t>Alternate Exit Criteria (Grades 1-12)</a:t>
            </a:r>
            <a:endParaRPr lang="en-US" sz="3600" dirty="0">
              <a:solidFill>
                <a:srgbClr val="FF6600"/>
              </a:solidFill>
            </a:endParaRPr>
          </a:p>
        </p:txBody>
      </p:sp>
      <p:sp>
        <p:nvSpPr>
          <p:cNvPr id="3" name="Content Placeholder 2"/>
          <p:cNvSpPr>
            <a:spLocks noGrp="1"/>
          </p:cNvSpPr>
          <p:nvPr>
            <p:ph idx="1"/>
          </p:nvPr>
        </p:nvSpPr>
        <p:spPr>
          <a:xfrm>
            <a:off x="628650" y="1553497"/>
            <a:ext cx="7886700" cy="4623466"/>
          </a:xfrm>
        </p:spPr>
        <p:txBody>
          <a:bodyPr/>
          <a:lstStyle/>
          <a:p>
            <a:r>
              <a:rPr lang="en-US" sz="3000" dirty="0" smtClean="0"/>
              <a:t>If Overall scores of ELs taking</a:t>
            </a:r>
            <a:r>
              <a:rPr lang="en-US" sz="3000" dirty="0" smtClean="0">
                <a:solidFill>
                  <a:srgbClr val="00B050"/>
                </a:solidFill>
              </a:rPr>
              <a:t> </a:t>
            </a:r>
            <a:r>
              <a:rPr lang="en-US" sz="3000" dirty="0" smtClean="0">
                <a:solidFill>
                  <a:srgbClr val="FF6600"/>
                </a:solidFill>
              </a:rPr>
              <a:t>Alternate ACCESS for ELLs </a:t>
            </a:r>
            <a:r>
              <a:rPr lang="en-US" sz="3000" dirty="0" smtClean="0"/>
              <a:t>do not improve,</a:t>
            </a:r>
            <a:r>
              <a:rPr lang="en-US" sz="3000" u="sng" dirty="0">
                <a:solidFill>
                  <a:srgbClr val="0070C0"/>
                </a:solidFill>
              </a:rPr>
              <a:t> </a:t>
            </a:r>
            <a:r>
              <a:rPr lang="en-US" sz="3000" i="1" u="sng" dirty="0" smtClean="0">
                <a:solidFill>
                  <a:srgbClr val="0070C0"/>
                </a:solidFill>
              </a:rPr>
              <a:t>even incrementally</a:t>
            </a:r>
            <a:r>
              <a:rPr lang="en-US" sz="3000" dirty="0" smtClean="0"/>
              <a:t>, for </a:t>
            </a:r>
            <a:r>
              <a:rPr lang="en-US" sz="3000" i="1" dirty="0" smtClean="0">
                <a:solidFill>
                  <a:srgbClr val="0070C0"/>
                </a:solidFill>
              </a:rPr>
              <a:t>three consecutive years</a:t>
            </a:r>
            <a:r>
              <a:rPr lang="en-US" sz="3000" dirty="0" smtClean="0"/>
              <a:t>, ELs may be reclassified and exited if:</a:t>
            </a:r>
          </a:p>
          <a:p>
            <a:pPr marL="0" indent="0">
              <a:buNone/>
            </a:pPr>
            <a:endParaRPr lang="en-US" sz="3000" dirty="0" smtClean="0"/>
          </a:p>
          <a:p>
            <a:pPr lvl="1"/>
            <a:r>
              <a:rPr lang="en-US" sz="3000" dirty="0" smtClean="0"/>
              <a:t>An </a:t>
            </a:r>
            <a:r>
              <a:rPr lang="en-US" sz="3000" dirty="0" smtClean="0">
                <a:solidFill>
                  <a:srgbClr val="FF6600"/>
                </a:solidFill>
              </a:rPr>
              <a:t>EL representative </a:t>
            </a:r>
            <a:r>
              <a:rPr lang="en-US" sz="3000" dirty="0" smtClean="0"/>
              <a:t>recommends reclassification and exit, </a:t>
            </a:r>
            <a:r>
              <a:rPr lang="en-US" sz="3000" b="1" u="sng" dirty="0" smtClean="0"/>
              <a:t>AND</a:t>
            </a:r>
          </a:p>
          <a:p>
            <a:pPr lvl="1"/>
            <a:r>
              <a:rPr lang="en-US" sz="3000" dirty="0" smtClean="0"/>
              <a:t>An </a:t>
            </a:r>
            <a:r>
              <a:rPr lang="en-US" sz="3000" dirty="0" smtClean="0">
                <a:solidFill>
                  <a:srgbClr val="FF6600"/>
                </a:solidFill>
              </a:rPr>
              <a:t>IEP representative </a:t>
            </a:r>
            <a:r>
              <a:rPr lang="en-US" sz="3000" dirty="0" smtClean="0"/>
              <a:t>recommends reclassification and exit. </a:t>
            </a:r>
            <a:endParaRPr lang="en-US" sz="3000" dirty="0"/>
          </a:p>
        </p:txBody>
      </p:sp>
    </p:spTree>
    <p:extLst>
      <p:ext uri="{BB962C8B-B14F-4D97-AF65-F5344CB8AC3E}">
        <p14:creationId xmlns:p14="http://schemas.microsoft.com/office/powerpoint/2010/main" val="425394338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882"/>
            <a:ext cx="9144000" cy="1231026"/>
          </a:xfrm>
        </p:spPr>
        <p:txBody>
          <a:bodyPr>
            <a:normAutofit/>
          </a:bodyPr>
          <a:lstStyle/>
          <a:p>
            <a:pPr algn="ctr"/>
            <a:r>
              <a:rPr lang="en-US" sz="3600" dirty="0" smtClean="0"/>
              <a:t>ESSA:  </a:t>
            </a:r>
            <a:r>
              <a:rPr lang="en-US" sz="3600" dirty="0" smtClean="0">
                <a:solidFill>
                  <a:srgbClr val="FF6600"/>
                </a:solidFill>
              </a:rPr>
              <a:t>Changes to Placement </a:t>
            </a:r>
            <a:br>
              <a:rPr lang="en-US" sz="3600" dirty="0" smtClean="0">
                <a:solidFill>
                  <a:srgbClr val="FF6600"/>
                </a:solidFill>
              </a:rPr>
            </a:br>
            <a:r>
              <a:rPr lang="en-US" sz="3600" dirty="0" smtClean="0">
                <a:solidFill>
                  <a:srgbClr val="FF6600"/>
                </a:solidFill>
              </a:rPr>
              <a:t>Testing Guidelines</a:t>
            </a:r>
            <a:endParaRPr lang="en-US" sz="3600" dirty="0">
              <a:solidFill>
                <a:srgbClr val="FF6600"/>
              </a:solidFill>
            </a:endParaRPr>
          </a:p>
        </p:txBody>
      </p:sp>
      <p:sp>
        <p:nvSpPr>
          <p:cNvPr id="3" name="Content Placeholder 2"/>
          <p:cNvSpPr>
            <a:spLocks noGrp="1"/>
          </p:cNvSpPr>
          <p:nvPr>
            <p:ph idx="1"/>
          </p:nvPr>
        </p:nvSpPr>
        <p:spPr>
          <a:xfrm>
            <a:off x="628650" y="1376516"/>
            <a:ext cx="7886700" cy="4800447"/>
          </a:xfrm>
        </p:spPr>
        <p:txBody>
          <a:bodyPr>
            <a:noAutofit/>
          </a:bodyPr>
          <a:lstStyle/>
          <a:p>
            <a:r>
              <a:rPr lang="en-US" sz="3000" dirty="0" smtClean="0">
                <a:solidFill>
                  <a:srgbClr val="FF6600"/>
                </a:solidFill>
              </a:rPr>
              <a:t>All students </a:t>
            </a:r>
            <a:r>
              <a:rPr lang="en-US" sz="3000" dirty="0" smtClean="0"/>
              <a:t>whose HLS responses indicate a language other than English on any </a:t>
            </a:r>
            <a:r>
              <a:rPr lang="en-US" sz="3000" u="sng" dirty="0" smtClean="0"/>
              <a:t>1 </a:t>
            </a:r>
            <a:r>
              <a:rPr lang="en-US" sz="3000" dirty="0" smtClean="0"/>
              <a:t>of the first 3 HLS questions must be placement tested. </a:t>
            </a:r>
          </a:p>
          <a:p>
            <a:endParaRPr lang="en-US" sz="3000" dirty="0"/>
          </a:p>
          <a:p>
            <a:r>
              <a:rPr lang="en-US" sz="3000" dirty="0" smtClean="0"/>
              <a:t>“More often” and “less often” HLS designations will apply only to bilingual status. “Less often” potential ELs </a:t>
            </a:r>
            <a:r>
              <a:rPr lang="en-US" sz="3000" dirty="0" smtClean="0">
                <a:solidFill>
                  <a:srgbClr val="FF6600"/>
                </a:solidFill>
              </a:rPr>
              <a:t>will not be eligible to be exempted from placement testing</a:t>
            </a:r>
            <a:r>
              <a:rPr lang="en-US" sz="3000" dirty="0" smtClean="0">
                <a:solidFill>
                  <a:srgbClr val="00B050"/>
                </a:solidFill>
              </a:rPr>
              <a:t> </a:t>
            </a:r>
            <a:r>
              <a:rPr lang="en-US" sz="3000" dirty="0" smtClean="0"/>
              <a:t>based on state or norm-referenced reading test scores.</a:t>
            </a:r>
            <a:endParaRPr lang="en-US" sz="3000" dirty="0"/>
          </a:p>
        </p:txBody>
      </p:sp>
    </p:spTree>
    <p:extLst>
      <p:ext uri="{BB962C8B-B14F-4D97-AF65-F5344CB8AC3E}">
        <p14:creationId xmlns:p14="http://schemas.microsoft.com/office/powerpoint/2010/main" val="211819954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714"/>
            <a:ext cx="8229600" cy="1261774"/>
          </a:xfrm>
        </p:spPr>
        <p:txBody>
          <a:bodyPr>
            <a:normAutofit/>
          </a:bodyPr>
          <a:lstStyle/>
          <a:p>
            <a:pPr algn="ctr"/>
            <a:r>
              <a:rPr lang="en-US" sz="3600" dirty="0" smtClean="0"/>
              <a:t>ESSA:  </a:t>
            </a:r>
            <a:r>
              <a:rPr lang="en-US" sz="3600" dirty="0" smtClean="0">
                <a:solidFill>
                  <a:srgbClr val="FF6600"/>
                </a:solidFill>
              </a:rPr>
              <a:t>Changes to Placement </a:t>
            </a:r>
            <a:br>
              <a:rPr lang="en-US" sz="3600" dirty="0" smtClean="0">
                <a:solidFill>
                  <a:srgbClr val="FF6600"/>
                </a:solidFill>
              </a:rPr>
            </a:br>
            <a:r>
              <a:rPr lang="en-US" sz="3600" dirty="0" smtClean="0">
                <a:solidFill>
                  <a:srgbClr val="FF6600"/>
                </a:solidFill>
              </a:rPr>
              <a:t>Testing Guidelines</a:t>
            </a:r>
            <a:endParaRPr lang="en-US" sz="3600" dirty="0">
              <a:solidFill>
                <a:srgbClr val="FF6600"/>
              </a:solidFill>
            </a:endParaRPr>
          </a:p>
        </p:txBody>
      </p:sp>
      <p:sp>
        <p:nvSpPr>
          <p:cNvPr id="3" name="Content Placeholder 2"/>
          <p:cNvSpPr>
            <a:spLocks noGrp="1"/>
          </p:cNvSpPr>
          <p:nvPr>
            <p:ph idx="1"/>
          </p:nvPr>
        </p:nvSpPr>
        <p:spPr>
          <a:xfrm>
            <a:off x="628650" y="1524000"/>
            <a:ext cx="7886700" cy="4652963"/>
          </a:xfrm>
        </p:spPr>
        <p:txBody>
          <a:bodyPr/>
          <a:lstStyle/>
          <a:p>
            <a:r>
              <a:rPr lang="en-US" sz="3200" dirty="0" smtClean="0"/>
              <a:t>If a new </a:t>
            </a:r>
            <a:r>
              <a:rPr lang="en-US" sz="3200" u="sng" dirty="0" smtClean="0"/>
              <a:t>potential</a:t>
            </a:r>
            <a:r>
              <a:rPr lang="en-US" sz="3200" dirty="0" smtClean="0"/>
              <a:t> EL student enters a district </a:t>
            </a:r>
            <a:r>
              <a:rPr lang="en-US" sz="3200" dirty="0" smtClean="0">
                <a:solidFill>
                  <a:srgbClr val="FF6600"/>
                </a:solidFill>
              </a:rPr>
              <a:t>during the ACCESS testing window</a:t>
            </a:r>
            <a:r>
              <a:rPr lang="en-US" sz="3200" dirty="0" smtClean="0"/>
              <a:t>:</a:t>
            </a:r>
          </a:p>
          <a:p>
            <a:pPr lvl="1"/>
            <a:r>
              <a:rPr lang="en-US" sz="2800" dirty="0" smtClean="0"/>
              <a:t>Placement test student using the appropriate screener.</a:t>
            </a:r>
          </a:p>
          <a:p>
            <a:pPr lvl="1"/>
            <a:r>
              <a:rPr lang="en-US" sz="2800" dirty="0" smtClean="0"/>
              <a:t>If student tests as EL, </a:t>
            </a:r>
            <a:r>
              <a:rPr lang="en-US" sz="2800" dirty="0" smtClean="0"/>
              <a:t>code, serve, and </a:t>
            </a:r>
            <a:r>
              <a:rPr lang="en-US" sz="2800" dirty="0" smtClean="0">
                <a:solidFill>
                  <a:srgbClr val="FF6600"/>
                </a:solidFill>
              </a:rPr>
              <a:t>ACCESS</a:t>
            </a:r>
            <a:r>
              <a:rPr lang="en-US" sz="2800" dirty="0" smtClean="0"/>
              <a:t> test student, </a:t>
            </a:r>
            <a:r>
              <a:rPr lang="en-US" sz="2800" i="1" dirty="0" smtClean="0">
                <a:solidFill>
                  <a:srgbClr val="FF6600"/>
                </a:solidFill>
              </a:rPr>
              <a:t>unless student enters during last two weeks of ACCESS window</a:t>
            </a:r>
            <a:r>
              <a:rPr lang="en-US" sz="2800" dirty="0" smtClean="0"/>
              <a:t>.*</a:t>
            </a:r>
            <a:endParaRPr lang="en-US" sz="2800" dirty="0" smtClean="0"/>
          </a:p>
          <a:p>
            <a:pPr lvl="2"/>
            <a:r>
              <a:rPr lang="en-US" sz="2500" dirty="0"/>
              <a:t>*</a:t>
            </a:r>
            <a:r>
              <a:rPr lang="en-US" sz="2500" dirty="0" smtClean="0"/>
              <a:t>Administer </a:t>
            </a:r>
            <a:r>
              <a:rPr lang="en-US" sz="2500" dirty="0" smtClean="0"/>
              <a:t>appropriate </a:t>
            </a:r>
            <a:r>
              <a:rPr lang="en-US" sz="2500" dirty="0" smtClean="0">
                <a:solidFill>
                  <a:srgbClr val="FF6600"/>
                </a:solidFill>
              </a:rPr>
              <a:t>ACCESS</a:t>
            </a:r>
            <a:r>
              <a:rPr lang="en-US" sz="2500" dirty="0" smtClean="0"/>
              <a:t> test to new </a:t>
            </a:r>
            <a:r>
              <a:rPr lang="en-US" sz="2500" dirty="0" smtClean="0"/>
              <a:t>ELs who enter in last two weeks of window the </a:t>
            </a:r>
            <a:r>
              <a:rPr lang="en-US" sz="2500" dirty="0" smtClean="0"/>
              <a:t>following </a:t>
            </a:r>
            <a:r>
              <a:rPr lang="en-US" sz="2500" dirty="0" smtClean="0"/>
              <a:t>spring.</a:t>
            </a:r>
            <a:endParaRPr lang="en-US" sz="2500" dirty="0"/>
          </a:p>
        </p:txBody>
      </p:sp>
    </p:spTree>
    <p:extLst>
      <p:ext uri="{BB962C8B-B14F-4D97-AF65-F5344CB8AC3E}">
        <p14:creationId xmlns:p14="http://schemas.microsoft.com/office/powerpoint/2010/main" val="375842572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91"/>
            <a:ext cx="8229600" cy="1329148"/>
          </a:xfrm>
        </p:spPr>
        <p:txBody>
          <a:bodyPr>
            <a:normAutofit/>
          </a:bodyPr>
          <a:lstStyle/>
          <a:p>
            <a:pPr algn="ctr"/>
            <a:r>
              <a:rPr lang="en-US" sz="3600" dirty="0" smtClean="0"/>
              <a:t>ESSA:  </a:t>
            </a:r>
            <a:r>
              <a:rPr lang="en-US" sz="3600" dirty="0" smtClean="0">
                <a:solidFill>
                  <a:srgbClr val="FF6600"/>
                </a:solidFill>
              </a:rPr>
              <a:t>Changes to EL Monitoring/Accountability Period</a:t>
            </a:r>
            <a:endParaRPr lang="en-US" sz="3600" dirty="0">
              <a:solidFill>
                <a:srgbClr val="FF6600"/>
              </a:solidFill>
            </a:endParaRPr>
          </a:p>
        </p:txBody>
      </p:sp>
      <p:sp>
        <p:nvSpPr>
          <p:cNvPr id="3" name="Content Placeholder 2"/>
          <p:cNvSpPr>
            <a:spLocks noGrp="1"/>
          </p:cNvSpPr>
          <p:nvPr>
            <p:ph idx="1"/>
          </p:nvPr>
        </p:nvSpPr>
        <p:spPr>
          <a:xfrm>
            <a:off x="628650" y="1417639"/>
            <a:ext cx="7886700" cy="4759324"/>
          </a:xfrm>
        </p:spPr>
        <p:txBody>
          <a:bodyPr>
            <a:noAutofit/>
          </a:bodyPr>
          <a:lstStyle/>
          <a:p>
            <a:r>
              <a:rPr lang="en-US" sz="2900" dirty="0" smtClean="0"/>
              <a:t>Under NCLB, ELs were to be monitored by districts for </a:t>
            </a:r>
            <a:r>
              <a:rPr lang="en-US" sz="2900" dirty="0" smtClean="0">
                <a:solidFill>
                  <a:srgbClr val="FF6600"/>
                </a:solidFill>
              </a:rPr>
              <a:t>2 years</a:t>
            </a:r>
            <a:r>
              <a:rPr lang="en-US" sz="2900" dirty="0" smtClean="0"/>
              <a:t>, and were part of district accountability calculations for </a:t>
            </a:r>
            <a:r>
              <a:rPr lang="en-US" sz="2900" dirty="0">
                <a:solidFill>
                  <a:srgbClr val="FF6600"/>
                </a:solidFill>
              </a:rPr>
              <a:t>2 </a:t>
            </a:r>
            <a:r>
              <a:rPr lang="en-US" sz="2900" dirty="0" smtClean="0">
                <a:solidFill>
                  <a:srgbClr val="FF6600"/>
                </a:solidFill>
              </a:rPr>
              <a:t>years</a:t>
            </a:r>
            <a:r>
              <a:rPr lang="en-US" sz="2900" dirty="0" smtClean="0"/>
              <a:t>, </a:t>
            </a:r>
            <a:r>
              <a:rPr lang="en-US" sz="2900" dirty="0"/>
              <a:t>following testing as proficient and exiting </a:t>
            </a:r>
            <a:r>
              <a:rPr lang="en-US" sz="2900" dirty="0" smtClean="0"/>
              <a:t>services.</a:t>
            </a:r>
          </a:p>
          <a:p>
            <a:endParaRPr lang="en-US" sz="2900" dirty="0"/>
          </a:p>
          <a:p>
            <a:r>
              <a:rPr lang="en-US" sz="2900" dirty="0" smtClean="0"/>
              <a:t>Under ESSA, ELs will still need to be actively monitored for </a:t>
            </a:r>
            <a:r>
              <a:rPr lang="en-US" sz="2900" dirty="0" smtClean="0">
                <a:solidFill>
                  <a:srgbClr val="FF6600"/>
                </a:solidFill>
              </a:rPr>
              <a:t>2 years</a:t>
            </a:r>
            <a:r>
              <a:rPr lang="en-US" sz="2900" dirty="0" smtClean="0"/>
              <a:t>, but will be included in district accountability for </a:t>
            </a:r>
            <a:r>
              <a:rPr lang="en-US" sz="2900" dirty="0" smtClean="0">
                <a:solidFill>
                  <a:srgbClr val="FF6600"/>
                </a:solidFill>
              </a:rPr>
              <a:t>4 years </a:t>
            </a:r>
            <a:r>
              <a:rPr lang="en-US" sz="2900" dirty="0" smtClean="0"/>
              <a:t>following testing as proficient and exiting services. </a:t>
            </a:r>
            <a:endParaRPr lang="en-US" sz="2900" dirty="0"/>
          </a:p>
        </p:txBody>
      </p:sp>
    </p:spTree>
    <p:extLst>
      <p:ext uri="{BB962C8B-B14F-4D97-AF65-F5344CB8AC3E}">
        <p14:creationId xmlns:p14="http://schemas.microsoft.com/office/powerpoint/2010/main" val="427638686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850"/>
            <a:ext cx="8229600" cy="1268348"/>
          </a:xfrm>
        </p:spPr>
        <p:txBody>
          <a:bodyPr>
            <a:normAutofit/>
          </a:bodyPr>
          <a:lstStyle/>
          <a:p>
            <a:pPr algn="ctr"/>
            <a:r>
              <a:rPr lang="en-US" sz="3600" dirty="0" smtClean="0"/>
              <a:t>ESSA:</a:t>
            </a:r>
            <a:br>
              <a:rPr lang="en-US" sz="3600" dirty="0" smtClean="0"/>
            </a:br>
            <a:r>
              <a:rPr lang="en-US" sz="3600" dirty="0" smtClean="0">
                <a:solidFill>
                  <a:srgbClr val="FF6600"/>
                </a:solidFill>
              </a:rPr>
              <a:t>Changes </a:t>
            </a:r>
            <a:r>
              <a:rPr lang="en-US" sz="3600" dirty="0">
                <a:solidFill>
                  <a:srgbClr val="FF6600"/>
                </a:solidFill>
              </a:rPr>
              <a:t>to EL </a:t>
            </a:r>
            <a:r>
              <a:rPr lang="en-US" sz="3600" dirty="0" smtClean="0">
                <a:solidFill>
                  <a:srgbClr val="FF6600"/>
                </a:solidFill>
              </a:rPr>
              <a:t>OSTP Accommodations </a:t>
            </a:r>
            <a:endParaRPr lang="en-US" sz="3600" dirty="0">
              <a:solidFill>
                <a:srgbClr val="FF6600"/>
              </a:solidFill>
            </a:endParaRPr>
          </a:p>
        </p:txBody>
      </p:sp>
      <p:sp>
        <p:nvSpPr>
          <p:cNvPr id="3" name="Content Placeholder 2"/>
          <p:cNvSpPr>
            <a:spLocks noGrp="1"/>
          </p:cNvSpPr>
          <p:nvPr>
            <p:ph idx="1"/>
          </p:nvPr>
        </p:nvSpPr>
        <p:spPr>
          <a:xfrm>
            <a:off x="628650" y="1651819"/>
            <a:ext cx="7886700" cy="4525144"/>
          </a:xfrm>
        </p:spPr>
        <p:txBody>
          <a:bodyPr>
            <a:normAutofit fontScale="92500"/>
          </a:bodyPr>
          <a:lstStyle/>
          <a:p>
            <a:r>
              <a:rPr lang="en-US" sz="3200" dirty="0" smtClean="0"/>
              <a:t>ELs </a:t>
            </a:r>
            <a:r>
              <a:rPr lang="en-US" sz="3200" dirty="0"/>
              <a:t>who </a:t>
            </a:r>
            <a:r>
              <a:rPr lang="en-US" sz="3200" dirty="0" smtClean="0"/>
              <a:t>do </a:t>
            </a:r>
            <a:r>
              <a:rPr lang="en-US" sz="3200" dirty="0"/>
              <a:t>not </a:t>
            </a:r>
            <a:r>
              <a:rPr lang="en-US" sz="3200" dirty="0" smtClean="0"/>
              <a:t>test Proficient </a:t>
            </a:r>
            <a:r>
              <a:rPr lang="en-US" sz="3200" dirty="0"/>
              <a:t>on </a:t>
            </a:r>
            <a:r>
              <a:rPr lang="en-US" sz="3200" dirty="0" smtClean="0"/>
              <a:t>OSTP </a:t>
            </a:r>
            <a:r>
              <a:rPr lang="en-US" sz="3200" dirty="0"/>
              <a:t>ELA exam </a:t>
            </a:r>
            <a:r>
              <a:rPr lang="en-US" sz="3200" dirty="0" smtClean="0"/>
              <a:t>the same year they test English proficient on ACCESS </a:t>
            </a:r>
            <a:r>
              <a:rPr lang="en-US" sz="3200" dirty="0" smtClean="0">
                <a:solidFill>
                  <a:srgbClr val="FF6600"/>
                </a:solidFill>
              </a:rPr>
              <a:t>will be eligible for EL accommodations on following year’s OSTP testing during first monitor year</a:t>
            </a:r>
            <a:r>
              <a:rPr lang="en-US" sz="3200" dirty="0" smtClean="0"/>
              <a:t>. </a:t>
            </a:r>
          </a:p>
          <a:p>
            <a:pPr marL="0" indent="0">
              <a:buNone/>
            </a:pPr>
            <a:endParaRPr lang="en-US" sz="3200" dirty="0" smtClean="0"/>
          </a:p>
          <a:p>
            <a:r>
              <a:rPr lang="en-US" sz="3200" dirty="0" smtClean="0"/>
              <a:t>For grades not tested, </a:t>
            </a:r>
            <a:r>
              <a:rPr lang="en-US" sz="3200" dirty="0" smtClean="0">
                <a:solidFill>
                  <a:srgbClr val="FF6600"/>
                </a:solidFill>
              </a:rPr>
              <a:t>NRT Reading test </a:t>
            </a:r>
            <a:r>
              <a:rPr lang="en-US" sz="3200" dirty="0" smtClean="0"/>
              <a:t>score can determine eligibility. If unavailable, use </a:t>
            </a:r>
            <a:r>
              <a:rPr lang="en-US" sz="3200" dirty="0" smtClean="0">
                <a:solidFill>
                  <a:srgbClr val="FF6600"/>
                </a:solidFill>
              </a:rPr>
              <a:t>prior year’s OSTP ELA score</a:t>
            </a:r>
            <a:r>
              <a:rPr lang="en-US" sz="3200" dirty="0" smtClean="0"/>
              <a:t>. </a:t>
            </a:r>
            <a:endParaRPr lang="en-US" sz="3200" dirty="0"/>
          </a:p>
          <a:p>
            <a:pPr marL="0" indent="0">
              <a:buNone/>
            </a:pPr>
            <a:endParaRPr lang="en-US" dirty="0"/>
          </a:p>
        </p:txBody>
      </p:sp>
    </p:spTree>
    <p:extLst>
      <p:ext uri="{BB962C8B-B14F-4D97-AF65-F5344CB8AC3E}">
        <p14:creationId xmlns:p14="http://schemas.microsoft.com/office/powerpoint/2010/main" val="349462958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452"/>
            <a:ext cx="8229600" cy="1231026"/>
          </a:xfrm>
        </p:spPr>
        <p:txBody>
          <a:bodyPr>
            <a:normAutofit/>
          </a:bodyPr>
          <a:lstStyle/>
          <a:p>
            <a:pPr algn="ctr"/>
            <a:r>
              <a:rPr lang="en-US" sz="3600" dirty="0" smtClean="0"/>
              <a:t>ESSA:  </a:t>
            </a:r>
            <a:br>
              <a:rPr lang="en-US" sz="3600" dirty="0" smtClean="0"/>
            </a:br>
            <a:r>
              <a:rPr lang="en-US" sz="3600" dirty="0" smtClean="0">
                <a:solidFill>
                  <a:srgbClr val="FF6600"/>
                </a:solidFill>
              </a:rPr>
              <a:t>Changes </a:t>
            </a:r>
            <a:r>
              <a:rPr lang="en-US" sz="3600" dirty="0">
                <a:solidFill>
                  <a:srgbClr val="FF6600"/>
                </a:solidFill>
              </a:rPr>
              <a:t>to EL </a:t>
            </a:r>
            <a:r>
              <a:rPr lang="en-US" sz="3600" dirty="0" smtClean="0">
                <a:solidFill>
                  <a:srgbClr val="FF6600"/>
                </a:solidFill>
              </a:rPr>
              <a:t>OSTP Accommodations</a:t>
            </a:r>
            <a:endParaRPr lang="en-US" sz="3600" dirty="0">
              <a:solidFill>
                <a:srgbClr val="FF6600"/>
              </a:solidFill>
            </a:endParaRPr>
          </a:p>
        </p:txBody>
      </p:sp>
      <p:sp>
        <p:nvSpPr>
          <p:cNvPr id="3" name="Content Placeholder 2"/>
          <p:cNvSpPr>
            <a:spLocks noGrp="1"/>
          </p:cNvSpPr>
          <p:nvPr>
            <p:ph idx="1"/>
          </p:nvPr>
        </p:nvSpPr>
        <p:spPr>
          <a:xfrm>
            <a:off x="628650" y="1484671"/>
            <a:ext cx="7886700" cy="4692292"/>
          </a:xfrm>
        </p:spPr>
        <p:txBody>
          <a:bodyPr>
            <a:noAutofit/>
          </a:bodyPr>
          <a:lstStyle/>
          <a:p>
            <a:r>
              <a:rPr lang="en-US" sz="3000" dirty="0" smtClean="0"/>
              <a:t>If monitored EL does not test Proficient on OSTP ELA test during his or her first monitor year, OSTP EL accommodations </a:t>
            </a:r>
            <a:r>
              <a:rPr lang="en-US" sz="3000" dirty="0" smtClean="0">
                <a:solidFill>
                  <a:srgbClr val="FF6600"/>
                </a:solidFill>
              </a:rPr>
              <a:t>must be offered during second monitor year.</a:t>
            </a:r>
          </a:p>
          <a:p>
            <a:pPr marL="0" indent="0">
              <a:buNone/>
            </a:pPr>
            <a:endParaRPr lang="en-US" sz="3000" dirty="0" smtClean="0">
              <a:solidFill>
                <a:srgbClr val="00B050"/>
              </a:solidFill>
            </a:endParaRPr>
          </a:p>
          <a:p>
            <a:r>
              <a:rPr lang="en-US" sz="3000" dirty="0" smtClean="0"/>
              <a:t>If monitored EL tests Proficient on OSTP ELA test during his or her first monitor year, OSTP EL accommodations</a:t>
            </a:r>
            <a:r>
              <a:rPr lang="en-US" sz="3000" dirty="0" smtClean="0">
                <a:solidFill>
                  <a:srgbClr val="FF6600"/>
                </a:solidFill>
              </a:rPr>
              <a:t> may be offered during second monitor year at district discretion. </a:t>
            </a:r>
            <a:endParaRPr lang="en-US" sz="3000" dirty="0">
              <a:solidFill>
                <a:srgbClr val="FF6600"/>
              </a:solidFill>
            </a:endParaRPr>
          </a:p>
        </p:txBody>
      </p:sp>
    </p:spTree>
    <p:extLst>
      <p:ext uri="{BB962C8B-B14F-4D97-AF65-F5344CB8AC3E}">
        <p14:creationId xmlns:p14="http://schemas.microsoft.com/office/powerpoint/2010/main" val="55807301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511"/>
            <a:ext cx="8229600" cy="1249687"/>
          </a:xfrm>
        </p:spPr>
        <p:txBody>
          <a:bodyPr>
            <a:normAutofit/>
          </a:bodyPr>
          <a:lstStyle/>
          <a:p>
            <a:pPr algn="ctr"/>
            <a:r>
              <a:rPr lang="en-US" sz="3600" dirty="0" smtClean="0"/>
              <a:t>ESSA:  </a:t>
            </a:r>
            <a:r>
              <a:rPr lang="en-US" sz="3600" dirty="0" smtClean="0">
                <a:solidFill>
                  <a:srgbClr val="FF6600"/>
                </a:solidFill>
              </a:rPr>
              <a:t>Additional EL OSTP Accommodations Changes</a:t>
            </a:r>
            <a:endParaRPr lang="en-US" sz="3600" dirty="0">
              <a:solidFill>
                <a:srgbClr val="FF6600"/>
              </a:solidFill>
            </a:endParaRPr>
          </a:p>
        </p:txBody>
      </p:sp>
      <p:sp>
        <p:nvSpPr>
          <p:cNvPr id="3" name="Content Placeholder 2"/>
          <p:cNvSpPr>
            <a:spLocks noGrp="1"/>
          </p:cNvSpPr>
          <p:nvPr>
            <p:ph idx="1"/>
          </p:nvPr>
        </p:nvSpPr>
        <p:spPr>
          <a:xfrm>
            <a:off x="628650" y="1612490"/>
            <a:ext cx="7886700" cy="4564473"/>
          </a:xfrm>
        </p:spPr>
        <p:txBody>
          <a:bodyPr>
            <a:normAutofit/>
          </a:bodyPr>
          <a:lstStyle/>
          <a:p>
            <a:r>
              <a:rPr lang="en-US" sz="3200" dirty="0" smtClean="0"/>
              <a:t>No monitored EL will be offered EL state testing accommodations </a:t>
            </a:r>
            <a:r>
              <a:rPr lang="en-US" sz="3200" dirty="0" smtClean="0">
                <a:solidFill>
                  <a:srgbClr val="FF6600"/>
                </a:solidFill>
              </a:rPr>
              <a:t>beyond their second monitor year</a:t>
            </a:r>
            <a:r>
              <a:rPr lang="en-US" sz="3200" dirty="0" smtClean="0"/>
              <a:t>. </a:t>
            </a:r>
          </a:p>
          <a:p>
            <a:endParaRPr lang="en-US" sz="3200" dirty="0"/>
          </a:p>
          <a:p>
            <a:r>
              <a:rPr lang="en-US" sz="3200" dirty="0" smtClean="0"/>
              <a:t>If any monitored EL does not test Proficient on OSTP ELA test in </a:t>
            </a:r>
            <a:r>
              <a:rPr lang="en-US" sz="3200" u="sng" dirty="0" smtClean="0"/>
              <a:t>either</a:t>
            </a:r>
            <a:r>
              <a:rPr lang="en-US" sz="3200" dirty="0" smtClean="0"/>
              <a:t> of the two monitor years, </a:t>
            </a:r>
            <a:r>
              <a:rPr lang="en-US" sz="3200" dirty="0" smtClean="0">
                <a:solidFill>
                  <a:srgbClr val="FF6600"/>
                </a:solidFill>
              </a:rPr>
              <a:t>he or she may be retested for EL services at district discretion</a:t>
            </a:r>
            <a:r>
              <a:rPr lang="en-US" sz="3200" dirty="0" smtClean="0"/>
              <a:t>. </a:t>
            </a:r>
            <a:endParaRPr lang="en-US" sz="3200" dirty="0"/>
          </a:p>
        </p:txBody>
      </p:sp>
    </p:spTree>
    <p:extLst>
      <p:ext uri="{BB962C8B-B14F-4D97-AF65-F5344CB8AC3E}">
        <p14:creationId xmlns:p14="http://schemas.microsoft.com/office/powerpoint/2010/main" val="174452360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37918" cy="6956854"/>
          </a:xfrm>
          <a:prstGeom prst="rect">
            <a:avLst/>
          </a:prstGeom>
        </p:spPr>
      </p:pic>
    </p:spTree>
    <p:extLst>
      <p:ext uri="{BB962C8B-B14F-4D97-AF65-F5344CB8AC3E}">
        <p14:creationId xmlns:p14="http://schemas.microsoft.com/office/powerpoint/2010/main" val="108826225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8658"/>
            <a:ext cx="8229600" cy="1338980"/>
          </a:xfrm>
        </p:spPr>
        <p:txBody>
          <a:bodyPr>
            <a:normAutofit/>
          </a:bodyPr>
          <a:lstStyle/>
          <a:p>
            <a:pPr algn="ctr"/>
            <a:r>
              <a:rPr lang="en-US" sz="3600" dirty="0" smtClean="0"/>
              <a:t>ESSA:  </a:t>
            </a:r>
            <a:r>
              <a:rPr lang="en-US" sz="3600" dirty="0" smtClean="0">
                <a:solidFill>
                  <a:srgbClr val="FF6600"/>
                </a:solidFill>
              </a:rPr>
              <a:t>Changes </a:t>
            </a:r>
            <a:r>
              <a:rPr lang="en-US" sz="3600" dirty="0">
                <a:solidFill>
                  <a:srgbClr val="FF6600"/>
                </a:solidFill>
              </a:rPr>
              <a:t>to </a:t>
            </a:r>
            <a:r>
              <a:rPr lang="en-US" sz="3600" dirty="0" smtClean="0">
                <a:solidFill>
                  <a:srgbClr val="FF6600"/>
                </a:solidFill>
              </a:rPr>
              <a:t>EL Alternate Assessment</a:t>
            </a:r>
            <a:endParaRPr lang="en-US" sz="3600" dirty="0">
              <a:solidFill>
                <a:srgbClr val="FF6600"/>
              </a:solidFill>
            </a:endParaRPr>
          </a:p>
        </p:txBody>
      </p:sp>
      <p:sp>
        <p:nvSpPr>
          <p:cNvPr id="3" name="Content Placeholder 2"/>
          <p:cNvSpPr>
            <a:spLocks noGrp="1"/>
          </p:cNvSpPr>
          <p:nvPr>
            <p:ph idx="1"/>
          </p:nvPr>
        </p:nvSpPr>
        <p:spPr>
          <a:xfrm>
            <a:off x="628650" y="1417638"/>
            <a:ext cx="7886700" cy="4759325"/>
          </a:xfrm>
        </p:spPr>
        <p:txBody>
          <a:bodyPr>
            <a:noAutofit/>
          </a:bodyPr>
          <a:lstStyle/>
          <a:p>
            <a:r>
              <a:rPr lang="en-US" sz="3200" dirty="0" smtClean="0"/>
              <a:t>Potential or existing ELs with severe cognitive disabilities can be evaluated for </a:t>
            </a:r>
            <a:r>
              <a:rPr lang="en-US" sz="3200" dirty="0" smtClean="0">
                <a:solidFill>
                  <a:srgbClr val="FF6600"/>
                </a:solidFill>
              </a:rPr>
              <a:t>No Measurable Academic Response (NMAR) </a:t>
            </a:r>
            <a:r>
              <a:rPr lang="en-US" sz="3200" dirty="0" smtClean="0"/>
              <a:t>status by their IEP team each year.</a:t>
            </a:r>
          </a:p>
          <a:p>
            <a:pPr marL="0" indent="0">
              <a:buNone/>
            </a:pPr>
            <a:endParaRPr lang="en-US" sz="3200" dirty="0" smtClean="0"/>
          </a:p>
          <a:p>
            <a:r>
              <a:rPr lang="en-US" sz="3200" dirty="0" smtClean="0"/>
              <a:t>Students found to meet </a:t>
            </a:r>
            <a:r>
              <a:rPr lang="en-US" sz="3200" dirty="0" smtClean="0">
                <a:solidFill>
                  <a:srgbClr val="FF6600"/>
                </a:solidFill>
              </a:rPr>
              <a:t>NMAR</a:t>
            </a:r>
            <a:r>
              <a:rPr lang="en-US" sz="3200" dirty="0" smtClean="0"/>
              <a:t> criteria will not be designated or served as EL, nor will they be given the </a:t>
            </a:r>
            <a:r>
              <a:rPr lang="en-US" sz="3200" dirty="0" smtClean="0">
                <a:solidFill>
                  <a:srgbClr val="FF6600"/>
                </a:solidFill>
              </a:rPr>
              <a:t>Alternate ACCESS for ELLs</a:t>
            </a:r>
            <a:r>
              <a:rPr lang="en-US" sz="3200" dirty="0" smtClean="0"/>
              <a:t>.</a:t>
            </a:r>
            <a:endParaRPr lang="en-US" sz="3200" dirty="0"/>
          </a:p>
        </p:txBody>
      </p:sp>
    </p:spTree>
    <p:extLst>
      <p:ext uri="{BB962C8B-B14F-4D97-AF65-F5344CB8AC3E}">
        <p14:creationId xmlns:p14="http://schemas.microsoft.com/office/powerpoint/2010/main" val="20642582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t>Locating WIDA </a:t>
            </a:r>
            <a:r>
              <a:rPr lang="en-US" sz="4000" dirty="0"/>
              <a:t>Training </a:t>
            </a:r>
            <a:r>
              <a:rPr lang="en-US" sz="4000" dirty="0" smtClean="0"/>
              <a:t>Courses</a:t>
            </a:r>
            <a:endParaRPr lang="en-US" sz="4000" dirty="0"/>
          </a:p>
        </p:txBody>
      </p:sp>
      <p:pic>
        <p:nvPicPr>
          <p:cNvPr id="4" name="Content Placeholder 3"/>
          <p:cNvPicPr>
            <a:picLocks noGrp="1" noChangeAspect="1"/>
          </p:cNvPicPr>
          <p:nvPr>
            <p:ph idx="1"/>
          </p:nvPr>
        </p:nvPicPr>
        <p:blipFill rotWithShape="1">
          <a:blip r:embed="rId2"/>
          <a:srcRect t="4534"/>
          <a:stretch/>
        </p:blipFill>
        <p:spPr>
          <a:xfrm>
            <a:off x="0" y="1360116"/>
            <a:ext cx="9144000" cy="5330244"/>
          </a:xfrm>
          <a:prstGeom prst="rect">
            <a:avLst/>
          </a:prstGeom>
        </p:spPr>
      </p:pic>
    </p:spTree>
    <p:extLst>
      <p:ext uri="{BB962C8B-B14F-4D97-AF65-F5344CB8AC3E}">
        <p14:creationId xmlns:p14="http://schemas.microsoft.com/office/powerpoint/2010/main" val="272604119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826"/>
            <a:ext cx="8229600" cy="1306802"/>
          </a:xfrm>
        </p:spPr>
        <p:txBody>
          <a:bodyPr>
            <a:normAutofit/>
          </a:bodyPr>
          <a:lstStyle/>
          <a:p>
            <a:pPr algn="ctr"/>
            <a:r>
              <a:rPr lang="en-US" dirty="0" smtClean="0"/>
              <a:t>No Measurable Academic Response (NMAR) Criteria</a:t>
            </a:r>
            <a:endParaRPr lang="en-US" dirty="0"/>
          </a:p>
        </p:txBody>
      </p:sp>
      <p:sp>
        <p:nvSpPr>
          <p:cNvPr id="3" name="Content Placeholder 2"/>
          <p:cNvSpPr>
            <a:spLocks noGrp="1"/>
          </p:cNvSpPr>
          <p:nvPr>
            <p:ph idx="1"/>
          </p:nvPr>
        </p:nvSpPr>
        <p:spPr>
          <a:xfrm>
            <a:off x="628650" y="1563329"/>
            <a:ext cx="7886700" cy="4613634"/>
          </a:xfrm>
        </p:spPr>
        <p:txBody>
          <a:bodyPr>
            <a:normAutofit/>
          </a:bodyPr>
          <a:lstStyle/>
          <a:p>
            <a:r>
              <a:rPr lang="en-US" sz="3200" dirty="0" smtClean="0"/>
              <a:t>To qualify as </a:t>
            </a:r>
            <a:r>
              <a:rPr lang="en-US" sz="3200" dirty="0" smtClean="0">
                <a:solidFill>
                  <a:srgbClr val="00B050"/>
                </a:solidFill>
              </a:rPr>
              <a:t>NMAR</a:t>
            </a:r>
            <a:r>
              <a:rPr lang="en-US" sz="3200" dirty="0" smtClean="0"/>
              <a:t>, student must be found to:</a:t>
            </a:r>
          </a:p>
          <a:p>
            <a:pPr lvl="1"/>
            <a:r>
              <a:rPr lang="en-US" sz="2800" dirty="0" smtClean="0">
                <a:solidFill>
                  <a:srgbClr val="FF6600"/>
                </a:solidFill>
              </a:rPr>
              <a:t>Be </a:t>
            </a:r>
            <a:r>
              <a:rPr lang="en-US" sz="2800" dirty="0">
                <a:solidFill>
                  <a:srgbClr val="FF6600"/>
                </a:solidFill>
              </a:rPr>
              <a:t>unable to demonstrate any observable reaction to a specific </a:t>
            </a:r>
            <a:r>
              <a:rPr lang="en-US" sz="2800" dirty="0" smtClean="0">
                <a:solidFill>
                  <a:srgbClr val="FF6600"/>
                </a:solidFill>
              </a:rPr>
              <a:t>stimulus,</a:t>
            </a:r>
          </a:p>
          <a:p>
            <a:pPr lvl="1"/>
            <a:r>
              <a:rPr lang="en-US" sz="2800" dirty="0" smtClean="0">
                <a:solidFill>
                  <a:srgbClr val="FF6600"/>
                </a:solidFill>
              </a:rPr>
              <a:t>Exhibit </a:t>
            </a:r>
            <a:r>
              <a:rPr lang="en-US" sz="2800" dirty="0">
                <a:solidFill>
                  <a:srgbClr val="FF6600"/>
                </a:solidFill>
              </a:rPr>
              <a:t>only startle </a:t>
            </a:r>
            <a:r>
              <a:rPr lang="en-US" sz="2800" dirty="0" smtClean="0">
                <a:solidFill>
                  <a:srgbClr val="FF6600"/>
                </a:solidFill>
              </a:rPr>
              <a:t>responses,</a:t>
            </a:r>
          </a:p>
          <a:p>
            <a:pPr lvl="1"/>
            <a:r>
              <a:rPr lang="en-US" sz="2800" dirty="0" smtClean="0">
                <a:solidFill>
                  <a:srgbClr val="FF6600"/>
                </a:solidFill>
              </a:rPr>
              <a:t>Track </a:t>
            </a:r>
            <a:r>
              <a:rPr lang="en-US" sz="2800" dirty="0">
                <a:solidFill>
                  <a:srgbClr val="FF6600"/>
                </a:solidFill>
              </a:rPr>
              <a:t>or </a:t>
            </a:r>
            <a:r>
              <a:rPr lang="en-US" sz="2800" dirty="0" smtClean="0">
                <a:solidFill>
                  <a:srgbClr val="FF6600"/>
                </a:solidFill>
              </a:rPr>
              <a:t>fixate </a:t>
            </a:r>
            <a:r>
              <a:rPr lang="en-US" sz="2800" dirty="0">
                <a:solidFill>
                  <a:srgbClr val="FF6600"/>
                </a:solidFill>
              </a:rPr>
              <a:t>on objects at random and not for a </a:t>
            </a:r>
            <a:r>
              <a:rPr lang="en-US" sz="2800" dirty="0" smtClean="0">
                <a:solidFill>
                  <a:srgbClr val="FF6600"/>
                </a:solidFill>
              </a:rPr>
              <a:t>purpose,</a:t>
            </a:r>
          </a:p>
          <a:p>
            <a:pPr lvl="1"/>
            <a:r>
              <a:rPr lang="en-US" sz="2800" dirty="0" smtClean="0">
                <a:solidFill>
                  <a:srgbClr val="FF6600"/>
                </a:solidFill>
              </a:rPr>
              <a:t>Move </a:t>
            </a:r>
            <a:r>
              <a:rPr lang="en-US" sz="2800" dirty="0">
                <a:solidFill>
                  <a:srgbClr val="FF6600"/>
                </a:solidFill>
              </a:rPr>
              <a:t>or </a:t>
            </a:r>
            <a:r>
              <a:rPr lang="en-US" sz="2800" dirty="0" smtClean="0">
                <a:solidFill>
                  <a:srgbClr val="FF6600"/>
                </a:solidFill>
              </a:rPr>
              <a:t>respond </a:t>
            </a:r>
            <a:r>
              <a:rPr lang="en-US" sz="2800" dirty="0">
                <a:solidFill>
                  <a:srgbClr val="FF6600"/>
                </a:solidFill>
              </a:rPr>
              <a:t>only to internal </a:t>
            </a:r>
            <a:r>
              <a:rPr lang="en-US" sz="2800" dirty="0" smtClean="0">
                <a:solidFill>
                  <a:srgbClr val="FF6600"/>
                </a:solidFill>
              </a:rPr>
              <a:t>stimuli, </a:t>
            </a:r>
            <a:r>
              <a:rPr lang="en-US" sz="2800" i="1" dirty="0" smtClean="0">
                <a:solidFill>
                  <a:srgbClr val="0070C0"/>
                </a:solidFill>
              </a:rPr>
              <a:t>AND</a:t>
            </a:r>
          </a:p>
          <a:p>
            <a:pPr lvl="1"/>
            <a:r>
              <a:rPr lang="en-US" sz="2800" dirty="0" smtClean="0">
                <a:solidFill>
                  <a:srgbClr val="FF6600"/>
                </a:solidFill>
              </a:rPr>
              <a:t>Vocalize </a:t>
            </a:r>
            <a:r>
              <a:rPr lang="en-US" sz="2800" dirty="0">
                <a:solidFill>
                  <a:srgbClr val="FF6600"/>
                </a:solidFill>
              </a:rPr>
              <a:t>intermittently regardless of changes in environment.</a:t>
            </a:r>
          </a:p>
        </p:txBody>
      </p:sp>
    </p:spTree>
    <p:extLst>
      <p:ext uri="{BB962C8B-B14F-4D97-AF65-F5344CB8AC3E}">
        <p14:creationId xmlns:p14="http://schemas.microsoft.com/office/powerpoint/2010/main" val="198641314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t>NMAR Evaluation Process</a:t>
            </a:r>
            <a:endParaRPr lang="en-US" sz="4000" dirty="0"/>
          </a:p>
        </p:txBody>
      </p:sp>
      <p:sp>
        <p:nvSpPr>
          <p:cNvPr id="3" name="Content Placeholder 2"/>
          <p:cNvSpPr>
            <a:spLocks noGrp="1"/>
          </p:cNvSpPr>
          <p:nvPr>
            <p:ph idx="1"/>
          </p:nvPr>
        </p:nvSpPr>
        <p:spPr>
          <a:xfrm>
            <a:off x="628650" y="1592826"/>
            <a:ext cx="7886700" cy="4584137"/>
          </a:xfrm>
        </p:spPr>
        <p:txBody>
          <a:bodyPr>
            <a:normAutofit/>
          </a:bodyPr>
          <a:lstStyle/>
          <a:p>
            <a:r>
              <a:rPr lang="en-US" sz="3200" dirty="0"/>
              <a:t>S</a:t>
            </a:r>
            <a:r>
              <a:rPr lang="en-US" sz="3200" dirty="0" smtClean="0"/>
              <a:t>tudent’s </a:t>
            </a:r>
            <a:r>
              <a:rPr lang="en-US" sz="3200" dirty="0"/>
              <a:t>academic team must agree that he or she </a:t>
            </a:r>
            <a:r>
              <a:rPr lang="en-US" sz="3200" dirty="0">
                <a:solidFill>
                  <a:srgbClr val="FF6600"/>
                </a:solidFill>
              </a:rPr>
              <a:t>meets </a:t>
            </a:r>
            <a:r>
              <a:rPr lang="en-US" sz="3200" u="sng" dirty="0">
                <a:solidFill>
                  <a:srgbClr val="FF6600"/>
                </a:solidFill>
              </a:rPr>
              <a:t>all five </a:t>
            </a:r>
            <a:r>
              <a:rPr lang="en-US" sz="3200" dirty="0"/>
              <a:t>of the criteria. </a:t>
            </a:r>
            <a:endParaRPr lang="en-US" sz="3200" dirty="0" smtClean="0"/>
          </a:p>
          <a:p>
            <a:endParaRPr lang="en-US" sz="3200" dirty="0"/>
          </a:p>
          <a:p>
            <a:r>
              <a:rPr lang="en-US" sz="3200" dirty="0" smtClean="0"/>
              <a:t>The </a:t>
            </a:r>
            <a:r>
              <a:rPr lang="en-US" sz="3200" dirty="0"/>
              <a:t>decision to </a:t>
            </a:r>
            <a:r>
              <a:rPr lang="en-US" sz="3200" dirty="0" smtClean="0"/>
              <a:t>classify a potential EL, or reclassify an existing EL, as </a:t>
            </a:r>
            <a:r>
              <a:rPr lang="en-US" sz="3200" dirty="0">
                <a:solidFill>
                  <a:srgbClr val="FF6600"/>
                </a:solidFill>
              </a:rPr>
              <a:t>NMAR</a:t>
            </a:r>
            <a:r>
              <a:rPr lang="en-US" sz="3200" dirty="0"/>
              <a:t> </a:t>
            </a:r>
            <a:r>
              <a:rPr lang="en-US" sz="3200" u="sng" dirty="0"/>
              <a:t>must be revisited at the beginning of each academic year</a:t>
            </a:r>
            <a:r>
              <a:rPr lang="en-US" sz="3200" dirty="0"/>
              <a:t> by the student’s IEP </a:t>
            </a:r>
            <a:r>
              <a:rPr lang="en-US" sz="3200" dirty="0" smtClean="0"/>
              <a:t>team, with input from an EL representative. </a:t>
            </a:r>
            <a:endParaRPr lang="en-US" sz="3200" dirty="0"/>
          </a:p>
        </p:txBody>
      </p:sp>
    </p:spTree>
    <p:extLst>
      <p:ext uri="{BB962C8B-B14F-4D97-AF65-F5344CB8AC3E}">
        <p14:creationId xmlns:p14="http://schemas.microsoft.com/office/powerpoint/2010/main" val="338130723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rmAutofit/>
          </a:bodyPr>
          <a:lstStyle/>
          <a:p>
            <a:pPr algn="ctr"/>
            <a:r>
              <a:rPr lang="en-US" dirty="0" smtClean="0"/>
              <a:t/>
            </a:r>
            <a:br>
              <a:rPr lang="en-US" dirty="0" smtClean="0"/>
            </a:br>
            <a:r>
              <a:rPr lang="en-US" sz="4800" dirty="0" smtClean="0">
                <a:solidFill>
                  <a:srgbClr val="FF6600"/>
                </a:solidFill>
              </a:rPr>
              <a:t>New WIDA </a:t>
            </a:r>
            <a:r>
              <a:rPr lang="en-US" sz="4800" dirty="0" smtClean="0">
                <a:solidFill>
                  <a:srgbClr val="FF6600"/>
                </a:solidFill>
              </a:rPr>
              <a:t>Website</a:t>
            </a:r>
            <a:endParaRPr lang="en-US" sz="4800" dirty="0">
              <a:solidFill>
                <a:srgbClr val="FF6600"/>
              </a:solidFill>
            </a:endParaRPr>
          </a:p>
        </p:txBody>
      </p:sp>
      <p:sp>
        <p:nvSpPr>
          <p:cNvPr id="3" name="Content Placeholder 2"/>
          <p:cNvSpPr>
            <a:spLocks noGrp="1"/>
          </p:cNvSpPr>
          <p:nvPr>
            <p:ph idx="1"/>
          </p:nvPr>
        </p:nvSpPr>
        <p:spPr>
          <a:xfrm>
            <a:off x="628650" y="1327356"/>
            <a:ext cx="7886700" cy="4849608"/>
          </a:xfrm>
        </p:spPr>
        <p:txBody>
          <a:bodyPr>
            <a:noAutofit/>
          </a:bodyPr>
          <a:lstStyle/>
          <a:p>
            <a:r>
              <a:rPr lang="en-US" sz="3100" dirty="0" smtClean="0"/>
              <a:t>New site, </a:t>
            </a:r>
            <a:r>
              <a:rPr lang="en-US" sz="3200" dirty="0" smtClean="0">
                <a:hlinkClick r:id="rId2" action="ppaction://hlinkfile"/>
              </a:rPr>
              <a:t>wida.wisc.edu</a:t>
            </a:r>
            <a:r>
              <a:rPr lang="en-US" sz="3200" dirty="0" smtClean="0"/>
              <a:t>,</a:t>
            </a:r>
            <a:r>
              <a:rPr lang="en-US" sz="3100" dirty="0" smtClean="0"/>
              <a:t> will offer improved navigability and user-friendliness.</a:t>
            </a:r>
          </a:p>
          <a:p>
            <a:pPr marL="0" indent="0">
              <a:buNone/>
            </a:pPr>
            <a:endParaRPr lang="en-US" sz="3100" dirty="0" smtClean="0"/>
          </a:p>
          <a:p>
            <a:r>
              <a:rPr lang="en-US" sz="3100" dirty="0" smtClean="0"/>
              <a:t>Please consult the </a:t>
            </a:r>
            <a:r>
              <a:rPr lang="en-US" sz="3100" dirty="0" smtClean="0">
                <a:hlinkClick r:id="rId3"/>
              </a:rPr>
              <a:t>WIDA Public Websit</a:t>
            </a:r>
            <a:r>
              <a:rPr lang="en-US" sz="3100" dirty="0" smtClean="0">
                <a:hlinkClick r:id="rId3"/>
              </a:rPr>
              <a:t>e-Key Changes Guide </a:t>
            </a:r>
            <a:r>
              <a:rPr lang="en-US" sz="3100" dirty="0" smtClean="0"/>
              <a:t>for additional info.</a:t>
            </a:r>
            <a:endParaRPr lang="en-US" sz="3100" dirty="0" smtClean="0"/>
          </a:p>
          <a:p>
            <a:pPr marL="0" indent="0">
              <a:buNone/>
            </a:pPr>
            <a:endParaRPr lang="en-US" sz="3100" dirty="0" smtClean="0"/>
          </a:p>
          <a:p>
            <a:r>
              <a:rPr lang="en-US" sz="3100" dirty="0" smtClean="0"/>
              <a:t>Users can navigate to new site via </a:t>
            </a:r>
            <a:r>
              <a:rPr lang="en-US" sz="3100" dirty="0" smtClean="0">
                <a:hlinkClick r:id="rId4"/>
              </a:rPr>
              <a:t>www.wida.us</a:t>
            </a:r>
            <a:r>
              <a:rPr lang="en-US" sz="3100" dirty="0" smtClean="0"/>
              <a:t> for </a:t>
            </a:r>
            <a:r>
              <a:rPr lang="en-US" sz="3100" u="sng" dirty="0" smtClean="0"/>
              <a:t>1 year</a:t>
            </a:r>
            <a:r>
              <a:rPr lang="en-US" sz="3100" dirty="0" smtClean="0"/>
              <a:t> after new site goes live.</a:t>
            </a:r>
            <a:endParaRPr lang="en-US" sz="3100" dirty="0"/>
          </a:p>
        </p:txBody>
      </p:sp>
    </p:spTree>
    <p:extLst>
      <p:ext uri="{BB962C8B-B14F-4D97-AF65-F5344CB8AC3E}">
        <p14:creationId xmlns:p14="http://schemas.microsoft.com/office/powerpoint/2010/main" val="10014718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90"/>
            <a:ext cx="8229600" cy="1329148"/>
          </a:xfrm>
        </p:spPr>
        <p:txBody>
          <a:bodyPr>
            <a:normAutofit/>
          </a:bodyPr>
          <a:lstStyle/>
          <a:p>
            <a:pPr algn="ctr"/>
            <a:r>
              <a:rPr lang="en-US" sz="3600" dirty="0" smtClean="0"/>
              <a:t>Upcoming Trainings: </a:t>
            </a:r>
            <a:br>
              <a:rPr lang="en-US" sz="3600" dirty="0" smtClean="0"/>
            </a:br>
            <a:r>
              <a:rPr lang="en-US" sz="3600" dirty="0" smtClean="0">
                <a:solidFill>
                  <a:srgbClr val="FF6600"/>
                </a:solidFill>
              </a:rPr>
              <a:t>WIDA eLearning Modules</a:t>
            </a:r>
            <a:endParaRPr lang="en-US" sz="3600" dirty="0">
              <a:solidFill>
                <a:srgbClr val="FF6600"/>
              </a:solidFill>
            </a:endParaRPr>
          </a:p>
        </p:txBody>
      </p:sp>
      <p:sp>
        <p:nvSpPr>
          <p:cNvPr id="3" name="Content Placeholder 2"/>
          <p:cNvSpPr>
            <a:spLocks noGrp="1"/>
          </p:cNvSpPr>
          <p:nvPr>
            <p:ph idx="1"/>
          </p:nvPr>
        </p:nvSpPr>
        <p:spPr>
          <a:xfrm>
            <a:off x="628650" y="1327356"/>
            <a:ext cx="7886700" cy="4849608"/>
          </a:xfrm>
        </p:spPr>
        <p:txBody>
          <a:bodyPr>
            <a:noAutofit/>
          </a:bodyPr>
          <a:lstStyle/>
          <a:p>
            <a:r>
              <a:rPr lang="en-US" sz="2800" dirty="0" smtClean="0"/>
              <a:t>Oklahoma is 1 of 5 states piloting </a:t>
            </a:r>
            <a:r>
              <a:rPr lang="en-US" sz="2800" dirty="0" smtClean="0">
                <a:solidFill>
                  <a:srgbClr val="FF6600"/>
                </a:solidFill>
              </a:rPr>
              <a:t>WIDA’s eLearning modules</a:t>
            </a:r>
            <a:r>
              <a:rPr lang="en-US" sz="2800" dirty="0" smtClean="0"/>
              <a:t> in 2018-2019.</a:t>
            </a:r>
          </a:p>
          <a:p>
            <a:pPr marL="0" indent="0">
              <a:buNone/>
            </a:pPr>
            <a:endParaRPr lang="en-US" sz="2800" dirty="0" smtClean="0"/>
          </a:p>
          <a:p>
            <a:r>
              <a:rPr lang="en-US" sz="2800" dirty="0" smtClean="0"/>
              <a:t>September 1, 2018-June 30, 2019: </a:t>
            </a:r>
            <a:r>
              <a:rPr lang="en-US" sz="2800" dirty="0">
                <a:solidFill>
                  <a:srgbClr val="FF6600"/>
                </a:solidFill>
              </a:rPr>
              <a:t>A</a:t>
            </a:r>
            <a:r>
              <a:rPr lang="en-US" sz="2800" dirty="0" smtClean="0">
                <a:solidFill>
                  <a:srgbClr val="FF6600"/>
                </a:solidFill>
              </a:rPr>
              <a:t>ll Oklahoma educators with a WIDA login </a:t>
            </a:r>
            <a:r>
              <a:rPr lang="en-US" sz="2800" dirty="0" smtClean="0"/>
              <a:t>will have access to </a:t>
            </a:r>
            <a:r>
              <a:rPr lang="en-US" sz="2800" dirty="0"/>
              <a:t>4</a:t>
            </a:r>
            <a:r>
              <a:rPr lang="en-US" sz="2800" dirty="0" smtClean="0"/>
              <a:t> self-paced eLearning modules.</a:t>
            </a:r>
          </a:p>
          <a:p>
            <a:pPr marL="0" indent="0">
              <a:buNone/>
            </a:pPr>
            <a:endParaRPr lang="en-US" sz="2800" dirty="0" smtClean="0"/>
          </a:p>
          <a:p>
            <a:r>
              <a:rPr lang="en-US" sz="2800" dirty="0"/>
              <a:t>P</a:t>
            </a:r>
            <a:r>
              <a:rPr lang="en-US" sz="2800" dirty="0" smtClean="0"/>
              <a:t>latform for modules is </a:t>
            </a:r>
            <a:r>
              <a:rPr lang="en-US" sz="2800" dirty="0" smtClean="0">
                <a:solidFill>
                  <a:srgbClr val="FF6600"/>
                </a:solidFill>
              </a:rPr>
              <a:t>Canvas</a:t>
            </a:r>
            <a:r>
              <a:rPr lang="en-US" sz="2800" dirty="0" smtClean="0"/>
              <a:t>. Users can print </a:t>
            </a:r>
            <a:r>
              <a:rPr lang="en-US" sz="2800" dirty="0" smtClean="0">
                <a:solidFill>
                  <a:srgbClr val="FF6600"/>
                </a:solidFill>
              </a:rPr>
              <a:t>training certificates </a:t>
            </a:r>
            <a:r>
              <a:rPr lang="en-US" sz="2800" dirty="0" smtClean="0"/>
              <a:t>upon module completion. </a:t>
            </a:r>
            <a:endParaRPr lang="en-US" sz="2800" dirty="0"/>
          </a:p>
        </p:txBody>
      </p:sp>
    </p:spTree>
    <p:extLst>
      <p:ext uri="{BB962C8B-B14F-4D97-AF65-F5344CB8AC3E}">
        <p14:creationId xmlns:p14="http://schemas.microsoft.com/office/powerpoint/2010/main" val="261179177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90"/>
            <a:ext cx="8229600" cy="1329148"/>
          </a:xfrm>
        </p:spPr>
        <p:txBody>
          <a:bodyPr>
            <a:normAutofit/>
          </a:bodyPr>
          <a:lstStyle/>
          <a:p>
            <a:pPr algn="ctr"/>
            <a:r>
              <a:rPr lang="en-US" sz="3600" dirty="0"/>
              <a:t>Upcoming Trainings: </a:t>
            </a:r>
            <a:r>
              <a:rPr lang="en-US" sz="3600" dirty="0" smtClean="0"/>
              <a:t/>
            </a:r>
            <a:br>
              <a:rPr lang="en-US" sz="3600" dirty="0" smtClean="0"/>
            </a:br>
            <a:r>
              <a:rPr lang="en-US" sz="3600" dirty="0" smtClean="0">
                <a:solidFill>
                  <a:srgbClr val="FF6600"/>
                </a:solidFill>
              </a:rPr>
              <a:t>WIDA </a:t>
            </a:r>
            <a:r>
              <a:rPr lang="en-US" sz="3600" dirty="0">
                <a:solidFill>
                  <a:srgbClr val="FF6600"/>
                </a:solidFill>
              </a:rPr>
              <a:t>eLearning </a:t>
            </a:r>
            <a:r>
              <a:rPr lang="en-US" sz="3600" dirty="0" smtClean="0">
                <a:solidFill>
                  <a:srgbClr val="FF6600"/>
                </a:solidFill>
              </a:rPr>
              <a:t>Module #1</a:t>
            </a:r>
            <a:endParaRPr lang="en-US" sz="3600" dirty="0">
              <a:solidFill>
                <a:srgbClr val="FF6600"/>
              </a:solidFill>
            </a:endParaRPr>
          </a:p>
        </p:txBody>
      </p:sp>
      <p:sp>
        <p:nvSpPr>
          <p:cNvPr id="3" name="Content Placeholder 2"/>
          <p:cNvSpPr>
            <a:spLocks noGrp="1"/>
          </p:cNvSpPr>
          <p:nvPr>
            <p:ph idx="1"/>
          </p:nvPr>
        </p:nvSpPr>
        <p:spPr/>
        <p:txBody>
          <a:bodyPr>
            <a:normAutofit lnSpcReduction="10000"/>
          </a:bodyPr>
          <a:lstStyle/>
          <a:p>
            <a:r>
              <a:rPr lang="en-US" sz="3600" dirty="0" smtClean="0"/>
              <a:t>Foundational Concepts </a:t>
            </a:r>
            <a:r>
              <a:rPr lang="en-US" sz="3600" dirty="0" err="1" smtClean="0"/>
              <a:t>eWorkshop</a:t>
            </a:r>
            <a:r>
              <a:rPr lang="en-US" sz="3600" dirty="0" smtClean="0"/>
              <a:t> for K-12 Educators:</a:t>
            </a:r>
          </a:p>
          <a:p>
            <a:pPr lvl="1"/>
            <a:r>
              <a:rPr lang="en-US" sz="3000" dirty="0" smtClean="0">
                <a:solidFill>
                  <a:srgbClr val="FF6600"/>
                </a:solidFill>
              </a:rPr>
              <a:t>Designed for Teacher Leaders, Facilitators, Coaches, and EL/Bilingual Teachers</a:t>
            </a:r>
          </a:p>
          <a:p>
            <a:pPr lvl="1"/>
            <a:r>
              <a:rPr lang="en-US" sz="3000" dirty="0" smtClean="0">
                <a:solidFill>
                  <a:srgbClr val="FF6600"/>
                </a:solidFill>
              </a:rPr>
              <a:t>Includes learning interactivities, handouts, worksheets, and videos</a:t>
            </a:r>
          </a:p>
          <a:p>
            <a:pPr lvl="1"/>
            <a:r>
              <a:rPr lang="en-US" sz="3000" dirty="0" smtClean="0">
                <a:solidFill>
                  <a:srgbClr val="FF6600"/>
                </a:solidFill>
              </a:rPr>
              <a:t>Contains enough content and materials for facilitators to do two full days of training with PLCs</a:t>
            </a:r>
            <a:endParaRPr lang="en-US" sz="3000" dirty="0">
              <a:solidFill>
                <a:srgbClr val="FF6600"/>
              </a:solidFill>
            </a:endParaRPr>
          </a:p>
        </p:txBody>
      </p:sp>
    </p:spTree>
    <p:extLst>
      <p:ext uri="{BB962C8B-B14F-4D97-AF65-F5344CB8AC3E}">
        <p14:creationId xmlns:p14="http://schemas.microsoft.com/office/powerpoint/2010/main" val="90965987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90"/>
            <a:ext cx="8229600" cy="1329148"/>
          </a:xfrm>
        </p:spPr>
        <p:txBody>
          <a:bodyPr>
            <a:normAutofit/>
          </a:bodyPr>
          <a:lstStyle/>
          <a:p>
            <a:pPr algn="ctr"/>
            <a:r>
              <a:rPr lang="en-US" sz="3600" dirty="0"/>
              <a:t>Upcoming Trainings: </a:t>
            </a:r>
            <a:r>
              <a:rPr lang="en-US" sz="3600" dirty="0" smtClean="0"/>
              <a:t/>
            </a:r>
            <a:br>
              <a:rPr lang="en-US" sz="3600" dirty="0" smtClean="0"/>
            </a:br>
            <a:r>
              <a:rPr lang="en-US" sz="3600" dirty="0" smtClean="0">
                <a:solidFill>
                  <a:srgbClr val="FF6600"/>
                </a:solidFill>
              </a:rPr>
              <a:t>WIDA </a:t>
            </a:r>
            <a:r>
              <a:rPr lang="en-US" sz="3600" dirty="0">
                <a:solidFill>
                  <a:srgbClr val="FF6600"/>
                </a:solidFill>
              </a:rPr>
              <a:t>eLearning </a:t>
            </a:r>
            <a:r>
              <a:rPr lang="en-US" sz="3600" dirty="0" smtClean="0">
                <a:solidFill>
                  <a:srgbClr val="FF6600"/>
                </a:solidFill>
              </a:rPr>
              <a:t>Module #2</a:t>
            </a:r>
            <a:endParaRPr lang="en-US" sz="3600" dirty="0">
              <a:solidFill>
                <a:srgbClr val="FF6600"/>
              </a:solidFill>
            </a:endParaRPr>
          </a:p>
        </p:txBody>
      </p:sp>
      <p:sp>
        <p:nvSpPr>
          <p:cNvPr id="3" name="Content Placeholder 2"/>
          <p:cNvSpPr>
            <a:spLocks noGrp="1"/>
          </p:cNvSpPr>
          <p:nvPr>
            <p:ph idx="1"/>
          </p:nvPr>
        </p:nvSpPr>
        <p:spPr/>
        <p:txBody>
          <a:bodyPr>
            <a:normAutofit fontScale="92500" lnSpcReduction="10000"/>
          </a:bodyPr>
          <a:lstStyle/>
          <a:p>
            <a:r>
              <a:rPr lang="en-US" sz="3600" dirty="0" smtClean="0"/>
              <a:t>Doing and Talking STEM </a:t>
            </a:r>
            <a:r>
              <a:rPr lang="en-US" sz="3600" dirty="0" err="1"/>
              <a:t>e</a:t>
            </a:r>
            <a:r>
              <a:rPr lang="en-US" sz="3600" dirty="0" err="1" smtClean="0"/>
              <a:t>Workshop</a:t>
            </a:r>
            <a:r>
              <a:rPr lang="en-US" sz="3600" dirty="0" smtClean="0"/>
              <a:t>:</a:t>
            </a:r>
          </a:p>
          <a:p>
            <a:pPr lvl="1"/>
            <a:r>
              <a:rPr lang="en-US" sz="3400" dirty="0" smtClean="0">
                <a:solidFill>
                  <a:srgbClr val="FF6600"/>
                </a:solidFill>
              </a:rPr>
              <a:t>For K-12 Science Teachers, Math Teachers, and EL Teachers</a:t>
            </a:r>
          </a:p>
          <a:p>
            <a:pPr lvl="1"/>
            <a:r>
              <a:rPr lang="en-US" sz="3400" dirty="0" smtClean="0">
                <a:solidFill>
                  <a:srgbClr val="FF6600"/>
                </a:solidFill>
              </a:rPr>
              <a:t>Supports teachers as module takes them through series of reflections, video exercises, and resources on the </a:t>
            </a:r>
            <a:r>
              <a:rPr lang="en-US" sz="3400" dirty="0" smtClean="0">
                <a:solidFill>
                  <a:srgbClr val="FF6600"/>
                </a:solidFill>
                <a:hlinkClick r:id="rId3"/>
              </a:rPr>
              <a:t>Doing and Talking Math and Science </a:t>
            </a:r>
            <a:r>
              <a:rPr lang="en-US" sz="3400" dirty="0" smtClean="0">
                <a:solidFill>
                  <a:srgbClr val="FF6600"/>
                </a:solidFill>
              </a:rPr>
              <a:t>website.</a:t>
            </a:r>
          </a:p>
          <a:p>
            <a:pPr lvl="1"/>
            <a:r>
              <a:rPr lang="en-US" sz="3400" dirty="0" smtClean="0">
                <a:solidFill>
                  <a:srgbClr val="FF6600"/>
                </a:solidFill>
              </a:rPr>
              <a:t>Users can access additional education pathways and resources upon module completion.</a:t>
            </a:r>
          </a:p>
          <a:p>
            <a:pPr lvl="1"/>
            <a:endParaRPr lang="en-US" sz="3200" dirty="0" smtClean="0"/>
          </a:p>
          <a:p>
            <a:pPr lvl="1"/>
            <a:endParaRPr lang="en-US" sz="3200" dirty="0"/>
          </a:p>
        </p:txBody>
      </p:sp>
    </p:spTree>
    <p:extLst>
      <p:ext uri="{BB962C8B-B14F-4D97-AF65-F5344CB8AC3E}">
        <p14:creationId xmlns:p14="http://schemas.microsoft.com/office/powerpoint/2010/main" val="69093629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826"/>
            <a:ext cx="8229600" cy="1348812"/>
          </a:xfrm>
        </p:spPr>
        <p:txBody>
          <a:bodyPr>
            <a:normAutofit/>
          </a:bodyPr>
          <a:lstStyle/>
          <a:p>
            <a:pPr algn="ctr"/>
            <a:r>
              <a:rPr lang="en-US" sz="3600" dirty="0"/>
              <a:t>Upcoming Trainings: </a:t>
            </a:r>
            <a:r>
              <a:rPr lang="en-US" sz="3600" dirty="0" smtClean="0"/>
              <a:t/>
            </a:r>
            <a:br>
              <a:rPr lang="en-US" sz="3600" dirty="0" smtClean="0"/>
            </a:br>
            <a:r>
              <a:rPr lang="en-US" sz="3600" dirty="0" smtClean="0">
                <a:solidFill>
                  <a:srgbClr val="FF6600"/>
                </a:solidFill>
              </a:rPr>
              <a:t>WIDA </a:t>
            </a:r>
            <a:r>
              <a:rPr lang="en-US" sz="3600" dirty="0">
                <a:solidFill>
                  <a:srgbClr val="FF6600"/>
                </a:solidFill>
              </a:rPr>
              <a:t>eLearning </a:t>
            </a:r>
            <a:r>
              <a:rPr lang="en-US" sz="3600" dirty="0" smtClean="0">
                <a:solidFill>
                  <a:srgbClr val="FF6600"/>
                </a:solidFill>
              </a:rPr>
              <a:t>Module #3</a:t>
            </a:r>
            <a:endParaRPr lang="en-US" sz="3600" dirty="0">
              <a:solidFill>
                <a:srgbClr val="FF6600"/>
              </a:solidFill>
            </a:endParaRPr>
          </a:p>
        </p:txBody>
      </p:sp>
      <p:sp>
        <p:nvSpPr>
          <p:cNvPr id="3" name="Content Placeholder 2"/>
          <p:cNvSpPr>
            <a:spLocks noGrp="1"/>
          </p:cNvSpPr>
          <p:nvPr>
            <p:ph idx="1"/>
          </p:nvPr>
        </p:nvSpPr>
        <p:spPr/>
        <p:txBody>
          <a:bodyPr>
            <a:normAutofit fontScale="92500" lnSpcReduction="20000"/>
          </a:bodyPr>
          <a:lstStyle/>
          <a:p>
            <a:r>
              <a:rPr lang="en-US" sz="3400" dirty="0" smtClean="0"/>
              <a:t>Using the WIDA Writing Rubric </a:t>
            </a:r>
            <a:r>
              <a:rPr lang="en-US" sz="3400" dirty="0" err="1" smtClean="0"/>
              <a:t>eWorkshop</a:t>
            </a:r>
            <a:r>
              <a:rPr lang="en-US" sz="3400" dirty="0" smtClean="0"/>
              <a:t>:</a:t>
            </a:r>
          </a:p>
          <a:p>
            <a:pPr lvl="1"/>
            <a:r>
              <a:rPr lang="en-US" sz="3000" dirty="0">
                <a:solidFill>
                  <a:srgbClr val="FF6600"/>
                </a:solidFill>
              </a:rPr>
              <a:t>F</a:t>
            </a:r>
            <a:r>
              <a:rPr lang="en-US" sz="3000" dirty="0" smtClean="0">
                <a:solidFill>
                  <a:srgbClr val="FF6600"/>
                </a:solidFill>
              </a:rPr>
              <a:t>or 1st-12</a:t>
            </a:r>
            <a:r>
              <a:rPr lang="en-US" sz="3000" baseline="30000" dirty="0" smtClean="0">
                <a:solidFill>
                  <a:srgbClr val="FF6600"/>
                </a:solidFill>
              </a:rPr>
              <a:t>th</a:t>
            </a:r>
            <a:r>
              <a:rPr lang="en-US" sz="3000" dirty="0" smtClean="0">
                <a:solidFill>
                  <a:srgbClr val="FF6600"/>
                </a:solidFill>
              </a:rPr>
              <a:t> grade classroom &amp; EL teachers</a:t>
            </a:r>
          </a:p>
          <a:p>
            <a:pPr lvl="1"/>
            <a:r>
              <a:rPr lang="en-US" sz="3000" dirty="0" smtClean="0">
                <a:solidFill>
                  <a:srgbClr val="FF6600"/>
                </a:solidFill>
              </a:rPr>
              <a:t>May be used individually or with PLCs; </a:t>
            </a:r>
            <a:r>
              <a:rPr lang="en-US" sz="3000" i="1" dirty="0" smtClean="0">
                <a:solidFill>
                  <a:srgbClr val="FF6600"/>
                </a:solidFill>
              </a:rPr>
              <a:t>PLC Collaborative Protocol Template</a:t>
            </a:r>
            <a:r>
              <a:rPr lang="en-US" sz="3000" dirty="0" smtClean="0">
                <a:solidFill>
                  <a:srgbClr val="FF6600"/>
                </a:solidFill>
              </a:rPr>
              <a:t> handout provided</a:t>
            </a:r>
          </a:p>
          <a:p>
            <a:pPr lvl="1"/>
            <a:r>
              <a:rPr lang="en-US" sz="3000" dirty="0" smtClean="0">
                <a:solidFill>
                  <a:srgbClr val="FF6600"/>
                </a:solidFill>
              </a:rPr>
              <a:t>Two module sections with corresponding videos:</a:t>
            </a:r>
            <a:r>
              <a:rPr lang="en-US" dirty="0" smtClean="0">
                <a:solidFill>
                  <a:srgbClr val="FF6600"/>
                </a:solidFill>
              </a:rPr>
              <a:t>	</a:t>
            </a:r>
          </a:p>
          <a:p>
            <a:pPr lvl="2"/>
            <a:r>
              <a:rPr lang="en-US" sz="3000" dirty="0" smtClean="0">
                <a:solidFill>
                  <a:srgbClr val="FF6600"/>
                </a:solidFill>
              </a:rPr>
              <a:t>Video 1: Using the WIDA Writing Rubric for Instructional Purposes</a:t>
            </a:r>
          </a:p>
          <a:p>
            <a:pPr lvl="2"/>
            <a:r>
              <a:rPr lang="en-US" sz="3000" dirty="0" smtClean="0">
                <a:solidFill>
                  <a:srgbClr val="FF6600"/>
                </a:solidFill>
              </a:rPr>
              <a:t>Video 2: Using the WIDA Writing Rubric to Analyze Student Writing </a:t>
            </a:r>
            <a:endParaRPr lang="en-US" sz="3000" dirty="0">
              <a:solidFill>
                <a:srgbClr val="FF6600"/>
              </a:solidFill>
            </a:endParaRPr>
          </a:p>
        </p:txBody>
      </p:sp>
    </p:spTree>
    <p:extLst>
      <p:ext uri="{BB962C8B-B14F-4D97-AF65-F5344CB8AC3E}">
        <p14:creationId xmlns:p14="http://schemas.microsoft.com/office/powerpoint/2010/main" val="401103043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7987"/>
            <a:ext cx="8229600" cy="1299651"/>
          </a:xfrm>
        </p:spPr>
        <p:txBody>
          <a:bodyPr>
            <a:normAutofit/>
          </a:bodyPr>
          <a:lstStyle/>
          <a:p>
            <a:pPr algn="ctr"/>
            <a:r>
              <a:rPr lang="en-US" sz="3600" dirty="0"/>
              <a:t>Upcoming Trainings: </a:t>
            </a:r>
            <a:r>
              <a:rPr lang="en-US" sz="3600" dirty="0" smtClean="0"/>
              <a:t/>
            </a:r>
            <a:br>
              <a:rPr lang="en-US" sz="3600" dirty="0" smtClean="0"/>
            </a:br>
            <a:r>
              <a:rPr lang="en-US" sz="3600" dirty="0" smtClean="0">
                <a:solidFill>
                  <a:srgbClr val="FF6600"/>
                </a:solidFill>
              </a:rPr>
              <a:t>WIDA </a:t>
            </a:r>
            <a:r>
              <a:rPr lang="en-US" sz="3600" dirty="0">
                <a:solidFill>
                  <a:srgbClr val="FF6600"/>
                </a:solidFill>
              </a:rPr>
              <a:t>eLearning </a:t>
            </a:r>
            <a:r>
              <a:rPr lang="en-US" sz="3600" dirty="0" smtClean="0">
                <a:solidFill>
                  <a:srgbClr val="FF6600"/>
                </a:solidFill>
              </a:rPr>
              <a:t>Module #4</a:t>
            </a:r>
            <a:endParaRPr lang="en-US" sz="3600" dirty="0">
              <a:solidFill>
                <a:srgbClr val="FF6600"/>
              </a:solidFill>
            </a:endParaRPr>
          </a:p>
        </p:txBody>
      </p:sp>
      <p:sp>
        <p:nvSpPr>
          <p:cNvPr id="3" name="Content Placeholder 2"/>
          <p:cNvSpPr>
            <a:spLocks noGrp="1"/>
          </p:cNvSpPr>
          <p:nvPr>
            <p:ph idx="1"/>
          </p:nvPr>
        </p:nvSpPr>
        <p:spPr>
          <a:xfrm>
            <a:off x="628650" y="1514168"/>
            <a:ext cx="7886700" cy="4662795"/>
          </a:xfrm>
        </p:spPr>
        <p:txBody>
          <a:bodyPr>
            <a:normAutofit/>
          </a:bodyPr>
          <a:lstStyle/>
          <a:p>
            <a:r>
              <a:rPr lang="en-US" sz="3600" dirty="0" smtClean="0"/>
              <a:t>Leading for Equity: Classroom Walkthrough </a:t>
            </a:r>
            <a:r>
              <a:rPr lang="en-US" sz="3600" dirty="0" err="1" smtClean="0"/>
              <a:t>eWorkshop</a:t>
            </a:r>
            <a:r>
              <a:rPr lang="en-US" sz="3600" dirty="0" smtClean="0"/>
              <a:t>:</a:t>
            </a:r>
          </a:p>
          <a:p>
            <a:pPr lvl="1"/>
            <a:r>
              <a:rPr lang="en-US" sz="3000" dirty="0">
                <a:solidFill>
                  <a:srgbClr val="FF6600"/>
                </a:solidFill>
              </a:rPr>
              <a:t>F</a:t>
            </a:r>
            <a:r>
              <a:rPr lang="en-US" sz="3000" dirty="0" smtClean="0">
                <a:solidFill>
                  <a:srgbClr val="FF6600"/>
                </a:solidFill>
              </a:rPr>
              <a:t>or K-12 leaders who engage in classroom walkthroughs</a:t>
            </a:r>
          </a:p>
          <a:p>
            <a:pPr lvl="1"/>
            <a:r>
              <a:rPr lang="en-US" sz="3000" dirty="0" smtClean="0">
                <a:solidFill>
                  <a:srgbClr val="FF6600"/>
                </a:solidFill>
              </a:rPr>
              <a:t>Provides walkthrough resource to help leaders identify best practices/procedures for ELs</a:t>
            </a:r>
          </a:p>
          <a:p>
            <a:pPr lvl="1"/>
            <a:r>
              <a:rPr lang="en-US" sz="3000" dirty="0" smtClean="0">
                <a:solidFill>
                  <a:srgbClr val="FF6600"/>
                </a:solidFill>
              </a:rPr>
              <a:t>Participants will learn to use/adapt resource for their current walkthrough practice</a:t>
            </a:r>
            <a:endParaRPr lang="en-US" sz="3000" dirty="0">
              <a:solidFill>
                <a:srgbClr val="FF6600"/>
              </a:solidFill>
            </a:endParaRPr>
          </a:p>
        </p:txBody>
      </p:sp>
    </p:spTree>
    <p:extLst>
      <p:ext uri="{BB962C8B-B14F-4D97-AF65-F5344CB8AC3E}">
        <p14:creationId xmlns:p14="http://schemas.microsoft.com/office/powerpoint/2010/main" val="260241351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t>Upcoming Trainings: </a:t>
            </a:r>
            <a:r>
              <a:rPr lang="en-US" sz="3600" dirty="0" smtClean="0">
                <a:solidFill>
                  <a:srgbClr val="FF6600"/>
                </a:solidFill>
              </a:rPr>
              <a:t>Live Webinars</a:t>
            </a:r>
            <a:endParaRPr lang="en-US" sz="3600" dirty="0">
              <a:solidFill>
                <a:srgbClr val="FF6600"/>
              </a:solidFill>
            </a:endParaRPr>
          </a:p>
        </p:txBody>
      </p:sp>
      <p:sp>
        <p:nvSpPr>
          <p:cNvPr id="3" name="Content Placeholder 2"/>
          <p:cNvSpPr>
            <a:spLocks noGrp="1"/>
          </p:cNvSpPr>
          <p:nvPr>
            <p:ph idx="1"/>
          </p:nvPr>
        </p:nvSpPr>
        <p:spPr/>
        <p:txBody>
          <a:bodyPr>
            <a:normAutofit/>
          </a:bodyPr>
          <a:lstStyle/>
          <a:p>
            <a:r>
              <a:rPr lang="en-US" sz="3400" dirty="0" smtClean="0"/>
              <a:t>OSDE will also host two live WIDA webinars in 2018-2019:</a:t>
            </a:r>
          </a:p>
          <a:p>
            <a:pPr lvl="1"/>
            <a:r>
              <a:rPr lang="en-US" sz="3400" dirty="0" smtClean="0">
                <a:solidFill>
                  <a:srgbClr val="FF6600"/>
                </a:solidFill>
              </a:rPr>
              <a:t>“Collaboration for ELLs” (October 11, 2018, 2-3 p.m. CST)</a:t>
            </a:r>
          </a:p>
          <a:p>
            <a:pPr lvl="1"/>
            <a:r>
              <a:rPr lang="en-US" sz="3400" dirty="0">
                <a:solidFill>
                  <a:srgbClr val="FF6600"/>
                </a:solidFill>
              </a:rPr>
              <a:t>“Providing Supports for ELLs” </a:t>
            </a:r>
            <a:r>
              <a:rPr lang="en-US" sz="3400" dirty="0" smtClean="0">
                <a:solidFill>
                  <a:srgbClr val="FF6600"/>
                </a:solidFill>
              </a:rPr>
              <a:t>(October 16, 2018, 3-4:30 p.m. CST)</a:t>
            </a:r>
          </a:p>
          <a:p>
            <a:pPr lvl="1"/>
            <a:r>
              <a:rPr lang="en-US" sz="3400" dirty="0" smtClean="0">
                <a:solidFill>
                  <a:srgbClr val="FF6600"/>
                </a:solidFill>
              </a:rPr>
              <a:t>Both webinars designed for K-12 classroom and EL teachers</a:t>
            </a:r>
            <a:endParaRPr lang="en-US" sz="3400" dirty="0">
              <a:solidFill>
                <a:srgbClr val="FF6600"/>
              </a:solidFill>
            </a:endParaRPr>
          </a:p>
        </p:txBody>
      </p:sp>
    </p:spTree>
    <p:extLst>
      <p:ext uri="{BB962C8B-B14F-4D97-AF65-F5344CB8AC3E}">
        <p14:creationId xmlns:p14="http://schemas.microsoft.com/office/powerpoint/2010/main" val="338746134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Important WIDA Resources: </a:t>
            </a:r>
            <a:br>
              <a:rPr lang="en-US" dirty="0" smtClean="0"/>
            </a:br>
            <a:r>
              <a:rPr lang="en-US" dirty="0" smtClean="0">
                <a:hlinkClick r:id="rId2"/>
              </a:rPr>
              <a:t>Oklahoma’s </a:t>
            </a:r>
            <a:r>
              <a:rPr lang="en-US" dirty="0">
                <a:hlinkClick r:id="rId2"/>
              </a:rPr>
              <a:t>WIDA Membership Page</a:t>
            </a:r>
            <a:r>
              <a:rPr lang="en-US" dirty="0"/>
              <a:t/>
            </a:r>
            <a:br>
              <a:rPr lang="en-US" dirty="0"/>
            </a:br>
            <a:endParaRPr lang="en-US" dirty="0"/>
          </a:p>
        </p:txBody>
      </p:sp>
      <p:sp>
        <p:nvSpPr>
          <p:cNvPr id="3" name="Content Placeholder 2"/>
          <p:cNvSpPr>
            <a:spLocks noGrp="1"/>
          </p:cNvSpPr>
          <p:nvPr>
            <p:ph idx="1"/>
          </p:nvPr>
        </p:nvSpPr>
        <p:spPr/>
        <p:txBody>
          <a:bodyPr>
            <a:normAutofit fontScale="92500"/>
          </a:bodyPr>
          <a:lstStyle/>
          <a:p>
            <a:r>
              <a:rPr lang="en-US" sz="3600" dirty="0" smtClean="0">
                <a:hlinkClick r:id="rId3"/>
              </a:rPr>
              <a:t>EL </a:t>
            </a:r>
            <a:r>
              <a:rPr lang="en-US" sz="3600" dirty="0" smtClean="0">
                <a:hlinkClick r:id="rId3"/>
              </a:rPr>
              <a:t>Identification and Placement Guide</a:t>
            </a:r>
            <a:endParaRPr lang="en-US" sz="3600" dirty="0" smtClean="0"/>
          </a:p>
          <a:p>
            <a:r>
              <a:rPr lang="en-US" sz="3600" dirty="0" smtClean="0">
                <a:hlinkClick r:id="rId4"/>
              </a:rPr>
              <a:t>State Specific Directions for ACCESS Materials  Management and Return</a:t>
            </a:r>
            <a:endParaRPr lang="en-US" sz="3600" dirty="0" smtClean="0"/>
          </a:p>
          <a:p>
            <a:r>
              <a:rPr lang="en-US" sz="3600" dirty="0" smtClean="0"/>
              <a:t>Oklahoma’s </a:t>
            </a:r>
            <a:r>
              <a:rPr lang="en-US" sz="3600" dirty="0" smtClean="0"/>
              <a:t>ACCESS Testing Calendar</a:t>
            </a:r>
          </a:p>
          <a:p>
            <a:r>
              <a:rPr lang="en-US" sz="3600" dirty="0" smtClean="0"/>
              <a:t>Info on upcoming WIDA PD for </a:t>
            </a:r>
            <a:r>
              <a:rPr lang="en-US" sz="3600" dirty="0" smtClean="0"/>
              <a:t>OK</a:t>
            </a:r>
          </a:p>
          <a:p>
            <a:r>
              <a:rPr lang="en-US" sz="3600" dirty="0" smtClean="0"/>
              <a:t>Contact info for OSDE, WIDA Client Services, and the WIDA Store</a:t>
            </a:r>
            <a:endParaRPr lang="en-US" sz="3600" dirty="0" smtClean="0"/>
          </a:p>
          <a:p>
            <a:pPr marL="0" indent="0">
              <a:buNone/>
            </a:pPr>
            <a:endParaRPr lang="en-US" sz="2800" dirty="0"/>
          </a:p>
        </p:txBody>
      </p:sp>
    </p:spTree>
    <p:extLst>
      <p:ext uri="{BB962C8B-B14F-4D97-AF65-F5344CB8AC3E}">
        <p14:creationId xmlns:p14="http://schemas.microsoft.com/office/powerpoint/2010/main" val="38304328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rmAutofit/>
          </a:bodyPr>
          <a:lstStyle/>
          <a:p>
            <a:pPr algn="ctr"/>
            <a:r>
              <a:rPr lang="en-US" dirty="0"/>
              <a:t>Important Steps for WIDA </a:t>
            </a:r>
            <a:r>
              <a:rPr lang="en-US" dirty="0" smtClean="0"/>
              <a:t>DTCs: </a:t>
            </a:r>
            <a:br>
              <a:rPr lang="en-US" dirty="0" smtClean="0"/>
            </a:br>
            <a:r>
              <a:rPr lang="en-US" dirty="0" smtClean="0"/>
              <a:t>Spring Semester</a:t>
            </a:r>
            <a:endParaRPr lang="en-US" dirty="0"/>
          </a:p>
        </p:txBody>
      </p:sp>
      <p:sp>
        <p:nvSpPr>
          <p:cNvPr id="3" name="Content Placeholder 2"/>
          <p:cNvSpPr>
            <a:spLocks noGrp="1"/>
          </p:cNvSpPr>
          <p:nvPr>
            <p:ph idx="1"/>
          </p:nvPr>
        </p:nvSpPr>
        <p:spPr>
          <a:xfrm>
            <a:off x="628650" y="1417638"/>
            <a:ext cx="7886700" cy="4759325"/>
          </a:xfrm>
        </p:spPr>
        <p:txBody>
          <a:bodyPr>
            <a:normAutofit lnSpcReduction="10000"/>
          </a:bodyPr>
          <a:lstStyle/>
          <a:p>
            <a:r>
              <a:rPr lang="en-US" sz="3200" dirty="0" smtClean="0">
                <a:solidFill>
                  <a:srgbClr val="FF6600"/>
                </a:solidFill>
              </a:rPr>
              <a:t>January-March:</a:t>
            </a:r>
          </a:p>
          <a:p>
            <a:pPr lvl="1"/>
            <a:r>
              <a:rPr lang="en-US" sz="2800" dirty="0" smtClean="0"/>
              <a:t>Manage checkout/check-in of secure materials</a:t>
            </a:r>
          </a:p>
          <a:p>
            <a:pPr lvl="1"/>
            <a:r>
              <a:rPr lang="en-US" sz="2800" dirty="0" smtClean="0"/>
              <a:t>Schedule, create, and manage test sessions </a:t>
            </a:r>
          </a:p>
          <a:p>
            <a:pPr lvl="1"/>
            <a:r>
              <a:rPr lang="en-US" sz="2800" dirty="0" smtClean="0"/>
              <a:t>Monitor and distribute test overage as needed</a:t>
            </a:r>
          </a:p>
          <a:p>
            <a:pPr lvl="1"/>
            <a:r>
              <a:rPr lang="en-US" sz="2800" dirty="0"/>
              <a:t>P</a:t>
            </a:r>
            <a:r>
              <a:rPr lang="en-US" sz="2800" dirty="0" smtClean="0"/>
              <a:t>lace any Additional Materials orders</a:t>
            </a:r>
          </a:p>
          <a:p>
            <a:pPr lvl="1"/>
            <a:r>
              <a:rPr lang="en-US" sz="2800" dirty="0" smtClean="0"/>
              <a:t>Oversee shipping of completed/secure test materials to DRC</a:t>
            </a:r>
          </a:p>
          <a:p>
            <a:r>
              <a:rPr lang="en-US" sz="3200" dirty="0" smtClean="0">
                <a:solidFill>
                  <a:srgbClr val="FF6600"/>
                </a:solidFill>
              </a:rPr>
              <a:t>April-May:</a:t>
            </a:r>
          </a:p>
          <a:p>
            <a:pPr lvl="1"/>
            <a:r>
              <a:rPr lang="en-US" sz="2800" dirty="0" smtClean="0"/>
              <a:t>Complete Data Validation in WIDA AMS</a:t>
            </a:r>
          </a:p>
          <a:p>
            <a:endParaRPr lang="en-US" dirty="0" smtClean="0"/>
          </a:p>
          <a:p>
            <a:endParaRPr lang="en-US" dirty="0" smtClean="0"/>
          </a:p>
        </p:txBody>
      </p:sp>
    </p:spTree>
    <p:extLst>
      <p:ext uri="{BB962C8B-B14F-4D97-AF65-F5344CB8AC3E}">
        <p14:creationId xmlns:p14="http://schemas.microsoft.com/office/powerpoint/2010/main" val="264156975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rmAutofit/>
          </a:bodyPr>
          <a:lstStyle/>
          <a:p>
            <a:pPr algn="ctr"/>
            <a:r>
              <a:rPr lang="en-US" dirty="0" smtClean="0"/>
              <a:t>Important WIDA Resources: </a:t>
            </a:r>
            <a:br>
              <a:rPr lang="en-US" dirty="0" smtClean="0"/>
            </a:br>
            <a:r>
              <a:rPr lang="en-US" dirty="0" smtClean="0">
                <a:solidFill>
                  <a:srgbClr val="FF6600"/>
                </a:solidFill>
              </a:rPr>
              <a:t>WIDA’s ELPA Pages</a:t>
            </a:r>
            <a:endParaRPr lang="en-US" dirty="0">
              <a:solidFill>
                <a:srgbClr val="FF6600"/>
              </a:solidFill>
            </a:endParaRPr>
          </a:p>
        </p:txBody>
      </p:sp>
      <p:sp>
        <p:nvSpPr>
          <p:cNvPr id="5" name="Content Placeholder 4"/>
          <p:cNvSpPr>
            <a:spLocks noGrp="1"/>
          </p:cNvSpPr>
          <p:nvPr>
            <p:ph idx="1"/>
          </p:nvPr>
        </p:nvSpPr>
        <p:spPr>
          <a:xfrm>
            <a:off x="628650" y="1563329"/>
            <a:ext cx="7886700" cy="4613634"/>
          </a:xfrm>
        </p:spPr>
        <p:txBody>
          <a:bodyPr>
            <a:normAutofit lnSpcReduction="10000"/>
          </a:bodyPr>
          <a:lstStyle/>
          <a:p>
            <a:r>
              <a:rPr lang="en-US" sz="3000" dirty="0" smtClean="0"/>
              <a:t>WIDA website pages for </a:t>
            </a:r>
            <a:r>
              <a:rPr lang="en-US" sz="3000" dirty="0" smtClean="0">
                <a:hlinkClick r:id="rId2"/>
              </a:rPr>
              <a:t>WIDA Screener</a:t>
            </a:r>
            <a:r>
              <a:rPr lang="en-US" sz="3000" dirty="0" smtClean="0"/>
              <a:t>, </a:t>
            </a:r>
            <a:r>
              <a:rPr lang="en-US" sz="3000" dirty="0" smtClean="0">
                <a:hlinkClick r:id="rId3"/>
              </a:rPr>
              <a:t>K W-APT</a:t>
            </a:r>
            <a:r>
              <a:rPr lang="en-US" sz="3000" dirty="0" smtClean="0"/>
              <a:t>,</a:t>
            </a:r>
            <a:r>
              <a:rPr lang="en-US" sz="3000" dirty="0" smtClean="0">
                <a:hlinkClick r:id="rId4"/>
              </a:rPr>
              <a:t> </a:t>
            </a:r>
            <a:r>
              <a:rPr lang="en-US" sz="3000" dirty="0" smtClean="0">
                <a:hlinkClick r:id="rId5"/>
              </a:rPr>
              <a:t>ACCESS for ELLs 2.0</a:t>
            </a:r>
            <a:r>
              <a:rPr lang="en-US" sz="3000" dirty="0" smtClean="0"/>
              <a:t>, </a:t>
            </a:r>
            <a:r>
              <a:rPr lang="en-US" sz="3000" dirty="0" smtClean="0">
                <a:hlinkClick r:id="rId6"/>
              </a:rPr>
              <a:t>Kindergarten ACCESS</a:t>
            </a:r>
            <a:r>
              <a:rPr lang="en-US" sz="3000" dirty="0" smtClean="0"/>
              <a:t>, </a:t>
            </a:r>
            <a:r>
              <a:rPr lang="en-US" sz="3000" dirty="0" smtClean="0">
                <a:hlinkClick r:id="rId7"/>
              </a:rPr>
              <a:t>WIDA MODEL</a:t>
            </a:r>
            <a:r>
              <a:rPr lang="en-US" sz="3000" dirty="0" smtClean="0"/>
              <a:t>, &amp; </a:t>
            </a:r>
            <a:r>
              <a:rPr lang="en-US" sz="3000" dirty="0" smtClean="0">
                <a:hlinkClick r:id="rId8"/>
              </a:rPr>
              <a:t>Alternate ACCESS for ELLs </a:t>
            </a:r>
            <a:r>
              <a:rPr lang="en-US" sz="3000" dirty="0" smtClean="0"/>
              <a:t>contain:</a:t>
            </a:r>
          </a:p>
          <a:p>
            <a:pPr lvl="1"/>
            <a:r>
              <a:rPr lang="en-US" sz="2800" dirty="0" smtClean="0">
                <a:solidFill>
                  <a:srgbClr val="FF6600"/>
                </a:solidFill>
              </a:rPr>
              <a:t>Key resource documents needed to administer assessments</a:t>
            </a:r>
            <a:endParaRPr lang="en-US" sz="2800" dirty="0" smtClean="0">
              <a:solidFill>
                <a:srgbClr val="FF6600"/>
              </a:solidFill>
            </a:endParaRPr>
          </a:p>
          <a:p>
            <a:pPr lvl="1"/>
            <a:r>
              <a:rPr lang="en-US" sz="2800" dirty="0" smtClean="0">
                <a:solidFill>
                  <a:srgbClr val="FF6600"/>
                </a:solidFill>
              </a:rPr>
              <a:t>Technology specifications</a:t>
            </a:r>
          </a:p>
          <a:p>
            <a:pPr lvl="1"/>
            <a:r>
              <a:rPr lang="en-US" sz="2800" dirty="0" smtClean="0">
                <a:solidFill>
                  <a:srgbClr val="FF6600"/>
                </a:solidFill>
              </a:rPr>
              <a:t>Tools for preparing students for testing</a:t>
            </a:r>
          </a:p>
          <a:p>
            <a:pPr lvl="1"/>
            <a:r>
              <a:rPr lang="en-US" sz="2800" dirty="0" smtClean="0">
                <a:solidFill>
                  <a:srgbClr val="FF6600"/>
                </a:solidFill>
              </a:rPr>
              <a:t>Info on scores and reports</a:t>
            </a:r>
          </a:p>
          <a:p>
            <a:pPr lvl="1"/>
            <a:r>
              <a:rPr lang="en-US" sz="2800" dirty="0" smtClean="0">
                <a:solidFill>
                  <a:srgbClr val="FF6600"/>
                </a:solidFill>
              </a:rPr>
              <a:t>Updates to assessments and </a:t>
            </a:r>
            <a:r>
              <a:rPr lang="en-US" sz="2800" dirty="0" smtClean="0">
                <a:solidFill>
                  <a:srgbClr val="FF6600"/>
                </a:solidFill>
              </a:rPr>
              <a:t>testing </a:t>
            </a:r>
            <a:r>
              <a:rPr lang="en-US" sz="2800" dirty="0" smtClean="0">
                <a:solidFill>
                  <a:srgbClr val="FF6600"/>
                </a:solidFill>
              </a:rPr>
              <a:t>procedures</a:t>
            </a:r>
            <a:endParaRPr lang="en-US" sz="2800" dirty="0">
              <a:solidFill>
                <a:srgbClr val="FF6600"/>
              </a:solidFill>
            </a:endParaRPr>
          </a:p>
        </p:txBody>
      </p:sp>
    </p:spTree>
    <p:extLst>
      <p:ext uri="{BB962C8B-B14F-4D97-AF65-F5344CB8AC3E}">
        <p14:creationId xmlns:p14="http://schemas.microsoft.com/office/powerpoint/2010/main" val="428361648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***NEW***</a:t>
            </a:r>
            <a:r>
              <a:rPr lang="en-US" dirty="0" smtClean="0"/>
              <a:t> OSDE Resources</a:t>
            </a:r>
            <a:endParaRPr lang="en-US" dirty="0"/>
          </a:p>
        </p:txBody>
      </p:sp>
      <p:sp>
        <p:nvSpPr>
          <p:cNvPr id="3" name="Content Placeholder 2"/>
          <p:cNvSpPr>
            <a:spLocks noGrp="1"/>
          </p:cNvSpPr>
          <p:nvPr>
            <p:ph idx="1"/>
          </p:nvPr>
        </p:nvSpPr>
        <p:spPr>
          <a:xfrm>
            <a:off x="628650" y="1415845"/>
            <a:ext cx="7886700" cy="4761118"/>
          </a:xfrm>
        </p:spPr>
        <p:txBody>
          <a:bodyPr>
            <a:normAutofit/>
          </a:bodyPr>
          <a:lstStyle/>
          <a:p>
            <a:r>
              <a:rPr lang="en-US" sz="2800" dirty="0" smtClean="0">
                <a:hlinkClick r:id="rId3"/>
              </a:rPr>
              <a:t>English Learner Acquisition Plan (ELAP):</a:t>
            </a:r>
            <a:endParaRPr lang="en-US" sz="2800" dirty="0" smtClean="0"/>
          </a:p>
          <a:p>
            <a:pPr lvl="1"/>
            <a:r>
              <a:rPr lang="en-US" sz="2800" dirty="0">
                <a:solidFill>
                  <a:srgbClr val="FF6600"/>
                </a:solidFill>
              </a:rPr>
              <a:t>R</a:t>
            </a:r>
            <a:r>
              <a:rPr lang="en-US" sz="2800" dirty="0" smtClean="0">
                <a:solidFill>
                  <a:srgbClr val="FF6600"/>
                </a:solidFill>
              </a:rPr>
              <a:t>eplaces LIEP as individual EL instruction plan</a:t>
            </a:r>
          </a:p>
          <a:p>
            <a:r>
              <a:rPr lang="en-US" sz="2800" dirty="0" smtClean="0">
                <a:hlinkClick r:id="rId4"/>
              </a:rPr>
              <a:t>Approved Word-to-Word Dictionary List</a:t>
            </a:r>
            <a:r>
              <a:rPr lang="en-US" sz="2800" dirty="0" smtClean="0"/>
              <a:t>:</a:t>
            </a:r>
          </a:p>
          <a:p>
            <a:pPr lvl="1"/>
            <a:r>
              <a:rPr lang="en-US" sz="2800" dirty="0" smtClean="0">
                <a:solidFill>
                  <a:srgbClr val="FF6600"/>
                </a:solidFill>
              </a:rPr>
              <a:t>Checklists for OSTP, ACT, and SAT</a:t>
            </a:r>
          </a:p>
          <a:p>
            <a:r>
              <a:rPr lang="en-US" sz="2800" dirty="0" smtClean="0">
                <a:hlinkClick r:id="rId4"/>
              </a:rPr>
              <a:t>2017-2018 OSTP EL Accommodations Manual</a:t>
            </a:r>
            <a:r>
              <a:rPr lang="en-US" sz="2800" dirty="0" smtClean="0"/>
              <a:t>*:</a:t>
            </a:r>
          </a:p>
          <a:p>
            <a:pPr lvl="1"/>
            <a:r>
              <a:rPr lang="en-US" sz="2800" dirty="0" smtClean="0">
                <a:solidFill>
                  <a:srgbClr val="FF6600"/>
                </a:solidFill>
              </a:rPr>
              <a:t>3-8 Math and Science tests now offered in Spanish</a:t>
            </a:r>
          </a:p>
          <a:p>
            <a:pPr lvl="1"/>
            <a:r>
              <a:rPr lang="en-US" sz="2800" dirty="0" smtClean="0">
                <a:solidFill>
                  <a:srgbClr val="FF6600"/>
                </a:solidFill>
              </a:rPr>
              <a:t>Spanish audio files available for 3-8 Math and Science and grade 11 Science</a:t>
            </a:r>
            <a:endParaRPr lang="en-US" sz="2800" dirty="0">
              <a:solidFill>
                <a:srgbClr val="FF6600"/>
              </a:solidFill>
            </a:endParaRPr>
          </a:p>
        </p:txBody>
      </p:sp>
    </p:spTree>
    <p:extLst>
      <p:ext uri="{BB962C8B-B14F-4D97-AF65-F5344CB8AC3E}">
        <p14:creationId xmlns:p14="http://schemas.microsoft.com/office/powerpoint/2010/main" val="280927463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492" y="365126"/>
            <a:ext cx="8884508" cy="1325563"/>
          </a:xfrm>
        </p:spPr>
        <p:txBody>
          <a:bodyPr>
            <a:normAutofit/>
          </a:bodyPr>
          <a:lstStyle/>
          <a:p>
            <a:pPr algn="ctr"/>
            <a:r>
              <a:rPr lang="en-US" sz="4000" b="1" dirty="0" smtClean="0">
                <a:hlinkClick r:id="rId2"/>
              </a:rPr>
              <a:t>***NEW***</a:t>
            </a:r>
            <a:r>
              <a:rPr lang="en-US" sz="4000" dirty="0" smtClean="0">
                <a:hlinkClick r:id="rId2"/>
              </a:rPr>
              <a:t> OSDE ELPA Resources</a:t>
            </a:r>
            <a:endParaRPr lang="en-US" sz="4000" dirty="0"/>
          </a:p>
        </p:txBody>
      </p:sp>
      <p:sp>
        <p:nvSpPr>
          <p:cNvPr id="3" name="Content Placeholder 2"/>
          <p:cNvSpPr>
            <a:spLocks noGrp="1"/>
          </p:cNvSpPr>
          <p:nvPr>
            <p:ph idx="1"/>
          </p:nvPr>
        </p:nvSpPr>
        <p:spPr>
          <a:xfrm>
            <a:off x="628650" y="1690689"/>
            <a:ext cx="7886700" cy="4486274"/>
          </a:xfrm>
        </p:spPr>
        <p:txBody>
          <a:bodyPr/>
          <a:lstStyle/>
          <a:p>
            <a:r>
              <a:rPr lang="en-US" sz="3200" dirty="0" smtClean="0"/>
              <a:t>ELP Band Rubrics for </a:t>
            </a:r>
            <a:r>
              <a:rPr lang="en-US" sz="3200" dirty="0" smtClean="0">
                <a:solidFill>
                  <a:srgbClr val="FF6600"/>
                </a:solidFill>
                <a:hlinkClick r:id="rId3"/>
              </a:rPr>
              <a:t>ACCESS 2.0 </a:t>
            </a:r>
            <a:r>
              <a:rPr lang="en-US" sz="3200" dirty="0" smtClean="0"/>
              <a:t>and </a:t>
            </a:r>
            <a:r>
              <a:rPr lang="en-US" sz="3200" dirty="0" smtClean="0">
                <a:solidFill>
                  <a:srgbClr val="FF6600"/>
                </a:solidFill>
                <a:hlinkClick r:id="rId4"/>
              </a:rPr>
              <a:t>Alternate ACCESS for ELLs</a:t>
            </a:r>
            <a:endParaRPr lang="en-US" sz="3200" dirty="0" smtClean="0">
              <a:solidFill>
                <a:srgbClr val="FF6600"/>
              </a:solidFill>
            </a:endParaRPr>
          </a:p>
          <a:p>
            <a:r>
              <a:rPr lang="en-US" sz="3200" dirty="0" smtClean="0">
                <a:hlinkClick r:id="rId5"/>
              </a:rPr>
              <a:t>OSDE English Learner/WIDA FAQ</a:t>
            </a:r>
            <a:endParaRPr lang="en-US" sz="3200" dirty="0" smtClean="0"/>
          </a:p>
          <a:p>
            <a:r>
              <a:rPr lang="en-US" sz="3200" dirty="0" smtClean="0"/>
              <a:t>2018-2019 Language Instruction Education Plan (LIEP):</a:t>
            </a:r>
          </a:p>
          <a:p>
            <a:pPr lvl="1"/>
            <a:r>
              <a:rPr lang="en-US" sz="2800" dirty="0" smtClean="0">
                <a:solidFill>
                  <a:srgbClr val="FF6600"/>
                </a:solidFill>
              </a:rPr>
              <a:t>District-level plan for EL instruction</a:t>
            </a:r>
          </a:p>
          <a:p>
            <a:pPr lvl="1"/>
            <a:r>
              <a:rPr lang="en-US" sz="2800" dirty="0" smtClean="0">
                <a:solidFill>
                  <a:srgbClr val="FF6600"/>
                </a:solidFill>
              </a:rPr>
              <a:t>Replaces LIPDP</a:t>
            </a:r>
          </a:p>
          <a:p>
            <a:pPr lvl="1"/>
            <a:r>
              <a:rPr lang="en-US" sz="2800" dirty="0" smtClean="0">
                <a:solidFill>
                  <a:srgbClr val="FF6600"/>
                </a:solidFill>
              </a:rPr>
              <a:t>Managed by Federal Programs</a:t>
            </a:r>
          </a:p>
        </p:txBody>
      </p:sp>
    </p:spTree>
    <p:extLst>
      <p:ext uri="{BB962C8B-B14F-4D97-AF65-F5344CB8AC3E}">
        <p14:creationId xmlns:p14="http://schemas.microsoft.com/office/powerpoint/2010/main" val="213788717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t>~Question Time~</a:t>
            </a:r>
            <a:endParaRPr lang="en-US" sz="4000" dirty="0"/>
          </a:p>
        </p:txBody>
      </p:sp>
      <p:sp>
        <p:nvSpPr>
          <p:cNvPr id="3" name="Content Placeholder 2"/>
          <p:cNvSpPr>
            <a:spLocks noGrp="1"/>
          </p:cNvSpPr>
          <p:nvPr>
            <p:ph idx="1"/>
          </p:nvPr>
        </p:nvSpPr>
        <p:spPr/>
        <p:txBody>
          <a:bodyPr>
            <a:normAutofit/>
          </a:bodyPr>
          <a:lstStyle/>
          <a:p>
            <a:pPr marL="0" indent="0">
              <a:buNone/>
            </a:pPr>
            <a:r>
              <a:rPr lang="en-US" sz="4000" dirty="0" smtClean="0"/>
              <a:t>Please let me know: </a:t>
            </a:r>
          </a:p>
          <a:p>
            <a:r>
              <a:rPr lang="en-US" sz="3600" dirty="0">
                <a:solidFill>
                  <a:srgbClr val="FF6600"/>
                </a:solidFill>
              </a:rPr>
              <a:t>I</a:t>
            </a:r>
            <a:r>
              <a:rPr lang="en-US" sz="3600" dirty="0" smtClean="0">
                <a:solidFill>
                  <a:srgbClr val="FF6600"/>
                </a:solidFill>
              </a:rPr>
              <a:t>f there is anything I did not address that you would like to ask, or </a:t>
            </a:r>
          </a:p>
          <a:p>
            <a:r>
              <a:rPr lang="en-US" sz="3600" dirty="0">
                <a:solidFill>
                  <a:srgbClr val="FF6600"/>
                </a:solidFill>
              </a:rPr>
              <a:t>I</a:t>
            </a:r>
            <a:r>
              <a:rPr lang="en-US" sz="3600" dirty="0" smtClean="0">
                <a:solidFill>
                  <a:srgbClr val="FF6600"/>
                </a:solidFill>
              </a:rPr>
              <a:t>f you need further clarification about anything I discussed today. </a:t>
            </a:r>
          </a:p>
          <a:p>
            <a:r>
              <a:rPr lang="en-US" sz="3600" dirty="0" smtClean="0">
                <a:solidFill>
                  <a:srgbClr val="FF6600"/>
                </a:solidFill>
              </a:rPr>
              <a:t>I am happy to answer any questions you may have!</a:t>
            </a:r>
            <a:endParaRPr lang="en-US" sz="3600" dirty="0">
              <a:solidFill>
                <a:srgbClr val="FF6600"/>
              </a:solidFill>
            </a:endParaRPr>
          </a:p>
        </p:txBody>
      </p:sp>
    </p:spTree>
    <p:extLst>
      <p:ext uri="{BB962C8B-B14F-4D97-AF65-F5344CB8AC3E}">
        <p14:creationId xmlns:p14="http://schemas.microsoft.com/office/powerpoint/2010/main" val="298945343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t>Thank you for your time and attention!</a:t>
            </a:r>
            <a:endParaRPr lang="en-US" sz="3600" dirty="0"/>
          </a:p>
        </p:txBody>
      </p:sp>
      <p:sp>
        <p:nvSpPr>
          <p:cNvPr id="3" name="Content Placeholder 2"/>
          <p:cNvSpPr>
            <a:spLocks noGrp="1"/>
          </p:cNvSpPr>
          <p:nvPr>
            <p:ph idx="1"/>
          </p:nvPr>
        </p:nvSpPr>
        <p:spPr/>
        <p:txBody>
          <a:bodyPr>
            <a:normAutofit/>
          </a:bodyPr>
          <a:lstStyle/>
          <a:p>
            <a:pPr algn="ctr"/>
            <a:endParaRPr lang="en-US" sz="4400" dirty="0" smtClean="0"/>
          </a:p>
          <a:p>
            <a:pPr marL="0" indent="0" algn="ctr">
              <a:buNone/>
            </a:pPr>
            <a:r>
              <a:rPr lang="en-US" sz="4400" dirty="0" smtClean="0"/>
              <a:t>Elizabeth Warren, Director of ELPA, Office of Assessments: </a:t>
            </a:r>
            <a:r>
              <a:rPr lang="en-US" sz="4400" dirty="0" smtClean="0">
                <a:hlinkClick r:id="rId2"/>
              </a:rPr>
              <a:t>elizabeth.warren@sde.ok.gov</a:t>
            </a:r>
            <a:r>
              <a:rPr lang="en-US" sz="4400" dirty="0" smtClean="0"/>
              <a:t> ; (405) 522-5073</a:t>
            </a:r>
          </a:p>
        </p:txBody>
      </p:sp>
    </p:spTree>
    <p:extLst>
      <p:ext uri="{BB962C8B-B14F-4D97-AF65-F5344CB8AC3E}">
        <p14:creationId xmlns:p14="http://schemas.microsoft.com/office/powerpoint/2010/main" val="13056360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rmAutofit/>
          </a:bodyPr>
          <a:lstStyle/>
          <a:p>
            <a:pPr algn="ctr"/>
            <a:r>
              <a:rPr lang="en-US" dirty="0" smtClean="0"/>
              <a:t>Changes to ACCESS Additional Material Ordering for 2018-2019</a:t>
            </a:r>
            <a:endParaRPr lang="en-US" dirty="0"/>
          </a:p>
        </p:txBody>
      </p:sp>
      <p:sp>
        <p:nvSpPr>
          <p:cNvPr id="3" name="Content Placeholder 2"/>
          <p:cNvSpPr>
            <a:spLocks noGrp="1"/>
          </p:cNvSpPr>
          <p:nvPr>
            <p:ph idx="1"/>
          </p:nvPr>
        </p:nvSpPr>
        <p:spPr>
          <a:xfrm>
            <a:off x="628650" y="1417638"/>
            <a:ext cx="7886700" cy="4759325"/>
          </a:xfrm>
        </p:spPr>
        <p:txBody>
          <a:bodyPr>
            <a:normAutofit/>
          </a:bodyPr>
          <a:lstStyle/>
          <a:p>
            <a:r>
              <a:rPr lang="en-US" sz="3200" u="sng" dirty="0" smtClean="0">
                <a:solidFill>
                  <a:srgbClr val="FF6600"/>
                </a:solidFill>
              </a:rPr>
              <a:t>Only the district DTC </a:t>
            </a:r>
            <a:r>
              <a:rPr lang="en-US" sz="3200" dirty="0" smtClean="0"/>
              <a:t>should place Additional Materials orders.*</a:t>
            </a:r>
          </a:p>
          <a:p>
            <a:r>
              <a:rPr lang="en-US" sz="3200" dirty="0" smtClean="0">
                <a:solidFill>
                  <a:srgbClr val="FF6600"/>
                </a:solidFill>
              </a:rPr>
              <a:t>DTCs</a:t>
            </a:r>
            <a:r>
              <a:rPr lang="en-US" sz="3200" dirty="0" smtClean="0"/>
              <a:t> should make as few orders as possible. </a:t>
            </a:r>
          </a:p>
          <a:p>
            <a:r>
              <a:rPr lang="en-US" sz="3200" dirty="0"/>
              <a:t>Additional materials should </a:t>
            </a:r>
            <a:r>
              <a:rPr lang="en-US" sz="3200" dirty="0">
                <a:solidFill>
                  <a:srgbClr val="FF6600"/>
                </a:solidFill>
              </a:rPr>
              <a:t>NOT</a:t>
            </a:r>
            <a:r>
              <a:rPr lang="en-US" sz="3200" dirty="0"/>
              <a:t> be ordered at </a:t>
            </a:r>
            <a:r>
              <a:rPr lang="en-US" sz="3200" dirty="0" smtClean="0"/>
              <a:t> </a:t>
            </a:r>
            <a:r>
              <a:rPr lang="en-US" sz="3200" dirty="0"/>
              <a:t>site level</a:t>
            </a:r>
            <a:r>
              <a:rPr lang="en-US" sz="3200" dirty="0" smtClean="0"/>
              <a:t>.</a:t>
            </a:r>
          </a:p>
          <a:p>
            <a:r>
              <a:rPr lang="en-US" sz="3200" dirty="0" smtClean="0">
                <a:solidFill>
                  <a:srgbClr val="FF6600"/>
                </a:solidFill>
              </a:rPr>
              <a:t>DTCs</a:t>
            </a:r>
            <a:r>
              <a:rPr lang="en-US" sz="3200" dirty="0" smtClean="0"/>
              <a:t> should compile a list of needed materials for all sites and place a single, district-level order. </a:t>
            </a:r>
            <a:endParaRPr lang="en-US" sz="3200" dirty="0"/>
          </a:p>
        </p:txBody>
      </p:sp>
    </p:spTree>
    <p:extLst>
      <p:ext uri="{BB962C8B-B14F-4D97-AF65-F5344CB8AC3E}">
        <p14:creationId xmlns:p14="http://schemas.microsoft.com/office/powerpoint/2010/main" val="523269558"/>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1541338A-A763-4A07-9AF4-9DC916D81236}" vid="{65573E29-BE2B-46A7-9701-4E5F95374A9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6F2769-7194-4217-93D3-3AF3A4742282}">
  <ds:schemaRefs>
    <ds:schemaRef ds:uri="http://schemas.openxmlformats.org/package/2006/metadata/core-properties"/>
    <ds:schemaRef ds:uri="http://purl.org/dc/elements/1.1/"/>
    <ds:schemaRef ds:uri="http://schemas.microsoft.com/office/2006/documentManagement/types"/>
    <ds:schemaRef ds:uri="http://purl.org/dc/dcmitype/"/>
    <ds:schemaRef ds:uri="http://schemas.microsoft.com/office/2006/metadata/properties"/>
    <ds:schemaRef ds:uri="http://purl.org/dc/terms/"/>
    <ds:schemaRef ds:uri="http://schemas.microsoft.com/office/infopath/2007/PartnerControls"/>
    <ds:schemaRef ds:uri="http://schemas.microsoft.com/sharepoint/v3/fields"/>
    <ds:schemaRef ds:uri="http://www.w3.org/XML/1998/namespace"/>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Theme1</Template>
  <TotalTime>6196</TotalTime>
  <Words>5032</Words>
  <Application>Microsoft Office PowerPoint</Application>
  <PresentationFormat>On-screen Show (4:3)</PresentationFormat>
  <Paragraphs>512</Paragraphs>
  <Slides>84</Slides>
  <Notes>30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84</vt:i4>
      </vt:variant>
    </vt:vector>
  </HeadingPairs>
  <TitlesOfParts>
    <vt:vector size="89" baseType="lpstr">
      <vt:lpstr>Arial</vt:lpstr>
      <vt:lpstr>Calibri</vt:lpstr>
      <vt:lpstr>Gotham Medium</vt:lpstr>
      <vt:lpstr>Tw Cen MT</vt:lpstr>
      <vt:lpstr>Theme1</vt:lpstr>
      <vt:lpstr>Oklahoma’s English Learner Updates for 2018-2019</vt:lpstr>
      <vt:lpstr>Topic Overview</vt:lpstr>
      <vt:lpstr>EL/WIDA Glossary</vt:lpstr>
      <vt:lpstr>Important Steps  for New WIDA DTCs</vt:lpstr>
      <vt:lpstr>Important Steps for WIDA DTCs:  Fall Semester</vt:lpstr>
      <vt:lpstr>Important Steps for WIDA DTCs:  Fall Semester</vt:lpstr>
      <vt:lpstr>Locating WIDA Training Courses</vt:lpstr>
      <vt:lpstr>Important Steps for WIDA DTCs:  Spring Semester</vt:lpstr>
      <vt:lpstr>Changes to ACCESS Additional Material Ordering for 2018-2019</vt:lpstr>
      <vt:lpstr>What is the WIDA Screener? </vt:lpstr>
      <vt:lpstr>WIDA Screener:  Who Can Administer?</vt:lpstr>
      <vt:lpstr>WIDA Screener Online</vt:lpstr>
      <vt:lpstr>WIDA Screener Online: Scoring</vt:lpstr>
      <vt:lpstr>WIDA Screener Paper</vt:lpstr>
      <vt:lpstr>WIDA Screener Paper: Materials</vt:lpstr>
      <vt:lpstr>Scoring WIDA Screener Paper </vt:lpstr>
      <vt:lpstr>WIDA Screener: Recorded  Oklahoma-Specific Webinar</vt:lpstr>
      <vt:lpstr>Other Recorded  WIDA Screener Webinars</vt:lpstr>
      <vt:lpstr>Upcoming  WIDA Screener Webinars</vt:lpstr>
      <vt:lpstr>2018-2019 WIDA Screener:  Live Trainings for Oklahoma</vt:lpstr>
      <vt:lpstr>What About Screening Kindergartners and 1st-Semester 1st Graders?</vt:lpstr>
      <vt:lpstr>In Development:  Kindergarten WIDA Screener </vt:lpstr>
      <vt:lpstr>In Development:  Kindergarten WIDA Screener</vt:lpstr>
      <vt:lpstr>ELPA Updates: District EL Stakeholder Team (November 2017)</vt:lpstr>
      <vt:lpstr>ELPA Updates:  Entry &amp; Exit Criteria</vt:lpstr>
      <vt:lpstr>WIDA Screener:  Updated Cut Score</vt:lpstr>
      <vt:lpstr>WIDA Screener:  New Domain Cut Scores for ELs with Disabilities </vt:lpstr>
      <vt:lpstr>PowerPoint Presentation</vt:lpstr>
      <vt:lpstr>PowerPoint Presentation</vt:lpstr>
      <vt:lpstr>ACCESS Testing:  Who Can Administer?</vt:lpstr>
      <vt:lpstr>Kindergarten ACCESS and ACCESS 2.0: Updated Auto Exit Scores</vt:lpstr>
      <vt:lpstr>Kindergarten ACCESS and ACCESS 2.0 Updated Auto Exit Scores:  ELs with Disabilities (Grades K-12)</vt:lpstr>
      <vt:lpstr>ACCESS for ELLs 2.0:  New ELP Band (Grades 3-12)</vt:lpstr>
      <vt:lpstr>ACCESS for ELLs 2.0:  New ELP Band for ELs with Disabilities (3-12)</vt:lpstr>
      <vt:lpstr>ACCESS for ELLs 2.0:  New ELP Band (Grades 3-12) </vt:lpstr>
      <vt:lpstr>Why an ELP Band?</vt:lpstr>
      <vt:lpstr>ACCESS for ELLs 2.0:  ELP Band Eligibility Requirements</vt:lpstr>
      <vt:lpstr>ACCESS for ELLs ELP Band Rubric:  OSTP Requirement Substitution for 3rd Graders</vt:lpstr>
      <vt:lpstr>ACCESS for ELLs ELP Band Rubric:  OSTP Requirement Substitution for Secondary Students Not OSTP-Tested </vt:lpstr>
      <vt:lpstr>ACCESS 2.0 Rubric:  Additional Criteria</vt:lpstr>
      <vt:lpstr>ACCESS 2.0 Rubric:  Using Additional Criteria</vt:lpstr>
      <vt:lpstr>ACCESS 2.0 Rubric:  Using Additional Criteria</vt:lpstr>
      <vt:lpstr>ACCESS 2.0 Rubric:  ELA Class Grades</vt:lpstr>
      <vt:lpstr>ACCESS 2.0 Rubric:  NRT Reading and/or ELA Scores</vt:lpstr>
      <vt:lpstr>ACCESS 2.0 Rubric:  Student Oral Language Observation Matrix (SOLOM)</vt:lpstr>
      <vt:lpstr>Suggested Additional Data  for Committee Consideration</vt:lpstr>
      <vt:lpstr>Suggested Additional Data for Committee Consideration</vt:lpstr>
      <vt:lpstr>Suggested Additional Data  for Committee Consideration</vt:lpstr>
      <vt:lpstr>Suggested Additional Data  for Committee Consideration</vt:lpstr>
      <vt:lpstr>ELP Band Committee Member Requirements</vt:lpstr>
      <vt:lpstr>ELP Band Committee Timing Guidelines</vt:lpstr>
      <vt:lpstr>2018-2019 ACCESS for ELLs 2.0  Live Trainings for Oklahoma</vt:lpstr>
      <vt:lpstr>Who Takes Alternate ACCESS  for ELLs?</vt:lpstr>
      <vt:lpstr>Alternate ACCESS for ELLs:  New Automatic Exit Scores</vt:lpstr>
      <vt:lpstr>Alternate ACCESS for ELLs:  New ELP Band (Grades 3-12)</vt:lpstr>
      <vt:lpstr>Alternate ACCESS:  ELs with Disabilities (1-12)</vt:lpstr>
      <vt:lpstr>Alternate ACCESS: New ELP Band for ELs with Disabilities (3-12)</vt:lpstr>
      <vt:lpstr>Alternate ACCESS:  ELP Band Committee Rubric</vt:lpstr>
      <vt:lpstr>Alternate ACCESS:  Exit Via ELP Band (Grades 3-12) </vt:lpstr>
      <vt:lpstr>Alternate ACCESS: New Auto Exit Score for ELs with Disabilities (1-12)</vt:lpstr>
      <vt:lpstr>Alternate ACCESS for ELLs:  Alternate Exit Criteria (Grades 1-12)</vt:lpstr>
      <vt:lpstr>ESSA:  Changes to Placement  Testing Guidelines</vt:lpstr>
      <vt:lpstr>ESSA:  Changes to Placement  Testing Guidelines</vt:lpstr>
      <vt:lpstr>ESSA:  Changes to EL Monitoring/Accountability Period</vt:lpstr>
      <vt:lpstr>ESSA: Changes to EL OSTP Accommodations </vt:lpstr>
      <vt:lpstr>ESSA:   Changes to EL OSTP Accommodations</vt:lpstr>
      <vt:lpstr>ESSA:  Additional EL OSTP Accommodations Changes</vt:lpstr>
      <vt:lpstr>PowerPoint Presentation</vt:lpstr>
      <vt:lpstr>ESSA:  Changes to EL Alternate Assessment</vt:lpstr>
      <vt:lpstr>No Measurable Academic Response (NMAR) Criteria</vt:lpstr>
      <vt:lpstr>NMAR Evaluation Process</vt:lpstr>
      <vt:lpstr> New WIDA Website</vt:lpstr>
      <vt:lpstr>Upcoming Trainings:  WIDA eLearning Modules</vt:lpstr>
      <vt:lpstr>Upcoming Trainings:  WIDA eLearning Module #1</vt:lpstr>
      <vt:lpstr>Upcoming Trainings:  WIDA eLearning Module #2</vt:lpstr>
      <vt:lpstr>Upcoming Trainings:  WIDA eLearning Module #3</vt:lpstr>
      <vt:lpstr>Upcoming Trainings:  WIDA eLearning Module #4</vt:lpstr>
      <vt:lpstr>Upcoming Trainings: Live Webinars</vt:lpstr>
      <vt:lpstr>Important WIDA Resources:  Oklahoma’s WIDA Membership Page </vt:lpstr>
      <vt:lpstr>Important WIDA Resources:  WIDA’s ELPA Pages</vt:lpstr>
      <vt:lpstr>***NEW*** OSDE Resources</vt:lpstr>
      <vt:lpstr>***NEW*** OSDE ELPA Resources</vt:lpstr>
      <vt:lpstr>~Question Time~</vt:lpstr>
      <vt:lpstr>Thank you for your time and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Elizabeth Warren</cp:lastModifiedBy>
  <cp:revision>362</cp:revision>
  <dcterms:created xsi:type="dcterms:W3CDTF">2010-04-12T23:12:02Z</dcterms:created>
  <dcterms:modified xsi:type="dcterms:W3CDTF">2018-08-29T19:32:24Z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