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3" r:id="rId2"/>
  </p:sldMasterIdLst>
  <p:notesMasterIdLst>
    <p:notesMasterId r:id="rId17"/>
  </p:notesMasterIdLst>
  <p:sldIdLst>
    <p:sldId id="397" r:id="rId3"/>
    <p:sldId id="257" r:id="rId4"/>
    <p:sldId id="326" r:id="rId5"/>
    <p:sldId id="395" r:id="rId6"/>
    <p:sldId id="396" r:id="rId7"/>
    <p:sldId id="398" r:id="rId8"/>
    <p:sldId id="399" r:id="rId9"/>
    <p:sldId id="400" r:id="rId10"/>
    <p:sldId id="407" r:id="rId11"/>
    <p:sldId id="408" r:id="rId12"/>
    <p:sldId id="401" r:id="rId13"/>
    <p:sldId id="402" r:id="rId14"/>
    <p:sldId id="411" r:id="rId15"/>
    <p:sldId id="40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a Hall" initials="EH" lastIdx="19" clrIdx="0"/>
  <p:cmAuthor id="1" name="Juan D'brot" initials="J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45" autoAdjust="0"/>
  </p:normalViewPr>
  <p:slideViewPr>
    <p:cSldViewPr snapToObjects="1">
      <p:cViewPr varScale="1">
        <p:scale>
          <a:sx n="75" d="100"/>
          <a:sy n="75" d="100"/>
        </p:scale>
        <p:origin x="-85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DB76-8F9B-4393-B486-7F4CF445896D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FEA43-1A39-4357-B6BE-18113FB7A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FEA43-1A39-4357-B6BE-18113FB7AE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FEA43-1A39-4357-B6BE-18113FB7AE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the bill was signed</a:t>
            </a:r>
            <a:r>
              <a:rPr lang="en-US" baseline="0" dirty="0" smtClean="0"/>
              <a:t> into law, the Department has engaged in regular </a:t>
            </a:r>
            <a:r>
              <a:rPr lang="en-US" dirty="0" smtClean="0"/>
              <a:t>meetings with</a:t>
            </a:r>
            <a:r>
              <a:rPr lang="en-US" baseline="0" dirty="0" smtClean="0"/>
              <a:t> these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FEA43-1A39-4357-B6BE-18113FB7AE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0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groups were also named in the bill for public comment </a:t>
            </a:r>
          </a:p>
          <a:p>
            <a:r>
              <a:rPr lang="en-US" dirty="0" smtClean="0"/>
              <a:t>OSDE provided</a:t>
            </a:r>
            <a:r>
              <a:rPr lang="en-US" baseline="0" dirty="0" smtClean="0"/>
              <a:t> context and answered questions about policy </a:t>
            </a:r>
          </a:p>
          <a:p>
            <a:r>
              <a:rPr lang="en-US" baseline="0" dirty="0" smtClean="0"/>
              <a:t>3 facilitators (required by law)</a:t>
            </a:r>
          </a:p>
          <a:p>
            <a:r>
              <a:rPr lang="en-US" baseline="0" dirty="0" smtClean="0"/>
              <a:t>4 OSDE staff</a:t>
            </a:r>
          </a:p>
          <a:p>
            <a:r>
              <a:rPr lang="en-US" baseline="0" dirty="0" smtClean="0"/>
              <a:t>87 Task Force members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FEA43-1A39-4357-B6BE-18113FB7AE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presentation focuses only</a:t>
            </a:r>
            <a:r>
              <a:rPr lang="en-US" baseline="0" dirty="0" smtClean="0"/>
              <a:t> on assessment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accountability portion of the report will be reflected during the December Board meeting.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FEA43-1A39-4357-B6BE-18113FB7AE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36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*just reference the different structure</a:t>
            </a:r>
            <a:r>
              <a:rPr lang="en-US" baseline="0" dirty="0" smtClean="0"/>
              <a:t> of the recommendations when initially presented in the executive summary and report, but do not include it in the slides.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FEA43-1A39-4357-B6BE-18113FB7AE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87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*This</a:t>
            </a:r>
            <a:r>
              <a:rPr lang="en-US" baseline="0" dirty="0" smtClean="0"/>
              <a:t> is specific to ACT or SAT, not things like </a:t>
            </a:r>
            <a:r>
              <a:rPr lang="en-US" baseline="0" dirty="0" err="1" smtClean="0"/>
              <a:t>WorkKeys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FEA43-1A39-4357-B6BE-18113FB7AE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55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FEA43-1A39-4357-B6BE-18113FB7AE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2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tudioADesign/Desktop/CFA-Logo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tudioADesign/Desktop/CFA-Logo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tudioADesign/Desktop/CFA-Logo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tudioADesign/Desktop/CFA-Logo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tudioADesign/Desktop/CFA-Logo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tudioADesign/Desktop/CFA-Logo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tudioADesign/Desktop/CFA-Logo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tudioADesign/Desktop/CFA-Logo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C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09683"/>
            <a:ext cx="12192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492561"/>
            <a:ext cx="12192000" cy="1705731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421" y="1610413"/>
            <a:ext cx="11310984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92800" y="3585912"/>
            <a:ext cx="5384801" cy="605088"/>
          </a:xfrm>
        </p:spPr>
        <p:txBody>
          <a:bodyPr/>
          <a:lstStyle>
            <a:lvl1pPr marL="0" indent="0" algn="r">
              <a:buNone/>
              <a:defRPr b="0" i="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 </a:t>
            </a:r>
            <a:endParaRPr lang="en-US" dirty="0"/>
          </a:p>
        </p:txBody>
      </p:sp>
      <p:pic>
        <p:nvPicPr>
          <p:cNvPr id="29" name="CFA-Logo.png" descr="/Users/StudioADesign/Desktop/CFA-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22" y="5873296"/>
            <a:ext cx="2516317" cy="754894"/>
          </a:xfrm>
          <a:prstGeom prst="rect">
            <a:avLst/>
          </a:prstGeom>
        </p:spPr>
      </p:pic>
      <p:sp>
        <p:nvSpPr>
          <p:cNvPr id="31" name="Text Placeholder 30"/>
          <p:cNvSpPr>
            <a:spLocks noGrp="1"/>
          </p:cNvSpPr>
          <p:nvPr>
            <p:ph type="body" sz="quarter" idx="16"/>
          </p:nvPr>
        </p:nvSpPr>
        <p:spPr>
          <a:xfrm>
            <a:off x="5892800" y="4038600"/>
            <a:ext cx="5384800" cy="533400"/>
          </a:xfrm>
        </p:spPr>
        <p:txBody>
          <a:bodyPr/>
          <a:lstStyle>
            <a:lvl1pPr marL="0" indent="0" algn="r">
              <a:buNone/>
              <a:defRPr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"/>
          </p:nvPr>
        </p:nvSpPr>
        <p:spPr>
          <a:xfrm>
            <a:off x="2540000" y="5029200"/>
            <a:ext cx="8737600" cy="914400"/>
          </a:xfrm>
        </p:spPr>
        <p:txBody>
          <a:bodyPr>
            <a:noAutofit/>
          </a:bodyPr>
          <a:lstStyle>
            <a:lvl1pPr marL="0" indent="0" algn="r">
              <a:buNone/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7924800" y="6096000"/>
            <a:ext cx="3352800" cy="457200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rgbClr val="4BACC6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194579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41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1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39"/>
            <a:ext cx="12192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CFA-Logo.png" descr="/Users/StudioADesign/Desktop/CFA-Logo.pn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05" y="6170903"/>
            <a:ext cx="1980607" cy="594181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10058400" y="6399959"/>
            <a:ext cx="1422400" cy="365125"/>
          </a:xfrm>
        </p:spPr>
        <p:txBody>
          <a:bodyPr/>
          <a:lstStyle/>
          <a:p>
            <a:fld id="{7FF2C54A-84B1-4189-8549-55E957AAD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641600" y="6368209"/>
            <a:ext cx="7112000" cy="365125"/>
          </a:xfrm>
        </p:spPr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0320" y="745344"/>
            <a:ext cx="12192000" cy="205489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0320" y="0"/>
            <a:ext cx="12192000" cy="854834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9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"/>
            <a:ext cx="12192000" cy="79842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767948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CFA-Logo.png" descr="/Users/StudioADesign/Desktop/CFA-Logo.pn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05" y="6170903"/>
            <a:ext cx="1980607" cy="594181"/>
          </a:xfrm>
          <a:prstGeom prst="rect">
            <a:avLst/>
          </a:prstGeom>
        </p:spPr>
      </p:pic>
      <p:sp>
        <p:nvSpPr>
          <p:cNvPr id="12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10058400" y="6399959"/>
            <a:ext cx="1422400" cy="365125"/>
          </a:xfrm>
        </p:spPr>
        <p:txBody>
          <a:bodyPr/>
          <a:lstStyle/>
          <a:p>
            <a:fld id="{7FF2C54A-84B1-4189-8549-55E957AAD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641600" y="6368209"/>
            <a:ext cx="7112000" cy="365125"/>
          </a:xfrm>
        </p:spPr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20320" y="745340"/>
            <a:ext cx="12192000" cy="102744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77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80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1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38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10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66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9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79340"/>
            <a:ext cx="12192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767948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7948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01" y="1066800"/>
            <a:ext cx="11701499" cy="4953000"/>
          </a:xfrm>
        </p:spPr>
        <p:txBody>
          <a:bodyPr/>
          <a:lstStyle>
            <a:lvl1pPr>
              <a:spcAft>
                <a:spcPts val="0"/>
              </a:spcAft>
              <a:defRPr sz="2800" baseline="0">
                <a:latin typeface="Calibri" panose="020F0502020204030204" pitchFamily="34" charset="0"/>
              </a:defRPr>
            </a:lvl1pPr>
            <a:lvl2pPr>
              <a:spcAft>
                <a:spcPts val="0"/>
              </a:spcAft>
              <a:defRPr sz="2200" baseline="0"/>
            </a:lvl2pPr>
            <a:lvl3pPr>
              <a:spcAft>
                <a:spcPts val="0"/>
              </a:spcAft>
              <a:defRPr sz="2000" baseline="0"/>
            </a:lvl3pPr>
            <a:lvl4pPr>
              <a:spcAft>
                <a:spcPts val="0"/>
              </a:spcAft>
              <a:defRPr sz="1800" baseline="0"/>
            </a:lvl4pPr>
            <a:lvl5pPr>
              <a:spcAft>
                <a:spcPts val="0"/>
              </a:spcAft>
              <a:defRPr sz="16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 dirty="0"/>
          </a:p>
        </p:txBody>
      </p:sp>
      <p:pic>
        <p:nvPicPr>
          <p:cNvPr id="13" name="CFA-Logo.png" descr="/Users/StudioADesign/Desktop/CFA-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02" y="6170899"/>
            <a:ext cx="1980607" cy="59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94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79340"/>
            <a:ext cx="12192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767948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8937"/>
            <a:ext cx="10871200" cy="49331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CFA-Logo.png" descr="/Users/StudioADesign/Desktop/CFA-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02" y="6170899"/>
            <a:ext cx="1980607" cy="594181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9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850900"/>
            <a:ext cx="12192000" cy="5245100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79340"/>
            <a:ext cx="12192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767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8937"/>
            <a:ext cx="10871200" cy="49331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rgbClr val="00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CFA-Logo.png" descr="/Users/StudioADesign/Desktop/CFA-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02" y="6170899"/>
            <a:ext cx="1980607" cy="594181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10871200" cy="4495800"/>
          </a:xfrm>
        </p:spPr>
        <p:txBody>
          <a:bodyPr>
            <a:normAutofit/>
          </a:bodyPr>
          <a:lstStyle>
            <a:lvl1pPr marL="0" indent="0">
              <a:buNone/>
              <a:defRPr sz="2800" i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P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FA-Logo.png" descr="/Users/StudioADesign/Desktop/CFA-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02" y="6170899"/>
            <a:ext cx="1980607" cy="5941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79340"/>
            <a:ext cx="12192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67948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222950"/>
            <a:ext cx="10972800" cy="367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For more information: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2" name="CFA-Logo.png" descr="/Users/StudioADesign/Desktop/CFA-Logo.png"/>
          <p:cNvPicPr>
            <a:picLocks noChangeAspect="1"/>
          </p:cNvPicPr>
          <p:nvPr/>
        </p:nvPicPr>
        <p:blipFill rotWithShape="1">
          <a:blip r:embed="rId4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42"/>
          <a:stretch/>
        </p:blipFill>
        <p:spPr>
          <a:xfrm>
            <a:off x="4534123" y="2020598"/>
            <a:ext cx="3492277" cy="3031648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384148"/>
            <a:ext cx="7046048" cy="195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3600" dirty="0" smtClean="0"/>
              <a:t>Center for Assessment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3600" dirty="0" err="1" smtClean="0"/>
              <a:t>www.nciea.org</a:t>
            </a:r>
            <a:endParaRPr lang="en-US" sz="3600" dirty="0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5689600" y="4572000"/>
            <a:ext cx="5791200" cy="990600"/>
          </a:xfrm>
        </p:spPr>
        <p:txBody>
          <a:bodyPr/>
          <a:lstStyle>
            <a:lvl1pPr marL="0" indent="0" algn="r">
              <a:buNone/>
              <a:defRPr lang="en-US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Name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Pag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FA-Logo.png" descr="/Users/StudioADesign/Desktop/CFA-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02" y="6170899"/>
            <a:ext cx="1980607" cy="5941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79340"/>
            <a:ext cx="12192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67948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222950"/>
            <a:ext cx="10972800" cy="367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For more information: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2" name="CFA-Logo.png" descr="/Users/StudioADesign/Desktop/CFA-Logo.png"/>
          <p:cNvPicPr>
            <a:picLocks noChangeAspect="1"/>
          </p:cNvPicPr>
          <p:nvPr/>
        </p:nvPicPr>
        <p:blipFill rotWithShape="1">
          <a:blip r:embed="rId4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42"/>
          <a:stretch/>
        </p:blipFill>
        <p:spPr>
          <a:xfrm>
            <a:off x="4534123" y="2020598"/>
            <a:ext cx="3492277" cy="3031648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384148"/>
            <a:ext cx="7046048" cy="195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3600" dirty="0" smtClean="0"/>
              <a:t>Center for Assessment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3600" dirty="0" err="1" smtClean="0"/>
              <a:t>www.nciea.org</a:t>
            </a:r>
            <a:endParaRPr lang="en-US" sz="3600" dirty="0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5689600" y="4572000"/>
            <a:ext cx="5791200" cy="990600"/>
          </a:xfrm>
        </p:spPr>
        <p:txBody>
          <a:bodyPr/>
          <a:lstStyle>
            <a:lvl1pPr marL="0" indent="0" algn="r">
              <a:buNone/>
              <a:defRPr lang="en-US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Name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97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768350"/>
            <a:ext cx="10363200" cy="5327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6884" y="6367463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38084" y="63674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0084" y="636746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7448BC9-B05A-4364-B007-8AB2F2FEE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62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4800" y="6324601"/>
            <a:ext cx="711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of ESSA_USVI Task Force Meeting_June 5-6,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C54A-84B1-4189-8549-55E957AAD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of ESSA_USVI Task Force Meeting_June 5-6,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BE2D-0389-4F2E-9DD2-B7E68160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2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10413"/>
            <a:ext cx="11810999" cy="1470025"/>
          </a:xfrm>
        </p:spPr>
        <p:txBody>
          <a:bodyPr/>
          <a:lstStyle/>
          <a:p>
            <a:r>
              <a:rPr lang="en-US" b="1" dirty="0"/>
              <a:t>Oklahoma Assessment </a:t>
            </a:r>
            <a:r>
              <a:rPr lang="en-US" b="1" dirty="0" smtClean="0"/>
              <a:t>System Recommendations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276600" y="3585912"/>
            <a:ext cx="8001000" cy="986088"/>
          </a:xfrm>
        </p:spPr>
        <p:txBody>
          <a:bodyPr>
            <a:noAutofit/>
          </a:bodyPr>
          <a:lstStyle/>
          <a:p>
            <a:r>
              <a:rPr lang="en-US" sz="3200" b="1" dirty="0"/>
              <a:t>Oklahoma State Board of Education Meeting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Juan D’Brot, Ph.D.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December 15,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Recommendations </a:t>
            </a:r>
            <a:r>
              <a:rPr lang="en-US" dirty="0"/>
              <a:t>for the Assessment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over-arching recommendations are specific to the assessments for students in grades 3-8 and the high school assessments. </a:t>
            </a:r>
          </a:p>
          <a:p>
            <a:endParaRPr lang="en-US" dirty="0" smtClean="0"/>
          </a:p>
          <a:p>
            <a:r>
              <a:rPr lang="en-US" dirty="0" smtClean="0"/>
              <a:t>Following the over-arching recommendations, recommendations are summarized under each major point of HB 3218.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4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Recommendations </a:t>
            </a:r>
            <a:r>
              <a:rPr lang="en-US" dirty="0" smtClean="0"/>
              <a:t>for the Assessment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/>
              <a:t>For assessments in </a:t>
            </a:r>
            <a:r>
              <a:rPr lang="en-US" sz="3600" b="1" i="1" dirty="0" smtClean="0"/>
              <a:t>grades 3-8</a:t>
            </a:r>
            <a:r>
              <a:rPr lang="en-US" sz="3600" i="1" dirty="0" smtClean="0"/>
              <a:t>, the OSDE recommends the adoption of a standards-based assessment that is aligned to the new Oklahoma Academic Standards (OAS).</a:t>
            </a:r>
          </a:p>
          <a:p>
            <a:endParaRPr lang="en-US" sz="3600" i="1" dirty="0"/>
          </a:p>
          <a:p>
            <a:pPr marL="0" indent="0">
              <a:buNone/>
            </a:pPr>
            <a:r>
              <a:rPr lang="en-US" sz="3600" i="1" dirty="0" smtClean="0"/>
              <a:t>For assessments in </a:t>
            </a:r>
            <a:r>
              <a:rPr lang="en-US" sz="3600" b="1" i="1" dirty="0" smtClean="0"/>
              <a:t>high school</a:t>
            </a:r>
            <a:r>
              <a:rPr lang="en-US" sz="3600" i="1" dirty="0" smtClean="0"/>
              <a:t>, the OSDE recommends the adoption of a single off-the-shelf college-readiness assessment (e.g., ACT/SAT) for </a:t>
            </a:r>
            <a:r>
              <a:rPr lang="en-US" sz="3600" b="1" i="1" dirty="0" smtClean="0"/>
              <a:t>grade 11, </a:t>
            </a:r>
            <a:r>
              <a:rPr lang="en-US" sz="3600" i="1" dirty="0" smtClean="0"/>
              <a:t>and further consideration of writing, science, and U.S. History.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50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Recommendations </a:t>
            </a:r>
            <a:r>
              <a:rPr lang="en-US" dirty="0" smtClean="0"/>
              <a:t>based on HB 3218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a reminder, the following recommendation summaries are based on the major points of study in House Bill 3218: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Alignment to the Oklahoma Academic Standards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Comparability with Other States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Norm-referenced and criterion-referenced interpretations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Statistical reliability and accuracy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Future academic performance for assessments administered in high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5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Recommendations </a:t>
            </a:r>
            <a:r>
              <a:rPr lang="en-US" dirty="0" smtClean="0"/>
              <a:t>based on HB 3218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i="1" dirty="0" smtClean="0"/>
              <a:t>Align the assessment system to the OAS, but also provide a signal for college-readiness in high school;</a:t>
            </a:r>
          </a:p>
          <a:p>
            <a:pPr marL="514350" indent="-457200">
              <a:buFont typeface="+mj-lt"/>
              <a:buAutoNum type="arabicPeriod"/>
            </a:pPr>
            <a:r>
              <a:rPr lang="en-US" i="1" dirty="0" smtClean="0"/>
              <a:t>Use </a:t>
            </a:r>
            <a:r>
              <a:rPr lang="en-US" i="1" dirty="0"/>
              <a:t>available national data </a:t>
            </a:r>
            <a:r>
              <a:rPr lang="en-US" i="1" dirty="0" smtClean="0"/>
              <a:t>(e.g., NAEP) to </a:t>
            </a:r>
            <a:r>
              <a:rPr lang="en-US" i="1" dirty="0"/>
              <a:t>set CCR cut scores that reflect nationally competitive </a:t>
            </a:r>
            <a:r>
              <a:rPr lang="en-US" i="1" dirty="0" smtClean="0"/>
              <a:t>expectations. To keep those expectations focused on CCR, do not use high school assessments for student accountability; </a:t>
            </a:r>
          </a:p>
          <a:p>
            <a:pPr marL="514350" indent="-457200">
              <a:buFont typeface="+mj-lt"/>
              <a:buAutoNum type="arabicPeriod"/>
            </a:pPr>
            <a:r>
              <a:rPr lang="en-US" i="1" dirty="0" smtClean="0"/>
              <a:t>Provide meaningful and accessible criterion- and norm-referenced interpretations, but limit the norm-referenced interpretations to within-state comparisons;</a:t>
            </a:r>
          </a:p>
          <a:p>
            <a:pPr marL="514350" indent="-457200">
              <a:buFont typeface="+mj-lt"/>
              <a:buAutoNum type="arabicPeriod"/>
            </a:pPr>
            <a:r>
              <a:rPr lang="en-US" i="1" dirty="0" smtClean="0"/>
              <a:t>Ensure assessments demonstrate the technical quality necessary for the intended uses of grade 3-8 and high school assessments. The assessments must exhibit sufficient evidence of reliability, validity, and fairness for all students; and </a:t>
            </a:r>
          </a:p>
          <a:p>
            <a:pPr marL="514350" indent="-457200">
              <a:buFont typeface="+mj-lt"/>
              <a:buAutoNum type="arabicPeriod"/>
            </a:pPr>
            <a:r>
              <a:rPr lang="en-US" i="1" dirty="0" smtClean="0"/>
              <a:t>Provide </a:t>
            </a:r>
            <a:r>
              <a:rPr lang="en-US" i="1" dirty="0"/>
              <a:t>students with </a:t>
            </a:r>
            <a:r>
              <a:rPr lang="en-US" i="1" dirty="0" smtClean="0"/>
              <a:t>a score indicating the likelihood </a:t>
            </a:r>
            <a:r>
              <a:rPr lang="en-US" i="1" dirty="0"/>
              <a:t>of success in post-secondary academics </a:t>
            </a:r>
            <a:r>
              <a:rPr lang="en-US" i="1" dirty="0" smtClean="0"/>
              <a:t>using a college-readiness assessment.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1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6000" smtClean="0"/>
              <a:t>Additional Questions?</a:t>
            </a:r>
            <a:endParaRPr lang="en-US" sz="6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1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Purpose and goals of the feedback process for House Bill 3218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Task Force representation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process for obtaining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Role of the Task Force experts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Draft recommendations for Oklahoma’s assessments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Response to the House Bill 3218 assessment requirements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House Bill 3218 </a:t>
            </a:r>
          </a:p>
          <a:p>
            <a:pPr lvl="1"/>
            <a:r>
              <a:rPr lang="en-US" dirty="0" smtClean="0"/>
              <a:t>Directed the State Board to evaluate Oklahoma’s assessment system and provide a report to the Legislature</a:t>
            </a:r>
          </a:p>
          <a:p>
            <a:r>
              <a:rPr lang="en-US" dirty="0" smtClean="0"/>
              <a:t>The Oklahoma State Department of Education (OSDE) sought to study the degree to which the assessment should</a:t>
            </a:r>
          </a:p>
          <a:p>
            <a:pPr lvl="1"/>
            <a:r>
              <a:rPr lang="en-US" dirty="0" smtClean="0"/>
              <a:t>Align </a:t>
            </a:r>
            <a:r>
              <a:rPr lang="en-US" dirty="0"/>
              <a:t>to the Oklahoma Academic Standards (OAS);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a measure of comparability among other states;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ield </a:t>
            </a:r>
            <a:r>
              <a:rPr lang="en-US" dirty="0"/>
              <a:t>both norm-referenced and criterion-referenced scores;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a </a:t>
            </a:r>
            <a:r>
              <a:rPr lang="en-US" dirty="0"/>
              <a:t>track record of statistical reliability and accuracy; and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a measure of future academic performance for assessments administered in high </a:t>
            </a:r>
            <a:r>
              <a:rPr lang="en-US" dirty="0" smtClean="0"/>
              <a:t>school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study the requirements, the OSDE sought feedback from across the state</a:t>
            </a:r>
          </a:p>
          <a:p>
            <a:pPr lvl="1"/>
            <a:r>
              <a:rPr lang="en-US" dirty="0" smtClean="0"/>
              <a:t>Hosting regional feedback sessions </a:t>
            </a:r>
          </a:p>
          <a:p>
            <a:pPr lvl="1"/>
            <a:r>
              <a:rPr lang="en-US" dirty="0" smtClean="0"/>
              <a:t>Convening the Assessment and Accountability Task Force</a:t>
            </a:r>
          </a:p>
          <a:p>
            <a:r>
              <a:rPr lang="en-US" dirty="0" smtClean="0"/>
              <a:t>The role of the Task Force was to provide input and feedback around the major study requirements </a:t>
            </a:r>
          </a:p>
          <a:p>
            <a:r>
              <a:rPr lang="en-US" dirty="0" smtClean="0"/>
              <a:t>The Task Force was supported by experts in assessment and accountability to inform discussion and deliberation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Representation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House Bill 3218 required the State Board to consult with representatives </a:t>
            </a:r>
            <a:r>
              <a:rPr lang="en-US" dirty="0" smtClean="0"/>
              <a:t>from the following groups</a:t>
            </a:r>
          </a:p>
          <a:p>
            <a:pPr lvl="1"/>
            <a:r>
              <a:rPr lang="en-US" dirty="0"/>
              <a:t>Oklahoma State Regents for Higher </a:t>
            </a:r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Commission for Educational Quality and </a:t>
            </a:r>
            <a:r>
              <a:rPr lang="en-US" dirty="0" smtClean="0"/>
              <a:t>Accountability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State Board of Career and Technology </a:t>
            </a:r>
            <a:r>
              <a:rPr lang="en-US" dirty="0" smtClean="0"/>
              <a:t>Education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Secretary of Education and Workforce </a:t>
            </a:r>
            <a:r>
              <a:rPr lang="en-US" dirty="0" smtClean="0"/>
              <a:t>Development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Representation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Additionally, the OSDE included representatives from the following to provide public comment:</a:t>
            </a:r>
          </a:p>
          <a:p>
            <a:pPr lvl="1"/>
            <a:r>
              <a:rPr lang="en-US" dirty="0" smtClean="0"/>
              <a:t>Districts across the state</a:t>
            </a:r>
          </a:p>
          <a:p>
            <a:pPr lvl="1"/>
            <a:r>
              <a:rPr lang="en-US" dirty="0" smtClean="0"/>
              <a:t>Educators and parents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usiness and community leaders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ribal leaders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awmakers</a:t>
            </a:r>
          </a:p>
          <a:p>
            <a:r>
              <a:rPr lang="en-US" dirty="0" smtClean="0"/>
              <a:t>A total of 94 members participated on the Task Force, including OSDE and facilitators/experts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to Obtain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01" y="1066800"/>
            <a:ext cx="11701499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Using HB 3218 as a guide, the OSDE sought feedback from the Task Force on each major topic</a:t>
            </a:r>
          </a:p>
          <a:p>
            <a:r>
              <a:rPr lang="en-US" dirty="0" smtClean="0"/>
              <a:t>The facilitators (Drs. Juan D’Brot &amp; Marianne Perie) worked with the Task Force to discuss the following:</a:t>
            </a:r>
          </a:p>
          <a:p>
            <a:pPr lvl="1"/>
            <a:r>
              <a:rPr lang="en-US" dirty="0" smtClean="0"/>
              <a:t>The requirements of the House Bill</a:t>
            </a:r>
          </a:p>
          <a:p>
            <a:pPr lvl="1"/>
            <a:r>
              <a:rPr lang="en-US" dirty="0" smtClean="0"/>
              <a:t>The role of the Task Force </a:t>
            </a:r>
          </a:p>
          <a:p>
            <a:pPr lvl="1"/>
            <a:r>
              <a:rPr lang="en-US" dirty="0" smtClean="0"/>
              <a:t>Research and best practices in assessment and accountability development</a:t>
            </a:r>
          </a:p>
          <a:p>
            <a:pPr lvl="1"/>
            <a:r>
              <a:rPr lang="en-US" dirty="0" smtClean="0"/>
              <a:t>Considerations for ensuring an assessment demonstrates technical quality (i.e., reliable, valid, and fair) </a:t>
            </a:r>
          </a:p>
          <a:p>
            <a:pPr lvl="1"/>
            <a:r>
              <a:rPr lang="en-US" dirty="0" smtClean="0"/>
              <a:t>Requirements for peer review as a means to present evidence of technical quality </a:t>
            </a:r>
          </a:p>
          <a:p>
            <a:pPr lvl="1"/>
            <a:r>
              <a:rPr lang="en-US" dirty="0" smtClean="0"/>
              <a:t>Considerations for the intended use of the assessments (i.e., grade-level performance and accountability)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experts were invited to discuss aspects of assessment and accountability development:</a:t>
            </a:r>
          </a:p>
          <a:p>
            <a:pPr lvl="1"/>
            <a:r>
              <a:rPr lang="en-US" dirty="0" smtClean="0"/>
              <a:t>Dr. H. Gary Cook, University of Wisconsin (ELL Expert)</a:t>
            </a:r>
          </a:p>
          <a:p>
            <a:pPr lvl="1"/>
            <a:r>
              <a:rPr lang="en-US" dirty="0" smtClean="0"/>
              <a:t>Dr. Juan D’Brot, Center for Assessment (Primary Facilitator and Expert) </a:t>
            </a:r>
          </a:p>
          <a:p>
            <a:pPr lvl="1"/>
            <a:r>
              <a:rPr lang="en-US" dirty="0" smtClean="0"/>
              <a:t>Dr. Marianne Perie, University of Kansas (Primary Facilitator and Expert) </a:t>
            </a:r>
          </a:p>
          <a:p>
            <a:pPr lvl="1"/>
            <a:r>
              <a:rPr lang="en-US" dirty="0" smtClean="0"/>
              <a:t>Dr. David </a:t>
            </a:r>
            <a:r>
              <a:rPr lang="en-US" dirty="0"/>
              <a:t>Steiner, Johns Hopkins School of Education </a:t>
            </a:r>
            <a:r>
              <a:rPr lang="en-US" dirty="0" smtClean="0"/>
              <a:t>(Goal-setting Expert)</a:t>
            </a:r>
          </a:p>
          <a:p>
            <a:r>
              <a:rPr lang="en-US" dirty="0" smtClean="0"/>
              <a:t>The facilitators sought to collect Task Force feedback and ensure input was comprehensive and clear</a:t>
            </a:r>
          </a:p>
          <a:p>
            <a:r>
              <a:rPr lang="en-US" dirty="0" smtClean="0"/>
              <a:t>The experts strove to ensure the Task Force members were informed about technical constraints and design considerations during their discussions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2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Draft Recommendations for </a:t>
            </a:r>
            <a:br>
              <a:rPr lang="en-US" sz="4800" dirty="0" smtClean="0"/>
            </a:br>
            <a:r>
              <a:rPr lang="en-US" sz="4800" dirty="0" smtClean="0"/>
              <a:t>Oklahoma’s Assessment System</a:t>
            </a:r>
            <a:endParaRPr lang="en-US" sz="4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FF2C54A-84B1-4189-8549-55E957AAD28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75231"/>
      </p:ext>
    </p:extLst>
  </p:cSld>
  <p:clrMapOvr>
    <a:masterClrMapping/>
  </p:clrMapOvr>
</p:sld>
</file>

<file path=ppt/theme/theme1.xml><?xml version="1.0" encoding="utf-8"?>
<a:theme xmlns:a="http://schemas.openxmlformats.org/drawingml/2006/main" name="CenterforAssessmen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nterforAssessm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CenterforAssessment1</Template>
  <TotalTime>5450</TotalTime>
  <Words>967</Words>
  <Application>Microsoft Office PowerPoint</Application>
  <PresentationFormat>Custom</PresentationFormat>
  <Paragraphs>117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CenterforAssessment1</vt:lpstr>
      <vt:lpstr>CenterforAssessment</vt:lpstr>
      <vt:lpstr>Oklahoma Assessment System Recommendations</vt:lpstr>
      <vt:lpstr>Presentation Topics</vt:lpstr>
      <vt:lpstr>Purpose and Goals</vt:lpstr>
      <vt:lpstr>Purpose and Goals</vt:lpstr>
      <vt:lpstr>Task Force Representation </vt:lpstr>
      <vt:lpstr>Task Force Representation </vt:lpstr>
      <vt:lpstr>Process to Obtain Feedback</vt:lpstr>
      <vt:lpstr>Role of the Experts</vt:lpstr>
      <vt:lpstr>PowerPoint Presentation</vt:lpstr>
      <vt:lpstr>Draft Recommendations for the Assessment System</vt:lpstr>
      <vt:lpstr>Draft Recommendations for the Assessment System</vt:lpstr>
      <vt:lpstr>Draft Recommendations based on HB 3218 Requirements</vt:lpstr>
      <vt:lpstr>Draft Recommendations based on HB 3218 Requirements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Perie</dc:creator>
  <cp:lastModifiedBy>Juan D'brot</cp:lastModifiedBy>
  <cp:revision>134</cp:revision>
  <dcterms:created xsi:type="dcterms:W3CDTF">2016-05-20T14:34:59Z</dcterms:created>
  <dcterms:modified xsi:type="dcterms:W3CDTF">2016-12-15T18:42:58Z</dcterms:modified>
</cp:coreProperties>
</file>