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56"/>
  </p:notesMasterIdLst>
  <p:handoutMasterIdLst>
    <p:handoutMasterId r:id="rId57"/>
  </p:handoutMasterIdLst>
  <p:sldIdLst>
    <p:sldId id="259" r:id="rId5"/>
    <p:sldId id="256" r:id="rId6"/>
    <p:sldId id="341" r:id="rId7"/>
    <p:sldId id="369" r:id="rId8"/>
    <p:sldId id="370" r:id="rId9"/>
    <p:sldId id="381" r:id="rId10"/>
    <p:sldId id="382" r:id="rId11"/>
    <p:sldId id="390" r:id="rId12"/>
    <p:sldId id="392" r:id="rId13"/>
    <p:sldId id="391" r:id="rId14"/>
    <p:sldId id="394" r:id="rId15"/>
    <p:sldId id="383" r:id="rId16"/>
    <p:sldId id="384" r:id="rId17"/>
    <p:sldId id="385" r:id="rId18"/>
    <p:sldId id="386" r:id="rId19"/>
    <p:sldId id="387" r:id="rId20"/>
    <p:sldId id="388" r:id="rId21"/>
    <p:sldId id="303" r:id="rId22"/>
    <p:sldId id="368" r:id="rId23"/>
    <p:sldId id="332" r:id="rId24"/>
    <p:sldId id="329" r:id="rId25"/>
    <p:sldId id="371" r:id="rId26"/>
    <p:sldId id="342" r:id="rId27"/>
    <p:sldId id="372" r:id="rId28"/>
    <p:sldId id="367" r:id="rId29"/>
    <p:sldId id="345" r:id="rId30"/>
    <p:sldId id="346" r:id="rId31"/>
    <p:sldId id="354" r:id="rId32"/>
    <p:sldId id="347" r:id="rId33"/>
    <p:sldId id="348" r:id="rId34"/>
    <p:sldId id="349" r:id="rId35"/>
    <p:sldId id="350" r:id="rId36"/>
    <p:sldId id="373" r:id="rId37"/>
    <p:sldId id="334" r:id="rId38"/>
    <p:sldId id="330" r:id="rId39"/>
    <p:sldId id="380" r:id="rId40"/>
    <p:sldId id="374" r:id="rId41"/>
    <p:sldId id="375" r:id="rId42"/>
    <p:sldId id="376" r:id="rId43"/>
    <p:sldId id="359" r:id="rId44"/>
    <p:sldId id="360" r:id="rId45"/>
    <p:sldId id="389" r:id="rId46"/>
    <p:sldId id="377" r:id="rId47"/>
    <p:sldId id="336" r:id="rId48"/>
    <p:sldId id="361" r:id="rId49"/>
    <p:sldId id="378" r:id="rId50"/>
    <p:sldId id="362" r:id="rId51"/>
    <p:sldId id="379" r:id="rId52"/>
    <p:sldId id="393" r:id="rId53"/>
    <p:sldId id="283" r:id="rId54"/>
    <p:sldId id="366" r:id="rId5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CCFF"/>
    <a:srgbClr val="FF66FF"/>
    <a:srgbClr val="6699FF"/>
    <a:srgbClr val="6600CC"/>
    <a:srgbClr val="CC99FF"/>
    <a:srgbClr val="66CCFF"/>
    <a:srgbClr val="E7B61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82" autoAdjust="0"/>
    <p:restoredTop sz="94632" autoAdjust="0"/>
  </p:normalViewPr>
  <p:slideViewPr>
    <p:cSldViewPr snapToGrid="0" snapToObjects="1"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8B398-DAFC-4DE4-AEAB-93CD196B2E3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94F25F-9CDE-4814-841B-A4DE508E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82F6-CDB6-413D-877F-13036CF4CA2B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4EF7-CA9A-4EB2-8311-03BA2A8D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8100767" cy="1236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Repeat Purchase Box: ALL MARKED YES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2" y="1778099"/>
            <a:ext cx="393001" cy="3930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3199292"/>
            <a:ext cx="8455843" cy="17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852528" y="2522878"/>
            <a:ext cx="527901" cy="8742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86033" y="5015238"/>
            <a:ext cx="8100767" cy="61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Regardless of repeat purchase or new purchase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8100767" cy="2999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Rationale Box: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If the expenditure is continued from FY18, write a brief statement about growth/improvement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If the expenditure is new, then write a brief statement as to why a new program/activity is being implemented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" y="1168992"/>
            <a:ext cx="393001" cy="393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7" y="4373084"/>
            <a:ext cx="861950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5400000">
            <a:off x="6732441" y="3618190"/>
            <a:ext cx="1574277" cy="2859731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Carryover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March 2017 Allocation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1463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endParaRPr lang="en-US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Priority Sites </a:t>
            </a:r>
            <a:r>
              <a:rPr lang="en-US" dirty="0"/>
              <a:t>= $</a:t>
            </a:r>
            <a:r>
              <a:rPr lang="en-US" dirty="0" smtClean="0"/>
              <a:t>22,221.89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Focus Sites = $10,000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8,000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Focus </a:t>
            </a:r>
            <a:r>
              <a:rPr lang="en-US" dirty="0"/>
              <a:t>Sites = $5,000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March 2018 Allocation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1463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endParaRPr lang="en-US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Priority Sites </a:t>
            </a:r>
            <a:r>
              <a:rPr lang="en-US" dirty="0"/>
              <a:t>= $</a:t>
            </a:r>
            <a:r>
              <a:rPr lang="en-US" dirty="0" smtClean="0"/>
              <a:t>23,000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10,000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8,000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$5,000</a:t>
            </a:r>
          </a:p>
          <a:p>
            <a:endParaRPr lang="en-US" dirty="0"/>
          </a:p>
        </p:txBody>
      </p:sp>
      <p:sp>
        <p:nvSpPr>
          <p:cNvPr id="5" name="16-Point Star 4"/>
          <p:cNvSpPr/>
          <p:nvPr/>
        </p:nvSpPr>
        <p:spPr>
          <a:xfrm rot="20559901">
            <a:off x="149550" y="643933"/>
            <a:ext cx="1725105" cy="1266809"/>
          </a:xfrm>
          <a:prstGeom prst="star16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874942">
            <a:off x="366365" y="954171"/>
            <a:ext cx="12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Expires 12/31/18</a:t>
            </a:r>
            <a:endParaRPr lang="en-US" dirty="0"/>
          </a:p>
        </p:txBody>
      </p:sp>
      <p:sp>
        <p:nvSpPr>
          <p:cNvPr id="11" name="16-Point Star 10"/>
          <p:cNvSpPr/>
          <p:nvPr/>
        </p:nvSpPr>
        <p:spPr>
          <a:xfrm rot="1447819">
            <a:off x="7522883" y="2034137"/>
            <a:ext cx="1725105" cy="1266809"/>
          </a:xfrm>
          <a:prstGeom prst="star16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92854">
            <a:off x="7798194" y="2372657"/>
            <a:ext cx="12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Encumber 6/30/19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400" dirty="0"/>
              <a:t>Need to be entered in School Personnel Records (SPR)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000" dirty="0"/>
              <a:t>Allowable Job Code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000" dirty="0"/>
              <a:t>Coded to Project 515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000" dirty="0"/>
              <a:t>Reasonable and Necessary Salary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64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400" dirty="0"/>
              <a:t>Position Title </a:t>
            </a:r>
            <a:r>
              <a:rPr lang="en-US" sz="6400" dirty="0" smtClean="0"/>
              <a:t>should be </a:t>
            </a:r>
            <a:r>
              <a:rPr lang="en-US" sz="6400" dirty="0"/>
              <a:t>entered in the description box on the Budget Detail </a:t>
            </a:r>
            <a:r>
              <a:rPr lang="en-US" sz="6400" dirty="0" smtClean="0"/>
              <a:t>Page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000" dirty="0" smtClean="0"/>
              <a:t>Can include staff name, but not required</a:t>
            </a:r>
            <a:endParaRPr lang="en-US" sz="60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64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400" dirty="0"/>
              <a:t>Name </a:t>
            </a:r>
            <a:r>
              <a:rPr lang="en-US" sz="6400" dirty="0" smtClean="0"/>
              <a:t>required to appear </a:t>
            </a:r>
            <a:r>
              <a:rPr lang="en-US" sz="6400" dirty="0"/>
              <a:t>on claim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64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400" dirty="0"/>
              <a:t>Reviewer will verify SPR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Tutors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Need to be certified in the content area (ESSA)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Extended Day/Summer School Teachers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515 does NOT pay for regular classroom teachers during regular contract year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Teacher-Trainers/Mentors/Teacher-Leaders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Site level only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Paraprofessionals, not teacher’s aides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Schoolwide Sites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Job code 414, not 413 in School Personnel Records (SPR)</a:t>
            </a:r>
          </a:p>
          <a:p>
            <a:pPr marL="914400" lvl="2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" y="4513437"/>
            <a:ext cx="393001" cy="3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199464" y="1236119"/>
            <a:ext cx="441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Expenditure descriptions are expected to be detailed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“Supplies” is not sufficient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Unknown expenditures can be indicated with phrases like “to be determined” or “place holder”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Amendments can be made until 6/30/19</a:t>
            </a:r>
          </a:p>
          <a:p>
            <a:pPr>
              <a:buClr>
                <a:srgbClr val="CC00FF"/>
              </a:buClr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Descriptions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797" y="2102814"/>
            <a:ext cx="4038600" cy="3520733"/>
          </a:xfrm>
        </p:spPr>
      </p:pic>
    </p:spTree>
    <p:extLst>
      <p:ext uri="{BB962C8B-B14F-4D97-AF65-F5344CB8AC3E}">
        <p14:creationId xmlns:p14="http://schemas.microsoft.com/office/powerpoint/2010/main" val="13233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777534" y="1633204"/>
            <a:ext cx="3709626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U</a:t>
            </a:r>
            <a:r>
              <a:rPr lang="en-US" sz="1800" dirty="0" smtClean="0"/>
              <a:t>p to 5% can be spent on consumables such as ink, toner, paper, postage, etc.</a:t>
            </a:r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Does NOT mean 5% of total funds</a:t>
            </a:r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Reviewers will look at consumables purchased with FY18 funds</a:t>
            </a:r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OCAS code 1000/600</a:t>
            </a:r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Consumable items for Professional Development, Data Rooms, and Parental Involvement will be determined on a case by case basis (if the amounts exceed 5% of the allocation)</a:t>
            </a:r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Maximum Amounts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$23,000 = $1,150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$10,000 = $500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$8,000  = $400</a:t>
            </a:r>
          </a:p>
          <a:p>
            <a:pPr lvl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$5,000  = $250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7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Returned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Expenditure descriptions are general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Coding is incorrect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For Focus sites: Expenditures do not align w/ Focus sub-group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1119"/>
            <a:ext cx="4038600" cy="2524125"/>
          </a:xfrm>
        </p:spPr>
      </p:pic>
    </p:spTree>
    <p:extLst>
      <p:ext uri="{BB962C8B-B14F-4D97-AF65-F5344CB8AC3E}">
        <p14:creationId xmlns:p14="http://schemas.microsoft.com/office/powerpoint/2010/main" val="26466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federal programs claims policy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FY19 Project 515 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4" y="-3058"/>
            <a:ext cx="6452681" cy="403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457200" y="707010"/>
            <a:ext cx="8229600" cy="54191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The Office of School Support follows the OSDE Joint Federal Programs Claims Procedures for documentation requirements. </a:t>
            </a:r>
          </a:p>
          <a:p>
            <a:pPr marL="0" indent="0" algn="ctr">
              <a:buFont typeface="Arial"/>
              <a:buNone/>
            </a:pPr>
            <a:endParaRPr lang="en-US" sz="1300" dirty="0" smtClean="0"/>
          </a:p>
          <a:p>
            <a:pPr marL="0" indent="0" algn="ctr">
              <a:buFont typeface="Arial"/>
              <a:buNone/>
            </a:pPr>
            <a:endParaRPr lang="en-US" sz="13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3648173"/>
            <a:ext cx="8229600" cy="26303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smtClean="0">
                <a:solidFill>
                  <a:schemeClr val="bg1"/>
                </a:solidFill>
              </a:rPr>
              <a:t>The procedures have been reviewed by the following: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</a:rPr>
              <a:t>Office of Federal Programs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</a:rPr>
              <a:t>Office of Special Education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</a:rPr>
              <a:t>Office of 21st Century Community Learning Centers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</a:rPr>
              <a:t>Office of School Support 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</a:rPr>
              <a:t>Community of Practitioners Committee </a:t>
            </a:r>
          </a:p>
          <a:p>
            <a:pPr marL="0" indent="0">
              <a:buClr>
                <a:srgbClr val="FFC000"/>
              </a:buClr>
              <a:buFont typeface="Arial"/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87022" y="2733773"/>
            <a:ext cx="481709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581"/>
            <a:ext cx="7772400" cy="1841991"/>
          </a:xfrm>
        </p:spPr>
        <p:txBody>
          <a:bodyPr>
            <a:normAutofit/>
          </a:bodyPr>
          <a:lstStyle/>
          <a:p>
            <a:r>
              <a:rPr lang="en-US" dirty="0" smtClean="0"/>
              <a:t>FY18 Project 515 Budget &amp; Claims Training</a:t>
            </a:r>
            <a:endParaRPr lang="en-US" sz="31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Office of School Support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1734" y="47625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Webinar</a:t>
            </a:r>
          </a:p>
          <a:p>
            <a:pPr algn="l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Wednesday, September 5, 2018</a:t>
            </a:r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To provide </a:t>
            </a:r>
            <a:r>
              <a:rPr lang="en-US" dirty="0" smtClean="0"/>
              <a:t>LEAs with </a:t>
            </a:r>
            <a:r>
              <a:rPr lang="en-US" dirty="0"/>
              <a:t>comprehensive claims procedures to assist them in preparing claims for submission to </a:t>
            </a:r>
            <a:r>
              <a:rPr lang="en-US" dirty="0" smtClean="0"/>
              <a:t>OSDE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These </a:t>
            </a:r>
            <a:r>
              <a:rPr lang="en-US" dirty="0"/>
              <a:t>procedures are considered best practices and if followed, will reduce the likelihood of errors and increase the efficiency in which claims are </a:t>
            </a:r>
            <a:r>
              <a:rPr lang="en-US" dirty="0" smtClean="0"/>
              <a:t>paid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LEAs choosing </a:t>
            </a:r>
            <a:r>
              <a:rPr lang="en-US" dirty="0"/>
              <a:t>not follow these procedures may run the risk of claims being significantly delayed or </a:t>
            </a:r>
            <a:r>
              <a:rPr lang="en-US" dirty="0" smtClean="0"/>
              <a:t>denied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98863"/>
            <a:ext cx="4038600" cy="5032662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Expenditures must be reasonable, necessary, &amp; allocable </a:t>
            </a: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expenditures are subject to program specific requirements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Itemized invoices are required 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Claims &amp; supporting documentation are only accepted through </a:t>
            </a:r>
            <a:r>
              <a:rPr lang="en-US" dirty="0" smtClean="0"/>
              <a:t>GMS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748" y="2308777"/>
            <a:ext cx="4038600" cy="3108808"/>
          </a:xfrm>
        </p:spPr>
      </p:pic>
    </p:spTree>
    <p:extLst>
      <p:ext uri="{BB962C8B-B14F-4D97-AF65-F5344CB8AC3E}">
        <p14:creationId xmlns:p14="http://schemas.microsoft.com/office/powerpoint/2010/main" val="31226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Zero </a:t>
            </a:r>
            <a:r>
              <a:rPr lang="en-US" dirty="0"/>
              <a:t>dollar claims are not </a:t>
            </a:r>
            <a:r>
              <a:rPr lang="en-US" dirty="0" smtClean="0"/>
              <a:t>required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Copies </a:t>
            </a:r>
            <a:r>
              <a:rPr lang="en-US" dirty="0"/>
              <a:t>of purchase orders are not required unless it used as a </a:t>
            </a:r>
            <a:r>
              <a:rPr lang="en-US" dirty="0" smtClean="0"/>
              <a:t>contract</a:t>
            </a:r>
            <a:endParaRPr lang="en-US" dirty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Images </a:t>
            </a:r>
            <a:r>
              <a:rPr lang="en-US" dirty="0"/>
              <a:t>of checks are strongly </a:t>
            </a:r>
            <a:r>
              <a:rPr lang="en-US" dirty="0" smtClean="0"/>
              <a:t>discouraged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Claims begin </a:t>
            </a:r>
            <a:r>
              <a:rPr lang="en-US" dirty="0"/>
              <a:t>on the first day of the month </a:t>
            </a:r>
            <a:r>
              <a:rPr lang="en-US" dirty="0" smtClean="0"/>
              <a:t>&amp; end </a:t>
            </a:r>
            <a:r>
              <a:rPr lang="en-US" dirty="0"/>
              <a:t>on the last day of the </a:t>
            </a:r>
            <a:r>
              <a:rPr lang="en-US" dirty="0" smtClean="0"/>
              <a:t>month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Date range entered in GMS must match the date range on the uploaded Summary </a:t>
            </a:r>
            <a:r>
              <a:rPr lang="en-US" dirty="0" smtClean="0"/>
              <a:t>&amp; Detailed </a:t>
            </a:r>
            <a:r>
              <a:rPr lang="en-US" dirty="0"/>
              <a:t>Expenditure </a:t>
            </a:r>
            <a:r>
              <a:rPr lang="en-US" dirty="0" smtClean="0"/>
              <a:t>Reports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434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Claims </a:t>
            </a:r>
            <a:r>
              <a:rPr lang="en-US" dirty="0"/>
              <a:t>must be signed by the local board of education approved authorized official who is legally authorized to bind the local education </a:t>
            </a:r>
            <a:r>
              <a:rPr lang="en-US" dirty="0" smtClean="0"/>
              <a:t>agency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Districts may be asked to provide documentation during monitoring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lu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01" y="1016294"/>
            <a:ext cx="5707898" cy="42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4214" y="1800844"/>
            <a:ext cx="5552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Please Note:</a:t>
            </a:r>
          </a:p>
          <a:p>
            <a:endParaRPr lang="en-US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At least one claim should be filed by </a:t>
            </a:r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November 1st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in each program.</a:t>
            </a:r>
          </a:p>
          <a:p>
            <a:endParaRPr lang="en-US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LEAs that have not filed at least one claim will be contacted.</a:t>
            </a: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Oklahoma Administrative Code does not contemplate or allow for late claim submissions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Payment </a:t>
            </a:r>
            <a:r>
              <a:rPr lang="en-US" dirty="0">
                <a:solidFill>
                  <a:srgbClr val="FF0000"/>
                </a:solidFill>
              </a:rPr>
              <a:t>of late claims submitted after </a:t>
            </a:r>
            <a:r>
              <a:rPr lang="en-US" b="1" dirty="0">
                <a:solidFill>
                  <a:srgbClr val="FF0000"/>
                </a:solidFill>
              </a:rPr>
              <a:t>August 1st </a:t>
            </a:r>
            <a:r>
              <a:rPr lang="en-US" dirty="0">
                <a:solidFill>
                  <a:srgbClr val="FF0000"/>
                </a:solidFill>
              </a:rPr>
              <a:t>is subject to the approval of the State Board of Education. </a:t>
            </a:r>
          </a:p>
        </p:txBody>
      </p:sp>
    </p:spTree>
    <p:extLst>
      <p:ext uri="{BB962C8B-B14F-4D97-AF65-F5344CB8AC3E}">
        <p14:creationId xmlns:p14="http://schemas.microsoft.com/office/powerpoint/2010/main" val="33436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GMS claims must align with the </a:t>
            </a:r>
            <a:r>
              <a:rPr lang="en-US" dirty="0" smtClean="0"/>
              <a:t>Summary/Detail </a:t>
            </a:r>
            <a:r>
              <a:rPr lang="en-US" dirty="0"/>
              <a:t>Expenditure Report produced by the LEA’s local cost accounting system </a:t>
            </a: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The Office of School Support requires expenditure reports indicate the site </a:t>
            </a:r>
            <a:r>
              <a:rPr lang="en-US" dirty="0" smtClean="0"/>
              <a:t>code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Claims should be reviewed by LEAs for accuracy and </a:t>
            </a:r>
            <a:r>
              <a:rPr lang="en-US" dirty="0" err="1"/>
              <a:t>allowability</a:t>
            </a:r>
            <a:r>
              <a:rPr lang="en-US" dirty="0"/>
              <a:t> before being submitted to OSDE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382" y="1987853"/>
            <a:ext cx="4038600" cy="3263294"/>
          </a:xfrm>
        </p:spPr>
      </p:pic>
    </p:spTree>
    <p:extLst>
      <p:ext uri="{BB962C8B-B14F-4D97-AF65-F5344CB8AC3E}">
        <p14:creationId xmlns:p14="http://schemas.microsoft.com/office/powerpoint/2010/main" val="13591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Payments </a:t>
            </a:r>
            <a:r>
              <a:rPr lang="en-US" dirty="0"/>
              <a:t>made with district credit cards must have each vendor name listed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ex. Visa/Holiday Inn)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i="1" dirty="0" smtClean="0"/>
              <a:t>School </a:t>
            </a:r>
            <a:r>
              <a:rPr lang="en-US" sz="2000" i="1" dirty="0"/>
              <a:t>Laws of Oklahoma, Section 98, subsection E, (70-5-135) and Section 644, subsection B, (62-310.8). See also Oklahoma Administrative Code (OAC) 25-5-2.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DUNS/SAMS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DUNS/SAMS </a:t>
            </a:r>
            <a:r>
              <a:rPr lang="en-US" dirty="0"/>
              <a:t>entity record </a:t>
            </a:r>
            <a:r>
              <a:rPr lang="en-US" dirty="0" smtClean="0"/>
              <a:t>must </a:t>
            </a:r>
            <a:r>
              <a:rPr lang="en-US" dirty="0"/>
              <a:t>be current in order to receive </a:t>
            </a:r>
            <a:r>
              <a:rPr lang="en-US" dirty="0" smtClean="0"/>
              <a:t>reimbursement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expired, a copy of the new </a:t>
            </a:r>
            <a:r>
              <a:rPr lang="en-US" dirty="0" smtClean="0"/>
              <a:t>DUNS/SAMS </a:t>
            </a:r>
            <a:r>
              <a:rPr lang="en-US" dirty="0"/>
              <a:t>entity record must be uploaded with next claim submitted for each federal </a:t>
            </a:r>
            <a:r>
              <a:rPr lang="en-US" dirty="0" smtClean="0"/>
              <a:t>program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is recommended that </a:t>
            </a:r>
            <a:r>
              <a:rPr lang="en-US" dirty="0" smtClean="0"/>
              <a:t>LEAs renew </a:t>
            </a:r>
            <a:r>
              <a:rPr lang="en-US" dirty="0"/>
              <a:t>the </a:t>
            </a:r>
            <a:r>
              <a:rPr lang="en-US" dirty="0" smtClean="0"/>
              <a:t>DUNS/SAMS </a:t>
            </a:r>
            <a:r>
              <a:rPr lang="en-US" dirty="0"/>
              <a:t>number as close to July 1st as possible, to ensure that it does not expire during the current fiscal </a:t>
            </a:r>
            <a:r>
              <a:rPr lang="en-US" dirty="0" smtClean="0"/>
              <a:t>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-Point Star 10"/>
          <p:cNvSpPr/>
          <p:nvPr/>
        </p:nvSpPr>
        <p:spPr>
          <a:xfrm>
            <a:off x="4288631" y="2410357"/>
            <a:ext cx="4213781" cy="3667027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275695" y="61274"/>
            <a:ext cx="4213781" cy="3667027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21437555">
            <a:off x="957988" y="1119474"/>
            <a:ext cx="2849197" cy="1887345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Freestyle Script" panose="030804020302050B0404" pitchFamily="66" charset="0"/>
              </a:rPr>
              <a:t>For a copy of the power point, </a:t>
            </a:r>
          </a:p>
          <a:p>
            <a:pPr algn="ctr"/>
            <a:r>
              <a:rPr lang="en-US" sz="2800" dirty="0" smtClean="0">
                <a:latin typeface="Freestyle Script" panose="030804020302050B0404" pitchFamily="66" charset="0"/>
              </a:rPr>
              <a:t>please email </a:t>
            </a:r>
          </a:p>
          <a:p>
            <a:pPr algn="ctr"/>
            <a:endParaRPr lang="en-US" sz="1800" dirty="0" smtClean="0">
              <a:latin typeface="Tw Cen MT" panose="020B0602020104020603" pitchFamily="34" charset="0"/>
            </a:endParaRPr>
          </a:p>
          <a:p>
            <a:pPr algn="ctr"/>
            <a:r>
              <a:rPr lang="en-US" sz="1600" b="1" dirty="0" smtClean="0">
                <a:latin typeface="Tw Cen MT" panose="020B0602020104020603" pitchFamily="34" charset="0"/>
              </a:rPr>
              <a:t>ZADA.SERY@SDE.OK.GOV</a:t>
            </a:r>
          </a:p>
          <a:p>
            <a:pPr algn="l"/>
            <a:endParaRPr lang="en-US" sz="1200" b="1" u="sng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21317624">
            <a:off x="4943794" y="3319014"/>
            <a:ext cx="2903456" cy="1778725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Freestyle Script" panose="030804020302050B0404" pitchFamily="66" charset="0"/>
              </a:rPr>
              <a:t>Errors/glitches re: GMS – send email w/ screenshots </a:t>
            </a:r>
          </a:p>
          <a:p>
            <a:pPr algn="ctr"/>
            <a:r>
              <a:rPr lang="en-US" sz="1600" b="1" dirty="0" smtClean="0"/>
              <a:t>ZADA.SERY@SDE.OK.GOV</a:t>
            </a:r>
          </a:p>
          <a:p>
            <a:pPr algn="l"/>
            <a:endParaRPr lang="en-US" sz="1200" b="1" u="sng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Function/Object Code must align with the expenditure description 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LEAs should consult the most current OCAS manual for </a:t>
            </a:r>
            <a:r>
              <a:rPr lang="en-US" dirty="0" smtClean="0"/>
              <a:t>coding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9779"/>
            <a:ext cx="4038600" cy="2524125"/>
          </a:xfrm>
        </p:spPr>
      </p:pic>
    </p:spTree>
    <p:extLst>
      <p:ext uri="{BB962C8B-B14F-4D97-AF65-F5344CB8AC3E}">
        <p14:creationId xmlns:p14="http://schemas.microsoft.com/office/powerpoint/2010/main" val="12647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Documentation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The District is required to attach Summary and Detail Expenditure Reports and supporting documentation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PDF format 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Clear </a:t>
            </a:r>
            <a:r>
              <a:rPr lang="en-US" dirty="0"/>
              <a:t>and </a:t>
            </a:r>
            <a:r>
              <a:rPr lang="en-US" dirty="0" smtClean="0"/>
              <a:t>legible 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Uploaded </a:t>
            </a:r>
            <a:r>
              <a:rPr lang="en-US" dirty="0"/>
              <a:t>in the same order as the expenditures appear in the </a:t>
            </a:r>
            <a:r>
              <a:rPr lang="en-US" dirty="0" smtClean="0"/>
              <a:t>claim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No uploads named with </a:t>
            </a:r>
            <a:r>
              <a:rPr lang="en-US" dirty="0"/>
              <a:t>special characters </a:t>
            </a:r>
            <a:r>
              <a:rPr lang="en-US" dirty="0" smtClean="0"/>
              <a:t>(!@#$%^&amp;*&lt;&gt;?) </a:t>
            </a:r>
            <a:endParaRPr lang="en-US" dirty="0"/>
          </a:p>
          <a:p>
            <a:pPr>
              <a:buClr>
                <a:srgbClr val="6600CC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6600CC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Highlighter not used on documentation 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Indicate shared or split costs on invoices/receipts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 term </a:t>
            </a:r>
            <a:r>
              <a:rPr lang="en-US" dirty="0"/>
              <a:t>“revised” or “corrected” when attaching a revised upload to </a:t>
            </a:r>
            <a:r>
              <a:rPr lang="en-US" dirty="0" smtClean="0"/>
              <a:t>a returned claim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Expenditure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Purchase </a:t>
            </a:r>
            <a:r>
              <a:rPr lang="en-US" dirty="0"/>
              <a:t>Order Date (that appears on the Detailed Expenditure Report) must be before the services were </a:t>
            </a:r>
            <a:r>
              <a:rPr lang="en-US" dirty="0" smtClean="0"/>
              <a:t>rendered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Warrant </a:t>
            </a:r>
            <a:r>
              <a:rPr lang="en-US" dirty="0"/>
              <a:t>Date (that appears on the Detailed Expenditure Report) must be on or after the purchase order </a:t>
            </a:r>
            <a:r>
              <a:rPr lang="en-US" dirty="0" smtClean="0"/>
              <a:t>date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414495" y="1925975"/>
            <a:ext cx="4038600" cy="3591611"/>
          </a:xfrm>
        </p:spPr>
      </p:pic>
    </p:spTree>
    <p:extLst>
      <p:ext uri="{BB962C8B-B14F-4D97-AF65-F5344CB8AC3E}">
        <p14:creationId xmlns:p14="http://schemas.microsoft.com/office/powerpoint/2010/main" val="12260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lu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78" y="1322388"/>
            <a:ext cx="6556309" cy="39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7007" y="1800844"/>
            <a:ext cx="555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anose="02000600000000000000" pitchFamily="2" charset="0"/>
              </a:rPr>
              <a:t>Please Note: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GMS has a built-in 25% allowance for most function codes.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However, 5400, 2330, 2540, &amp; 5500 may not exceed the budgeted amount…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dirty="0" smtClean="0">
                <a:latin typeface="Segoe Print" panose="02000600000000000000" pitchFamily="2" charset="0"/>
              </a:rPr>
              <a:t>You may have to do a budget amendment before submitting the claim.</a:t>
            </a:r>
          </a:p>
        </p:txBody>
      </p:sp>
    </p:spTree>
    <p:extLst>
      <p:ext uri="{BB962C8B-B14F-4D97-AF65-F5344CB8AC3E}">
        <p14:creationId xmlns:p14="http://schemas.microsoft.com/office/powerpoint/2010/main" val="30281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100 – Personnel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Salaries include extra duty &amp; stipends per OCAS manual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Personnel should be entered accurately in School Personnel Records (SPR) BEFORE claiming*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Tutors use Object Code 139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2924930"/>
            <a:ext cx="290805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*If not in SPR, documentation is REQUIRED on the claim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1100" dirty="0" smtClean="0">
                <a:latin typeface="Segoe Print" panose="02000600000000000000" pitchFamily="2" charset="0"/>
              </a:rPr>
              <a:t>(timesheet/tutoring log/</a:t>
            </a:r>
            <a:r>
              <a:rPr lang="en-US" sz="1100" dirty="0" err="1" smtClean="0">
                <a:latin typeface="Segoe Print" panose="02000600000000000000" pitchFamily="2" charset="0"/>
              </a:rPr>
              <a:t>time&amp;effort</a:t>
            </a:r>
            <a:r>
              <a:rPr lang="en-US" sz="1100" dirty="0" smtClean="0">
                <a:latin typeface="Segoe Print" panose="02000600000000000000" pitchFamily="2" charset="0"/>
              </a:rPr>
              <a:t> or PD registration/sign-in sheet, if applicable)</a:t>
            </a:r>
            <a:endParaRPr lang="en-US" sz="1100" dirty="0">
              <a:latin typeface="Segoe Print" panose="020006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en-US" sz="4300" dirty="0" smtClean="0"/>
              <a:t>Entering personnel </a:t>
            </a:r>
            <a:r>
              <a:rPr lang="en-US" sz="4300" dirty="0"/>
              <a:t>in School Personnel Records (SPR</a:t>
            </a:r>
            <a:r>
              <a:rPr lang="en-US" sz="4300" dirty="0" smtClean="0"/>
              <a:t>) accurately means:</a:t>
            </a:r>
          </a:p>
          <a:p>
            <a:pPr marL="0" indent="0" algn="ctr">
              <a:buClr>
                <a:srgbClr val="FFC000"/>
              </a:buClr>
              <a:buNone/>
            </a:pPr>
            <a:endParaRPr lang="en-US" sz="4300" dirty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300" dirty="0" smtClean="0"/>
              <a:t> Allowable </a:t>
            </a:r>
            <a:r>
              <a:rPr lang="en-US" sz="4300" dirty="0"/>
              <a:t>Job Code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300" dirty="0" smtClean="0"/>
              <a:t> Coded </a:t>
            </a:r>
            <a:r>
              <a:rPr lang="en-US" sz="4300" dirty="0"/>
              <a:t>to Project 515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300" dirty="0" smtClean="0"/>
              <a:t> Reasonable </a:t>
            </a:r>
            <a:r>
              <a:rPr lang="en-US" sz="4300" dirty="0"/>
              <a:t>and </a:t>
            </a:r>
            <a:r>
              <a:rPr lang="en-US" sz="4300" dirty="0" smtClean="0"/>
              <a:t>Necessary Salary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300" dirty="0" smtClean="0"/>
              <a:t>SPR details align with FY19 Project 515 Budget</a:t>
            </a:r>
            <a:endParaRPr lang="en-US" sz="4300" dirty="0"/>
          </a:p>
          <a:p>
            <a:pPr marL="0" indent="0">
              <a:buClr>
                <a:srgbClr val="FFC000"/>
              </a:buClr>
              <a:buNone/>
            </a:pP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200 </a:t>
            </a:r>
            <a:r>
              <a:rPr lang="en-US" dirty="0"/>
              <a:t>– </a:t>
            </a:r>
            <a:r>
              <a:rPr lang="en-US" dirty="0" smtClean="0"/>
              <a:t>Employee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Benefits for salaries including extra duty &amp; stipends per OCAS manual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Personnel should be entered accurately in School Personnel Records (SPR) BEFORE claiming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363511"/>
            <a:ext cx="290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No documentation is required for benefits</a:t>
            </a:r>
          </a:p>
        </p:txBody>
      </p:sp>
    </p:spTree>
    <p:extLst>
      <p:ext uri="{BB962C8B-B14F-4D97-AF65-F5344CB8AC3E}">
        <p14:creationId xmlns:p14="http://schemas.microsoft.com/office/powerpoint/2010/main" val="20626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300 </a:t>
            </a:r>
            <a:r>
              <a:rPr lang="en-US" dirty="0"/>
              <a:t>– </a:t>
            </a:r>
            <a:r>
              <a:rPr lang="en-US" dirty="0" smtClean="0"/>
              <a:t>Contracted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Amounts paid for professional and technical services rendered by personnel NOT on the payroll of the LEA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copy of the contract (or purchase order if used as a contract) must be provided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363511"/>
            <a:ext cx="290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Invoices for contract services serve as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007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Purchased Property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400 </a:t>
            </a:r>
            <a:r>
              <a:rPr lang="en-US" dirty="0"/>
              <a:t>– </a:t>
            </a:r>
            <a:r>
              <a:rPr lang="en-US" dirty="0" smtClean="0"/>
              <a:t>Purchased Property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Services purchased to operate, repair, maintain, and rent property owned or used by the LEA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Highly unlikely this code will be used for Project 515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363511"/>
            <a:ext cx="290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Invoices for property services serve as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043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500 </a:t>
            </a:r>
            <a:r>
              <a:rPr lang="en-US" dirty="0"/>
              <a:t>– </a:t>
            </a:r>
            <a:r>
              <a:rPr lang="en-US" dirty="0" smtClean="0"/>
              <a:t>Other Purchased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Student transportation &amp; staff travel are included here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travel expenses related to non-OSDE professional development require an agenda, conference program, OR certificate of attendance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Receipts for travel expenditures such as luggage, parking, hotel, taxi, </a:t>
            </a:r>
            <a:r>
              <a:rPr lang="en-US" dirty="0" err="1" smtClean="0"/>
              <a:t>etc</a:t>
            </a:r>
            <a:r>
              <a:rPr lang="en-US" dirty="0" smtClean="0"/>
              <a:t> MUST be attached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2994179"/>
            <a:ext cx="2908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*Receipts, invoices for hotel/airfare, District Per Diem forms are REQUIRED </a:t>
            </a:r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4546649"/>
            <a:ext cx="393001" cy="393001"/>
          </a:xfr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2794835"/>
            <a:ext cx="393001" cy="3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4558" y="1505932"/>
            <a:ext cx="4038600" cy="230249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Timeline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FY19 Project 515 Budget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Joint Federal Programs Claims </a:t>
            </a:r>
            <a:r>
              <a:rPr lang="en-US" dirty="0" smtClean="0"/>
              <a:t>Procedures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Travel Per Diem v. Real Cost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If the local board of education policy allows per diem, a copy of the district travel claim is required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Must include participant name, name and dates of professional development, and per diem rate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Per Diem rate cannot exceed Federal rate</a:t>
            </a:r>
          </a:p>
          <a:p>
            <a:pPr lvl="2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If the local board of education policy allows for real cost, all receipts are required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If necessary, airfare, hotel reservations, workshop registration can be paid in </a:t>
            </a:r>
            <a:r>
              <a:rPr lang="en-US" dirty="0" smtClean="0"/>
              <a:t>advance 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“</a:t>
            </a:r>
            <a:r>
              <a:rPr lang="en-US" dirty="0"/>
              <a:t>Real-time” expenses (such as per-diem, food, luggage fees, taxi, airport fees, etc.) cannot be paid in </a:t>
            </a:r>
            <a:r>
              <a:rPr lang="en-US" dirty="0" smtClean="0"/>
              <a:t>advance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8" y="2056469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382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DO NOT ATTACH: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CONFERENCE BAGES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AIRLINE TICKETS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HOTEL KEYS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PHOTOGRAPHS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INSTRUCTIONAL MATERIALS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MULTI-PAGE BROCHURES</a:t>
            </a:r>
          </a:p>
          <a:p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Alcohol, gum, candy, snacks, souvenirs, jewelry, and personal expenses will not be reimbursed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600 </a:t>
            </a:r>
            <a:r>
              <a:rPr lang="en-US" dirty="0"/>
              <a:t>– </a:t>
            </a:r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Amounts paid for material items of an expendable nature that are consumed, worn out, or deteriorated by use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Quotes are not accepted as documentation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363511"/>
            <a:ext cx="290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Invoices </a:t>
            </a:r>
            <a:r>
              <a:rPr lang="en-US" sz="2400" dirty="0" smtClean="0">
                <a:latin typeface="Segoe Print" panose="02000600000000000000" pitchFamily="2" charset="0"/>
              </a:rPr>
              <a:t>&amp; receipts for supplies </a:t>
            </a:r>
            <a:r>
              <a:rPr lang="en-US" sz="2400" dirty="0">
                <a:latin typeface="Segoe Print" panose="02000600000000000000" pitchFamily="2" charset="0"/>
              </a:rPr>
              <a:t>serve as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6519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Federal Uniform Grant Guidance (UGG) only allows for </a:t>
            </a:r>
            <a:r>
              <a:rPr lang="en-US" dirty="0" smtClean="0"/>
              <a:t>1 year </a:t>
            </a:r>
            <a:r>
              <a:rPr lang="en-US" dirty="0"/>
              <a:t>subscriptions, warranties, licenses, etc.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Work w/ your vendor before placing order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Itemized 3YR Apple Care is not allowable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 algn="ctr">
              <a:buClr>
                <a:schemeClr val="bg1">
                  <a:lumMod val="65000"/>
                </a:schemeClr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This is NOT new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2565"/>
            <a:ext cx="8229600" cy="30435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snack purchases for parent-involvement activities must be accompanied by an </a:t>
            </a:r>
            <a:r>
              <a:rPr lang="en-US" dirty="0" smtClean="0"/>
              <a:t>agenda 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200" i="1" dirty="0" smtClean="0"/>
              <a:t>The </a:t>
            </a:r>
            <a:r>
              <a:rPr lang="en-US" sz="2200" i="1" dirty="0"/>
              <a:t>purpose of the agenda is to reflect that the parental involvement activity is </a:t>
            </a:r>
            <a:r>
              <a:rPr lang="en-US" sz="2200" i="1" dirty="0" smtClean="0"/>
              <a:t>educational versus an event </a:t>
            </a:r>
            <a:r>
              <a:rPr lang="en-US" sz="2200" i="1" dirty="0"/>
              <a:t>with no </a:t>
            </a:r>
            <a:r>
              <a:rPr lang="en-US" sz="2200" i="1" dirty="0" smtClean="0"/>
              <a:t>educational/academic content 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5" y="1367228"/>
            <a:ext cx="3033598" cy="2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700 </a:t>
            </a:r>
            <a:r>
              <a:rPr lang="en-US" dirty="0"/>
              <a:t>– </a:t>
            </a:r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Expenditures for the acquisition of fixed assets or additions to fixed assets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Capitalized items with a value over $5,000 per single item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Indirect Cost (IDC) is NOT calculated against property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548176"/>
            <a:ext cx="290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Invoices for property serve as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327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 smtClean="0"/>
              <a:t>Proper </a:t>
            </a:r>
            <a:r>
              <a:rPr lang="en-US" i="1" dirty="0"/>
              <a:t>coding to object code 700 will depend on the way the invoice is </a:t>
            </a:r>
            <a:r>
              <a:rPr lang="en-US" i="1" dirty="0" smtClean="0"/>
              <a:t>issued:</a:t>
            </a:r>
          </a:p>
          <a:p>
            <a:pPr marL="0" indent="0" algn="ctr">
              <a:buNone/>
            </a:pPr>
            <a:endParaRPr lang="en-US" i="1" dirty="0" smtClean="0"/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/>
              <a:t>If </a:t>
            </a:r>
            <a:r>
              <a:rPr lang="en-US" i="1" dirty="0"/>
              <a:t>there is a break-down per item, and each item is under $5000 (such as 25 computers x $500 each, total $12,500), then object code 600 will be used, regardless of the total amount of the invoice</a:t>
            </a:r>
            <a:r>
              <a:rPr lang="en-US" i="1" dirty="0" smtClean="0"/>
              <a:t>.</a:t>
            </a:r>
          </a:p>
          <a:p>
            <a:pPr marL="0" indent="0" algn="ctr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i="1" dirty="0" smtClean="0"/>
              <a:t>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i="1" dirty="0" smtClean="0"/>
              <a:t>If </a:t>
            </a:r>
            <a:r>
              <a:rPr lang="en-US" i="1" dirty="0"/>
              <a:t>the invoice </a:t>
            </a:r>
            <a:r>
              <a:rPr lang="en-US" i="1" dirty="0" smtClean="0"/>
              <a:t>lists a single line item that exceeds $5,000 (computers </a:t>
            </a:r>
            <a:r>
              <a:rPr lang="en-US" i="1" dirty="0"/>
              <a:t>for $</a:t>
            </a:r>
            <a:r>
              <a:rPr lang="en-US" i="1" dirty="0" smtClean="0"/>
              <a:t>12,500), </a:t>
            </a:r>
            <a:r>
              <a:rPr lang="en-US" i="1" dirty="0"/>
              <a:t>then object code 700 will be </a:t>
            </a:r>
            <a:r>
              <a:rPr lang="en-US" i="1" dirty="0" smtClean="0"/>
              <a:t>used</a:t>
            </a:r>
            <a:r>
              <a:rPr lang="en-US" i="1" dirty="0"/>
              <a:t>.</a:t>
            </a:r>
            <a:r>
              <a:rPr lang="en-US" i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dirty="0"/>
              <a:t>Object Code </a:t>
            </a:r>
            <a:r>
              <a:rPr lang="en-US" dirty="0" smtClean="0"/>
              <a:t>800 </a:t>
            </a:r>
            <a:r>
              <a:rPr lang="en-US" dirty="0"/>
              <a:t>– </a:t>
            </a:r>
            <a:r>
              <a:rPr lang="en-US" dirty="0" smtClean="0"/>
              <a:t>Other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Professional development registration and tuition are included here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Tuition Reimbursement requires a copy of the college transcript, showing </a:t>
            </a:r>
            <a:r>
              <a:rPr lang="en-US" dirty="0" smtClean="0"/>
              <a:t>staff name, course title &amp; a </a:t>
            </a:r>
            <a:r>
              <a:rPr lang="en-US" dirty="0"/>
              <a:t>passing </a:t>
            </a:r>
            <a:r>
              <a:rPr lang="en-US" dirty="0" smtClean="0"/>
              <a:t>grade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Tuition is subject </a:t>
            </a:r>
            <a:r>
              <a:rPr lang="en-US" dirty="0"/>
              <a:t>to </a:t>
            </a:r>
            <a:r>
              <a:rPr lang="en-US" dirty="0" smtClean="0"/>
              <a:t>program </a:t>
            </a:r>
            <a:r>
              <a:rPr lang="en-US" dirty="0"/>
              <a:t>specific approval based on the requirements of the Federal </a:t>
            </a:r>
            <a:r>
              <a:rPr lang="en-US" dirty="0" smtClean="0"/>
              <a:t>Funds</a:t>
            </a:r>
            <a:r>
              <a:rPr lang="en-US" dirty="0"/>
              <a:t> </a:t>
            </a:r>
            <a:r>
              <a:rPr lang="en-US" dirty="0" smtClean="0"/>
              <a:t>(Example</a:t>
            </a:r>
            <a:r>
              <a:rPr lang="en-US" dirty="0"/>
              <a:t>: tuition reimbursement is unallowable through 21st Century Funds) 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8" y="2183305"/>
            <a:ext cx="3955642" cy="3955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5536">
            <a:off x="5254955" y="3117289"/>
            <a:ext cx="2908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Registration invoices serve as documentation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pPr algn="ctr"/>
            <a:r>
              <a:rPr lang="en-US" sz="1600" dirty="0" smtClean="0">
                <a:latin typeface="Segoe Print" panose="02000600000000000000" pitchFamily="2" charset="0"/>
              </a:rPr>
              <a:t>(includes PD title &amp; participant names)</a:t>
            </a:r>
          </a:p>
        </p:txBody>
      </p:sp>
    </p:spTree>
    <p:extLst>
      <p:ext uri="{BB962C8B-B14F-4D97-AF65-F5344CB8AC3E}">
        <p14:creationId xmlns:p14="http://schemas.microsoft.com/office/powerpoint/2010/main" val="584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#1 DECEMBER 31, 2018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Claims for 2</a:t>
            </a:r>
            <a:r>
              <a:rPr lang="en-US" baseline="30000" dirty="0" smtClean="0"/>
              <a:t>nd</a:t>
            </a:r>
            <a:r>
              <a:rPr lang="en-US" dirty="0" smtClean="0"/>
              <a:t> Year Carryover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Payable Form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NO Extensions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#2 JUNE 30, 2019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LEAs are STRONGLY encouraged to have 100% of Project 515 funds encumbered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The Office of School Support </a:t>
            </a:r>
            <a:r>
              <a:rPr lang="en-US" u="sng" dirty="0" smtClean="0"/>
              <a:t>cannot guarantee</a:t>
            </a:r>
            <a:r>
              <a:rPr lang="en-US" dirty="0" smtClean="0"/>
              <a:t> that we can carry non-designated sites into FY20 under ESSA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b="1" dirty="0" smtClean="0">
                <a:solidFill>
                  <a:srgbClr val="FF0000"/>
                </a:solidFill>
              </a:rPr>
              <a:t>#3 AUGUST 1, 2019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Last day for FY19 Claims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Payable Form</a:t>
            </a:r>
          </a:p>
          <a:p>
            <a:pPr lvl="1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The Office of School provides training &amp; sends frequent reminders!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6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49"/>
            <a:ext cx="8229600" cy="4762893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July 1, </a:t>
            </a:r>
            <a:r>
              <a:rPr lang="en-US" dirty="0" smtClean="0"/>
              <a:t>2018 </a:t>
            </a:r>
            <a:r>
              <a:rPr lang="en-US" dirty="0"/>
              <a:t>- </a:t>
            </a:r>
            <a:r>
              <a:rPr lang="en-US" dirty="0" smtClean="0"/>
              <a:t>FY19 Project </a:t>
            </a:r>
            <a:r>
              <a:rPr lang="en-US" dirty="0"/>
              <a:t>515 budget open	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September 1, </a:t>
            </a:r>
            <a:r>
              <a:rPr lang="en-US" dirty="0" smtClean="0"/>
              <a:t>2018 </a:t>
            </a:r>
            <a:r>
              <a:rPr lang="en-US" dirty="0"/>
              <a:t>- Carryover loaded into </a:t>
            </a:r>
            <a:r>
              <a:rPr lang="en-US" dirty="0" smtClean="0"/>
              <a:t>FY19 </a:t>
            </a:r>
            <a:r>
              <a:rPr lang="en-US" dirty="0"/>
              <a:t>Project 515 budgets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September 30, </a:t>
            </a:r>
            <a:r>
              <a:rPr lang="en-US" dirty="0" smtClean="0"/>
              <a:t>2018 </a:t>
            </a:r>
            <a:r>
              <a:rPr lang="en-US" dirty="0"/>
              <a:t>- </a:t>
            </a:r>
            <a:r>
              <a:rPr lang="en-US" dirty="0" smtClean="0"/>
              <a:t>Last </a:t>
            </a:r>
            <a:r>
              <a:rPr lang="en-US" dirty="0"/>
              <a:t>day to encumber 2nd year </a:t>
            </a:r>
            <a:r>
              <a:rPr lang="en-US" dirty="0" smtClean="0"/>
              <a:t>carryover*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October 1, </a:t>
            </a:r>
            <a:r>
              <a:rPr lang="en-US" dirty="0" smtClean="0"/>
              <a:t>2018 </a:t>
            </a:r>
            <a:r>
              <a:rPr lang="en-US" dirty="0"/>
              <a:t>- </a:t>
            </a:r>
            <a:r>
              <a:rPr lang="en-US" dirty="0" smtClean="0"/>
              <a:t>FY19 Project </a:t>
            </a:r>
            <a:r>
              <a:rPr lang="en-US" dirty="0"/>
              <a:t>515 </a:t>
            </a:r>
            <a:r>
              <a:rPr lang="en-US" dirty="0" smtClean="0"/>
              <a:t>Budget </a:t>
            </a:r>
            <a:r>
              <a:rPr lang="en-US" dirty="0"/>
              <a:t>deadline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November 1, </a:t>
            </a:r>
            <a:r>
              <a:rPr lang="en-US" dirty="0" smtClean="0"/>
              <a:t>2018 </a:t>
            </a:r>
            <a:r>
              <a:rPr lang="en-US" dirty="0"/>
              <a:t>- At least 1 claim should be </a:t>
            </a:r>
            <a:r>
              <a:rPr lang="en-US" dirty="0" smtClean="0"/>
              <a:t>filed*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FF0000"/>
                </a:solidFill>
              </a:rPr>
              <a:t>December 31, </a:t>
            </a:r>
            <a:r>
              <a:rPr lang="en-US" sz="3400" dirty="0" smtClean="0">
                <a:solidFill>
                  <a:srgbClr val="FF0000"/>
                </a:solidFill>
              </a:rPr>
              <a:t>2018 </a:t>
            </a:r>
            <a:r>
              <a:rPr lang="en-US" dirty="0">
                <a:solidFill>
                  <a:srgbClr val="FF0000"/>
                </a:solidFill>
              </a:rPr>
              <a:t>- 2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year carryover </a:t>
            </a:r>
            <a:r>
              <a:rPr lang="en-US" dirty="0" smtClean="0">
                <a:solidFill>
                  <a:srgbClr val="FF0000"/>
                </a:solidFill>
              </a:rPr>
              <a:t>expires*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June 1, </a:t>
            </a:r>
            <a:r>
              <a:rPr lang="en-US" dirty="0" smtClean="0"/>
              <a:t>2019 </a:t>
            </a:r>
            <a:r>
              <a:rPr lang="en-US" dirty="0"/>
              <a:t>– Last day to file “payable” claim in order to guarantee payment by </a:t>
            </a:r>
            <a:r>
              <a:rPr lang="en-US" dirty="0" smtClean="0"/>
              <a:t>6/30/19*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June 30, </a:t>
            </a:r>
            <a:r>
              <a:rPr lang="en-US" dirty="0" smtClean="0"/>
              <a:t>2019 </a:t>
            </a:r>
            <a:r>
              <a:rPr lang="en-US" dirty="0"/>
              <a:t>– </a:t>
            </a:r>
            <a:r>
              <a:rPr lang="en-US" dirty="0" smtClean="0"/>
              <a:t>FY19 </a:t>
            </a:r>
            <a:r>
              <a:rPr lang="en-US" dirty="0"/>
              <a:t>Fiscal year ends; last day to encumber funds; last day to make </a:t>
            </a:r>
            <a:r>
              <a:rPr lang="en-US" dirty="0" smtClean="0"/>
              <a:t>revisions*</a:t>
            </a: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rgbClr val="FF0000"/>
                </a:solidFill>
              </a:rPr>
              <a:t>August 1, </a:t>
            </a:r>
            <a:r>
              <a:rPr lang="en-US" sz="3500" dirty="0" smtClean="0">
                <a:solidFill>
                  <a:srgbClr val="FF0000"/>
                </a:solidFill>
              </a:rPr>
              <a:t>2019 </a:t>
            </a:r>
            <a:r>
              <a:rPr lang="en-US" sz="3500" dirty="0">
                <a:solidFill>
                  <a:srgbClr val="FF0000"/>
                </a:solidFill>
              </a:rPr>
              <a:t>– </a:t>
            </a:r>
            <a:r>
              <a:rPr lang="en-US" sz="3500" dirty="0" smtClean="0">
                <a:solidFill>
                  <a:srgbClr val="FF0000"/>
                </a:solidFill>
              </a:rPr>
              <a:t>FY19 </a:t>
            </a:r>
            <a:r>
              <a:rPr lang="en-US" sz="3500" dirty="0">
                <a:solidFill>
                  <a:srgbClr val="FF0000"/>
                </a:solidFill>
              </a:rPr>
              <a:t>Claims </a:t>
            </a:r>
            <a:r>
              <a:rPr lang="en-US" sz="3500" dirty="0" smtClean="0">
                <a:solidFill>
                  <a:srgbClr val="FF0000"/>
                </a:solidFill>
              </a:rPr>
              <a:t>deadline </a:t>
            </a:r>
            <a:r>
              <a:rPr lang="en-US" i="1" dirty="0" smtClean="0"/>
              <a:t>(claims submitted after this date are considered LATE)*</a:t>
            </a:r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i="1" dirty="0" smtClean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i="1" dirty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*applies to all programs administered by Federal Programs, Special Ed, 21</a:t>
            </a:r>
            <a:r>
              <a:rPr lang="en-US" i="1" baseline="30000" dirty="0" smtClean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Century, and School Support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748275" y="3233393"/>
            <a:ext cx="3886200" cy="2073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Dr. Shelly Ellis, Executive Director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shelly.ellis@sde.ok.gov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(405) 522-3263</a:t>
            </a:r>
          </a:p>
          <a:p>
            <a:pPr marL="228600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8548" y="2075468"/>
            <a:ext cx="4492827" cy="11579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Zada Sery, Grant Management Specialist</a:t>
            </a:r>
            <a:endParaRPr lang="en-US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 algn="ctr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zada.sery@sde.ok.gov</a:t>
            </a:r>
            <a:endParaRPr lang="en-US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 algn="ctr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(405) 521-4269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797" y="3540544"/>
            <a:ext cx="4308219" cy="10825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Office of School Support &amp; Improvement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Main Number:</a:t>
            </a:r>
          </a:p>
          <a:p>
            <a:pPr marL="0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(405) 522-0140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013" y="502763"/>
            <a:ext cx="4635881" cy="11579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QUESTIONS?</a:t>
            </a:r>
            <a:endParaRPr lang="en-US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Links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Federal </a:t>
            </a:r>
            <a:r>
              <a:rPr lang="en-US" dirty="0"/>
              <a:t>Guidance: http://www2.ed.gov/policy/fund/guid/uniform-guidance/index.html </a:t>
            </a:r>
          </a:p>
          <a:p>
            <a:r>
              <a:rPr lang="en-US" dirty="0" smtClean="0"/>
              <a:t>Education </a:t>
            </a:r>
            <a:r>
              <a:rPr lang="en-US" dirty="0"/>
              <a:t>Law Book: http://sde.ok.gov/sde/office-legal-services </a:t>
            </a:r>
          </a:p>
          <a:p>
            <a:r>
              <a:rPr lang="en-US" dirty="0" smtClean="0"/>
              <a:t>21st </a:t>
            </a:r>
            <a:r>
              <a:rPr lang="en-US" dirty="0"/>
              <a:t>Century Community Learning Centers Website: http://sde.ok.gov/sde/21cclc </a:t>
            </a:r>
          </a:p>
          <a:p>
            <a:r>
              <a:rPr lang="en-US" dirty="0" smtClean="0"/>
              <a:t>Child </a:t>
            </a:r>
            <a:r>
              <a:rPr lang="en-US" dirty="0"/>
              <a:t>Nutrition Website: http://sde.ok.gov/sde/child-nutrition-programs </a:t>
            </a:r>
          </a:p>
          <a:p>
            <a:r>
              <a:rPr lang="en-US" dirty="0" smtClean="0"/>
              <a:t>Federal </a:t>
            </a:r>
            <a:r>
              <a:rPr lang="en-US" dirty="0"/>
              <a:t>Programs Website: http://sde.ok.gov/sde/federal-programs </a:t>
            </a:r>
          </a:p>
          <a:p>
            <a:r>
              <a:rPr lang="en-US" dirty="0" smtClean="0"/>
              <a:t>School </a:t>
            </a:r>
            <a:r>
              <a:rPr lang="en-US" dirty="0"/>
              <a:t>Support Website: http://sde.ok.gov/sde/school-improvement </a:t>
            </a:r>
          </a:p>
          <a:p>
            <a:r>
              <a:rPr lang="en-US" dirty="0" smtClean="0"/>
              <a:t>Special </a:t>
            </a:r>
            <a:r>
              <a:rPr lang="en-US" dirty="0"/>
              <a:t>Education Website: http://sde.ok.gov/sde/special-education </a:t>
            </a:r>
          </a:p>
          <a:p>
            <a:r>
              <a:rPr lang="en-US" dirty="0" smtClean="0"/>
              <a:t>Financial </a:t>
            </a:r>
            <a:r>
              <a:rPr lang="en-US" dirty="0"/>
              <a:t>Accounting (OCAS Manual) Website: https://sde.ok.gov/sde/financial-accounting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FY19 Project 515 </a:t>
            </a:r>
            <a:endParaRPr lang="en-US" dirty="0"/>
          </a:p>
        </p:txBody>
      </p:sp>
      <p:sp>
        <p:nvSpPr>
          <p:cNvPr id="2" name="AutoShape 2" descr="Image result for blu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lu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blu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4" y="-3058"/>
            <a:ext cx="6452681" cy="403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810076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District Level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District/Superintendent should complete the budget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Superintendent should collaborate with site Principal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Site budgets contained on Budget Detail tab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810076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Sustainability Year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sites have exited designation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Expenditures should be a continuation of FY18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Expenditures related to new programs/activities are discouraged with 515 funds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Should the site determine an expenditure related to a new program/activity is needed, please consult with School Support Specialist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388620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Sites formerly designated as Focus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Funds must still be utilized for that subgroup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Special Ed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English Learners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47" y="3252247"/>
            <a:ext cx="4293055" cy="2552857"/>
          </a:xfrm>
        </p:spPr>
      </p:pic>
    </p:spTree>
    <p:extLst>
      <p:ext uri="{BB962C8B-B14F-4D97-AF65-F5344CB8AC3E}">
        <p14:creationId xmlns:p14="http://schemas.microsoft.com/office/powerpoint/2010/main" val="20400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3778</TotalTime>
  <Words>2131</Words>
  <Application>Microsoft Office PowerPoint</Application>
  <PresentationFormat>On-screen Show (4:3)</PresentationFormat>
  <Paragraphs>400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Freestyle Script</vt:lpstr>
      <vt:lpstr>Segoe Print</vt:lpstr>
      <vt:lpstr>Times New Roman</vt:lpstr>
      <vt:lpstr>Tw Cen MT</vt:lpstr>
      <vt:lpstr>Wingdings</vt:lpstr>
      <vt:lpstr>Wingdings 2</vt:lpstr>
      <vt:lpstr>Office Theme</vt:lpstr>
      <vt:lpstr>PowerPoint Presentation</vt:lpstr>
      <vt:lpstr>FY18 Project 515 Budget &amp; Claims Training</vt:lpstr>
      <vt:lpstr>PowerPoint Presentation</vt:lpstr>
      <vt:lpstr>Agenda</vt:lpstr>
      <vt:lpstr>Timeline</vt:lpstr>
      <vt:lpstr>Budget</vt:lpstr>
      <vt:lpstr>Budget</vt:lpstr>
      <vt:lpstr>Budget</vt:lpstr>
      <vt:lpstr>Budget</vt:lpstr>
      <vt:lpstr>Budget</vt:lpstr>
      <vt:lpstr>Budget</vt:lpstr>
      <vt:lpstr>Maximum Carryover</vt:lpstr>
      <vt:lpstr>Personnel</vt:lpstr>
      <vt:lpstr>Personnel</vt:lpstr>
      <vt:lpstr>Expenditure Descriptions</vt:lpstr>
      <vt:lpstr>Consumables</vt:lpstr>
      <vt:lpstr>Returned Budgets</vt:lpstr>
      <vt:lpstr>Joint federal programs claims policy</vt:lpstr>
      <vt:lpstr>PowerPoint Presentation</vt:lpstr>
      <vt:lpstr>Purpose</vt:lpstr>
      <vt:lpstr>General Information</vt:lpstr>
      <vt:lpstr>General Information</vt:lpstr>
      <vt:lpstr>General Information</vt:lpstr>
      <vt:lpstr>General Information</vt:lpstr>
      <vt:lpstr>PowerPoint Presentation</vt:lpstr>
      <vt:lpstr>LATE Claims</vt:lpstr>
      <vt:lpstr>General Information</vt:lpstr>
      <vt:lpstr>General Information</vt:lpstr>
      <vt:lpstr>DUNS/SAMS</vt:lpstr>
      <vt:lpstr>Coding</vt:lpstr>
      <vt:lpstr>Supporting Documentation</vt:lpstr>
      <vt:lpstr>Detailed Expenditure Report</vt:lpstr>
      <vt:lpstr>PowerPoint Presentation</vt:lpstr>
      <vt:lpstr>Personnel</vt:lpstr>
      <vt:lpstr>Personnel</vt:lpstr>
      <vt:lpstr>Benefits</vt:lpstr>
      <vt:lpstr>Contracts</vt:lpstr>
      <vt:lpstr>Purchased Property</vt:lpstr>
      <vt:lpstr>Travel</vt:lpstr>
      <vt:lpstr>Travel</vt:lpstr>
      <vt:lpstr>Travel</vt:lpstr>
      <vt:lpstr>Travel</vt:lpstr>
      <vt:lpstr>Supplies</vt:lpstr>
      <vt:lpstr>Supplies</vt:lpstr>
      <vt:lpstr>Supplies</vt:lpstr>
      <vt:lpstr>Property</vt:lpstr>
      <vt:lpstr>Property</vt:lpstr>
      <vt:lpstr>Registration</vt:lpstr>
      <vt:lpstr>Deadlines</vt:lpstr>
      <vt:lpstr>PowerPoint Presentation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Janie Stewart</cp:lastModifiedBy>
  <cp:revision>406</cp:revision>
  <cp:lastPrinted>2016-01-12T21:13:37Z</cp:lastPrinted>
  <dcterms:created xsi:type="dcterms:W3CDTF">2010-04-12T23:12:02Z</dcterms:created>
  <dcterms:modified xsi:type="dcterms:W3CDTF">2018-09-05T18:13:40Z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