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handoutMasterIdLst>
    <p:handoutMasterId r:id="rId7"/>
  </p:handoutMasterIdLst>
  <p:sldIdLst>
    <p:sldId id="256" r:id="rId2"/>
    <p:sldId id="322" r:id="rId3"/>
    <p:sldId id="312" r:id="rId4"/>
    <p:sldId id="323" r:id="rId5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FBA5B5E-338D-42A1-A12D-3BE69F3C6817}">
  <a:tblStyle styleId="{EFBA5B5E-338D-42A1-A12D-3BE69F3C6817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43" autoAdjust="0"/>
    <p:restoredTop sz="92061" autoAdjust="0"/>
  </p:normalViewPr>
  <p:slideViewPr>
    <p:cSldViewPr>
      <p:cViewPr>
        <p:scale>
          <a:sx n="88" d="100"/>
          <a:sy n="88" d="100"/>
        </p:scale>
        <p:origin x="-63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7EA43-6DBF-465E-9A39-B51833005CC2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30300-266D-4026-BD81-BDF94B08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784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33537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ctr" anchorCtr="0">
            <a:noAutofit/>
          </a:bodyPr>
          <a:lstStyle/>
          <a:p>
            <a:endParaRPr dirty="0"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1950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63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l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88448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1341690" y="6356350"/>
            <a:ext cx="48112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0" y="6356350"/>
            <a:ext cx="27346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D8D8D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 dirty="0">
              <a:solidFill>
                <a:srgbClr val="D8D8D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072B62"/>
              </a:buClr>
              <a:buFont typeface="Questrial"/>
              <a:buNone/>
              <a:defRPr sz="4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072B62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rgbClr val="072B62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72B6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88448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1341690" y="6356350"/>
            <a:ext cx="48112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0" y="6356350"/>
            <a:ext cx="27346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D8D8D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 dirty="0">
              <a:solidFill>
                <a:srgbClr val="D8D8D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28" name="Shape 28"/>
          <p:cNvCxnSpPr/>
          <p:nvPr/>
        </p:nvCxnSpPr>
        <p:spPr>
          <a:xfrm>
            <a:off x="1535545" y="1270000"/>
            <a:ext cx="6072908" cy="0"/>
          </a:xfrm>
          <a:prstGeom prst="straightConnector1">
            <a:avLst/>
          </a:prstGeom>
          <a:noFill/>
          <a:ln w="25400" cap="flat" cmpd="sng">
            <a:solidFill>
              <a:srgbClr val="E7B617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72B62"/>
              </a:buClr>
              <a:buFont typeface="Questrial"/>
              <a:buNone/>
              <a:defRPr sz="40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7F7F7F"/>
              </a:buClr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88448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1341690" y="6356350"/>
            <a:ext cx="48112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0" y="6356350"/>
            <a:ext cx="27346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D8D8D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 dirty="0">
              <a:solidFill>
                <a:srgbClr val="D8D8D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072B62"/>
              </a:buClr>
              <a:buFont typeface="Questrial"/>
              <a:buNone/>
              <a:defRPr sz="4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rgbClr val="072B62"/>
              </a:buClr>
              <a:buFont typeface="Arial"/>
              <a:buNone/>
              <a:defRPr sz="24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400"/>
              </a:spcBef>
              <a:buClr>
                <a:srgbClr val="072B62"/>
              </a:buClr>
              <a:buFont typeface="Arial"/>
              <a:buNone/>
              <a:defRPr sz="20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360"/>
              </a:spcBef>
              <a:buClr>
                <a:srgbClr val="072B62"/>
              </a:buClr>
              <a:buFont typeface="Arial"/>
              <a:buNone/>
              <a:defRPr sz="18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320"/>
              </a:spcBef>
              <a:buClr>
                <a:srgbClr val="072B62"/>
              </a:buClr>
              <a:buFont typeface="Arial"/>
              <a:buNone/>
              <a:defRPr sz="16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320"/>
              </a:spcBef>
              <a:buClr>
                <a:srgbClr val="072B62"/>
              </a:buClr>
              <a:buFont typeface="Arial"/>
              <a:buNone/>
              <a:defRPr sz="16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072B6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5875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072B6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072B62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072B62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rgbClr val="072B62"/>
              </a:buClr>
              <a:buFont typeface="Arial"/>
              <a:buNone/>
              <a:defRPr sz="24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400"/>
              </a:spcBef>
              <a:buClr>
                <a:srgbClr val="072B62"/>
              </a:buClr>
              <a:buFont typeface="Arial"/>
              <a:buNone/>
              <a:defRPr sz="20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360"/>
              </a:spcBef>
              <a:buClr>
                <a:srgbClr val="072B62"/>
              </a:buClr>
              <a:buFont typeface="Arial"/>
              <a:buNone/>
              <a:defRPr sz="18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320"/>
              </a:spcBef>
              <a:buClr>
                <a:srgbClr val="072B62"/>
              </a:buClr>
              <a:buFont typeface="Arial"/>
              <a:buNone/>
              <a:defRPr sz="16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320"/>
              </a:spcBef>
              <a:buClr>
                <a:srgbClr val="072B62"/>
              </a:buClr>
              <a:buFont typeface="Arial"/>
              <a:buNone/>
              <a:defRPr sz="16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072B6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5875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072B6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072B62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072B62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88448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1341690" y="6356350"/>
            <a:ext cx="48112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0" y="6356350"/>
            <a:ext cx="27346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D8D8D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 dirty="0">
              <a:solidFill>
                <a:srgbClr val="D8D8D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52" name="Shape 52"/>
          <p:cNvCxnSpPr/>
          <p:nvPr/>
        </p:nvCxnSpPr>
        <p:spPr>
          <a:xfrm>
            <a:off x="1535545" y="1270000"/>
            <a:ext cx="6072908" cy="0"/>
          </a:xfrm>
          <a:prstGeom prst="straightConnector1">
            <a:avLst/>
          </a:prstGeom>
          <a:noFill/>
          <a:ln w="25400" cap="flat" cmpd="sng">
            <a:solidFill>
              <a:srgbClr val="E7B617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072B62"/>
              </a:buClr>
              <a:buFont typeface="Questrial"/>
              <a:buNone/>
              <a:defRPr sz="20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072B62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rgbClr val="072B62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72B6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rgbClr val="072B62"/>
              </a:buClr>
              <a:buFont typeface="Arial"/>
              <a:buNone/>
              <a:defRPr sz="1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240"/>
              </a:spcBef>
              <a:buClr>
                <a:srgbClr val="072B62"/>
              </a:buClr>
              <a:buFont typeface="Arial"/>
              <a:buNone/>
              <a:defRPr sz="12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200"/>
              </a:spcBef>
              <a:buClr>
                <a:srgbClr val="072B62"/>
              </a:buClr>
              <a:buFont typeface="Arial"/>
              <a:buNone/>
              <a:defRPr sz="1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180"/>
              </a:spcBef>
              <a:buClr>
                <a:srgbClr val="072B62"/>
              </a:buClr>
              <a:buFont typeface="Arial"/>
              <a:buNone/>
              <a:defRPr sz="9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180"/>
              </a:spcBef>
              <a:buClr>
                <a:srgbClr val="072B62"/>
              </a:buClr>
              <a:buFont typeface="Arial"/>
              <a:buNone/>
              <a:defRPr sz="9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88448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1341690" y="6356350"/>
            <a:ext cx="48112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0" y="6356350"/>
            <a:ext cx="27346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D8D8D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 dirty="0">
              <a:solidFill>
                <a:srgbClr val="D8D8D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072B62"/>
              </a:buClr>
              <a:buFont typeface="Questrial"/>
              <a:buNone/>
              <a:defRPr sz="4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072B62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rgbClr val="072B62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72B6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88448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1341690" y="6356350"/>
            <a:ext cx="48112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0" y="6356350"/>
            <a:ext cx="27346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D8D8D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 dirty="0">
              <a:solidFill>
                <a:srgbClr val="D8D8D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072B62"/>
              </a:buClr>
              <a:buFont typeface="Questrial"/>
              <a:buNone/>
              <a:defRPr sz="4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072B62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rgbClr val="072B62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72B6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88448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1341690" y="6356350"/>
            <a:ext cx="48112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0" y="6356350"/>
            <a:ext cx="27346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D8D8D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 dirty="0">
              <a:solidFill>
                <a:srgbClr val="D8D8D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>
            <a:alphaModFix/>
          </a:blip>
          <a:stretch>
            <a:fillRect t="-1998" b="-1999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072B62"/>
              </a:buClr>
              <a:buFont typeface="Questrial"/>
              <a:buNone/>
              <a:defRPr sz="4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072B62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rgbClr val="072B62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72B6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88448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341690" y="6356350"/>
            <a:ext cx="48112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0" y="6356350"/>
            <a:ext cx="27346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D8D8D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 dirty="0">
              <a:solidFill>
                <a:srgbClr val="D8D8D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5" r:id="rId5"/>
    <p:sldLayoutId id="2147483657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8872145" cy="685574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hape 106"/>
          <p:cNvSpPr txBox="1"/>
          <p:nvPr/>
        </p:nvSpPr>
        <p:spPr>
          <a:xfrm>
            <a:off x="2819400" y="4038600"/>
            <a:ext cx="5671745" cy="264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640"/>
              </a:spcBef>
              <a:buNone/>
            </a:pPr>
            <a:r>
              <a:rPr lang="en-US" sz="2400" b="1" dirty="0" smtClean="0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rPr>
              <a:t>HB 3218 Recommendations for Graduation and Remediation</a:t>
            </a:r>
          </a:p>
          <a:p>
            <a:pPr lvl="0" algn="ctr" rtl="0">
              <a:spcBef>
                <a:spcPts val="640"/>
              </a:spcBef>
              <a:buNone/>
            </a:pPr>
            <a:r>
              <a:rPr lang="en-US" sz="1800" b="1" dirty="0" smtClean="0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rPr>
              <a:t>Dr. Cindy Koss</a:t>
            </a:r>
            <a:endParaRPr lang="en-US" sz="1800" b="1" dirty="0">
              <a:solidFill>
                <a:srgbClr val="072B6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algn="ctr" rtl="0">
              <a:spcBef>
                <a:spcPts val="640"/>
              </a:spcBef>
              <a:buNone/>
            </a:pPr>
            <a:r>
              <a:rPr lang="en-US" sz="1800" dirty="0" smtClean="0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rPr>
              <a:t>Deputy Superintendent for Academic Affairs and Planning</a:t>
            </a:r>
            <a:endParaRPr lang="en-US" sz="1800" dirty="0">
              <a:solidFill>
                <a:srgbClr val="072B6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1143000"/>
          </a:xfrm>
        </p:spPr>
        <p:txBody>
          <a:bodyPr/>
          <a:lstStyle/>
          <a:p>
            <a:r>
              <a:rPr lang="en-US" sz="3600" b="1" dirty="0" smtClean="0"/>
              <a:t>Recommendations for </a:t>
            </a:r>
            <a:r>
              <a:rPr lang="en-US" sz="3600" b="1" dirty="0" err="1" smtClean="0"/>
              <a:t>Multimeasures</a:t>
            </a:r>
            <a:r>
              <a:rPr lang="en-US" sz="3600" b="1" dirty="0" smtClean="0"/>
              <a:t> Approach to Graduation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11343" cy="4669407"/>
          </a:xfrm>
        </p:spPr>
        <p:txBody>
          <a:bodyPr/>
          <a:lstStyle/>
          <a:p>
            <a:pPr marL="717550" indent="-514350">
              <a:buFont typeface="+mj-lt"/>
              <a:buAutoNum type="arabicParenR"/>
            </a:pPr>
            <a:r>
              <a:rPr lang="en-US" sz="2400" dirty="0" smtClean="0"/>
              <a:t>Ensure </a:t>
            </a:r>
            <a:r>
              <a:rPr lang="en-US" sz="2400" dirty="0"/>
              <a:t>continued alignment of Oklahoma’s graduation course requirements with Oklahoma college admission course requirements </a:t>
            </a:r>
          </a:p>
          <a:p>
            <a:pPr marL="717550" indent="-514350">
              <a:buFont typeface="+mj-lt"/>
              <a:buAutoNum type="arabicParenR"/>
            </a:pPr>
            <a:r>
              <a:rPr lang="en-US" sz="2400" dirty="0" smtClean="0"/>
              <a:t>Administer </a:t>
            </a:r>
            <a:r>
              <a:rPr lang="en-US" sz="2400" dirty="0"/>
              <a:t>college and career ready assessment (CCRA) to all </a:t>
            </a:r>
            <a:r>
              <a:rPr lang="en-US" sz="2400" dirty="0" smtClean="0"/>
              <a:t>students </a:t>
            </a:r>
            <a:r>
              <a:rPr lang="en-US" sz="2400" dirty="0"/>
              <a:t>in their junior year </a:t>
            </a:r>
          </a:p>
          <a:p>
            <a:pPr marL="717550" indent="-514350">
              <a:buFont typeface="+mj-lt"/>
              <a:buAutoNum type="arabicParenR"/>
            </a:pPr>
            <a:r>
              <a:rPr lang="en-US" sz="2400" dirty="0" smtClean="0"/>
              <a:t>Require students </a:t>
            </a:r>
            <a:r>
              <a:rPr lang="en-US" sz="2400" dirty="0"/>
              <a:t>to take all required state and federal assessments </a:t>
            </a:r>
            <a:endParaRPr lang="en-US" sz="2400" dirty="0" smtClean="0"/>
          </a:p>
          <a:p>
            <a:pPr marL="717550" indent="-514350">
              <a:buFont typeface="+mj-lt"/>
              <a:buAutoNum type="arabicParenR"/>
            </a:pPr>
            <a:r>
              <a:rPr lang="en-US" sz="2400" dirty="0" smtClean="0"/>
              <a:t>Phase in Individual Career Academic Plans (ICAP) beginning in 2017-2018 school year </a:t>
            </a:r>
          </a:p>
          <a:p>
            <a:pPr marL="717550" indent="-514350">
              <a:buFont typeface="+mj-lt"/>
              <a:buAutoNum type="arabicParenR"/>
            </a:pPr>
            <a:r>
              <a:rPr lang="en-US" sz="2400" dirty="0" smtClean="0"/>
              <a:t>Explore </a:t>
            </a:r>
            <a:r>
              <a:rPr lang="en-US" sz="2400" dirty="0"/>
              <a:t>a system of advanced </a:t>
            </a:r>
            <a:r>
              <a:rPr lang="en-US" sz="2400" dirty="0" smtClean="0"/>
              <a:t>diplomas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866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1143000"/>
          </a:xfrm>
        </p:spPr>
        <p:txBody>
          <a:bodyPr/>
          <a:lstStyle/>
          <a:p>
            <a:r>
              <a:rPr lang="en-US" sz="4000" b="1" dirty="0" smtClean="0"/>
              <a:t>Individual Career </a:t>
            </a:r>
            <a:br>
              <a:rPr lang="en-US" sz="4000" b="1" dirty="0" smtClean="0"/>
            </a:br>
            <a:r>
              <a:rPr lang="en-US" sz="4000" b="1" dirty="0" smtClean="0"/>
              <a:t>Academic Plan (ICAP) Phase In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8763000" cy="4449763"/>
          </a:xfrm>
        </p:spPr>
        <p:txBody>
          <a:bodyPr/>
          <a:lstStyle/>
          <a:p>
            <a:pPr marL="203200" indent="0">
              <a:spcBef>
                <a:spcPts val="0"/>
              </a:spcBef>
              <a:buNone/>
            </a:pPr>
            <a:r>
              <a:rPr lang="en-US" sz="2800" dirty="0" smtClean="0"/>
              <a:t>2017-2018 	</a:t>
            </a:r>
            <a:r>
              <a:rPr lang="en-US" sz="2800" dirty="0"/>
              <a:t>Pilot </a:t>
            </a:r>
            <a:r>
              <a:rPr lang="en-US" sz="2800" dirty="0" smtClean="0"/>
              <a:t>ICAP for </a:t>
            </a:r>
            <a:r>
              <a:rPr lang="en-US" sz="2800" dirty="0"/>
              <a:t>grades </a:t>
            </a:r>
            <a:r>
              <a:rPr lang="en-US" sz="2800" dirty="0" smtClean="0"/>
              <a:t>6-12 with</a:t>
            </a:r>
          </a:p>
          <a:p>
            <a:pPr marL="203200" indent="0">
              <a:spcBef>
                <a:spcPts val="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			volunteer districts</a:t>
            </a:r>
          </a:p>
          <a:p>
            <a:pPr marL="203200" indent="0">
              <a:spcBef>
                <a:spcPts val="0"/>
              </a:spcBef>
              <a:buNone/>
            </a:pPr>
            <a:r>
              <a:rPr lang="en-US" sz="2800" dirty="0" smtClean="0"/>
              <a:t>			Study Lessons Learned</a:t>
            </a:r>
            <a:br>
              <a:rPr lang="en-US" sz="2800" dirty="0" smtClean="0"/>
            </a:br>
            <a:r>
              <a:rPr lang="en-US" sz="2800" dirty="0" smtClean="0"/>
              <a:t>			Establish ICAP Advisory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  <a:p>
            <a:pPr marL="203200" indent="0">
              <a:spcBef>
                <a:spcPts val="0"/>
              </a:spcBef>
              <a:buNone/>
            </a:pPr>
            <a:r>
              <a:rPr lang="en-US" sz="2800" dirty="0" smtClean="0"/>
              <a:t>2018-2019 	</a:t>
            </a:r>
            <a:r>
              <a:rPr lang="en-US" sz="2800" dirty="0"/>
              <a:t>Continue ICAP </a:t>
            </a:r>
            <a:r>
              <a:rPr lang="en-US" sz="2800" dirty="0" smtClean="0"/>
              <a:t>Pilot</a:t>
            </a:r>
          </a:p>
          <a:p>
            <a:pPr marL="203200" indent="0">
              <a:spcBef>
                <a:spcPts val="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		Study </a:t>
            </a:r>
            <a:r>
              <a:rPr lang="en-US" sz="2800" dirty="0"/>
              <a:t>Lessons </a:t>
            </a:r>
            <a:r>
              <a:rPr lang="en-US" sz="2800" dirty="0" smtClean="0"/>
              <a:t>Learned</a:t>
            </a:r>
            <a:endParaRPr lang="en-US" sz="2800" dirty="0"/>
          </a:p>
          <a:p>
            <a:pPr marL="203200" indent="0">
              <a:spcBef>
                <a:spcPts val="0"/>
              </a:spcBef>
              <a:buNone/>
            </a:pPr>
            <a:r>
              <a:rPr lang="en-US" sz="2800" dirty="0" smtClean="0"/>
              <a:t>			Quarterly </a:t>
            </a:r>
            <a:r>
              <a:rPr lang="en-US" sz="2800" dirty="0"/>
              <a:t>ICAP Advisory </a:t>
            </a:r>
            <a:r>
              <a:rPr lang="en-US" sz="2800" dirty="0" smtClean="0"/>
              <a:t>Meetings</a:t>
            </a:r>
            <a:endParaRPr lang="en-US" sz="2800" dirty="0"/>
          </a:p>
          <a:p>
            <a:pPr marL="20320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203200" indent="0">
              <a:spcBef>
                <a:spcPts val="0"/>
              </a:spcBef>
              <a:buNone/>
            </a:pPr>
            <a:r>
              <a:rPr lang="en-US" sz="2800" dirty="0" smtClean="0"/>
              <a:t>2019-2020 	</a:t>
            </a:r>
            <a:r>
              <a:rPr lang="en-US" sz="2800" dirty="0"/>
              <a:t>A</a:t>
            </a:r>
            <a:r>
              <a:rPr lang="en-US" sz="2800" dirty="0" smtClean="0"/>
              <a:t>ll </a:t>
            </a:r>
            <a:r>
              <a:rPr lang="en-US" sz="2800" dirty="0"/>
              <a:t>high schools to implement </a:t>
            </a:r>
            <a:r>
              <a:rPr lang="en-US" sz="2800" dirty="0" smtClean="0"/>
              <a:t>ICAP 			beginning </a:t>
            </a:r>
            <a:r>
              <a:rPr lang="en-US" sz="2800" dirty="0"/>
              <a:t>with 9th-grade </a:t>
            </a:r>
            <a:r>
              <a:rPr lang="en-US" sz="2800" dirty="0" smtClean="0"/>
              <a:t>cohort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878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14"/>
            <a:ext cx="8229600" cy="1143000"/>
          </a:xfrm>
        </p:spPr>
        <p:txBody>
          <a:bodyPr/>
          <a:lstStyle/>
          <a:p>
            <a:r>
              <a:rPr lang="en-US" b="1" dirty="0" smtClean="0"/>
              <a:t>Recommendations for </a:t>
            </a:r>
            <a:br>
              <a:rPr lang="en-US" b="1" dirty="0" smtClean="0"/>
            </a:br>
            <a:r>
              <a:rPr lang="en-US" b="1" dirty="0" smtClean="0"/>
              <a:t>Remediation &amp; Intervention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" y="1219200"/>
            <a:ext cx="9144000" cy="4754563"/>
          </a:xfrm>
        </p:spPr>
        <p:txBody>
          <a:bodyPr/>
          <a:lstStyle/>
          <a:p>
            <a:pPr marL="660400" indent="-457200">
              <a:buFont typeface="+mj-lt"/>
              <a:buAutoNum type="arabicParenR"/>
            </a:pPr>
            <a:r>
              <a:rPr lang="en-US" sz="2400" dirty="0"/>
              <a:t>P</a:t>
            </a:r>
            <a:r>
              <a:rPr lang="en-US" sz="2400" dirty="0" smtClean="0"/>
              <a:t>rovide opportunities </a:t>
            </a:r>
            <a:r>
              <a:rPr lang="en-US" sz="2400" dirty="0"/>
              <a:t>and resources to students and school districts for students needing interventions and </a:t>
            </a:r>
            <a:r>
              <a:rPr lang="en-US" sz="2400" dirty="0" smtClean="0"/>
              <a:t>remediation</a:t>
            </a:r>
            <a:r>
              <a:rPr lang="en-US" sz="2400" dirty="0"/>
              <a:t> </a:t>
            </a:r>
            <a:r>
              <a:rPr lang="en-US" sz="2400" dirty="0" smtClean="0"/>
              <a:t>after performance </a:t>
            </a:r>
            <a:r>
              <a:rPr lang="en-US" sz="2400" dirty="0"/>
              <a:t>levels for the assessments </a:t>
            </a:r>
            <a:r>
              <a:rPr lang="en-US" sz="2400" dirty="0" smtClean="0"/>
              <a:t>are defined by Office of Educational Quality </a:t>
            </a:r>
            <a:r>
              <a:rPr lang="en-US" sz="2400" smtClean="0"/>
              <a:t>and Accountability (OEQA). </a:t>
            </a:r>
            <a:endParaRPr lang="en-US" sz="2400" dirty="0" smtClean="0"/>
          </a:p>
          <a:p>
            <a:pPr marL="660400" indent="-457200">
              <a:buFont typeface="+mj-lt"/>
              <a:buAutoNum type="arabicParenR"/>
            </a:pPr>
            <a:r>
              <a:rPr lang="en-US" sz="2400" dirty="0" smtClean="0"/>
              <a:t>Pilot </a:t>
            </a:r>
            <a:r>
              <a:rPr lang="en-US" sz="2400" dirty="0"/>
              <a:t>the </a:t>
            </a:r>
            <a:r>
              <a:rPr lang="en-US" sz="2400" dirty="0" smtClean="0"/>
              <a:t>Southern Regional Education Board (SREB) </a:t>
            </a:r>
            <a:r>
              <a:rPr lang="en-US" sz="2400" dirty="0"/>
              <a:t>Math Ready Senior Transition </a:t>
            </a:r>
            <a:r>
              <a:rPr lang="en-US" sz="2400" dirty="0" smtClean="0"/>
              <a:t>Course</a:t>
            </a:r>
            <a:r>
              <a:rPr lang="en-US" sz="2400" dirty="0"/>
              <a:t> </a:t>
            </a:r>
            <a:r>
              <a:rPr lang="en-US" sz="2400" dirty="0" smtClean="0"/>
              <a:t>in 2017-2018.</a:t>
            </a:r>
            <a:endParaRPr lang="en-US" sz="2400" dirty="0"/>
          </a:p>
          <a:p>
            <a:pPr marL="660400" indent="-457200">
              <a:buFont typeface="+mj-lt"/>
              <a:buAutoNum type="arabicParenR"/>
            </a:pPr>
            <a:r>
              <a:rPr lang="en-US" sz="2400" dirty="0"/>
              <a:t>S</a:t>
            </a:r>
            <a:r>
              <a:rPr lang="en-US" sz="2400" dirty="0" smtClean="0"/>
              <a:t>hare evidence-based </a:t>
            </a:r>
            <a:r>
              <a:rPr lang="en-US" sz="2400" dirty="0"/>
              <a:t>practices for interventions and remediation for schools to use – particularly for the lowest-performing schools – in </a:t>
            </a:r>
            <a:r>
              <a:rPr lang="en-US" sz="2400" dirty="0" smtClean="0"/>
              <a:t>creating </a:t>
            </a:r>
            <a:r>
              <a:rPr lang="en-US" sz="2400" dirty="0"/>
              <a:t>school improvement plans. </a:t>
            </a:r>
          </a:p>
          <a:p>
            <a:pPr marL="660400" indent="-457200">
              <a:buFont typeface="+mj-lt"/>
              <a:buAutoNum type="arabicParenR"/>
            </a:pPr>
            <a:r>
              <a:rPr lang="en-US" sz="2400" dirty="0"/>
              <a:t>C</a:t>
            </a:r>
            <a:r>
              <a:rPr lang="en-US" sz="2400" dirty="0" smtClean="0"/>
              <a:t>ontinue to implement </a:t>
            </a:r>
            <a:r>
              <a:rPr lang="en-US" sz="2400" dirty="0"/>
              <a:t>the Reading Sufficiency Act and provide schools with training and resources for early literacy intervention and remediation.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9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2465</TotalTime>
  <Words>184</Words>
  <Application>Microsoft Office PowerPoint</Application>
  <PresentationFormat>On-screen Show (4:3)</PresentationFormat>
  <Paragraphs>23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Recommendations for Multimeasures Approach to Graduation</vt:lpstr>
      <vt:lpstr>Individual Career  Academic Plan (ICAP) Phase In</vt:lpstr>
      <vt:lpstr>Recommendations for  Remediation &amp; Intervention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Koss</dc:creator>
  <cp:lastModifiedBy>Cynthia Koss</cp:lastModifiedBy>
  <cp:revision>316</cp:revision>
  <cp:lastPrinted>2016-11-21T17:15:55Z</cp:lastPrinted>
  <dcterms:modified xsi:type="dcterms:W3CDTF">2016-12-15T21:05:47Z</dcterms:modified>
</cp:coreProperties>
</file>