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9" r:id="rId5"/>
    <p:sldId id="371" r:id="rId6"/>
    <p:sldId id="341" r:id="rId7"/>
    <p:sldId id="369" r:id="rId8"/>
    <p:sldId id="373" r:id="rId9"/>
    <p:sldId id="392" r:id="rId10"/>
    <p:sldId id="370" r:id="rId11"/>
    <p:sldId id="397" r:id="rId12"/>
    <p:sldId id="393" r:id="rId13"/>
    <p:sldId id="398" r:id="rId14"/>
    <p:sldId id="394" r:id="rId15"/>
    <p:sldId id="400" r:id="rId16"/>
    <p:sldId id="401" r:id="rId17"/>
    <p:sldId id="375" r:id="rId18"/>
    <p:sldId id="402" r:id="rId19"/>
    <p:sldId id="379" r:id="rId20"/>
    <p:sldId id="380" r:id="rId21"/>
    <p:sldId id="395" r:id="rId22"/>
    <p:sldId id="381" r:id="rId23"/>
    <p:sldId id="382" r:id="rId24"/>
    <p:sldId id="396" r:id="rId25"/>
    <p:sldId id="403" r:id="rId26"/>
    <p:sldId id="283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DEADA"/>
    <a:srgbClr val="FFCCFF"/>
    <a:srgbClr val="FF66FF"/>
    <a:srgbClr val="6699FF"/>
    <a:srgbClr val="6600CC"/>
    <a:srgbClr val="CC99FF"/>
    <a:srgbClr val="E7B61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82" autoAdjust="0"/>
    <p:restoredTop sz="94632" autoAdjust="0"/>
  </p:normalViewPr>
  <p:slideViewPr>
    <p:cSldViewPr snapToGrid="0" snapToObject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8B398-DAFC-4DE4-AEAB-93CD196B2E3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94F25F-9CDE-4814-841B-A4DE508E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82F6-CDB6-413D-877F-13036CF4CA2B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4EF7-CA9A-4EB2-8311-03BA2A8D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Release of Funds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AFTER 6/30/18, LEAs may release any carryover that remains back to OSDE, if they choose: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Superintendent submits a signed letter, on letterhead, to Dr. Shelly Ellis, releasing the remaining Project 515 carryover 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Funds are pooled for re-allocation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No further action is required by the LEA in regards to School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Fillable PDF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Emailed to sites by assigned School Support Specialist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Please contact our office if you have not received a copy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Submit via FY18 SW/SI Plan Amendment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6156"/>
            <a:ext cx="4038600" cy="319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Image result for paint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767">
            <a:off x="6285979" y="-177503"/>
            <a:ext cx="3593882" cy="1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The plan focuses on: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Reform Strategies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Professional Development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Student Interventions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Sites will list the activity that supports each strategy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The Sustainability Plan includes 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No $$ amounts are needed in the plan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It is expected that the activities will be continuations of what the site is currently doing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Therefore, no product, vendor, or personnel names are needed in the plan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03515"/>
            <a:ext cx="4038600" cy="2773837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the Site decides to implement a NEW program/position, OSS strongly recommends that the LEA have an alternate funding source for FY20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In GMS, Create a FY18 SW/SI Plan Amendment</a:t>
            </a:r>
          </a:p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Click “open”; Click “Parent and Family Engagement” tab”</a:t>
            </a:r>
          </a:p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Scroll to bottom of tab</a:t>
            </a:r>
          </a:p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Click “Choose File” and attach Sustainability Plan</a:t>
            </a:r>
          </a:p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Click “Submit” tab and submit amendment to Superintendent</a:t>
            </a:r>
          </a:p>
          <a:p>
            <a:pPr marL="514350" indent="-514350">
              <a:buClr>
                <a:schemeClr val="tx2">
                  <a:lumMod val="40000"/>
                  <a:lumOff val="60000"/>
                </a:schemeClr>
              </a:buClr>
              <a:buAutoNum type="arabicPeriod"/>
            </a:pPr>
            <a:r>
              <a:rPr lang="en-US" dirty="0" smtClean="0"/>
              <a:t>Contact Superintendent to submit amendment to SDE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18673"/>
            <a:ext cx="4038601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Once Sustainability Plan is submitted, no further updates are needed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Any updates to expenditures will be made in the Project 515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FY19 Project 515 Budget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District responsibility </a:t>
            </a:r>
            <a:endParaRPr lang="en-US" dirty="0"/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Superintendent/district should complete the budget (collaborate with principal)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Site budgets contained on Budget Detail tab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Carryover will be moved </a:t>
            </a:r>
            <a:r>
              <a:rPr lang="en-US" dirty="0" smtClean="0"/>
              <a:t>into </a:t>
            </a:r>
            <a:r>
              <a:rPr lang="en-US" dirty="0"/>
              <a:t>budget after </a:t>
            </a:r>
            <a:r>
              <a:rPr lang="en-US" dirty="0" smtClean="0"/>
              <a:t>closeout (Our office completes the closeout of 515)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FY19 Budgets will NOT be approved until Sustainability Plan is submitted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FY19 Project 515 Budget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It is understood that Sites will utilize their final Project 515 allocation to support ongoing activities, programs, and positions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Therefore, the “Previous Year” should be checked “yes” and the rationale for repeat expenditure should be completed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619"/>
            <a:ext cx="4038600" cy="398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0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FY19 Project 515 Budget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If a sites determines that a new program or position should be funded, the our office STRONGLY recommends having an alternate funding source for FY20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New programs/positions/expenditures must be reasonable and necessary AND be evidence-based School Improvement activities per ESSA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15" y="2300140"/>
            <a:ext cx="3771567" cy="2329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Image result for paint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767">
            <a:off x="7064794" y="-635043"/>
            <a:ext cx="3593882" cy="1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eehand" panose="02000606080000090004" pitchFamily="2" charset="0"/>
              </a:rPr>
              <a:t>Personnel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Freehand" panose="0200060608000009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400" dirty="0"/>
              <a:t>Need to be entered </a:t>
            </a:r>
            <a:r>
              <a:rPr lang="en-US" sz="6400" dirty="0" smtClean="0"/>
              <a:t>accurately in School </a:t>
            </a:r>
            <a:r>
              <a:rPr lang="en-US" sz="6400" dirty="0"/>
              <a:t>Personnel Records (SPR)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000" dirty="0"/>
              <a:t>Allowable Job Code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000" dirty="0"/>
              <a:t>Coded to Project 515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000" dirty="0"/>
              <a:t>Reasonable and Necessary Salary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64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400" dirty="0"/>
              <a:t>Name must appear on claim 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64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6400" dirty="0"/>
              <a:t>Reviewer will verify SPR</a:t>
            </a:r>
          </a:p>
          <a:p>
            <a:endParaRPr lang="en-US" dirty="0"/>
          </a:p>
        </p:txBody>
      </p:sp>
      <p:pic>
        <p:nvPicPr>
          <p:cNvPr id="4" name="Picture 4" descr="Image result for paint brush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9015" flipH="1">
            <a:off x="293079" y="233070"/>
            <a:ext cx="3037694" cy="15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aint brush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804">
            <a:off x="2135204" y="1524589"/>
            <a:ext cx="7640319" cy="37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19" y="2130425"/>
            <a:ext cx="8371002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Sustainability Plan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Office of School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March 27, 2018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March 28, 2018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paint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3649">
            <a:off x="667602" y="1062523"/>
            <a:ext cx="3593882" cy="1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Expenditure Descriptions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Expenditure descriptions are expected to be detailed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“Supplies” is not sufficient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Unknown expenditures can be indicated with phrases like “to be determined” or “place holder”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Amendments can be made anytime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4074"/>
            <a:ext cx="4038600" cy="3998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2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Designations Under ESSA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“What School Support Will Look Like Under ESSA” session at </a:t>
            </a:r>
            <a:r>
              <a:rPr lang="en-US" dirty="0" err="1" smtClean="0"/>
              <a:t>EngageOK</a:t>
            </a:r>
            <a:r>
              <a:rPr lang="en-US" dirty="0" smtClean="0"/>
              <a:t> presented by Dr. Shelly Ellis</a:t>
            </a:r>
          </a:p>
          <a:p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9 – Ada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10 – Owasso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11 – Bartlesville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12 – Norman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17 – Durant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18 – Duncan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July 19 - Woodward</a:t>
            </a:r>
            <a:endParaRPr lang="en-US" dirty="0"/>
          </a:p>
        </p:txBody>
      </p:sp>
      <p:pic>
        <p:nvPicPr>
          <p:cNvPr id="5" name="Picture 2" descr="Image result for paint brus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680">
            <a:off x="4500527" y="3237254"/>
            <a:ext cx="4448022" cy="22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In the Meantime…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2588" y="1318297"/>
            <a:ext cx="822960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School Support Specialists can provide resources, professional development, and coaching in the areas of: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509489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Classroom Management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Co-Teaching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Daily 5 Implementation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Differentiated Instruction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English Language Arts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Family </a:t>
            </a:r>
            <a:r>
              <a:rPr lang="en-US" dirty="0"/>
              <a:t>Engagement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Framework for Teaching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Growth Mindset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Guided Reading Management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ICAP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Instructional Coaching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Learning Styles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Math</a:t>
            </a: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58659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PLC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Professional Learning Focus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Project Based Learning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RTI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School/Classroom Climate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Science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Smartboard in the Classroom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Student Engagement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Student Engagement &amp; Strategies for ELs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Tiered Intervention/PBIS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TLE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9 Essential Elements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047041">
            <a:off x="2315407" y="5411506"/>
            <a:ext cx="2810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" panose="02000503020000090003" pitchFamily="2" charset="0"/>
              </a:rPr>
              <a:t>And more!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h Script" panose="0200050302000009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3886200" cy="61117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rgbClr val="FDEADA"/>
                </a:solidFill>
                <a:latin typeface="+mj-lt"/>
                <a:cs typeface="Times New Roman" panose="02020603050405020304" pitchFamily="18" charset="0"/>
              </a:rPr>
              <a:t>Shelly Ellis, Executive Director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2000" dirty="0">
                <a:solidFill>
                  <a:srgbClr val="FDEADA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FDEADA"/>
                </a:solidFill>
                <a:latin typeface="+mj-lt"/>
                <a:cs typeface="Times New Roman" panose="02020603050405020304" pitchFamily="18" charset="0"/>
              </a:rPr>
              <a:t>helly.ellis@sde.ok.gov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rgbClr val="FDEADA"/>
                </a:solidFill>
                <a:latin typeface="+mj-lt"/>
                <a:cs typeface="Times New Roman" panose="02020603050405020304" pitchFamily="18" charset="0"/>
              </a:rPr>
              <a:t>(405) 522-3263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sz="2000" dirty="0" smtClean="0">
              <a:solidFill>
                <a:srgbClr val="FDEADA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66FF"/>
                </a:solidFill>
                <a:latin typeface="+mj-lt"/>
                <a:cs typeface="Times New Roman" panose="02020603050405020304" pitchFamily="18" charset="0"/>
              </a:rPr>
              <a:t>Robin Anderson, SIG Director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rgbClr val="FF66FF"/>
                </a:solidFill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srgbClr val="FF66FF"/>
                </a:solidFill>
                <a:latin typeface="+mj-lt"/>
                <a:cs typeface="Times New Roman" panose="02020603050405020304" pitchFamily="18" charset="0"/>
              </a:rPr>
              <a:t>obin.anderson@sde.ok.gov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66FF"/>
                </a:solidFill>
                <a:latin typeface="+mj-lt"/>
                <a:cs typeface="Times New Roman" panose="02020603050405020304" pitchFamily="18" charset="0"/>
              </a:rPr>
              <a:t>(405) 521-2809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Deborah Cornelison,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deborah.cornelison@sde.ok.gov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(580) 421-5405</a:t>
            </a:r>
          </a:p>
          <a:p>
            <a:pPr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>
                <a:solidFill>
                  <a:srgbClr val="6699FF"/>
                </a:solidFill>
                <a:cs typeface="Times New Roman" panose="02020603050405020304" pitchFamily="18" charset="0"/>
              </a:rPr>
              <a:t>Janel Cypert, Specialist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>
                <a:solidFill>
                  <a:srgbClr val="6699FF"/>
                </a:solidFill>
                <a:cs typeface="Times New Roman" panose="02020603050405020304" pitchFamily="18" charset="0"/>
              </a:rPr>
              <a:t>janel.cypert@sde.ok.gov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>
                <a:solidFill>
                  <a:srgbClr val="6699FF"/>
                </a:solidFill>
                <a:cs typeface="Times New Roman" panose="02020603050405020304" pitchFamily="18" charset="0"/>
              </a:rPr>
              <a:t>(405) </a:t>
            </a:r>
            <a:r>
              <a:rPr lang="en-US" sz="1600" dirty="0" smtClean="0">
                <a:solidFill>
                  <a:srgbClr val="6699FF"/>
                </a:solidFill>
                <a:cs typeface="Times New Roman" panose="02020603050405020304" pitchFamily="18" charset="0"/>
              </a:rPr>
              <a:t>521-2841</a:t>
            </a:r>
          </a:p>
          <a:p>
            <a:pPr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Lorraine 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Eldrenkamp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, Specialist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orraine.eldenkamp@sde.ok.gov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(405) 522-1476</a:t>
            </a:r>
            <a:endParaRPr lang="en-US" sz="1600" dirty="0" smtClean="0">
              <a:solidFill>
                <a:srgbClr val="6699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54045" y="3317527"/>
            <a:ext cx="3307068" cy="14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Zada Sery, Grant Management Specialist</a:t>
            </a:r>
            <a:endParaRPr lang="en-US" sz="15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zada.sery@sde.ok.gov</a:t>
            </a:r>
            <a:endParaRPr lang="en-US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405) 521-4269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3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4000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Image result for 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45" y="515333"/>
            <a:ext cx="3289955" cy="27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33064" y="1692113"/>
            <a:ext cx="3886200" cy="49867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Jan Foreman,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jan.foreman@sde.ok.gov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(580) 618-1000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CCFF"/>
                </a:solidFill>
                <a:cs typeface="Times New Roman" panose="02020603050405020304" pitchFamily="18" charset="0"/>
              </a:rPr>
              <a:t>Dawn Miller,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rgbClr val="FFCCFF"/>
                </a:solidFill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FFCCFF"/>
                </a:solidFill>
                <a:cs typeface="Times New Roman" panose="02020603050405020304" pitchFamily="18" charset="0"/>
              </a:rPr>
              <a:t>awn.miller@sde.ok.gov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CCFF"/>
                </a:solidFill>
                <a:cs typeface="Times New Roman" panose="02020603050405020304" pitchFamily="18" charset="0"/>
              </a:rPr>
              <a:t>(405) 522-5268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Joyce Rock,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oyce.rock@sde.ok.gov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(405) 227-6812</a:t>
            </a:r>
            <a:endParaRPr lang="en-US" sz="1600" dirty="0" smtClean="0">
              <a:solidFill>
                <a:srgbClr val="CC99FF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Shawna Wilson,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hawna.wilson@sde.ok.gov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(405) 522-3967</a:t>
            </a:r>
          </a:p>
        </p:txBody>
      </p:sp>
    </p:spTree>
    <p:extLst>
      <p:ext uri="{BB962C8B-B14F-4D97-AF65-F5344CB8AC3E}">
        <p14:creationId xmlns:p14="http://schemas.microsoft.com/office/powerpoint/2010/main" val="35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5" y="1393843"/>
            <a:ext cx="5938886" cy="400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99770" y="450171"/>
            <a:ext cx="8120024" cy="860155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For a copy of the power point, 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please email </a:t>
            </a:r>
            <a:r>
              <a:rPr 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ZADA.SERY@SDE.OK.GOV</a:t>
            </a:r>
          </a:p>
          <a:p>
            <a:pPr algn="ctr"/>
            <a:endParaRPr lang="en-US" sz="1200" b="1" u="sng" dirty="0" smtClean="0">
              <a:solidFill>
                <a:srgbClr val="66CCFF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0601" y="5700936"/>
            <a:ext cx="2989911" cy="971640"/>
          </a:xfrm>
          <a:prstGeom prst="rect">
            <a:avLst/>
          </a:prstGeom>
        </p:spPr>
        <p:txBody>
          <a:bodyPr vert="horz" tIns="0" rIns="45720" bIns="0" anchor="b">
            <a:normAutofit fontScale="92500"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Errors/glitches re: GMS – send email w/ screenshots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ZADA.SERY@SDE.OK.GOV</a:t>
            </a:r>
          </a:p>
          <a:p>
            <a:pPr algn="l"/>
            <a:endParaRPr lang="en-US" sz="1200" b="1" u="sng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Agenda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148" y="1607270"/>
            <a:ext cx="3535052" cy="451889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Exiting Designation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Timeline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Final Allocation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Sustainability Plan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Project 515 Budgets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0373"/>
            <a:ext cx="3810000" cy="3162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Image result for paint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87" y="-23498"/>
            <a:ext cx="3447055" cy="14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Exiting Designation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Currently designated sites received a letter from Superintendent Joy </a:t>
            </a:r>
            <a:r>
              <a:rPr lang="en-US" dirty="0" err="1" smtClean="0"/>
              <a:t>Hofmeister</a:t>
            </a:r>
            <a:r>
              <a:rPr lang="en-US" dirty="0" smtClean="0"/>
              <a:t> on March 15, 2018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0" indent="0" algn="ctr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i="1" dirty="0" smtClean="0"/>
              <a:t>If you or your Superintendent did not receive this letter and would like a copy, please contact our office</a:t>
            </a:r>
            <a:endParaRPr lang="en-US" i="1" dirty="0"/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8">
            <a:off x="314846" y="3165561"/>
            <a:ext cx="8545366" cy="1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Exiting Designation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05494"/>
            <a:ext cx="8229600" cy="639762"/>
          </a:xfrm>
        </p:spPr>
        <p:txBody>
          <a:bodyPr anchor="ctr" anchorCtr="1">
            <a:normAutofit/>
          </a:bodyPr>
          <a:lstStyle/>
          <a:p>
            <a:r>
              <a:rPr lang="en-US" sz="2800" dirty="0"/>
              <a:t>All currently designated sites will exit June 30, </a:t>
            </a:r>
            <a:r>
              <a:rPr lang="en-US" sz="2800" dirty="0" smtClean="0"/>
              <a:t>2018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No FY19 Schoolwide/School Improvement Plan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No Fall site visits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Sites will complete a Sustainability Plan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Upon request, School Support specialists can provide resources, professional development, and coaching</a:t>
            </a:r>
            <a:endParaRPr lang="en-US" dirty="0"/>
          </a:p>
        </p:txBody>
      </p:sp>
      <p:pic>
        <p:nvPicPr>
          <p:cNvPr id="8" name="Picture 2" descr="Image result for paint 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3649">
            <a:off x="827858" y="4159818"/>
            <a:ext cx="3593882" cy="1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Timeline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49"/>
            <a:ext cx="8229600" cy="5356782"/>
          </a:xfrm>
        </p:spPr>
        <p:txBody>
          <a:bodyPr>
            <a:normAutofit fontScale="400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March 15, 2018 – Letter from Supt. </a:t>
            </a:r>
            <a:r>
              <a:rPr lang="en-US" sz="4500" dirty="0" err="1" smtClean="0"/>
              <a:t>Hoffmeister</a:t>
            </a:r>
            <a:r>
              <a:rPr lang="en-US" sz="4500" dirty="0" smtClean="0"/>
              <a:t> sent </a:t>
            </a:r>
            <a:r>
              <a:rPr lang="en-US" sz="4500" dirty="0"/>
              <a:t>	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March 19, 2018 – Final School Improvement 1003(a) allocation loaded in GMS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June 15, 2018 – Sustainability Plan due (</a:t>
            </a:r>
            <a:r>
              <a:rPr lang="en-US" sz="4500" i="1" dirty="0" smtClean="0"/>
              <a:t>FY18 SW/SI Plan Amendment Upload</a:t>
            </a:r>
            <a:r>
              <a:rPr lang="en-US" sz="4500" dirty="0" smtClean="0"/>
              <a:t>)</a:t>
            </a: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/>
              <a:t>June 30, 2018 – FY18 Fiscal year ends; last day to encumber </a:t>
            </a:r>
            <a:r>
              <a:rPr lang="en-US" sz="4500" dirty="0" smtClean="0"/>
              <a:t>funds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July 1, 2018 – FY19 Project 515 Budget opens</a:t>
            </a: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/>
              <a:t>August 1, 2018 – FY18 Claims </a:t>
            </a:r>
            <a:r>
              <a:rPr lang="en-US" sz="4500" dirty="0" smtClean="0"/>
              <a:t>deadline</a:t>
            </a:r>
            <a:endParaRPr lang="en-US" sz="4500" i="1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i="1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September 1, 2018 – All carryover funds loaded into GMS (earlier if possible)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October 1, 2018 – FY19 Project 515 Budget due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i="1" dirty="0" smtClean="0"/>
          </a:p>
        </p:txBody>
      </p:sp>
      <p:pic>
        <p:nvPicPr>
          <p:cNvPr id="4" name="Picture 4" descr="Image result for paint brush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0712">
            <a:off x="377453" y="22978"/>
            <a:ext cx="3186604" cy="15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Timeline (cont.)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49"/>
            <a:ext cx="8229600" cy="5356782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December 31, 2018 – FY17 Allocation ($22,221.89) expires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June 30, 2019 – FY19 fiscal year ends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July 1, 2019 – FY20 Project 515 Budget opens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August 1, 2019 – FY19 Claims deadline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September 1, 2019 – All carryover funds loaded into GMS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sz="4500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500" dirty="0" smtClean="0"/>
              <a:t>December 31, 2019 – Final Allocation expires</a:t>
            </a:r>
          </a:p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sz="4500" dirty="0" smtClean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i="1" dirty="0" smtClean="0"/>
          </a:p>
        </p:txBody>
      </p:sp>
      <p:pic>
        <p:nvPicPr>
          <p:cNvPr id="4" name="Picture 4" descr="Image result for paint brush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0712">
            <a:off x="6399138" y="138134"/>
            <a:ext cx="3721129" cy="15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" panose="02000503020000090003" pitchFamily="2" charset="0"/>
              </a:rPr>
              <a:t>Final Allocation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ush Script" panose="0200050302000009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7" y="1600200"/>
            <a:ext cx="366070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Priority Site = $23,000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Focus </a:t>
            </a:r>
            <a:r>
              <a:rPr lang="en-US" dirty="0" err="1" smtClean="0"/>
              <a:t>Yr</a:t>
            </a:r>
            <a:r>
              <a:rPr lang="en-US" dirty="0" smtClean="0"/>
              <a:t> 5 = $10,000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Focus </a:t>
            </a:r>
            <a:r>
              <a:rPr lang="en-US" dirty="0" err="1" smtClean="0"/>
              <a:t>Yr</a:t>
            </a:r>
            <a:r>
              <a:rPr lang="en-US" dirty="0" smtClean="0"/>
              <a:t> 4 = $8,000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Focus </a:t>
            </a:r>
            <a:r>
              <a:rPr lang="en-US" dirty="0" err="1" smtClean="0"/>
              <a:t>Yr</a:t>
            </a:r>
            <a:r>
              <a:rPr lang="en-US" dirty="0" smtClean="0"/>
              <a:t> 3 = $</a:t>
            </a:r>
            <a:r>
              <a:rPr lang="en-US" dirty="0"/>
              <a:t>5</a:t>
            </a:r>
            <a:r>
              <a:rPr lang="en-US" dirty="0" smtClean="0"/>
              <a:t>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3929</TotalTime>
  <Words>924</Words>
  <Application>Microsoft Office PowerPoint</Application>
  <PresentationFormat>On-screen Show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Sustainability Plan</vt:lpstr>
      <vt:lpstr>PowerPoint Presentation</vt:lpstr>
      <vt:lpstr>Agenda</vt:lpstr>
      <vt:lpstr>Exiting Designation</vt:lpstr>
      <vt:lpstr>Exiting Designation</vt:lpstr>
      <vt:lpstr>Timeline</vt:lpstr>
      <vt:lpstr>Timeline (cont.)</vt:lpstr>
      <vt:lpstr>Final Allocation</vt:lpstr>
      <vt:lpstr>Release of Funds</vt:lpstr>
      <vt:lpstr>Sustainability Plan</vt:lpstr>
      <vt:lpstr>Sustainability Plan</vt:lpstr>
      <vt:lpstr>Sustainability Plan</vt:lpstr>
      <vt:lpstr>Sustainability Plan</vt:lpstr>
      <vt:lpstr>Sustainability Plan</vt:lpstr>
      <vt:lpstr>FY19 Project 515 Budget</vt:lpstr>
      <vt:lpstr>FY19 Project 515 Budget</vt:lpstr>
      <vt:lpstr>FY19 Project 515 Budget</vt:lpstr>
      <vt:lpstr>Personnel</vt:lpstr>
      <vt:lpstr>Expenditure Descriptions</vt:lpstr>
      <vt:lpstr>Designations Under ESSA</vt:lpstr>
      <vt:lpstr>In the Meantime…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OMES</cp:lastModifiedBy>
  <cp:revision>385</cp:revision>
  <cp:lastPrinted>2016-01-12T21:13:37Z</cp:lastPrinted>
  <dcterms:created xsi:type="dcterms:W3CDTF">2010-04-12T23:12:02Z</dcterms:created>
  <dcterms:modified xsi:type="dcterms:W3CDTF">2018-04-17T15:43:35Z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