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  <p:sldId id="259" r:id="rId5"/>
    <p:sldId id="265" r:id="rId6"/>
    <p:sldId id="263" r:id="rId7"/>
    <p:sldId id="264" r:id="rId8"/>
    <p:sldId id="260" r:id="rId9"/>
    <p:sldId id="261" r:id="rId10"/>
    <p:sldId id="262" r:id="rId1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Flores" initials="NF" lastIdx="1" clrIdx="0">
    <p:extLst>
      <p:ext uri="{19B8F6BF-5375-455C-9EA6-DF929625EA0E}">
        <p15:presenceInfo xmlns:p15="http://schemas.microsoft.com/office/powerpoint/2012/main" userId="S::Nancy.Flores@sde.ok.gov::3117e2f7-0a01-4835-ad09-607fdfe144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0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Flores" userId="3117e2f7-0a01-4835-ad09-607fdfe14483" providerId="ADAL" clId="{0901DB03-D97B-4054-ACFC-C9CD8AD84E5C}"/>
    <pc:docChg chg="undo custSel addSld delSld modSld sldOrd">
      <pc:chgData name="Nancy Flores" userId="3117e2f7-0a01-4835-ad09-607fdfe14483" providerId="ADAL" clId="{0901DB03-D97B-4054-ACFC-C9CD8AD84E5C}" dt="2023-12-12T14:56:28.982" v="1156" actId="5793"/>
      <pc:docMkLst>
        <pc:docMk/>
      </pc:docMkLst>
      <pc:sldChg chg="del">
        <pc:chgData name="Nancy Flores" userId="3117e2f7-0a01-4835-ad09-607fdfe14483" providerId="ADAL" clId="{0901DB03-D97B-4054-ACFC-C9CD8AD84E5C}" dt="2023-12-12T12:46:32.504" v="0" actId="47"/>
        <pc:sldMkLst>
          <pc:docMk/>
          <pc:sldMk cId="0" sldId="258"/>
        </pc:sldMkLst>
      </pc:sldChg>
      <pc:sldChg chg="modSp mod">
        <pc:chgData name="Nancy Flores" userId="3117e2f7-0a01-4835-ad09-607fdfe14483" providerId="ADAL" clId="{0901DB03-D97B-4054-ACFC-C9CD8AD84E5C}" dt="2023-12-12T14:55:59.226" v="1152" actId="113"/>
        <pc:sldMkLst>
          <pc:docMk/>
          <pc:sldMk cId="0" sldId="259"/>
        </pc:sldMkLst>
        <pc:spChg chg="mod">
          <ac:chgData name="Nancy Flores" userId="3117e2f7-0a01-4835-ad09-607fdfe14483" providerId="ADAL" clId="{0901DB03-D97B-4054-ACFC-C9CD8AD84E5C}" dt="2023-12-12T12:58:26.471" v="886" actId="20577"/>
          <ac:spMkLst>
            <pc:docMk/>
            <pc:sldMk cId="0" sldId="259"/>
            <ac:spMk id="3" creationId="{00000000-0000-0000-0000-000000000000}"/>
          </ac:spMkLst>
        </pc:spChg>
        <pc:spChg chg="mod">
          <ac:chgData name="Nancy Flores" userId="3117e2f7-0a01-4835-ad09-607fdfe14483" providerId="ADAL" clId="{0901DB03-D97B-4054-ACFC-C9CD8AD84E5C}" dt="2023-12-12T14:55:59.226" v="1152" actId="113"/>
          <ac:spMkLst>
            <pc:docMk/>
            <pc:sldMk cId="0" sldId="259"/>
            <ac:spMk id="4" creationId="{00000000-0000-0000-0000-000000000000}"/>
          </ac:spMkLst>
        </pc:spChg>
      </pc:sldChg>
      <pc:sldChg chg="modSp add mod addCm delCm">
        <pc:chgData name="Nancy Flores" userId="3117e2f7-0a01-4835-ad09-607fdfe14483" providerId="ADAL" clId="{0901DB03-D97B-4054-ACFC-C9CD8AD84E5C}" dt="2023-12-12T14:54:11.352" v="1140" actId="255"/>
        <pc:sldMkLst>
          <pc:docMk/>
          <pc:sldMk cId="3497395245" sldId="263"/>
        </pc:sldMkLst>
        <pc:spChg chg="mod">
          <ac:chgData name="Nancy Flores" userId="3117e2f7-0a01-4835-ad09-607fdfe14483" providerId="ADAL" clId="{0901DB03-D97B-4054-ACFC-C9CD8AD84E5C}" dt="2023-12-12T14:54:11.352" v="1140" actId="255"/>
          <ac:spMkLst>
            <pc:docMk/>
            <pc:sldMk cId="3497395245" sldId="263"/>
            <ac:spMk id="4" creationId="{00000000-0000-0000-0000-000000000000}"/>
          </ac:spMkLst>
        </pc:spChg>
      </pc:sldChg>
      <pc:sldChg chg="modSp add mod">
        <pc:chgData name="Nancy Flores" userId="3117e2f7-0a01-4835-ad09-607fdfe14483" providerId="ADAL" clId="{0901DB03-D97B-4054-ACFC-C9CD8AD84E5C}" dt="2023-12-12T14:53:53.976" v="1137" actId="255"/>
        <pc:sldMkLst>
          <pc:docMk/>
          <pc:sldMk cId="3356085678" sldId="264"/>
        </pc:sldMkLst>
        <pc:spChg chg="mod">
          <ac:chgData name="Nancy Flores" userId="3117e2f7-0a01-4835-ad09-607fdfe14483" providerId="ADAL" clId="{0901DB03-D97B-4054-ACFC-C9CD8AD84E5C}" dt="2023-12-12T14:53:53.976" v="1137" actId="255"/>
          <ac:spMkLst>
            <pc:docMk/>
            <pc:sldMk cId="3356085678" sldId="264"/>
            <ac:spMk id="4" creationId="{00000000-0000-0000-0000-000000000000}"/>
          </ac:spMkLst>
        </pc:spChg>
      </pc:sldChg>
      <pc:sldChg chg="modSp add del mod ord">
        <pc:chgData name="Nancy Flores" userId="3117e2f7-0a01-4835-ad09-607fdfe14483" providerId="ADAL" clId="{0901DB03-D97B-4054-ACFC-C9CD8AD84E5C}" dt="2023-12-12T14:53:14.258" v="1133" actId="47"/>
        <pc:sldMkLst>
          <pc:docMk/>
          <pc:sldMk cId="3664153120" sldId="264"/>
        </pc:sldMkLst>
        <pc:spChg chg="mod">
          <ac:chgData name="Nancy Flores" userId="3117e2f7-0a01-4835-ad09-607fdfe14483" providerId="ADAL" clId="{0901DB03-D97B-4054-ACFC-C9CD8AD84E5C}" dt="2023-12-12T14:50:47.487" v="958" actId="20577"/>
          <ac:spMkLst>
            <pc:docMk/>
            <pc:sldMk cId="3664153120" sldId="264"/>
            <ac:spMk id="3" creationId="{00000000-0000-0000-0000-000000000000}"/>
          </ac:spMkLst>
        </pc:spChg>
        <pc:spChg chg="mod">
          <ac:chgData name="Nancy Flores" userId="3117e2f7-0a01-4835-ad09-607fdfe14483" providerId="ADAL" clId="{0901DB03-D97B-4054-ACFC-C9CD8AD84E5C}" dt="2023-12-12T14:53:03.038" v="1132" actId="20577"/>
          <ac:spMkLst>
            <pc:docMk/>
            <pc:sldMk cId="3664153120" sldId="264"/>
            <ac:spMk id="4" creationId="{00000000-0000-0000-0000-000000000000}"/>
          </ac:spMkLst>
        </pc:spChg>
      </pc:sldChg>
      <pc:sldChg chg="modSp add mod">
        <pc:chgData name="Nancy Flores" userId="3117e2f7-0a01-4835-ad09-607fdfe14483" providerId="ADAL" clId="{0901DB03-D97B-4054-ACFC-C9CD8AD84E5C}" dt="2023-12-12T14:56:28.982" v="1156" actId="5793"/>
        <pc:sldMkLst>
          <pc:docMk/>
          <pc:sldMk cId="2003422796" sldId="265"/>
        </pc:sldMkLst>
        <pc:spChg chg="mod">
          <ac:chgData name="Nancy Flores" userId="3117e2f7-0a01-4835-ad09-607fdfe14483" providerId="ADAL" clId="{0901DB03-D97B-4054-ACFC-C9CD8AD84E5C}" dt="2023-12-12T14:56:28.982" v="1156" actId="5793"/>
          <ac:spMkLst>
            <pc:docMk/>
            <pc:sldMk cId="2003422796" sldId="265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F1F1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sng">
                <a:solidFill>
                  <a:srgbClr val="0066A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1F1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 u="sng">
                <a:solidFill>
                  <a:srgbClr val="0066A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1F1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86272" y="0"/>
            <a:ext cx="6205421" cy="631229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64979" y="5360298"/>
            <a:ext cx="182880" cy="358775"/>
          </a:xfrm>
          <a:custGeom>
            <a:avLst/>
            <a:gdLst/>
            <a:ahLst/>
            <a:cxnLst/>
            <a:rect l="l" t="t" r="r" b="b"/>
            <a:pathLst>
              <a:path w="182880" h="358775">
                <a:moveTo>
                  <a:pt x="119121" y="358320"/>
                </a:moveTo>
                <a:lnTo>
                  <a:pt x="0" y="194674"/>
                </a:lnTo>
                <a:lnTo>
                  <a:pt x="63643" y="0"/>
                </a:lnTo>
                <a:lnTo>
                  <a:pt x="182710" y="163586"/>
                </a:lnTo>
                <a:lnTo>
                  <a:pt x="119121" y="358320"/>
                </a:lnTo>
                <a:close/>
              </a:path>
            </a:pathLst>
          </a:custGeom>
          <a:solidFill>
            <a:srgbClr val="004E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59829" y="5554974"/>
            <a:ext cx="324485" cy="163830"/>
          </a:xfrm>
          <a:custGeom>
            <a:avLst/>
            <a:gdLst/>
            <a:ahLst/>
            <a:cxnLst/>
            <a:rect l="l" t="t" r="r" b="b"/>
            <a:pathLst>
              <a:path w="324484" h="163829">
                <a:moveTo>
                  <a:pt x="324271" y="163645"/>
                </a:moveTo>
                <a:lnTo>
                  <a:pt x="118905" y="163645"/>
                </a:lnTo>
                <a:lnTo>
                  <a:pt x="0" y="215"/>
                </a:lnTo>
                <a:lnTo>
                  <a:pt x="205150" y="0"/>
                </a:lnTo>
                <a:lnTo>
                  <a:pt x="324271" y="163645"/>
                </a:lnTo>
                <a:close/>
              </a:path>
            </a:pathLst>
          </a:custGeom>
          <a:solidFill>
            <a:srgbClr val="177A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233" y="5341296"/>
            <a:ext cx="91490" cy="13493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0506" y="5676900"/>
            <a:ext cx="147887" cy="89756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6573" y="6110950"/>
            <a:ext cx="79540" cy="15528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69388" y="6110950"/>
            <a:ext cx="147941" cy="109133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97107" y="5592972"/>
            <a:ext cx="128475" cy="125648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376505" y="5747928"/>
            <a:ext cx="358775" cy="183515"/>
          </a:xfrm>
          <a:custGeom>
            <a:avLst/>
            <a:gdLst/>
            <a:ahLst/>
            <a:cxnLst/>
            <a:rect l="l" t="t" r="r" b="b"/>
            <a:pathLst>
              <a:path w="358775" h="183514">
                <a:moveTo>
                  <a:pt x="165893" y="183076"/>
                </a:moveTo>
                <a:lnTo>
                  <a:pt x="0" y="62500"/>
                </a:lnTo>
                <a:lnTo>
                  <a:pt x="192659" y="0"/>
                </a:lnTo>
                <a:lnTo>
                  <a:pt x="358553" y="120575"/>
                </a:lnTo>
                <a:lnTo>
                  <a:pt x="165893" y="183076"/>
                </a:lnTo>
                <a:close/>
              </a:path>
            </a:pathLst>
          </a:custGeom>
          <a:solidFill>
            <a:srgbClr val="A967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79188" y="5868503"/>
            <a:ext cx="255904" cy="257810"/>
          </a:xfrm>
          <a:custGeom>
            <a:avLst/>
            <a:gdLst/>
            <a:ahLst/>
            <a:cxnLst/>
            <a:rect l="l" t="t" r="r" b="b"/>
            <a:pathLst>
              <a:path w="255904" h="257810">
                <a:moveTo>
                  <a:pt x="0" y="257342"/>
                </a:moveTo>
                <a:lnTo>
                  <a:pt x="63210" y="62500"/>
                </a:lnTo>
                <a:lnTo>
                  <a:pt x="255870" y="0"/>
                </a:lnTo>
                <a:lnTo>
                  <a:pt x="192443" y="194950"/>
                </a:lnTo>
                <a:lnTo>
                  <a:pt x="0" y="257342"/>
                </a:lnTo>
                <a:close/>
              </a:path>
            </a:pathLst>
          </a:custGeom>
          <a:solidFill>
            <a:srgbClr val="DE9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696613" y="5961390"/>
            <a:ext cx="166370" cy="322580"/>
          </a:xfrm>
          <a:custGeom>
            <a:avLst/>
            <a:gdLst/>
            <a:ahLst/>
            <a:cxnLst/>
            <a:rect l="l" t="t" r="r" b="b"/>
            <a:pathLst>
              <a:path w="166369" h="322579">
                <a:moveTo>
                  <a:pt x="0" y="322434"/>
                </a:moveTo>
                <a:lnTo>
                  <a:pt x="0" y="120197"/>
                </a:lnTo>
                <a:lnTo>
                  <a:pt x="166110" y="0"/>
                </a:lnTo>
                <a:lnTo>
                  <a:pt x="166110" y="202182"/>
                </a:lnTo>
                <a:lnTo>
                  <a:pt x="0" y="322434"/>
                </a:lnTo>
                <a:close/>
              </a:path>
            </a:pathLst>
          </a:custGeom>
          <a:solidFill>
            <a:srgbClr val="9141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62723" y="5961390"/>
            <a:ext cx="166370" cy="322580"/>
          </a:xfrm>
          <a:custGeom>
            <a:avLst/>
            <a:gdLst/>
            <a:ahLst/>
            <a:cxnLst/>
            <a:rect l="l" t="t" r="r" b="b"/>
            <a:pathLst>
              <a:path w="166369" h="322579">
                <a:moveTo>
                  <a:pt x="166164" y="322434"/>
                </a:moveTo>
                <a:lnTo>
                  <a:pt x="0" y="202182"/>
                </a:lnTo>
                <a:lnTo>
                  <a:pt x="0" y="0"/>
                </a:lnTo>
                <a:lnTo>
                  <a:pt x="166164" y="120467"/>
                </a:lnTo>
                <a:lnTo>
                  <a:pt x="166164" y="322434"/>
                </a:lnTo>
                <a:close/>
              </a:path>
            </a:pathLst>
          </a:custGeom>
          <a:solidFill>
            <a:srgbClr val="D15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90658" y="5868827"/>
            <a:ext cx="256540" cy="257810"/>
          </a:xfrm>
          <a:custGeom>
            <a:avLst/>
            <a:gdLst/>
            <a:ahLst/>
            <a:cxnLst/>
            <a:rect l="l" t="t" r="r" b="b"/>
            <a:pathLst>
              <a:path w="256540" h="257810">
                <a:moveTo>
                  <a:pt x="255924" y="257396"/>
                </a:moveTo>
                <a:lnTo>
                  <a:pt x="63210" y="194896"/>
                </a:lnTo>
                <a:lnTo>
                  <a:pt x="0" y="0"/>
                </a:lnTo>
                <a:lnTo>
                  <a:pt x="192713" y="62500"/>
                </a:lnTo>
                <a:lnTo>
                  <a:pt x="255924" y="257396"/>
                </a:lnTo>
                <a:close/>
              </a:path>
            </a:pathLst>
          </a:custGeom>
          <a:solidFill>
            <a:srgbClr val="3168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90658" y="5748359"/>
            <a:ext cx="358775" cy="183515"/>
          </a:xfrm>
          <a:custGeom>
            <a:avLst/>
            <a:gdLst/>
            <a:ahLst/>
            <a:cxnLst/>
            <a:rect l="l" t="t" r="r" b="b"/>
            <a:pathLst>
              <a:path w="358775" h="183514">
                <a:moveTo>
                  <a:pt x="192713" y="182968"/>
                </a:moveTo>
                <a:lnTo>
                  <a:pt x="0" y="120467"/>
                </a:lnTo>
                <a:lnTo>
                  <a:pt x="166164" y="0"/>
                </a:lnTo>
                <a:lnTo>
                  <a:pt x="358607" y="62392"/>
                </a:lnTo>
                <a:lnTo>
                  <a:pt x="192713" y="182968"/>
                </a:lnTo>
                <a:close/>
              </a:path>
            </a:pathLst>
          </a:custGeom>
          <a:solidFill>
            <a:srgbClr val="669B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42210" y="5555190"/>
            <a:ext cx="324485" cy="163830"/>
          </a:xfrm>
          <a:custGeom>
            <a:avLst/>
            <a:gdLst/>
            <a:ahLst/>
            <a:cxnLst/>
            <a:rect l="l" t="t" r="r" b="b"/>
            <a:pathLst>
              <a:path w="324484" h="163829">
                <a:moveTo>
                  <a:pt x="205366" y="163429"/>
                </a:moveTo>
                <a:lnTo>
                  <a:pt x="0" y="163429"/>
                </a:lnTo>
                <a:lnTo>
                  <a:pt x="118959" y="0"/>
                </a:lnTo>
                <a:lnTo>
                  <a:pt x="324109" y="215"/>
                </a:lnTo>
                <a:lnTo>
                  <a:pt x="205366" y="163429"/>
                </a:lnTo>
                <a:close/>
              </a:path>
            </a:pathLst>
          </a:custGeom>
          <a:solidFill>
            <a:srgbClr val="006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78621" y="5360510"/>
            <a:ext cx="182880" cy="358140"/>
          </a:xfrm>
          <a:custGeom>
            <a:avLst/>
            <a:gdLst/>
            <a:ahLst/>
            <a:cxnLst/>
            <a:rect l="l" t="t" r="r" b="b"/>
            <a:pathLst>
              <a:path w="182880" h="358139">
                <a:moveTo>
                  <a:pt x="63589" y="358110"/>
                </a:moveTo>
                <a:lnTo>
                  <a:pt x="0" y="163376"/>
                </a:lnTo>
                <a:lnTo>
                  <a:pt x="118905" y="0"/>
                </a:lnTo>
                <a:lnTo>
                  <a:pt x="182548" y="194680"/>
                </a:lnTo>
                <a:lnTo>
                  <a:pt x="63589" y="358110"/>
                </a:lnTo>
                <a:close/>
              </a:path>
            </a:pathLst>
          </a:custGeom>
          <a:solidFill>
            <a:srgbClr val="1CA6D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62723" y="6210259"/>
            <a:ext cx="120689" cy="102548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27874" y="5857978"/>
            <a:ext cx="120635" cy="119172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42298" y="5375460"/>
            <a:ext cx="106468" cy="14157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87948" y="5434074"/>
            <a:ext cx="149131" cy="82956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99918" y="5945468"/>
            <a:ext cx="97708" cy="141570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806231" y="5539251"/>
            <a:ext cx="233679" cy="276225"/>
          </a:xfrm>
          <a:custGeom>
            <a:avLst/>
            <a:gdLst/>
            <a:ahLst/>
            <a:cxnLst/>
            <a:rect l="l" t="t" r="r" b="b"/>
            <a:pathLst>
              <a:path w="233680" h="276225">
                <a:moveTo>
                  <a:pt x="231386" y="275828"/>
                </a:moveTo>
                <a:lnTo>
                  <a:pt x="174275" y="275801"/>
                </a:lnTo>
                <a:lnTo>
                  <a:pt x="172950" y="275170"/>
                </a:lnTo>
                <a:lnTo>
                  <a:pt x="172058" y="274090"/>
                </a:lnTo>
                <a:lnTo>
                  <a:pt x="54072" y="116867"/>
                </a:lnTo>
                <a:lnTo>
                  <a:pt x="54045" y="229498"/>
                </a:lnTo>
                <a:lnTo>
                  <a:pt x="51898" y="231613"/>
                </a:lnTo>
                <a:lnTo>
                  <a:pt x="2173" y="231613"/>
                </a:lnTo>
                <a:lnTo>
                  <a:pt x="27" y="229498"/>
                </a:lnTo>
                <a:lnTo>
                  <a:pt x="0" y="2380"/>
                </a:lnTo>
                <a:lnTo>
                  <a:pt x="2152" y="232"/>
                </a:lnTo>
                <a:lnTo>
                  <a:pt x="51920" y="232"/>
                </a:lnTo>
                <a:lnTo>
                  <a:pt x="54072" y="2380"/>
                </a:lnTo>
                <a:lnTo>
                  <a:pt x="54072" y="102780"/>
                </a:lnTo>
                <a:lnTo>
                  <a:pt x="128043" y="750"/>
                </a:lnTo>
                <a:lnTo>
                  <a:pt x="129481" y="0"/>
                </a:lnTo>
                <a:lnTo>
                  <a:pt x="186933" y="5"/>
                </a:lnTo>
                <a:lnTo>
                  <a:pt x="188620" y="1052"/>
                </a:lnTo>
                <a:lnTo>
                  <a:pt x="190226" y="4350"/>
                </a:lnTo>
                <a:lnTo>
                  <a:pt x="190015" y="6309"/>
                </a:lnTo>
                <a:lnTo>
                  <a:pt x="109280" y="110282"/>
                </a:lnTo>
                <a:lnTo>
                  <a:pt x="232348" y="267829"/>
                </a:lnTo>
                <a:lnTo>
                  <a:pt x="233132" y="268714"/>
                </a:lnTo>
                <a:lnTo>
                  <a:pt x="233565" y="269853"/>
                </a:lnTo>
                <a:lnTo>
                  <a:pt x="233549" y="273685"/>
                </a:lnTo>
                <a:lnTo>
                  <a:pt x="231386" y="275828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178403" y="5533773"/>
            <a:ext cx="239532" cy="237270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029388" y="5539483"/>
            <a:ext cx="155133" cy="231392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444339" y="5539483"/>
            <a:ext cx="198499" cy="231408"/>
          </a:xfrm>
          <a:prstGeom prst="rect">
            <a:avLst/>
          </a:prstGeom>
        </p:spPr>
      </p:pic>
      <p:sp>
        <p:nvSpPr>
          <p:cNvPr id="41" name="bg object 41"/>
          <p:cNvSpPr/>
          <p:nvPr/>
        </p:nvSpPr>
        <p:spPr>
          <a:xfrm>
            <a:off x="2907392" y="5536617"/>
            <a:ext cx="255904" cy="234950"/>
          </a:xfrm>
          <a:custGeom>
            <a:avLst/>
            <a:gdLst/>
            <a:ahLst/>
            <a:cxnLst/>
            <a:rect l="l" t="t" r="r" b="b"/>
            <a:pathLst>
              <a:path w="255905" h="234950">
                <a:moveTo>
                  <a:pt x="252171" y="234431"/>
                </a:moveTo>
                <a:lnTo>
                  <a:pt x="205139" y="234442"/>
                </a:lnTo>
                <a:lnTo>
                  <a:pt x="203111" y="232742"/>
                </a:lnTo>
                <a:lnTo>
                  <a:pt x="182515" y="112323"/>
                </a:lnTo>
                <a:lnTo>
                  <a:pt x="131790" y="187437"/>
                </a:lnTo>
                <a:lnTo>
                  <a:pt x="128903" y="189709"/>
                </a:lnTo>
                <a:lnTo>
                  <a:pt x="125745" y="189283"/>
                </a:lnTo>
                <a:lnTo>
                  <a:pt x="124063" y="187075"/>
                </a:lnTo>
                <a:lnTo>
                  <a:pt x="73289" y="112323"/>
                </a:lnTo>
                <a:lnTo>
                  <a:pt x="52563" y="232569"/>
                </a:lnTo>
                <a:lnTo>
                  <a:pt x="50552" y="234253"/>
                </a:lnTo>
                <a:lnTo>
                  <a:pt x="3530" y="234253"/>
                </a:lnTo>
                <a:lnTo>
                  <a:pt x="2184" y="233643"/>
                </a:lnTo>
                <a:lnTo>
                  <a:pt x="373" y="231468"/>
                </a:lnTo>
                <a:lnTo>
                  <a:pt x="0" y="230032"/>
                </a:lnTo>
                <a:lnTo>
                  <a:pt x="40429" y="1662"/>
                </a:lnTo>
                <a:lnTo>
                  <a:pt x="42419" y="0"/>
                </a:lnTo>
                <a:lnTo>
                  <a:pt x="51741" y="10"/>
                </a:lnTo>
                <a:lnTo>
                  <a:pt x="53228" y="820"/>
                </a:lnTo>
                <a:lnTo>
                  <a:pt x="127902" y="113078"/>
                </a:lnTo>
                <a:lnTo>
                  <a:pt x="202052" y="814"/>
                </a:lnTo>
                <a:lnTo>
                  <a:pt x="203555" y="0"/>
                </a:lnTo>
                <a:lnTo>
                  <a:pt x="211065" y="5"/>
                </a:lnTo>
                <a:lnTo>
                  <a:pt x="213601" y="0"/>
                </a:lnTo>
                <a:lnTo>
                  <a:pt x="215591" y="1662"/>
                </a:lnTo>
                <a:lnTo>
                  <a:pt x="255729" y="230205"/>
                </a:lnTo>
                <a:lnTo>
                  <a:pt x="255334" y="231635"/>
                </a:lnTo>
                <a:lnTo>
                  <a:pt x="253523" y="233816"/>
                </a:lnTo>
                <a:lnTo>
                  <a:pt x="252171" y="234431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bg object 4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544035" y="5534733"/>
            <a:ext cx="240621" cy="240179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664143" y="5534733"/>
            <a:ext cx="240621" cy="24017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189793" y="5533772"/>
            <a:ext cx="240059" cy="237270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545386" y="5872819"/>
            <a:ext cx="378344" cy="24751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965745" y="5941527"/>
            <a:ext cx="172490" cy="178812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169002" y="5902612"/>
            <a:ext cx="495897" cy="217726"/>
          </a:xfrm>
          <a:prstGeom prst="rect">
            <a:avLst/>
          </a:prstGeom>
        </p:spPr>
      </p:pic>
      <p:sp>
        <p:nvSpPr>
          <p:cNvPr id="48" name="bg object 48"/>
          <p:cNvSpPr/>
          <p:nvPr/>
        </p:nvSpPr>
        <p:spPr>
          <a:xfrm>
            <a:off x="2681770" y="5862861"/>
            <a:ext cx="53340" cy="255904"/>
          </a:xfrm>
          <a:custGeom>
            <a:avLst/>
            <a:gdLst/>
            <a:ahLst/>
            <a:cxnLst/>
            <a:rect l="l" t="t" r="r" b="b"/>
            <a:pathLst>
              <a:path w="53339" h="255904">
                <a:moveTo>
                  <a:pt x="25879" y="49703"/>
                </a:moveTo>
                <a:lnTo>
                  <a:pt x="16134" y="47628"/>
                </a:lnTo>
                <a:lnTo>
                  <a:pt x="8079" y="42322"/>
                </a:lnTo>
                <a:lnTo>
                  <a:pt x="2453" y="34494"/>
                </a:lnTo>
                <a:lnTo>
                  <a:pt x="0" y="24854"/>
                </a:lnTo>
                <a:lnTo>
                  <a:pt x="2093" y="15089"/>
                </a:lnTo>
                <a:lnTo>
                  <a:pt x="7586" y="7158"/>
                </a:lnTo>
                <a:lnTo>
                  <a:pt x="15657" y="1862"/>
                </a:lnTo>
                <a:lnTo>
                  <a:pt x="25489" y="0"/>
                </a:lnTo>
                <a:lnTo>
                  <a:pt x="26441" y="26"/>
                </a:lnTo>
                <a:lnTo>
                  <a:pt x="37014" y="1840"/>
                </a:lnTo>
                <a:lnTo>
                  <a:pt x="45407" y="6847"/>
                </a:lnTo>
                <a:lnTo>
                  <a:pt x="50941" y="14394"/>
                </a:lnTo>
                <a:lnTo>
                  <a:pt x="52936" y="23829"/>
                </a:lnTo>
                <a:lnTo>
                  <a:pt x="50634" y="34077"/>
                </a:lnTo>
                <a:lnTo>
                  <a:pt x="44777" y="42360"/>
                </a:lnTo>
                <a:lnTo>
                  <a:pt x="36235" y="47846"/>
                </a:lnTo>
                <a:lnTo>
                  <a:pt x="25879" y="49703"/>
                </a:lnTo>
                <a:close/>
              </a:path>
              <a:path w="53339" h="255904">
                <a:moveTo>
                  <a:pt x="46880" y="255318"/>
                </a:moveTo>
                <a:lnTo>
                  <a:pt x="5515" y="255318"/>
                </a:lnTo>
                <a:lnTo>
                  <a:pt x="5407" y="78827"/>
                </a:lnTo>
                <a:lnTo>
                  <a:pt x="46880" y="78827"/>
                </a:lnTo>
                <a:lnTo>
                  <a:pt x="46880" y="255318"/>
                </a:lnTo>
                <a:close/>
              </a:path>
            </a:pathLst>
          </a:custGeom>
          <a:solidFill>
            <a:srgbClr val="177A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bg object 49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758553" y="5939583"/>
            <a:ext cx="188387" cy="180755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977653" y="5939583"/>
            <a:ext cx="174112" cy="1784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1F1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474823" y="6249719"/>
            <a:ext cx="479563" cy="47856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50387" y="6344534"/>
            <a:ext cx="923839" cy="28916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13969" y="6412610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699"/>
                </a:lnTo>
              </a:path>
            </a:pathLst>
          </a:custGeom>
          <a:ln w="19050">
            <a:solidFill>
              <a:srgbClr val="177A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062" y="-52579"/>
            <a:ext cx="10097009" cy="10055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F1F1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06412" y="1829526"/>
            <a:ext cx="7243445" cy="3835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sng">
                <a:solidFill>
                  <a:srgbClr val="0066A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2569" y="6451603"/>
            <a:ext cx="3688079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8787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de.ok.gov/sites/default/files/2021-2022_CRDC_DataMatrix_SEA.xlsx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rdc@aemcorp.com" TargetMode="External"/><Relationship Id="rId4" Type="http://schemas.openxmlformats.org/officeDocument/2006/relationships/hyperlink" Target="https://www2.ed.gov/about/offices/list/ocr/data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datainfo@sde.ok.gov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ateaid@sde.ok.gov" TargetMode="External"/><Relationship Id="rId4" Type="http://schemas.openxmlformats.org/officeDocument/2006/relationships/hyperlink" Target="mailto:accountability@sde.ok.go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hyperlink" Target="https://www.zoomgov.com/meeting/register/vJIsd-2sqTotErZr-806423qlPKHelaJtzU" TargetMode="External"/><Relationship Id="rId7" Type="http://schemas.openxmlformats.org/officeDocument/2006/relationships/image" Target="../media/image29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lic.govdelivery.com/accounts/OKSDE/subscriber/new" TargetMode="External"/><Relationship Id="rId11" Type="http://schemas.openxmlformats.org/officeDocument/2006/relationships/image" Target="../media/image32.jpg"/><Relationship Id="rId5" Type="http://schemas.openxmlformats.org/officeDocument/2006/relationships/hyperlink" Target="mailto:dunn@ccosa.org" TargetMode="External"/><Relationship Id="rId10" Type="http://schemas.openxmlformats.org/officeDocument/2006/relationships/hyperlink" Target="https://protect-us.mimecast.com/s/X3t4CBByx0HlRRgntjUwjL?domain=public.govdelivery.com" TargetMode="External"/><Relationship Id="rId4" Type="http://schemas.openxmlformats.org/officeDocument/2006/relationships/hyperlink" Target="https://forms.office.com/Pages/ResponsePage.aspx?id=ZHgwmpg-CE-5CnKLYs8yxbpccpX8PvpOnoCCw_G4z5JUNlRYWFlZMFFXRThTRUpaUEROS1pSWFNCUC4u" TargetMode="External"/><Relationship Id="rId9" Type="http://schemas.openxmlformats.org/officeDocument/2006/relationships/image" Target="../media/image3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9800" y="1501394"/>
            <a:ext cx="3857625" cy="1068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665"/>
              </a:lnSpc>
              <a:spcBef>
                <a:spcPts val="100"/>
              </a:spcBef>
            </a:pPr>
            <a:r>
              <a:rPr dirty="0">
                <a:solidFill>
                  <a:srgbClr val="177AC0"/>
                </a:solidFill>
              </a:rPr>
              <a:t>Weekly</a:t>
            </a:r>
            <a:r>
              <a:rPr spc="-80" dirty="0">
                <a:solidFill>
                  <a:srgbClr val="177AC0"/>
                </a:solidFill>
              </a:rPr>
              <a:t> </a:t>
            </a:r>
            <a:r>
              <a:rPr spc="-30" dirty="0">
                <a:solidFill>
                  <a:srgbClr val="177AC0"/>
                </a:solidFill>
              </a:rPr>
              <a:t>Wave</a:t>
            </a:r>
          </a:p>
          <a:p>
            <a:pPr marL="12700">
              <a:lnSpc>
                <a:spcPts val="2545"/>
              </a:lnSpc>
            </a:pPr>
            <a:r>
              <a:rPr sz="2200" dirty="0">
                <a:solidFill>
                  <a:srgbClr val="7E7E7E"/>
                </a:solidFill>
              </a:rPr>
              <a:t>Data</a:t>
            </a:r>
            <a:r>
              <a:rPr sz="2200" spc="-20" dirty="0">
                <a:solidFill>
                  <a:srgbClr val="7E7E7E"/>
                </a:solidFill>
              </a:rPr>
              <a:t> </a:t>
            </a:r>
            <a:r>
              <a:rPr sz="2200" dirty="0">
                <a:solidFill>
                  <a:srgbClr val="7E7E7E"/>
                </a:solidFill>
              </a:rPr>
              <a:t>&amp;</a:t>
            </a:r>
            <a:r>
              <a:rPr sz="2200" spc="-10" dirty="0">
                <a:solidFill>
                  <a:srgbClr val="7E7E7E"/>
                </a:solidFill>
              </a:rPr>
              <a:t> </a:t>
            </a:r>
            <a:r>
              <a:rPr sz="2200" dirty="0">
                <a:solidFill>
                  <a:srgbClr val="7E7E7E"/>
                </a:solidFill>
              </a:rPr>
              <a:t>Information</a:t>
            </a:r>
            <a:r>
              <a:rPr sz="2200" spc="10" dirty="0">
                <a:solidFill>
                  <a:srgbClr val="7E7E7E"/>
                </a:solidFill>
              </a:rPr>
              <a:t> </a:t>
            </a:r>
            <a:r>
              <a:rPr sz="2200" spc="-10" dirty="0">
                <a:solidFill>
                  <a:srgbClr val="7E7E7E"/>
                </a:solidFill>
              </a:rPr>
              <a:t>Systems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1719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62" y="-52579"/>
            <a:ext cx="10097009" cy="951816"/>
          </a:xfrm>
          <a:prstGeom prst="rect">
            <a:avLst/>
          </a:prstGeom>
        </p:spPr>
        <p:txBody>
          <a:bodyPr vert="horz" wrap="square" lIns="0" tIns="211091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lang="en-US" spc="-10" dirty="0"/>
              <a:t>WAVE Affiliates Expired Accounts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8396" y="1285066"/>
            <a:ext cx="10923905" cy="472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60706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ensure the safety and security of student data in WAVE Reporting, WAVE Affiliate users must have signed into their WAVE account at least one time since May 1, 2023. </a:t>
            </a:r>
            <a:r>
              <a:rPr lang="en-US" sz="28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Users who do not meet the following conditions will lose access to WAVE on January 2, 2024.</a:t>
            </a:r>
          </a:p>
          <a:p>
            <a:pPr marL="469265" marR="60706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Accounts that have not been used to sign into the WAVE since May 1, 2023, will be inactivated and removed.</a:t>
            </a:r>
          </a:p>
          <a:p>
            <a:pPr marL="469265" marR="60706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Users with WAVE access must provide at least one school email address using the domain of their current district assignment in their SSO account profile.</a:t>
            </a:r>
          </a:p>
          <a:p>
            <a:pPr marL="12065" marR="607060">
              <a:lnSpc>
                <a:spcPct val="100000"/>
              </a:lnSpc>
              <a:spcBef>
                <a:spcPts val="100"/>
              </a:spcBef>
              <a:tabLst>
                <a:tab pos="298450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1719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62" y="-52579"/>
            <a:ext cx="10097009" cy="951816"/>
          </a:xfrm>
          <a:prstGeom prst="rect">
            <a:avLst/>
          </a:prstGeom>
        </p:spPr>
        <p:txBody>
          <a:bodyPr vert="horz" wrap="square" lIns="0" tIns="211091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lang="en-US" spc="-10" dirty="0"/>
              <a:t>WAVE Affiliates Expired Accounts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8396" y="1285066"/>
            <a:ext cx="10923905" cy="34034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Users who lose access to WAVE by not meeting the requirements defined above will have to apply to OMES for a new WAVE Affiliate account if access is required.  </a:t>
            </a:r>
          </a:p>
          <a:p>
            <a:pPr marL="342900" indent="-342900"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helping to protect our student’s data privacy.  You pla</a:t>
            </a: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a valuable role!! </a:t>
            </a:r>
            <a:r>
              <a:rPr lang="en-US" sz="2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R="0">
              <a:spcBef>
                <a:spcPts val="0"/>
              </a:spcBef>
              <a:spcAft>
                <a:spcPts val="1125"/>
              </a:spcAft>
            </a:pPr>
            <a:endParaRPr lang="en-US" sz="28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8450" marR="607060" indent="-286385">
              <a:lnSpc>
                <a:spcPct val="100000"/>
              </a:lnSpc>
              <a:spcBef>
                <a:spcPts val="100"/>
              </a:spcBef>
              <a:buChar char="•"/>
              <a:tabLst>
                <a:tab pos="298450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342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1719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091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dirty="0"/>
              <a:t>Civil</a:t>
            </a:r>
            <a:r>
              <a:rPr spc="10" dirty="0"/>
              <a:t> </a:t>
            </a:r>
            <a:r>
              <a:rPr dirty="0"/>
              <a:t>Right</a:t>
            </a:r>
            <a:r>
              <a:rPr spc="-5" dirty="0"/>
              <a:t> </a:t>
            </a:r>
            <a:r>
              <a:rPr dirty="0"/>
              <a:t>Data</a:t>
            </a:r>
            <a:r>
              <a:rPr spc="5" dirty="0"/>
              <a:t> </a:t>
            </a:r>
            <a:r>
              <a:rPr dirty="0"/>
              <a:t>Collection</a:t>
            </a:r>
            <a:r>
              <a:rPr spc="30" dirty="0"/>
              <a:t> </a:t>
            </a:r>
            <a:r>
              <a:rPr spc="-10" dirty="0"/>
              <a:t>(CRDC)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1000" y="1336061"/>
            <a:ext cx="10923905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607060" indent="-286385">
              <a:lnSpc>
                <a:spcPct val="100000"/>
              </a:lnSpc>
              <a:spcBef>
                <a:spcPts val="100"/>
              </a:spcBef>
              <a:buChar char="•"/>
              <a:tabLst>
                <a:tab pos="298450" algn="l"/>
              </a:tabLst>
            </a:pP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Districts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may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begin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submitting data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for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school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year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2021-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2022</a:t>
            </a:r>
            <a:r>
              <a:rPr sz="2800" spc="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on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Monday,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December</a:t>
            </a:r>
            <a:r>
              <a:rPr sz="2800" spc="-7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11,</a:t>
            </a:r>
            <a:r>
              <a:rPr sz="2800" spc="-7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2023.</a:t>
            </a:r>
            <a:endParaRPr sz="2800" dirty="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The</a:t>
            </a:r>
            <a:r>
              <a:rPr sz="2800" spc="-4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data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submission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period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will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end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on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Monday,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February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26,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2024.</a:t>
            </a:r>
            <a:endParaRPr sz="2800" dirty="0">
              <a:latin typeface="Arial"/>
              <a:cs typeface="Arial"/>
            </a:endParaRPr>
          </a:p>
          <a:p>
            <a:pPr marL="298450" marR="5080" indent="-285750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As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in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previous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years,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the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2021–22</a:t>
            </a:r>
            <a:r>
              <a:rPr sz="2800" spc="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CRDC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will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be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universal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collection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in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which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every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public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school</a:t>
            </a:r>
            <a:r>
              <a:rPr sz="2800" spc="-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district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and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school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in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the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country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that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receives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federal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financial</a:t>
            </a:r>
            <a:r>
              <a:rPr sz="2800" spc="-1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assistance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from</a:t>
            </a:r>
            <a:r>
              <a:rPr sz="2800" spc="-20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the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Department is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required</a:t>
            </a:r>
            <a:r>
              <a:rPr sz="2800" spc="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77AC0"/>
                </a:solidFill>
                <a:latin typeface="Arial"/>
                <a:cs typeface="Arial"/>
              </a:rPr>
              <a:t>to</a:t>
            </a:r>
            <a:r>
              <a:rPr sz="2800" spc="-25" dirty="0">
                <a:solidFill>
                  <a:srgbClr val="177AC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77AC0"/>
                </a:solidFill>
                <a:latin typeface="Arial"/>
                <a:cs typeface="Arial"/>
              </a:rPr>
              <a:t>participate.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739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1719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091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dirty="0"/>
              <a:t>Civil</a:t>
            </a:r>
            <a:r>
              <a:rPr spc="10" dirty="0"/>
              <a:t> </a:t>
            </a:r>
            <a:r>
              <a:rPr dirty="0"/>
              <a:t>Right</a:t>
            </a:r>
            <a:r>
              <a:rPr spc="-5" dirty="0"/>
              <a:t> </a:t>
            </a:r>
            <a:r>
              <a:rPr dirty="0"/>
              <a:t>Data</a:t>
            </a:r>
            <a:r>
              <a:rPr spc="5" dirty="0"/>
              <a:t> </a:t>
            </a:r>
            <a:r>
              <a:rPr dirty="0"/>
              <a:t>Collection</a:t>
            </a:r>
            <a:r>
              <a:rPr spc="30" dirty="0"/>
              <a:t> </a:t>
            </a:r>
            <a:r>
              <a:rPr spc="-10" dirty="0"/>
              <a:t>(CRDC)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8396" y="1285066"/>
            <a:ext cx="10923905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368300" indent="-285750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download and review the detailed data element matrix, with a column (OSDE Provided) that indicates whether or not the element has been submitted.</a:t>
            </a:r>
          </a:p>
          <a:p>
            <a:pPr marL="298450" marR="368300" indent="-285750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more guidance on the CRDC from USDE, including a general guide to this report and answers to common questions.</a:t>
            </a:r>
          </a:p>
          <a:p>
            <a:pPr marL="298450" marR="368300" indent="-285750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specific questions related to the collection tools, file layouts, and timelines, contact the CRDC Partner Support Center at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crdc@aemcorp.com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855-255-6901.</a:t>
            </a:r>
            <a:endParaRPr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08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5905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94375" y="793282"/>
            <a:ext cx="10907395" cy="258572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300"/>
              </a:spcBef>
              <a:buClr>
                <a:srgbClr val="177AC0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Send</a:t>
            </a:r>
            <a:r>
              <a:rPr sz="3200" spc="-7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an</a:t>
            </a:r>
            <a:r>
              <a:rPr sz="3200" spc="-8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66CC"/>
                </a:solidFill>
                <a:latin typeface="Arial"/>
                <a:cs typeface="Arial"/>
              </a:rPr>
              <a:t>email</a:t>
            </a:r>
            <a:endParaRPr sz="3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200"/>
              </a:spcBef>
              <a:buClr>
                <a:srgbClr val="177AC0"/>
              </a:buClr>
              <a:buChar char="•"/>
              <a:tabLst>
                <a:tab pos="240665" algn="l"/>
              </a:tabLst>
            </a:pP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Data</a:t>
            </a:r>
            <a:r>
              <a:rPr sz="3200" spc="-10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&amp;</a:t>
            </a:r>
            <a:r>
              <a:rPr sz="3200" spc="-9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Information</a:t>
            </a:r>
            <a:r>
              <a:rPr sz="3200" spc="-9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Systems</a:t>
            </a:r>
            <a:r>
              <a:rPr sz="3200" spc="-10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3200" spc="-9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u="sng" spc="-10" dirty="0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latin typeface="Arial"/>
                <a:cs typeface="Arial"/>
                <a:hlinkClick r:id="rId3"/>
              </a:rPr>
              <a:t>studentdatainfo@sde.ok.gov</a:t>
            </a:r>
            <a:endParaRPr sz="3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200"/>
              </a:spcBef>
              <a:buClr>
                <a:srgbClr val="177AC0"/>
              </a:buClr>
              <a:buChar char="•"/>
              <a:tabLst>
                <a:tab pos="240665" algn="l"/>
              </a:tabLst>
            </a:pPr>
            <a:r>
              <a:rPr sz="3200" spc="-10" dirty="0">
                <a:solidFill>
                  <a:srgbClr val="0066CC"/>
                </a:solidFill>
                <a:latin typeface="Arial"/>
                <a:cs typeface="Arial"/>
              </a:rPr>
              <a:t>Accountability</a:t>
            </a:r>
            <a:r>
              <a:rPr sz="3200" spc="-10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Reporting</a:t>
            </a:r>
            <a:r>
              <a:rPr sz="3200" spc="-10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3200" spc="-1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u="sng" spc="-10" dirty="0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latin typeface="Arial"/>
                <a:cs typeface="Arial"/>
                <a:hlinkClick r:id="rId4"/>
              </a:rPr>
              <a:t>accountability@sde.ok.gov</a:t>
            </a:r>
            <a:endParaRPr sz="3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200"/>
              </a:spcBef>
              <a:buClr>
                <a:srgbClr val="177AC0"/>
              </a:buClr>
              <a:buChar char="•"/>
              <a:tabLst>
                <a:tab pos="240665" algn="l"/>
              </a:tabLst>
            </a:pPr>
            <a:r>
              <a:rPr sz="3200" spc="-20" dirty="0">
                <a:solidFill>
                  <a:srgbClr val="0066CC"/>
                </a:solidFill>
                <a:latin typeface="Arial"/>
                <a:cs typeface="Arial"/>
              </a:rPr>
              <a:t>State</a:t>
            </a:r>
            <a:r>
              <a:rPr sz="3200" spc="-204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Aid</a:t>
            </a:r>
            <a:r>
              <a:rPr sz="3200" spc="-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3200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200" u="sng" spc="-10" dirty="0">
                <a:solidFill>
                  <a:srgbClr val="177AC0"/>
                </a:solidFill>
                <a:uFill>
                  <a:solidFill>
                    <a:srgbClr val="177AC0"/>
                  </a:solidFill>
                </a:uFill>
                <a:latin typeface="Arial"/>
                <a:cs typeface="Arial"/>
                <a:hlinkClick r:id="rId5"/>
              </a:rPr>
              <a:t>state.aid@sde.ok.gov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4664" y="-52579"/>
            <a:ext cx="84956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Need</a:t>
            </a:r>
            <a:r>
              <a:rPr sz="4000" spc="-20" dirty="0"/>
              <a:t> </a:t>
            </a:r>
            <a:r>
              <a:rPr sz="4000" dirty="0"/>
              <a:t>assistance</a:t>
            </a:r>
            <a:r>
              <a:rPr sz="4000" spc="-20" dirty="0"/>
              <a:t> </a:t>
            </a:r>
            <a:r>
              <a:rPr sz="4000" dirty="0"/>
              <a:t>or</a:t>
            </a:r>
            <a:r>
              <a:rPr sz="4000" spc="-5" dirty="0"/>
              <a:t> </a:t>
            </a:r>
            <a:r>
              <a:rPr sz="4000" dirty="0"/>
              <a:t>have</a:t>
            </a:r>
            <a:r>
              <a:rPr sz="4000" spc="-15" dirty="0"/>
              <a:t> </a:t>
            </a:r>
            <a:r>
              <a:rPr sz="4000" spc="-10" dirty="0"/>
              <a:t>questions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5905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72938" y="1047876"/>
            <a:ext cx="41979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TEAMs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Channel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-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Files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SDE</a:t>
            </a:r>
            <a:r>
              <a:rPr sz="4000" spc="-25" dirty="0"/>
              <a:t> </a:t>
            </a:r>
            <a:r>
              <a:rPr sz="4000" spc="-10" dirty="0"/>
              <a:t>Resources</a:t>
            </a:r>
            <a:endParaRPr sz="4000"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29605" y="1151382"/>
            <a:ext cx="5638038" cy="142798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27141" y="3307079"/>
            <a:ext cx="5779769" cy="277274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72938" y="3298952"/>
            <a:ext cx="3378200" cy="156464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3000" dirty="0">
                <a:latin typeface="Arial"/>
                <a:cs typeface="Arial"/>
              </a:rPr>
              <a:t>OSDE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Website</a:t>
            </a:r>
            <a:r>
              <a:rPr sz="3000" spc="-50" dirty="0">
                <a:latin typeface="Arial"/>
                <a:cs typeface="Arial"/>
              </a:rPr>
              <a:t> &gt;</a:t>
            </a:r>
            <a:endParaRPr sz="3000">
              <a:latin typeface="Arial"/>
              <a:cs typeface="Arial"/>
            </a:endParaRPr>
          </a:p>
          <a:p>
            <a:pPr marL="12700" marR="5080">
              <a:lnSpc>
                <a:spcPts val="3240"/>
              </a:lnSpc>
              <a:spcBef>
                <a:spcPts val="1245"/>
              </a:spcBef>
            </a:pPr>
            <a:r>
              <a:rPr sz="3000" spc="-10" dirty="0">
                <a:latin typeface="Arial"/>
                <a:cs typeface="Arial"/>
              </a:rPr>
              <a:t>Resources&gt;Student Information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906"/>
            <a:ext cx="12191999" cy="11711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134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Connect</a:t>
            </a:r>
            <a:r>
              <a:rPr spc="10" dirty="0"/>
              <a:t> </a:t>
            </a:r>
            <a:r>
              <a:rPr dirty="0"/>
              <a:t>with</a:t>
            </a:r>
            <a:r>
              <a:rPr spc="15" dirty="0"/>
              <a:t> </a:t>
            </a:r>
            <a:r>
              <a:rPr spc="-25" dirty="0"/>
              <a:t>Us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hlinkClick r:id="rId3"/>
              </a:rPr>
              <a:t>Weekly</a:t>
            </a:r>
            <a:r>
              <a:rPr spc="-110" dirty="0">
                <a:hlinkClick r:id="rId3"/>
              </a:rPr>
              <a:t> </a:t>
            </a:r>
            <a:r>
              <a:rPr dirty="0">
                <a:hlinkClick r:id="rId3"/>
              </a:rPr>
              <a:t>Wave</a:t>
            </a:r>
            <a:r>
              <a:rPr spc="-110" dirty="0">
                <a:hlinkClick r:id="rId3"/>
              </a:rPr>
              <a:t> </a:t>
            </a:r>
            <a:r>
              <a:rPr spc="-10" dirty="0">
                <a:hlinkClick r:id="rId3"/>
              </a:rPr>
              <a:t>Meetings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50"/>
          </a:p>
          <a:p>
            <a:pPr marL="12700">
              <a:lnSpc>
                <a:spcPct val="100000"/>
              </a:lnSpc>
            </a:pPr>
            <a:r>
              <a:rPr spc="-40" dirty="0">
                <a:hlinkClick r:id="rId4"/>
              </a:rPr>
              <a:t>Teams</a:t>
            </a:r>
            <a:r>
              <a:rPr spc="-204" dirty="0">
                <a:hlinkClick r:id="rId4"/>
              </a:rPr>
              <a:t> </a:t>
            </a:r>
            <a:r>
              <a:rPr spc="-10" dirty="0">
                <a:hlinkClick r:id="rId4"/>
              </a:rPr>
              <a:t>Channel</a:t>
            </a:r>
          </a:p>
          <a:p>
            <a:pPr marL="12700" marR="5080">
              <a:lnSpc>
                <a:spcPct val="198100"/>
              </a:lnSpc>
            </a:pPr>
            <a:r>
              <a:rPr dirty="0">
                <a:hlinkClick r:id="rId5"/>
              </a:rPr>
              <a:t>Student</a:t>
            </a:r>
            <a:r>
              <a:rPr spc="-240" dirty="0">
                <a:hlinkClick r:id="rId5"/>
              </a:rPr>
              <a:t> </a:t>
            </a:r>
            <a:r>
              <a:rPr dirty="0">
                <a:hlinkClick r:id="rId5"/>
              </a:rPr>
              <a:t>Accounting</a:t>
            </a:r>
            <a:r>
              <a:rPr spc="-25" dirty="0">
                <a:hlinkClick r:id="rId5"/>
              </a:rPr>
              <a:t> </a:t>
            </a:r>
            <a:r>
              <a:rPr spc="-10" dirty="0">
                <a:hlinkClick r:id="rId5"/>
              </a:rPr>
              <a:t>Consortium</a:t>
            </a:r>
            <a:r>
              <a:rPr u="none" spc="-10" dirty="0"/>
              <a:t> </a:t>
            </a:r>
            <a:r>
              <a:rPr dirty="0">
                <a:hlinkClick r:id="rId6"/>
              </a:rPr>
              <a:t>Data</a:t>
            </a:r>
            <a:r>
              <a:rPr spc="-15" dirty="0">
                <a:hlinkClick r:id="rId6"/>
              </a:rPr>
              <a:t> </a:t>
            </a:r>
            <a:r>
              <a:rPr dirty="0">
                <a:hlinkClick r:id="rId6"/>
              </a:rPr>
              <a:t>&amp;</a:t>
            </a:r>
            <a:r>
              <a:rPr spc="-5" dirty="0">
                <a:hlinkClick r:id="rId6"/>
              </a:rPr>
              <a:t> </a:t>
            </a:r>
            <a:r>
              <a:rPr dirty="0">
                <a:hlinkClick r:id="rId6"/>
              </a:rPr>
              <a:t>Student</a:t>
            </a:r>
            <a:r>
              <a:rPr spc="-25" dirty="0">
                <a:hlinkClick r:id="rId6"/>
              </a:rPr>
              <a:t> </a:t>
            </a:r>
            <a:r>
              <a:rPr dirty="0">
                <a:hlinkClick r:id="rId6"/>
              </a:rPr>
              <a:t>Information</a:t>
            </a:r>
            <a:r>
              <a:rPr spc="-25" dirty="0">
                <a:hlinkClick r:id="rId6"/>
              </a:rPr>
              <a:t> </a:t>
            </a:r>
            <a:r>
              <a:rPr spc="-10" dirty="0">
                <a:hlinkClick r:id="rId6"/>
              </a:rPr>
              <a:t>Listserv</a:t>
            </a:r>
          </a:p>
        </p:txBody>
      </p:sp>
      <p:pic>
        <p:nvPicPr>
          <p:cNvPr id="5" name="object 5">
            <a:hlinkClick r:id="rId3"/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57805" y="1637538"/>
            <a:ext cx="885048" cy="885755"/>
          </a:xfrm>
          <a:prstGeom prst="rect">
            <a:avLst/>
          </a:prstGeom>
        </p:spPr>
      </p:pic>
      <p:pic>
        <p:nvPicPr>
          <p:cNvPr id="6" name="object 6">
            <a:hlinkClick r:id="rId5"/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82189" y="3826002"/>
            <a:ext cx="854963" cy="837437"/>
          </a:xfrm>
          <a:prstGeom prst="rect">
            <a:avLst/>
          </a:prstGeom>
        </p:spPr>
      </p:pic>
      <p:pic>
        <p:nvPicPr>
          <p:cNvPr id="7" name="object 7">
            <a:hlinkClick r:id="rId4"/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388107" y="2905505"/>
            <a:ext cx="616457" cy="571499"/>
          </a:xfrm>
          <a:prstGeom prst="rect">
            <a:avLst/>
          </a:prstGeom>
        </p:spPr>
      </p:pic>
      <p:pic>
        <p:nvPicPr>
          <p:cNvPr id="8" name="object 8">
            <a:hlinkClick r:id="rId10"/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215908" y="5129021"/>
            <a:ext cx="938009" cy="5524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Weekly</a:t>
            </a:r>
            <a:r>
              <a:rPr spc="-30" dirty="0"/>
              <a:t> </a:t>
            </a:r>
            <a:r>
              <a:rPr dirty="0"/>
              <a:t>Wave–</a:t>
            </a:r>
            <a:r>
              <a:rPr spc="-40" dirty="0"/>
              <a:t> </a:t>
            </a:r>
            <a:r>
              <a:rPr dirty="0"/>
              <a:t>Student</a:t>
            </a:r>
            <a:r>
              <a:rPr spc="-35" dirty="0"/>
              <a:t> </a:t>
            </a: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Information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67793C5D781249BB855306DDFE4854" ma:contentTypeVersion="23" ma:contentTypeDescription="Create a new document." ma:contentTypeScope="" ma:versionID="cdd289cac8db78d60dda2e53888cbf5e">
  <xsd:schema xmlns:xsd="http://www.w3.org/2001/XMLSchema" xmlns:xs="http://www.w3.org/2001/XMLSchema" xmlns:p="http://schemas.microsoft.com/office/2006/metadata/properties" xmlns:ns1="http://schemas.microsoft.com/sharepoint/v3" xmlns:ns2="ca6ca0ad-ace6-4544-8ebb-9730054ae2bc" xmlns:ns3="2b426abd-aa43-48b1-af4c-b30b4f31ac28" targetNamespace="http://schemas.microsoft.com/office/2006/metadata/properties" ma:root="true" ma:fieldsID="a00286e60a38852d1913a89655408544" ns1:_="" ns2:_="" ns3:_="">
    <xsd:import namespace="http://schemas.microsoft.com/sharepoint/v3"/>
    <xsd:import namespace="ca6ca0ad-ace6-4544-8ebb-9730054ae2bc"/>
    <xsd:import namespace="2b426abd-aa43-48b1-af4c-b30b4f31ac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ParentID" minOccurs="0"/>
                <xsd:element ref="ns2:PowerApp" minOccurs="0"/>
                <xsd:element ref="ns2:SharepointItem" minOccurs="0"/>
                <xsd:element ref="ns2:AssignedTo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ca0ad-ace6-4544-8ebb-9730054ae2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ParentID" ma:index="22" nillable="true" ma:displayName="ParentID" ma:format="Dropdown" ma:internalName="ParentID">
      <xsd:simpleType>
        <xsd:restriction base="dms:Text">
          <xsd:maxLength value="255"/>
        </xsd:restriction>
      </xsd:simpleType>
    </xsd:element>
    <xsd:element name="PowerApp" ma:index="23" nillable="true" ma:displayName="PowerApp" ma:format="Hyperlink" ma:internalName="PowerApp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harepointItem" ma:index="24" nillable="true" ma:displayName="Sharepoint Item" ma:format="Hyperlink" ma:internalName="SharepointItem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ssignedTo" ma:index="25" nillable="true" ma:displayName="AssignedTo" ma:format="Dropdown" ma:internalName="AssignedTo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d309bf2f-0431-460d-a93a-990d633b9c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26abd-aa43-48b1-af4c-b30b4f31ac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a479ac62-2c9e-40f1-a6be-d0c10c3f0447}" ma:internalName="TaxCatchAll" ma:showField="CatchAllData" ma:web="2b426abd-aa43-48b1-af4c-b30b4f31ac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BA1903-453B-44A8-BB0B-866BE17421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8EE7EB-EE89-486B-BC07-D208EBB6E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6ca0ad-ace6-4544-8ebb-9730054ae2bc"/>
    <ds:schemaRef ds:uri="2b426abd-aa43-48b1-af4c-b30b4f31ac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455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Office Theme</vt:lpstr>
      <vt:lpstr>Weekly Wave Data &amp; Information Systems</vt:lpstr>
      <vt:lpstr>WAVE Affiliates Expired Accounts</vt:lpstr>
      <vt:lpstr>WAVE Affiliates Expired Accounts</vt:lpstr>
      <vt:lpstr>Civil Right Data Collection (CRDC)</vt:lpstr>
      <vt:lpstr>Civil Right Data Collection (CRDC)</vt:lpstr>
      <vt:lpstr>Need assistance or have questions</vt:lpstr>
      <vt:lpstr>SDE Resources</vt:lpstr>
      <vt:lpstr>Connect with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Nancy Flores</cp:lastModifiedBy>
  <cp:revision>2</cp:revision>
  <dcterms:created xsi:type="dcterms:W3CDTF">2023-12-05T13:38:42Z</dcterms:created>
  <dcterms:modified xsi:type="dcterms:W3CDTF">2023-12-12T14:56:35Z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0x0101006167793C5D781249BB855306DDFE4854</vt:lpwstr>
  </property>
  <property fmtid="{D5CDD505-2E9C-101B-9397-08002B2CF9AE}" pid="3" name="Created">
    <vt:filetime>2023-11-28T00:00:00Z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2023-12-05T00:00:00Z</vt:filetime>
  </property>
  <property fmtid="{D5CDD505-2E9C-101B-9397-08002B2CF9AE}" pid="6" name="Producer">
    <vt:lpwstr>Adobe PDF Library 23.6.156</vt:lpwstr>
  </property>
</Properties>
</file>