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sldIdLst>
    <p:sldId id="256" r:id="rId4"/>
    <p:sldId id="263" r:id="rId5"/>
    <p:sldId id="264" r:id="rId6"/>
    <p:sldId id="267" r:id="rId7"/>
    <p:sldId id="266" r:id="rId8"/>
    <p:sldId id="268" r:id="rId9"/>
    <p:sldId id="269" r:id="rId10"/>
    <p:sldId id="265" r:id="rId11"/>
    <p:sldId id="261" r:id="rId12"/>
    <p:sldId id="262" r:id="rId13"/>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ncy Flores" initials="NF" lastIdx="1" clrIdx="0">
    <p:extLst>
      <p:ext uri="{19B8F6BF-5375-455C-9EA6-DF929625EA0E}">
        <p15:presenceInfo xmlns:p15="http://schemas.microsoft.com/office/powerpoint/2012/main" userId="S::Nancy.Flores@sde.ok.gov::3117e2f7-0a01-4835-ad09-607fdfe144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0ECF1B-5906-4641-A216-70DC0BA92363}" v="9" dt="2024-01-05T13:56:13.40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56"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ncy Flores" userId="3117e2f7-0a01-4835-ad09-607fdfe14483" providerId="ADAL" clId="{3B0ECF1B-5906-4641-A216-70DC0BA92363}"/>
    <pc:docChg chg="undo custSel addSld delSld modSld">
      <pc:chgData name="Nancy Flores" userId="3117e2f7-0a01-4835-ad09-607fdfe14483" providerId="ADAL" clId="{3B0ECF1B-5906-4641-A216-70DC0BA92363}" dt="2024-01-05T16:42:33.780" v="2607" actId="20577"/>
      <pc:docMkLst>
        <pc:docMk/>
      </pc:docMkLst>
      <pc:sldChg chg="del">
        <pc:chgData name="Nancy Flores" userId="3117e2f7-0a01-4835-ad09-607fdfe14483" providerId="ADAL" clId="{3B0ECF1B-5906-4641-A216-70DC0BA92363}" dt="2024-01-05T12:42:06.979" v="0" actId="47"/>
        <pc:sldMkLst>
          <pc:docMk/>
          <pc:sldMk cId="0" sldId="259"/>
        </pc:sldMkLst>
      </pc:sldChg>
      <pc:sldChg chg="del">
        <pc:chgData name="Nancy Flores" userId="3117e2f7-0a01-4835-ad09-607fdfe14483" providerId="ADAL" clId="{3B0ECF1B-5906-4641-A216-70DC0BA92363}" dt="2024-01-05T12:42:21.630" v="3" actId="47"/>
        <pc:sldMkLst>
          <pc:docMk/>
          <pc:sldMk cId="0" sldId="260"/>
        </pc:sldMkLst>
      </pc:sldChg>
      <pc:sldChg chg="del">
        <pc:chgData name="Nancy Flores" userId="3117e2f7-0a01-4835-ad09-607fdfe14483" providerId="ADAL" clId="{3B0ECF1B-5906-4641-A216-70DC0BA92363}" dt="2024-01-05T12:42:07.945" v="1" actId="47"/>
        <pc:sldMkLst>
          <pc:docMk/>
          <pc:sldMk cId="2003422796" sldId="265"/>
        </pc:sldMkLst>
      </pc:sldChg>
      <pc:sldChg chg="add">
        <pc:chgData name="Nancy Flores" userId="3117e2f7-0a01-4835-ad09-607fdfe14483" providerId="ADAL" clId="{3B0ECF1B-5906-4641-A216-70DC0BA92363}" dt="2024-01-05T12:42:15.870" v="2" actId="2890"/>
        <pc:sldMkLst>
          <pc:docMk/>
          <pc:sldMk cId="2918887968" sldId="265"/>
        </pc:sldMkLst>
      </pc:sldChg>
      <pc:sldChg chg="addSp delSp modSp add mod">
        <pc:chgData name="Nancy Flores" userId="3117e2f7-0a01-4835-ad09-607fdfe14483" providerId="ADAL" clId="{3B0ECF1B-5906-4641-A216-70DC0BA92363}" dt="2024-01-05T12:55:44.226" v="1038" actId="688"/>
        <pc:sldMkLst>
          <pc:docMk/>
          <pc:sldMk cId="844908201" sldId="266"/>
        </pc:sldMkLst>
        <pc:spChg chg="mod">
          <ac:chgData name="Nancy Flores" userId="3117e2f7-0a01-4835-ad09-607fdfe14483" providerId="ADAL" clId="{3B0ECF1B-5906-4641-A216-70DC0BA92363}" dt="2024-01-05T12:43:05.702" v="40" actId="14100"/>
          <ac:spMkLst>
            <pc:docMk/>
            <pc:sldMk cId="844908201" sldId="266"/>
            <ac:spMk id="3" creationId="{00000000-0000-0000-0000-000000000000}"/>
          </ac:spMkLst>
        </pc:spChg>
        <pc:spChg chg="del mod">
          <ac:chgData name="Nancy Flores" userId="3117e2f7-0a01-4835-ad09-607fdfe14483" providerId="ADAL" clId="{3B0ECF1B-5906-4641-A216-70DC0BA92363}" dt="2024-01-05T12:43:12.742" v="42"/>
          <ac:spMkLst>
            <pc:docMk/>
            <pc:sldMk cId="844908201" sldId="266"/>
            <ac:spMk id="4" creationId="{00000000-0000-0000-0000-000000000000}"/>
          </ac:spMkLst>
        </pc:spChg>
        <pc:spChg chg="add mod">
          <ac:chgData name="Nancy Flores" userId="3117e2f7-0a01-4835-ad09-607fdfe14483" providerId="ADAL" clId="{3B0ECF1B-5906-4641-A216-70DC0BA92363}" dt="2024-01-05T12:55:44.226" v="1038" actId="688"/>
          <ac:spMkLst>
            <pc:docMk/>
            <pc:sldMk cId="844908201" sldId="266"/>
            <ac:spMk id="6" creationId="{B6BE6D99-1446-458E-8F36-33E51EB5AD27}"/>
          </ac:spMkLst>
        </pc:spChg>
      </pc:sldChg>
      <pc:sldChg chg="addSp delSp modSp add mod">
        <pc:chgData name="Nancy Flores" userId="3117e2f7-0a01-4835-ad09-607fdfe14483" providerId="ADAL" clId="{3B0ECF1B-5906-4641-A216-70DC0BA92363}" dt="2024-01-05T16:42:33.780" v="2607" actId="20577"/>
        <pc:sldMkLst>
          <pc:docMk/>
          <pc:sldMk cId="2693057932" sldId="267"/>
        </pc:sldMkLst>
        <pc:spChg chg="mod">
          <ac:chgData name="Nancy Flores" userId="3117e2f7-0a01-4835-ad09-607fdfe14483" providerId="ADAL" clId="{3B0ECF1B-5906-4641-A216-70DC0BA92363}" dt="2024-01-05T16:42:33.780" v="2607" actId="20577"/>
          <ac:spMkLst>
            <pc:docMk/>
            <pc:sldMk cId="2693057932" sldId="267"/>
            <ac:spMk id="4" creationId="{00000000-0000-0000-0000-000000000000}"/>
          </ac:spMkLst>
        </pc:spChg>
        <pc:spChg chg="add del mod">
          <ac:chgData name="Nancy Flores" userId="3117e2f7-0a01-4835-ad09-607fdfe14483" providerId="ADAL" clId="{3B0ECF1B-5906-4641-A216-70DC0BA92363}" dt="2024-01-05T13:13:17.286" v="1446"/>
          <ac:spMkLst>
            <pc:docMk/>
            <pc:sldMk cId="2693057932" sldId="267"/>
            <ac:spMk id="6" creationId="{87C7DB59-9423-49C7-BF8F-F8F6451C3793}"/>
          </ac:spMkLst>
        </pc:spChg>
      </pc:sldChg>
      <pc:sldChg chg="addSp delSp modSp add mod">
        <pc:chgData name="Nancy Flores" userId="3117e2f7-0a01-4835-ad09-607fdfe14483" providerId="ADAL" clId="{3B0ECF1B-5906-4641-A216-70DC0BA92363}" dt="2024-01-05T13:56:49.650" v="1507"/>
        <pc:sldMkLst>
          <pc:docMk/>
          <pc:sldMk cId="1313874385" sldId="268"/>
        </pc:sldMkLst>
        <pc:spChg chg="mod">
          <ac:chgData name="Nancy Flores" userId="3117e2f7-0a01-4835-ad09-607fdfe14483" providerId="ADAL" clId="{3B0ECF1B-5906-4641-A216-70DC0BA92363}" dt="2024-01-05T13:56:07.700" v="1502" actId="20577"/>
          <ac:spMkLst>
            <pc:docMk/>
            <pc:sldMk cId="1313874385" sldId="268"/>
            <ac:spMk id="3" creationId="{00000000-0000-0000-0000-000000000000}"/>
          </ac:spMkLst>
        </pc:spChg>
        <pc:spChg chg="add del mod">
          <ac:chgData name="Nancy Flores" userId="3117e2f7-0a01-4835-ad09-607fdfe14483" providerId="ADAL" clId="{3B0ECF1B-5906-4641-A216-70DC0BA92363}" dt="2024-01-05T13:56:49.650" v="1507"/>
          <ac:spMkLst>
            <pc:docMk/>
            <pc:sldMk cId="1313874385" sldId="268"/>
            <ac:spMk id="4" creationId="{F39DB299-5E78-420D-835A-0F9EB94B7D73}"/>
          </ac:spMkLst>
        </pc:spChg>
        <pc:spChg chg="mod">
          <ac:chgData name="Nancy Flores" userId="3117e2f7-0a01-4835-ad09-607fdfe14483" providerId="ADAL" clId="{3B0ECF1B-5906-4641-A216-70DC0BA92363}" dt="2024-01-05T13:56:33.063" v="1505" actId="207"/>
          <ac:spMkLst>
            <pc:docMk/>
            <pc:sldMk cId="1313874385" sldId="268"/>
            <ac:spMk id="6" creationId="{B6BE6D99-1446-458E-8F36-33E51EB5AD27}"/>
          </ac:spMkLst>
        </pc:spChg>
      </pc:sldChg>
      <pc:sldChg chg="modSp add mod">
        <pc:chgData name="Nancy Flores" userId="3117e2f7-0a01-4835-ad09-607fdfe14483" providerId="ADAL" clId="{3B0ECF1B-5906-4641-A216-70DC0BA92363}" dt="2024-01-05T14:24:12.322" v="2511" actId="20577"/>
        <pc:sldMkLst>
          <pc:docMk/>
          <pc:sldMk cId="4188400467" sldId="269"/>
        </pc:sldMkLst>
        <pc:spChg chg="mod">
          <ac:chgData name="Nancy Flores" userId="3117e2f7-0a01-4835-ad09-607fdfe14483" providerId="ADAL" clId="{3B0ECF1B-5906-4641-A216-70DC0BA92363}" dt="2024-01-05T14:19:52.797" v="1997" actId="20577"/>
          <ac:spMkLst>
            <pc:docMk/>
            <pc:sldMk cId="4188400467" sldId="269"/>
            <ac:spMk id="3" creationId="{00000000-0000-0000-0000-000000000000}"/>
          </ac:spMkLst>
        </pc:spChg>
        <pc:spChg chg="mod">
          <ac:chgData name="Nancy Flores" userId="3117e2f7-0a01-4835-ad09-607fdfe14483" providerId="ADAL" clId="{3B0ECF1B-5906-4641-A216-70DC0BA92363}" dt="2024-01-05T14:24:12.322" v="2511" actId="20577"/>
          <ac:spMkLst>
            <pc:docMk/>
            <pc:sldMk cId="4188400467" sldId="269"/>
            <ac:spMk id="6" creationId="{B6BE6D99-1446-458E-8F36-33E51EB5AD2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18" Type="http://schemas.openxmlformats.org/officeDocument/2006/relationships/image" Target="../media/image19.pn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png"/><Relationship Id="rId20"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1.png"/><Relationship Id="rId19" Type="http://schemas.openxmlformats.org/officeDocument/2006/relationships/image" Target="../media/image20.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800" b="1" i="0">
                <a:solidFill>
                  <a:srgbClr val="F1F1F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3600" b="0" i="0" u="sng">
                <a:solidFill>
                  <a:srgbClr val="0066A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787878"/>
                </a:solidFill>
                <a:latin typeface="Arial"/>
                <a:cs typeface="Arial"/>
              </a:defRPr>
            </a:lvl1p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F1F1F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600" b="0" i="0" u="sng">
                <a:solidFill>
                  <a:srgbClr val="0066A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787878"/>
                </a:solidFill>
                <a:latin typeface="Arial"/>
                <a:cs typeface="Arial"/>
              </a:defRPr>
            </a:lvl1p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F1F1F1"/>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rgbClr val="787878"/>
                </a:solidFill>
                <a:latin typeface="Arial"/>
                <a:cs typeface="Arial"/>
              </a:defRPr>
            </a:lvl1p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5986272" y="0"/>
            <a:ext cx="6205421" cy="6312293"/>
          </a:xfrm>
          <a:prstGeom prst="rect">
            <a:avLst/>
          </a:prstGeom>
        </p:spPr>
      </p:pic>
      <p:sp>
        <p:nvSpPr>
          <p:cNvPr id="17" name="bg object 17"/>
          <p:cNvSpPr/>
          <p:nvPr/>
        </p:nvSpPr>
        <p:spPr>
          <a:xfrm>
            <a:off x="664979" y="5360298"/>
            <a:ext cx="182880" cy="358775"/>
          </a:xfrm>
          <a:custGeom>
            <a:avLst/>
            <a:gdLst/>
            <a:ahLst/>
            <a:cxnLst/>
            <a:rect l="l" t="t" r="r" b="b"/>
            <a:pathLst>
              <a:path w="182880" h="358775">
                <a:moveTo>
                  <a:pt x="119121" y="358320"/>
                </a:moveTo>
                <a:lnTo>
                  <a:pt x="0" y="194674"/>
                </a:lnTo>
                <a:lnTo>
                  <a:pt x="63643" y="0"/>
                </a:lnTo>
                <a:lnTo>
                  <a:pt x="182710" y="163586"/>
                </a:lnTo>
                <a:lnTo>
                  <a:pt x="119121" y="358320"/>
                </a:lnTo>
                <a:close/>
              </a:path>
            </a:pathLst>
          </a:custGeom>
          <a:solidFill>
            <a:srgbClr val="004E9A"/>
          </a:solidFill>
        </p:spPr>
        <p:txBody>
          <a:bodyPr wrap="square" lIns="0" tIns="0" rIns="0" bIns="0" rtlCol="0"/>
          <a:lstStyle/>
          <a:p>
            <a:endParaRPr/>
          </a:p>
        </p:txBody>
      </p:sp>
      <p:sp>
        <p:nvSpPr>
          <p:cNvPr id="18" name="bg object 18"/>
          <p:cNvSpPr/>
          <p:nvPr/>
        </p:nvSpPr>
        <p:spPr>
          <a:xfrm>
            <a:off x="459829" y="5554974"/>
            <a:ext cx="324485" cy="163830"/>
          </a:xfrm>
          <a:custGeom>
            <a:avLst/>
            <a:gdLst/>
            <a:ahLst/>
            <a:cxnLst/>
            <a:rect l="l" t="t" r="r" b="b"/>
            <a:pathLst>
              <a:path w="324484" h="163829">
                <a:moveTo>
                  <a:pt x="324271" y="163645"/>
                </a:moveTo>
                <a:lnTo>
                  <a:pt x="118905" y="163645"/>
                </a:lnTo>
                <a:lnTo>
                  <a:pt x="0" y="215"/>
                </a:lnTo>
                <a:lnTo>
                  <a:pt x="205150" y="0"/>
                </a:lnTo>
                <a:lnTo>
                  <a:pt x="324271" y="163645"/>
                </a:lnTo>
                <a:close/>
              </a:path>
            </a:pathLst>
          </a:custGeom>
          <a:solidFill>
            <a:srgbClr val="177AC0"/>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771233" y="5341296"/>
            <a:ext cx="91490" cy="134932"/>
          </a:xfrm>
          <a:prstGeom prst="rect">
            <a:avLst/>
          </a:prstGeom>
        </p:spPr>
      </p:pic>
      <p:pic>
        <p:nvPicPr>
          <p:cNvPr id="20" name="bg object 20"/>
          <p:cNvPicPr/>
          <p:nvPr/>
        </p:nvPicPr>
        <p:blipFill>
          <a:blip r:embed="rId4" cstate="print"/>
          <a:stretch>
            <a:fillRect/>
          </a:stretch>
        </p:blipFill>
        <p:spPr>
          <a:xfrm>
            <a:off x="380506" y="5676900"/>
            <a:ext cx="147887" cy="89756"/>
          </a:xfrm>
          <a:prstGeom prst="rect">
            <a:avLst/>
          </a:prstGeom>
        </p:spPr>
      </p:pic>
      <p:pic>
        <p:nvPicPr>
          <p:cNvPr id="21" name="bg object 21"/>
          <p:cNvPicPr/>
          <p:nvPr/>
        </p:nvPicPr>
        <p:blipFill>
          <a:blip r:embed="rId5" cstate="print"/>
          <a:stretch>
            <a:fillRect/>
          </a:stretch>
        </p:blipFill>
        <p:spPr>
          <a:xfrm>
            <a:off x="576573" y="6110950"/>
            <a:ext cx="79540" cy="155280"/>
          </a:xfrm>
          <a:prstGeom prst="rect">
            <a:avLst/>
          </a:prstGeom>
        </p:spPr>
      </p:pic>
      <p:pic>
        <p:nvPicPr>
          <p:cNvPr id="22" name="bg object 22"/>
          <p:cNvPicPr/>
          <p:nvPr/>
        </p:nvPicPr>
        <p:blipFill>
          <a:blip r:embed="rId6" cstate="print"/>
          <a:stretch>
            <a:fillRect/>
          </a:stretch>
        </p:blipFill>
        <p:spPr>
          <a:xfrm>
            <a:off x="1069388" y="6110950"/>
            <a:ext cx="147941" cy="109133"/>
          </a:xfrm>
          <a:prstGeom prst="rect">
            <a:avLst/>
          </a:prstGeom>
        </p:spPr>
      </p:pic>
      <p:pic>
        <p:nvPicPr>
          <p:cNvPr id="23" name="bg object 23"/>
          <p:cNvPicPr/>
          <p:nvPr/>
        </p:nvPicPr>
        <p:blipFill>
          <a:blip r:embed="rId7" cstate="print"/>
          <a:stretch>
            <a:fillRect/>
          </a:stretch>
        </p:blipFill>
        <p:spPr>
          <a:xfrm>
            <a:off x="1197107" y="5592972"/>
            <a:ext cx="128475" cy="125648"/>
          </a:xfrm>
          <a:prstGeom prst="rect">
            <a:avLst/>
          </a:prstGeom>
        </p:spPr>
      </p:pic>
      <p:sp>
        <p:nvSpPr>
          <p:cNvPr id="24" name="bg object 24"/>
          <p:cNvSpPr/>
          <p:nvPr/>
        </p:nvSpPr>
        <p:spPr>
          <a:xfrm>
            <a:off x="376505" y="5747928"/>
            <a:ext cx="358775" cy="183515"/>
          </a:xfrm>
          <a:custGeom>
            <a:avLst/>
            <a:gdLst/>
            <a:ahLst/>
            <a:cxnLst/>
            <a:rect l="l" t="t" r="r" b="b"/>
            <a:pathLst>
              <a:path w="358775" h="183514">
                <a:moveTo>
                  <a:pt x="165893" y="183076"/>
                </a:moveTo>
                <a:lnTo>
                  <a:pt x="0" y="62500"/>
                </a:lnTo>
                <a:lnTo>
                  <a:pt x="192659" y="0"/>
                </a:lnTo>
                <a:lnTo>
                  <a:pt x="358553" y="120575"/>
                </a:lnTo>
                <a:lnTo>
                  <a:pt x="165893" y="183076"/>
                </a:lnTo>
                <a:close/>
              </a:path>
            </a:pathLst>
          </a:custGeom>
          <a:solidFill>
            <a:srgbClr val="A96728"/>
          </a:solidFill>
        </p:spPr>
        <p:txBody>
          <a:bodyPr wrap="square" lIns="0" tIns="0" rIns="0" bIns="0" rtlCol="0"/>
          <a:lstStyle/>
          <a:p>
            <a:endParaRPr/>
          </a:p>
        </p:txBody>
      </p:sp>
      <p:sp>
        <p:nvSpPr>
          <p:cNvPr id="25" name="bg object 25"/>
          <p:cNvSpPr/>
          <p:nvPr/>
        </p:nvSpPr>
        <p:spPr>
          <a:xfrm>
            <a:off x="479188" y="5868503"/>
            <a:ext cx="255904" cy="257810"/>
          </a:xfrm>
          <a:custGeom>
            <a:avLst/>
            <a:gdLst/>
            <a:ahLst/>
            <a:cxnLst/>
            <a:rect l="l" t="t" r="r" b="b"/>
            <a:pathLst>
              <a:path w="255904" h="257810">
                <a:moveTo>
                  <a:pt x="0" y="257342"/>
                </a:moveTo>
                <a:lnTo>
                  <a:pt x="63210" y="62500"/>
                </a:lnTo>
                <a:lnTo>
                  <a:pt x="255870" y="0"/>
                </a:lnTo>
                <a:lnTo>
                  <a:pt x="192443" y="194950"/>
                </a:lnTo>
                <a:lnTo>
                  <a:pt x="0" y="257342"/>
                </a:lnTo>
                <a:close/>
              </a:path>
            </a:pathLst>
          </a:custGeom>
          <a:solidFill>
            <a:srgbClr val="DE9027"/>
          </a:solidFill>
        </p:spPr>
        <p:txBody>
          <a:bodyPr wrap="square" lIns="0" tIns="0" rIns="0" bIns="0" rtlCol="0"/>
          <a:lstStyle/>
          <a:p>
            <a:endParaRPr/>
          </a:p>
        </p:txBody>
      </p:sp>
      <p:sp>
        <p:nvSpPr>
          <p:cNvPr id="26" name="bg object 26"/>
          <p:cNvSpPr/>
          <p:nvPr/>
        </p:nvSpPr>
        <p:spPr>
          <a:xfrm>
            <a:off x="696613" y="5961390"/>
            <a:ext cx="166370" cy="322580"/>
          </a:xfrm>
          <a:custGeom>
            <a:avLst/>
            <a:gdLst/>
            <a:ahLst/>
            <a:cxnLst/>
            <a:rect l="l" t="t" r="r" b="b"/>
            <a:pathLst>
              <a:path w="166369" h="322579">
                <a:moveTo>
                  <a:pt x="0" y="322434"/>
                </a:moveTo>
                <a:lnTo>
                  <a:pt x="0" y="120197"/>
                </a:lnTo>
                <a:lnTo>
                  <a:pt x="166110" y="0"/>
                </a:lnTo>
                <a:lnTo>
                  <a:pt x="166110" y="202182"/>
                </a:lnTo>
                <a:lnTo>
                  <a:pt x="0" y="322434"/>
                </a:lnTo>
                <a:close/>
              </a:path>
            </a:pathLst>
          </a:custGeom>
          <a:solidFill>
            <a:srgbClr val="914114"/>
          </a:solidFill>
        </p:spPr>
        <p:txBody>
          <a:bodyPr wrap="square" lIns="0" tIns="0" rIns="0" bIns="0" rtlCol="0"/>
          <a:lstStyle/>
          <a:p>
            <a:endParaRPr/>
          </a:p>
        </p:txBody>
      </p:sp>
      <p:sp>
        <p:nvSpPr>
          <p:cNvPr id="27" name="bg object 27"/>
          <p:cNvSpPr/>
          <p:nvPr/>
        </p:nvSpPr>
        <p:spPr>
          <a:xfrm>
            <a:off x="862723" y="5961390"/>
            <a:ext cx="166370" cy="322580"/>
          </a:xfrm>
          <a:custGeom>
            <a:avLst/>
            <a:gdLst/>
            <a:ahLst/>
            <a:cxnLst/>
            <a:rect l="l" t="t" r="r" b="b"/>
            <a:pathLst>
              <a:path w="166369" h="322579">
                <a:moveTo>
                  <a:pt x="166164" y="322434"/>
                </a:moveTo>
                <a:lnTo>
                  <a:pt x="0" y="202182"/>
                </a:lnTo>
                <a:lnTo>
                  <a:pt x="0" y="0"/>
                </a:lnTo>
                <a:lnTo>
                  <a:pt x="166164" y="120467"/>
                </a:lnTo>
                <a:lnTo>
                  <a:pt x="166164" y="322434"/>
                </a:lnTo>
                <a:close/>
              </a:path>
            </a:pathLst>
          </a:custGeom>
          <a:solidFill>
            <a:srgbClr val="D1531F"/>
          </a:solidFill>
        </p:spPr>
        <p:txBody>
          <a:bodyPr wrap="square" lIns="0" tIns="0" rIns="0" bIns="0" rtlCol="0"/>
          <a:lstStyle/>
          <a:p>
            <a:endParaRPr/>
          </a:p>
        </p:txBody>
      </p:sp>
      <p:sp>
        <p:nvSpPr>
          <p:cNvPr id="28" name="bg object 28"/>
          <p:cNvSpPr/>
          <p:nvPr/>
        </p:nvSpPr>
        <p:spPr>
          <a:xfrm>
            <a:off x="990658" y="5868827"/>
            <a:ext cx="256540" cy="257810"/>
          </a:xfrm>
          <a:custGeom>
            <a:avLst/>
            <a:gdLst/>
            <a:ahLst/>
            <a:cxnLst/>
            <a:rect l="l" t="t" r="r" b="b"/>
            <a:pathLst>
              <a:path w="256540" h="257810">
                <a:moveTo>
                  <a:pt x="255924" y="257396"/>
                </a:moveTo>
                <a:lnTo>
                  <a:pt x="63210" y="194896"/>
                </a:lnTo>
                <a:lnTo>
                  <a:pt x="0" y="0"/>
                </a:lnTo>
                <a:lnTo>
                  <a:pt x="192713" y="62500"/>
                </a:lnTo>
                <a:lnTo>
                  <a:pt x="255924" y="257396"/>
                </a:lnTo>
                <a:close/>
              </a:path>
            </a:pathLst>
          </a:custGeom>
          <a:solidFill>
            <a:srgbClr val="31681F"/>
          </a:solidFill>
        </p:spPr>
        <p:txBody>
          <a:bodyPr wrap="square" lIns="0" tIns="0" rIns="0" bIns="0" rtlCol="0"/>
          <a:lstStyle/>
          <a:p>
            <a:endParaRPr/>
          </a:p>
        </p:txBody>
      </p:sp>
      <p:sp>
        <p:nvSpPr>
          <p:cNvPr id="29" name="bg object 29"/>
          <p:cNvSpPr/>
          <p:nvPr/>
        </p:nvSpPr>
        <p:spPr>
          <a:xfrm>
            <a:off x="990658" y="5748359"/>
            <a:ext cx="358775" cy="183515"/>
          </a:xfrm>
          <a:custGeom>
            <a:avLst/>
            <a:gdLst/>
            <a:ahLst/>
            <a:cxnLst/>
            <a:rect l="l" t="t" r="r" b="b"/>
            <a:pathLst>
              <a:path w="358775" h="183514">
                <a:moveTo>
                  <a:pt x="192713" y="182968"/>
                </a:moveTo>
                <a:lnTo>
                  <a:pt x="0" y="120467"/>
                </a:lnTo>
                <a:lnTo>
                  <a:pt x="166164" y="0"/>
                </a:lnTo>
                <a:lnTo>
                  <a:pt x="358607" y="62392"/>
                </a:lnTo>
                <a:lnTo>
                  <a:pt x="192713" y="182968"/>
                </a:lnTo>
                <a:close/>
              </a:path>
            </a:pathLst>
          </a:custGeom>
          <a:solidFill>
            <a:srgbClr val="669B41"/>
          </a:solidFill>
        </p:spPr>
        <p:txBody>
          <a:bodyPr wrap="square" lIns="0" tIns="0" rIns="0" bIns="0" rtlCol="0"/>
          <a:lstStyle/>
          <a:p>
            <a:endParaRPr/>
          </a:p>
        </p:txBody>
      </p:sp>
      <p:sp>
        <p:nvSpPr>
          <p:cNvPr id="30" name="bg object 30"/>
          <p:cNvSpPr/>
          <p:nvPr/>
        </p:nvSpPr>
        <p:spPr>
          <a:xfrm>
            <a:off x="942210" y="5555190"/>
            <a:ext cx="324485" cy="163830"/>
          </a:xfrm>
          <a:custGeom>
            <a:avLst/>
            <a:gdLst/>
            <a:ahLst/>
            <a:cxnLst/>
            <a:rect l="l" t="t" r="r" b="b"/>
            <a:pathLst>
              <a:path w="324484" h="163829">
                <a:moveTo>
                  <a:pt x="205366" y="163429"/>
                </a:moveTo>
                <a:lnTo>
                  <a:pt x="0" y="163429"/>
                </a:lnTo>
                <a:lnTo>
                  <a:pt x="118959" y="0"/>
                </a:lnTo>
                <a:lnTo>
                  <a:pt x="324109" y="215"/>
                </a:lnTo>
                <a:lnTo>
                  <a:pt x="205366" y="163429"/>
                </a:lnTo>
                <a:close/>
              </a:path>
            </a:pathLst>
          </a:custGeom>
          <a:solidFill>
            <a:srgbClr val="0066A6"/>
          </a:solidFill>
        </p:spPr>
        <p:txBody>
          <a:bodyPr wrap="square" lIns="0" tIns="0" rIns="0" bIns="0" rtlCol="0"/>
          <a:lstStyle/>
          <a:p>
            <a:endParaRPr/>
          </a:p>
        </p:txBody>
      </p:sp>
      <p:sp>
        <p:nvSpPr>
          <p:cNvPr id="31" name="bg object 31"/>
          <p:cNvSpPr/>
          <p:nvPr/>
        </p:nvSpPr>
        <p:spPr>
          <a:xfrm>
            <a:off x="878621" y="5360510"/>
            <a:ext cx="182880" cy="358140"/>
          </a:xfrm>
          <a:custGeom>
            <a:avLst/>
            <a:gdLst/>
            <a:ahLst/>
            <a:cxnLst/>
            <a:rect l="l" t="t" r="r" b="b"/>
            <a:pathLst>
              <a:path w="182880" h="358139">
                <a:moveTo>
                  <a:pt x="63589" y="358110"/>
                </a:moveTo>
                <a:lnTo>
                  <a:pt x="0" y="163376"/>
                </a:lnTo>
                <a:lnTo>
                  <a:pt x="118905" y="0"/>
                </a:lnTo>
                <a:lnTo>
                  <a:pt x="182548" y="194680"/>
                </a:lnTo>
                <a:lnTo>
                  <a:pt x="63589" y="358110"/>
                </a:lnTo>
                <a:close/>
              </a:path>
            </a:pathLst>
          </a:custGeom>
          <a:solidFill>
            <a:srgbClr val="1CA6DF"/>
          </a:solidFill>
        </p:spPr>
        <p:txBody>
          <a:bodyPr wrap="square" lIns="0" tIns="0" rIns="0" bIns="0" rtlCol="0"/>
          <a:lstStyle/>
          <a:p>
            <a:endParaRPr/>
          </a:p>
        </p:txBody>
      </p:sp>
      <p:pic>
        <p:nvPicPr>
          <p:cNvPr id="32" name="bg object 32"/>
          <p:cNvPicPr/>
          <p:nvPr/>
        </p:nvPicPr>
        <p:blipFill>
          <a:blip r:embed="rId8" cstate="print"/>
          <a:stretch>
            <a:fillRect/>
          </a:stretch>
        </p:blipFill>
        <p:spPr>
          <a:xfrm>
            <a:off x="862723" y="6210259"/>
            <a:ext cx="120689" cy="102548"/>
          </a:xfrm>
          <a:prstGeom prst="rect">
            <a:avLst/>
          </a:prstGeom>
        </p:spPr>
      </p:pic>
      <p:pic>
        <p:nvPicPr>
          <p:cNvPr id="33" name="bg object 33"/>
          <p:cNvPicPr/>
          <p:nvPr/>
        </p:nvPicPr>
        <p:blipFill>
          <a:blip r:embed="rId9" cstate="print"/>
          <a:stretch>
            <a:fillRect/>
          </a:stretch>
        </p:blipFill>
        <p:spPr>
          <a:xfrm>
            <a:off x="1227874" y="5857978"/>
            <a:ext cx="120635" cy="119172"/>
          </a:xfrm>
          <a:prstGeom prst="rect">
            <a:avLst/>
          </a:prstGeom>
        </p:spPr>
      </p:pic>
      <p:pic>
        <p:nvPicPr>
          <p:cNvPr id="34" name="bg object 34"/>
          <p:cNvPicPr/>
          <p:nvPr/>
        </p:nvPicPr>
        <p:blipFill>
          <a:blip r:embed="rId10" cstate="print"/>
          <a:stretch>
            <a:fillRect/>
          </a:stretch>
        </p:blipFill>
        <p:spPr>
          <a:xfrm>
            <a:off x="1042298" y="5375460"/>
            <a:ext cx="106468" cy="141570"/>
          </a:xfrm>
          <a:prstGeom prst="rect">
            <a:avLst/>
          </a:prstGeom>
        </p:spPr>
      </p:pic>
      <p:pic>
        <p:nvPicPr>
          <p:cNvPr id="35" name="bg object 35"/>
          <p:cNvPicPr/>
          <p:nvPr/>
        </p:nvPicPr>
        <p:blipFill>
          <a:blip r:embed="rId11" cstate="print"/>
          <a:stretch>
            <a:fillRect/>
          </a:stretch>
        </p:blipFill>
        <p:spPr>
          <a:xfrm>
            <a:off x="487948" y="5434074"/>
            <a:ext cx="149131" cy="82956"/>
          </a:xfrm>
          <a:prstGeom prst="rect">
            <a:avLst/>
          </a:prstGeom>
        </p:spPr>
      </p:pic>
      <p:pic>
        <p:nvPicPr>
          <p:cNvPr id="36" name="bg object 36"/>
          <p:cNvPicPr/>
          <p:nvPr/>
        </p:nvPicPr>
        <p:blipFill>
          <a:blip r:embed="rId12" cstate="print"/>
          <a:stretch>
            <a:fillRect/>
          </a:stretch>
        </p:blipFill>
        <p:spPr>
          <a:xfrm>
            <a:off x="399918" y="5945468"/>
            <a:ext cx="97708" cy="141570"/>
          </a:xfrm>
          <a:prstGeom prst="rect">
            <a:avLst/>
          </a:prstGeom>
        </p:spPr>
      </p:pic>
      <p:sp>
        <p:nvSpPr>
          <p:cNvPr id="37" name="bg object 37"/>
          <p:cNvSpPr/>
          <p:nvPr/>
        </p:nvSpPr>
        <p:spPr>
          <a:xfrm>
            <a:off x="1806231" y="5539251"/>
            <a:ext cx="233679" cy="276225"/>
          </a:xfrm>
          <a:custGeom>
            <a:avLst/>
            <a:gdLst/>
            <a:ahLst/>
            <a:cxnLst/>
            <a:rect l="l" t="t" r="r" b="b"/>
            <a:pathLst>
              <a:path w="233680" h="276225">
                <a:moveTo>
                  <a:pt x="231386" y="275828"/>
                </a:moveTo>
                <a:lnTo>
                  <a:pt x="174275" y="275801"/>
                </a:lnTo>
                <a:lnTo>
                  <a:pt x="172950" y="275170"/>
                </a:lnTo>
                <a:lnTo>
                  <a:pt x="172058" y="274090"/>
                </a:lnTo>
                <a:lnTo>
                  <a:pt x="54072" y="116867"/>
                </a:lnTo>
                <a:lnTo>
                  <a:pt x="54045" y="229498"/>
                </a:lnTo>
                <a:lnTo>
                  <a:pt x="51898" y="231613"/>
                </a:lnTo>
                <a:lnTo>
                  <a:pt x="2173" y="231613"/>
                </a:lnTo>
                <a:lnTo>
                  <a:pt x="27" y="229498"/>
                </a:lnTo>
                <a:lnTo>
                  <a:pt x="0" y="2380"/>
                </a:lnTo>
                <a:lnTo>
                  <a:pt x="2152" y="232"/>
                </a:lnTo>
                <a:lnTo>
                  <a:pt x="51920" y="232"/>
                </a:lnTo>
                <a:lnTo>
                  <a:pt x="54072" y="2380"/>
                </a:lnTo>
                <a:lnTo>
                  <a:pt x="54072" y="102780"/>
                </a:lnTo>
                <a:lnTo>
                  <a:pt x="128043" y="750"/>
                </a:lnTo>
                <a:lnTo>
                  <a:pt x="129481" y="0"/>
                </a:lnTo>
                <a:lnTo>
                  <a:pt x="186933" y="5"/>
                </a:lnTo>
                <a:lnTo>
                  <a:pt x="188620" y="1052"/>
                </a:lnTo>
                <a:lnTo>
                  <a:pt x="190226" y="4350"/>
                </a:lnTo>
                <a:lnTo>
                  <a:pt x="190015" y="6309"/>
                </a:lnTo>
                <a:lnTo>
                  <a:pt x="109280" y="110282"/>
                </a:lnTo>
                <a:lnTo>
                  <a:pt x="232348" y="267829"/>
                </a:lnTo>
                <a:lnTo>
                  <a:pt x="233132" y="268714"/>
                </a:lnTo>
                <a:lnTo>
                  <a:pt x="233565" y="269853"/>
                </a:lnTo>
                <a:lnTo>
                  <a:pt x="233549" y="273685"/>
                </a:lnTo>
                <a:lnTo>
                  <a:pt x="231386" y="275828"/>
                </a:lnTo>
                <a:close/>
              </a:path>
            </a:pathLst>
          </a:custGeom>
          <a:solidFill>
            <a:srgbClr val="464646"/>
          </a:solidFill>
        </p:spPr>
        <p:txBody>
          <a:bodyPr wrap="square" lIns="0" tIns="0" rIns="0" bIns="0" rtlCol="0"/>
          <a:lstStyle/>
          <a:p>
            <a:endParaRPr/>
          </a:p>
        </p:txBody>
      </p:sp>
      <p:pic>
        <p:nvPicPr>
          <p:cNvPr id="38" name="bg object 38"/>
          <p:cNvPicPr/>
          <p:nvPr/>
        </p:nvPicPr>
        <p:blipFill>
          <a:blip r:embed="rId13" cstate="print"/>
          <a:stretch>
            <a:fillRect/>
          </a:stretch>
        </p:blipFill>
        <p:spPr>
          <a:xfrm>
            <a:off x="3178403" y="5533773"/>
            <a:ext cx="239532" cy="237270"/>
          </a:xfrm>
          <a:prstGeom prst="rect">
            <a:avLst/>
          </a:prstGeom>
        </p:spPr>
      </p:pic>
      <p:pic>
        <p:nvPicPr>
          <p:cNvPr id="39" name="bg object 39"/>
          <p:cNvPicPr/>
          <p:nvPr/>
        </p:nvPicPr>
        <p:blipFill>
          <a:blip r:embed="rId14" cstate="print"/>
          <a:stretch>
            <a:fillRect/>
          </a:stretch>
        </p:blipFill>
        <p:spPr>
          <a:xfrm>
            <a:off x="2029388" y="5539483"/>
            <a:ext cx="155133" cy="231392"/>
          </a:xfrm>
          <a:prstGeom prst="rect">
            <a:avLst/>
          </a:prstGeom>
        </p:spPr>
      </p:pic>
      <p:pic>
        <p:nvPicPr>
          <p:cNvPr id="40" name="bg object 40"/>
          <p:cNvPicPr/>
          <p:nvPr/>
        </p:nvPicPr>
        <p:blipFill>
          <a:blip r:embed="rId15" cstate="print"/>
          <a:stretch>
            <a:fillRect/>
          </a:stretch>
        </p:blipFill>
        <p:spPr>
          <a:xfrm>
            <a:off x="2444339" y="5539483"/>
            <a:ext cx="198499" cy="231408"/>
          </a:xfrm>
          <a:prstGeom prst="rect">
            <a:avLst/>
          </a:prstGeom>
        </p:spPr>
      </p:pic>
      <p:sp>
        <p:nvSpPr>
          <p:cNvPr id="41" name="bg object 41"/>
          <p:cNvSpPr/>
          <p:nvPr/>
        </p:nvSpPr>
        <p:spPr>
          <a:xfrm>
            <a:off x="2907392" y="5536617"/>
            <a:ext cx="255904" cy="234950"/>
          </a:xfrm>
          <a:custGeom>
            <a:avLst/>
            <a:gdLst/>
            <a:ahLst/>
            <a:cxnLst/>
            <a:rect l="l" t="t" r="r" b="b"/>
            <a:pathLst>
              <a:path w="255905" h="234950">
                <a:moveTo>
                  <a:pt x="252171" y="234431"/>
                </a:moveTo>
                <a:lnTo>
                  <a:pt x="205139" y="234442"/>
                </a:lnTo>
                <a:lnTo>
                  <a:pt x="203111" y="232742"/>
                </a:lnTo>
                <a:lnTo>
                  <a:pt x="182515" y="112323"/>
                </a:lnTo>
                <a:lnTo>
                  <a:pt x="131790" y="187437"/>
                </a:lnTo>
                <a:lnTo>
                  <a:pt x="128903" y="189709"/>
                </a:lnTo>
                <a:lnTo>
                  <a:pt x="125745" y="189283"/>
                </a:lnTo>
                <a:lnTo>
                  <a:pt x="124063" y="187075"/>
                </a:lnTo>
                <a:lnTo>
                  <a:pt x="73289" y="112323"/>
                </a:lnTo>
                <a:lnTo>
                  <a:pt x="52563" y="232569"/>
                </a:lnTo>
                <a:lnTo>
                  <a:pt x="50552" y="234253"/>
                </a:lnTo>
                <a:lnTo>
                  <a:pt x="3530" y="234253"/>
                </a:lnTo>
                <a:lnTo>
                  <a:pt x="2184" y="233643"/>
                </a:lnTo>
                <a:lnTo>
                  <a:pt x="373" y="231468"/>
                </a:lnTo>
                <a:lnTo>
                  <a:pt x="0" y="230032"/>
                </a:lnTo>
                <a:lnTo>
                  <a:pt x="40429" y="1662"/>
                </a:lnTo>
                <a:lnTo>
                  <a:pt x="42419" y="0"/>
                </a:lnTo>
                <a:lnTo>
                  <a:pt x="51741" y="10"/>
                </a:lnTo>
                <a:lnTo>
                  <a:pt x="53228" y="820"/>
                </a:lnTo>
                <a:lnTo>
                  <a:pt x="127902" y="113078"/>
                </a:lnTo>
                <a:lnTo>
                  <a:pt x="202052" y="814"/>
                </a:lnTo>
                <a:lnTo>
                  <a:pt x="203555" y="0"/>
                </a:lnTo>
                <a:lnTo>
                  <a:pt x="211065" y="5"/>
                </a:lnTo>
                <a:lnTo>
                  <a:pt x="213601" y="0"/>
                </a:lnTo>
                <a:lnTo>
                  <a:pt x="215591" y="1662"/>
                </a:lnTo>
                <a:lnTo>
                  <a:pt x="255729" y="230205"/>
                </a:lnTo>
                <a:lnTo>
                  <a:pt x="255334" y="231635"/>
                </a:lnTo>
                <a:lnTo>
                  <a:pt x="253523" y="233816"/>
                </a:lnTo>
                <a:lnTo>
                  <a:pt x="252171" y="234431"/>
                </a:lnTo>
                <a:close/>
              </a:path>
            </a:pathLst>
          </a:custGeom>
          <a:solidFill>
            <a:srgbClr val="464646"/>
          </a:solidFill>
        </p:spPr>
        <p:txBody>
          <a:bodyPr wrap="square" lIns="0" tIns="0" rIns="0" bIns="0" rtlCol="0"/>
          <a:lstStyle/>
          <a:p>
            <a:endParaRPr/>
          </a:p>
        </p:txBody>
      </p:sp>
      <p:pic>
        <p:nvPicPr>
          <p:cNvPr id="42" name="bg object 42"/>
          <p:cNvPicPr/>
          <p:nvPr/>
        </p:nvPicPr>
        <p:blipFill>
          <a:blip r:embed="rId16" cstate="print"/>
          <a:stretch>
            <a:fillRect/>
          </a:stretch>
        </p:blipFill>
        <p:spPr>
          <a:xfrm>
            <a:off x="1544035" y="5534733"/>
            <a:ext cx="240621" cy="240179"/>
          </a:xfrm>
          <a:prstGeom prst="rect">
            <a:avLst/>
          </a:prstGeom>
        </p:spPr>
      </p:pic>
      <p:pic>
        <p:nvPicPr>
          <p:cNvPr id="43" name="bg object 43"/>
          <p:cNvPicPr/>
          <p:nvPr/>
        </p:nvPicPr>
        <p:blipFill>
          <a:blip r:embed="rId17" cstate="print"/>
          <a:stretch>
            <a:fillRect/>
          </a:stretch>
        </p:blipFill>
        <p:spPr>
          <a:xfrm>
            <a:off x="2664143" y="5534733"/>
            <a:ext cx="240621" cy="240179"/>
          </a:xfrm>
          <a:prstGeom prst="rect">
            <a:avLst/>
          </a:prstGeom>
        </p:spPr>
      </p:pic>
      <p:pic>
        <p:nvPicPr>
          <p:cNvPr id="44" name="bg object 44"/>
          <p:cNvPicPr/>
          <p:nvPr/>
        </p:nvPicPr>
        <p:blipFill>
          <a:blip r:embed="rId18" cstate="print"/>
          <a:stretch>
            <a:fillRect/>
          </a:stretch>
        </p:blipFill>
        <p:spPr>
          <a:xfrm>
            <a:off x="2189793" y="5533772"/>
            <a:ext cx="240059" cy="237270"/>
          </a:xfrm>
          <a:prstGeom prst="rect">
            <a:avLst/>
          </a:prstGeom>
        </p:spPr>
      </p:pic>
      <p:pic>
        <p:nvPicPr>
          <p:cNvPr id="45" name="bg object 45"/>
          <p:cNvPicPr/>
          <p:nvPr/>
        </p:nvPicPr>
        <p:blipFill>
          <a:blip r:embed="rId19" cstate="print"/>
          <a:stretch>
            <a:fillRect/>
          </a:stretch>
        </p:blipFill>
        <p:spPr>
          <a:xfrm>
            <a:off x="1545386" y="5872819"/>
            <a:ext cx="378344" cy="247519"/>
          </a:xfrm>
          <a:prstGeom prst="rect">
            <a:avLst/>
          </a:prstGeom>
        </p:spPr>
      </p:pic>
      <p:pic>
        <p:nvPicPr>
          <p:cNvPr id="46" name="bg object 46"/>
          <p:cNvPicPr/>
          <p:nvPr/>
        </p:nvPicPr>
        <p:blipFill>
          <a:blip r:embed="rId20" cstate="print"/>
          <a:stretch>
            <a:fillRect/>
          </a:stretch>
        </p:blipFill>
        <p:spPr>
          <a:xfrm>
            <a:off x="1965745" y="5941527"/>
            <a:ext cx="172490" cy="178812"/>
          </a:xfrm>
          <a:prstGeom prst="rect">
            <a:avLst/>
          </a:prstGeom>
        </p:spPr>
      </p:pic>
      <p:pic>
        <p:nvPicPr>
          <p:cNvPr id="47" name="bg object 47"/>
          <p:cNvPicPr/>
          <p:nvPr/>
        </p:nvPicPr>
        <p:blipFill>
          <a:blip r:embed="rId21" cstate="print"/>
          <a:stretch>
            <a:fillRect/>
          </a:stretch>
        </p:blipFill>
        <p:spPr>
          <a:xfrm>
            <a:off x="2169002" y="5902612"/>
            <a:ext cx="495897" cy="217726"/>
          </a:xfrm>
          <a:prstGeom prst="rect">
            <a:avLst/>
          </a:prstGeom>
        </p:spPr>
      </p:pic>
      <p:sp>
        <p:nvSpPr>
          <p:cNvPr id="48" name="bg object 48"/>
          <p:cNvSpPr/>
          <p:nvPr/>
        </p:nvSpPr>
        <p:spPr>
          <a:xfrm>
            <a:off x="2681770" y="5862861"/>
            <a:ext cx="53340" cy="255904"/>
          </a:xfrm>
          <a:custGeom>
            <a:avLst/>
            <a:gdLst/>
            <a:ahLst/>
            <a:cxnLst/>
            <a:rect l="l" t="t" r="r" b="b"/>
            <a:pathLst>
              <a:path w="53339" h="255904">
                <a:moveTo>
                  <a:pt x="25879" y="49703"/>
                </a:moveTo>
                <a:lnTo>
                  <a:pt x="16134" y="47628"/>
                </a:lnTo>
                <a:lnTo>
                  <a:pt x="8079" y="42322"/>
                </a:lnTo>
                <a:lnTo>
                  <a:pt x="2453" y="34494"/>
                </a:lnTo>
                <a:lnTo>
                  <a:pt x="0" y="24854"/>
                </a:lnTo>
                <a:lnTo>
                  <a:pt x="2093" y="15089"/>
                </a:lnTo>
                <a:lnTo>
                  <a:pt x="7586" y="7158"/>
                </a:lnTo>
                <a:lnTo>
                  <a:pt x="15657" y="1862"/>
                </a:lnTo>
                <a:lnTo>
                  <a:pt x="25489" y="0"/>
                </a:lnTo>
                <a:lnTo>
                  <a:pt x="26441" y="26"/>
                </a:lnTo>
                <a:lnTo>
                  <a:pt x="37014" y="1840"/>
                </a:lnTo>
                <a:lnTo>
                  <a:pt x="45407" y="6847"/>
                </a:lnTo>
                <a:lnTo>
                  <a:pt x="50941" y="14394"/>
                </a:lnTo>
                <a:lnTo>
                  <a:pt x="52936" y="23829"/>
                </a:lnTo>
                <a:lnTo>
                  <a:pt x="50634" y="34077"/>
                </a:lnTo>
                <a:lnTo>
                  <a:pt x="44777" y="42360"/>
                </a:lnTo>
                <a:lnTo>
                  <a:pt x="36235" y="47846"/>
                </a:lnTo>
                <a:lnTo>
                  <a:pt x="25879" y="49703"/>
                </a:lnTo>
                <a:close/>
              </a:path>
              <a:path w="53339" h="255904">
                <a:moveTo>
                  <a:pt x="46880" y="255318"/>
                </a:moveTo>
                <a:lnTo>
                  <a:pt x="5515" y="255318"/>
                </a:lnTo>
                <a:lnTo>
                  <a:pt x="5407" y="78827"/>
                </a:lnTo>
                <a:lnTo>
                  <a:pt x="46880" y="78827"/>
                </a:lnTo>
                <a:lnTo>
                  <a:pt x="46880" y="255318"/>
                </a:lnTo>
                <a:close/>
              </a:path>
            </a:pathLst>
          </a:custGeom>
          <a:solidFill>
            <a:srgbClr val="177AC0"/>
          </a:solidFill>
        </p:spPr>
        <p:txBody>
          <a:bodyPr wrap="square" lIns="0" tIns="0" rIns="0" bIns="0" rtlCol="0"/>
          <a:lstStyle/>
          <a:p>
            <a:endParaRPr/>
          </a:p>
        </p:txBody>
      </p:sp>
      <p:pic>
        <p:nvPicPr>
          <p:cNvPr id="49" name="bg object 49"/>
          <p:cNvPicPr/>
          <p:nvPr/>
        </p:nvPicPr>
        <p:blipFill>
          <a:blip r:embed="rId22" cstate="print"/>
          <a:stretch>
            <a:fillRect/>
          </a:stretch>
        </p:blipFill>
        <p:spPr>
          <a:xfrm>
            <a:off x="2758553" y="5939583"/>
            <a:ext cx="188387" cy="180755"/>
          </a:xfrm>
          <a:prstGeom prst="rect">
            <a:avLst/>
          </a:prstGeom>
        </p:spPr>
      </p:pic>
      <p:pic>
        <p:nvPicPr>
          <p:cNvPr id="50" name="bg object 50"/>
          <p:cNvPicPr/>
          <p:nvPr/>
        </p:nvPicPr>
        <p:blipFill>
          <a:blip r:embed="rId23" cstate="print"/>
          <a:stretch>
            <a:fillRect/>
          </a:stretch>
        </p:blipFill>
        <p:spPr>
          <a:xfrm>
            <a:off x="2977653" y="5939583"/>
            <a:ext cx="174112" cy="178434"/>
          </a:xfrm>
          <a:prstGeom prst="rect">
            <a:avLst/>
          </a:prstGeom>
        </p:spPr>
      </p:pic>
      <p:sp>
        <p:nvSpPr>
          <p:cNvPr id="2" name="Holder 2"/>
          <p:cNvSpPr>
            <a:spLocks noGrp="1"/>
          </p:cNvSpPr>
          <p:nvPr>
            <p:ph type="title"/>
          </p:nvPr>
        </p:nvSpPr>
        <p:spPr/>
        <p:txBody>
          <a:bodyPr lIns="0" tIns="0" rIns="0" bIns="0"/>
          <a:lstStyle>
            <a:lvl1pPr>
              <a:defRPr sz="4800" b="1" i="0">
                <a:solidFill>
                  <a:srgbClr val="F1F1F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1200" b="0" i="0">
                <a:solidFill>
                  <a:srgbClr val="787878"/>
                </a:solidFill>
                <a:latin typeface="Arial"/>
                <a:cs typeface="Arial"/>
              </a:defRPr>
            </a:lvl1p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rgbClr val="787878"/>
                </a:solidFill>
                <a:latin typeface="Arial"/>
                <a:cs typeface="Arial"/>
              </a:defRPr>
            </a:lvl1p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1/5/2024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0474823" y="6249719"/>
            <a:ext cx="479563" cy="478563"/>
          </a:xfrm>
          <a:prstGeom prst="rect">
            <a:avLst/>
          </a:prstGeom>
        </p:spPr>
      </p:pic>
      <p:pic>
        <p:nvPicPr>
          <p:cNvPr id="17" name="bg object 17"/>
          <p:cNvPicPr/>
          <p:nvPr/>
        </p:nvPicPr>
        <p:blipFill>
          <a:blip r:embed="rId8" cstate="print"/>
          <a:stretch>
            <a:fillRect/>
          </a:stretch>
        </p:blipFill>
        <p:spPr>
          <a:xfrm>
            <a:off x="11050387" y="6344534"/>
            <a:ext cx="923839" cy="289169"/>
          </a:xfrm>
          <a:prstGeom prst="rect">
            <a:avLst/>
          </a:prstGeom>
        </p:spPr>
      </p:pic>
      <p:sp>
        <p:nvSpPr>
          <p:cNvPr id="18" name="bg object 18"/>
          <p:cNvSpPr/>
          <p:nvPr/>
        </p:nvSpPr>
        <p:spPr>
          <a:xfrm>
            <a:off x="513969" y="6412610"/>
            <a:ext cx="0" cy="266700"/>
          </a:xfrm>
          <a:custGeom>
            <a:avLst/>
            <a:gdLst/>
            <a:ahLst/>
            <a:cxnLst/>
            <a:rect l="l" t="t" r="r" b="b"/>
            <a:pathLst>
              <a:path h="266700">
                <a:moveTo>
                  <a:pt x="0" y="0"/>
                </a:moveTo>
                <a:lnTo>
                  <a:pt x="0" y="266699"/>
                </a:lnTo>
              </a:path>
            </a:pathLst>
          </a:custGeom>
          <a:ln w="19050">
            <a:solidFill>
              <a:srgbClr val="177AC0"/>
            </a:solidFill>
          </a:ln>
        </p:spPr>
        <p:txBody>
          <a:bodyPr wrap="square" lIns="0" tIns="0" rIns="0" bIns="0" rtlCol="0"/>
          <a:lstStyle/>
          <a:p>
            <a:endParaRPr/>
          </a:p>
        </p:txBody>
      </p:sp>
      <p:sp>
        <p:nvSpPr>
          <p:cNvPr id="2" name="Holder 2"/>
          <p:cNvSpPr>
            <a:spLocks noGrp="1"/>
          </p:cNvSpPr>
          <p:nvPr>
            <p:ph type="title"/>
          </p:nvPr>
        </p:nvSpPr>
        <p:spPr>
          <a:xfrm>
            <a:off x="84062" y="-52579"/>
            <a:ext cx="10097009" cy="1005569"/>
          </a:xfrm>
          <a:prstGeom prst="rect">
            <a:avLst/>
          </a:prstGeom>
        </p:spPr>
        <p:txBody>
          <a:bodyPr wrap="square" lIns="0" tIns="0" rIns="0" bIns="0">
            <a:spAutoFit/>
          </a:bodyPr>
          <a:lstStyle>
            <a:lvl1pPr>
              <a:defRPr sz="4800" b="1" i="0">
                <a:solidFill>
                  <a:srgbClr val="F1F1F1"/>
                </a:solidFill>
                <a:latin typeface="Arial"/>
                <a:cs typeface="Arial"/>
              </a:defRPr>
            </a:lvl1pPr>
          </a:lstStyle>
          <a:p>
            <a:endParaRPr/>
          </a:p>
        </p:txBody>
      </p:sp>
      <p:sp>
        <p:nvSpPr>
          <p:cNvPr id="3" name="Holder 3"/>
          <p:cNvSpPr>
            <a:spLocks noGrp="1"/>
          </p:cNvSpPr>
          <p:nvPr>
            <p:ph type="body" idx="1"/>
          </p:nvPr>
        </p:nvSpPr>
        <p:spPr>
          <a:xfrm>
            <a:off x="3306412" y="1829526"/>
            <a:ext cx="7243445" cy="3835400"/>
          </a:xfrm>
          <a:prstGeom prst="rect">
            <a:avLst/>
          </a:prstGeom>
        </p:spPr>
        <p:txBody>
          <a:bodyPr wrap="square" lIns="0" tIns="0" rIns="0" bIns="0">
            <a:spAutoFit/>
          </a:bodyPr>
          <a:lstStyle>
            <a:lvl1pPr>
              <a:defRPr sz="3600" b="0" i="0" u="sng">
                <a:solidFill>
                  <a:srgbClr val="0066A6"/>
                </a:solidFill>
                <a:latin typeface="Arial"/>
                <a:cs typeface="Arial"/>
              </a:defRPr>
            </a:lvl1pPr>
          </a:lstStyle>
          <a:p>
            <a:endParaRPr/>
          </a:p>
        </p:txBody>
      </p:sp>
      <p:sp>
        <p:nvSpPr>
          <p:cNvPr id="4" name="Holder 4"/>
          <p:cNvSpPr>
            <a:spLocks noGrp="1"/>
          </p:cNvSpPr>
          <p:nvPr>
            <p:ph type="ftr" sz="quarter" idx="5"/>
          </p:nvPr>
        </p:nvSpPr>
        <p:spPr>
          <a:xfrm>
            <a:off x="592569" y="6451603"/>
            <a:ext cx="3688079" cy="196215"/>
          </a:xfrm>
          <a:prstGeom prst="rect">
            <a:avLst/>
          </a:prstGeom>
        </p:spPr>
        <p:txBody>
          <a:bodyPr wrap="square" lIns="0" tIns="0" rIns="0" bIns="0">
            <a:spAutoFit/>
          </a:bodyPr>
          <a:lstStyle>
            <a:lvl1pPr>
              <a:defRPr sz="1200" b="0" i="0">
                <a:solidFill>
                  <a:srgbClr val="787878"/>
                </a:solidFill>
                <a:latin typeface="Arial"/>
                <a:cs typeface="Arial"/>
              </a:defRPr>
            </a:lvl1p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1/5/2024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image" Target="../media/image30.jpg"/><Relationship Id="rId3" Type="http://schemas.openxmlformats.org/officeDocument/2006/relationships/hyperlink" Target="https://www.zoomgov.com/meeting/register/vJIsd-2sqTotErZr-806423qlPKHelaJtzU" TargetMode="External"/><Relationship Id="rId7" Type="http://schemas.openxmlformats.org/officeDocument/2006/relationships/image" Target="../media/image29.jp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hyperlink" Target="https://public.govdelivery.com/accounts/OKSDE/subscriber/new" TargetMode="External"/><Relationship Id="rId11" Type="http://schemas.openxmlformats.org/officeDocument/2006/relationships/image" Target="../media/image32.jpg"/><Relationship Id="rId5" Type="http://schemas.openxmlformats.org/officeDocument/2006/relationships/hyperlink" Target="mailto:dunn@ccosa.org" TargetMode="External"/><Relationship Id="rId10" Type="http://schemas.openxmlformats.org/officeDocument/2006/relationships/hyperlink" Target="https://protect-us.mimecast.com/s/X3t4CBByx0HlRRgntjUwjL?domain=public.govdelivery.com" TargetMode="External"/><Relationship Id="rId4" Type="http://schemas.openxmlformats.org/officeDocument/2006/relationships/hyperlink" Target="https://forms.office.com/Pages/ResponsePage.aspx?id=ZHgwmpg-CE-5CnKLYs8yxbpccpX8PvpOnoCCw_G4z5JUNlRYWFlZMFFXRThTRUpaUEROS1pSWFNCUC4u" TargetMode="External"/><Relationship Id="rId9" Type="http://schemas.openxmlformats.org/officeDocument/2006/relationships/image" Target="../media/image31.jpg"/></Relationships>
</file>

<file path=ppt/slides/_rels/slide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sde.ok.gov/sites/default/files/2021-2022_CRDC_DataMatrix_SEA.xlsx" TargetMode="External"/><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hyperlink" Target="mailto:crdc@aemcorp.com" TargetMode="External"/><Relationship Id="rId4" Type="http://schemas.openxmlformats.org/officeDocument/2006/relationships/hyperlink" Target="https://www2.ed.gov/about/offices/list/ocr/data.htm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zoomgov.com/meeting/register/vJItdOqtqTsvGGav__qqLgngQ9ZJi42jrPE" TargetMode="External"/><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hyperlink" Target="https://www.zoomgov.com/meeting/register/vJIsce2vpz0iG5Fg5NCoJ8Mt7p6FAge4Bp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accountability@sde.ok.gov" TargetMode="External"/><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hyperlink" Target="mailto:studentdatainfo@sde.ok.gov"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tudentdatainfo@sde.ok.gov" TargetMode="External"/><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hyperlink" Target="mailto:stateaid@sde.ok.gov" TargetMode="External"/><Relationship Id="rId4" Type="http://schemas.openxmlformats.org/officeDocument/2006/relationships/hyperlink" Target="mailto:accountability@sde.ok.gov"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 Id="rId4" Type="http://schemas.openxmlformats.org/officeDocument/2006/relationships/image" Target="../media/image2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9800" y="1501394"/>
            <a:ext cx="3857625" cy="1068705"/>
          </a:xfrm>
          <a:prstGeom prst="rect">
            <a:avLst/>
          </a:prstGeom>
        </p:spPr>
        <p:txBody>
          <a:bodyPr vert="horz" wrap="square" lIns="0" tIns="12700" rIns="0" bIns="0" rtlCol="0">
            <a:spAutoFit/>
          </a:bodyPr>
          <a:lstStyle/>
          <a:p>
            <a:pPr marL="12700">
              <a:lnSpc>
                <a:spcPts val="5665"/>
              </a:lnSpc>
              <a:spcBef>
                <a:spcPts val="100"/>
              </a:spcBef>
            </a:pPr>
            <a:r>
              <a:rPr dirty="0">
                <a:solidFill>
                  <a:srgbClr val="177AC0"/>
                </a:solidFill>
              </a:rPr>
              <a:t>Weekly</a:t>
            </a:r>
            <a:r>
              <a:rPr spc="-80" dirty="0">
                <a:solidFill>
                  <a:srgbClr val="177AC0"/>
                </a:solidFill>
              </a:rPr>
              <a:t> </a:t>
            </a:r>
            <a:r>
              <a:rPr spc="-30" dirty="0">
                <a:solidFill>
                  <a:srgbClr val="177AC0"/>
                </a:solidFill>
              </a:rPr>
              <a:t>Wave</a:t>
            </a:r>
          </a:p>
          <a:p>
            <a:pPr marL="12700">
              <a:lnSpc>
                <a:spcPts val="2545"/>
              </a:lnSpc>
            </a:pPr>
            <a:r>
              <a:rPr sz="2200" dirty="0">
                <a:solidFill>
                  <a:srgbClr val="7E7E7E"/>
                </a:solidFill>
              </a:rPr>
              <a:t>Data</a:t>
            </a:r>
            <a:r>
              <a:rPr sz="2200" spc="-20" dirty="0">
                <a:solidFill>
                  <a:srgbClr val="7E7E7E"/>
                </a:solidFill>
              </a:rPr>
              <a:t> </a:t>
            </a:r>
            <a:r>
              <a:rPr sz="2200" dirty="0">
                <a:solidFill>
                  <a:srgbClr val="7E7E7E"/>
                </a:solidFill>
              </a:rPr>
              <a:t>&amp;</a:t>
            </a:r>
            <a:r>
              <a:rPr sz="2200" spc="-10" dirty="0">
                <a:solidFill>
                  <a:srgbClr val="7E7E7E"/>
                </a:solidFill>
              </a:rPr>
              <a:t> </a:t>
            </a:r>
            <a:r>
              <a:rPr sz="2200" dirty="0">
                <a:solidFill>
                  <a:srgbClr val="7E7E7E"/>
                </a:solidFill>
              </a:rPr>
              <a:t>Information</a:t>
            </a:r>
            <a:r>
              <a:rPr sz="2200" spc="10" dirty="0">
                <a:solidFill>
                  <a:srgbClr val="7E7E7E"/>
                </a:solidFill>
              </a:rPr>
              <a:t> </a:t>
            </a:r>
            <a:r>
              <a:rPr sz="2200" spc="-10" dirty="0">
                <a:solidFill>
                  <a:srgbClr val="7E7E7E"/>
                </a:solidFill>
              </a:rPr>
              <a:t>Systems</a:t>
            </a:r>
            <a:endParaRPr sz="2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9906"/>
            <a:ext cx="12191999" cy="1171180"/>
          </a:xfrm>
          <a:prstGeom prst="rect">
            <a:avLst/>
          </a:prstGeom>
        </p:spPr>
      </p:pic>
      <p:sp>
        <p:nvSpPr>
          <p:cNvPr id="3" name="object 3"/>
          <p:cNvSpPr txBox="1">
            <a:spLocks noGrp="1"/>
          </p:cNvSpPr>
          <p:nvPr>
            <p:ph type="title"/>
          </p:nvPr>
        </p:nvSpPr>
        <p:spPr>
          <a:prstGeom prst="rect">
            <a:avLst/>
          </a:prstGeom>
        </p:spPr>
        <p:txBody>
          <a:bodyPr vert="horz" wrap="square" lIns="0" tIns="261349" rIns="0" bIns="0" rtlCol="0">
            <a:spAutoFit/>
          </a:bodyPr>
          <a:lstStyle/>
          <a:p>
            <a:pPr marL="12700">
              <a:lnSpc>
                <a:spcPct val="100000"/>
              </a:lnSpc>
              <a:spcBef>
                <a:spcPts val="100"/>
              </a:spcBef>
            </a:pPr>
            <a:r>
              <a:rPr dirty="0"/>
              <a:t>Connect</a:t>
            </a:r>
            <a:r>
              <a:rPr spc="10" dirty="0"/>
              <a:t> </a:t>
            </a:r>
            <a:r>
              <a:rPr dirty="0"/>
              <a:t>with</a:t>
            </a:r>
            <a:r>
              <a:rPr spc="15" dirty="0"/>
              <a:t> </a:t>
            </a:r>
            <a:r>
              <a:rPr spc="-25" dirty="0"/>
              <a:t>Us</a:t>
            </a:r>
          </a:p>
        </p:txBody>
      </p:sp>
      <p:sp>
        <p:nvSpPr>
          <p:cNvPr id="4" name="object 4"/>
          <p:cNvSpPr txBox="1">
            <a:spLocks noGrp="1"/>
          </p:cNvSpPr>
          <p:nvPr>
            <p:ph type="body" idx="1"/>
          </p:nvPr>
        </p:nvSpPr>
        <p:spPr>
          <a:prstGeom prst="rect">
            <a:avLst/>
          </a:prstGeom>
        </p:spPr>
        <p:txBody>
          <a:bodyPr vert="horz" wrap="square" lIns="0" tIns="12700" rIns="0" bIns="0" rtlCol="0">
            <a:spAutoFit/>
          </a:bodyPr>
          <a:lstStyle/>
          <a:p>
            <a:pPr marL="12700">
              <a:lnSpc>
                <a:spcPct val="100000"/>
              </a:lnSpc>
              <a:spcBef>
                <a:spcPts val="100"/>
              </a:spcBef>
            </a:pPr>
            <a:r>
              <a:rPr dirty="0">
                <a:hlinkClick r:id="rId3"/>
              </a:rPr>
              <a:t>Weekly</a:t>
            </a:r>
            <a:r>
              <a:rPr spc="-110" dirty="0">
                <a:hlinkClick r:id="rId3"/>
              </a:rPr>
              <a:t> </a:t>
            </a:r>
            <a:r>
              <a:rPr dirty="0">
                <a:hlinkClick r:id="rId3"/>
              </a:rPr>
              <a:t>Wave</a:t>
            </a:r>
            <a:r>
              <a:rPr spc="-110" dirty="0">
                <a:hlinkClick r:id="rId3"/>
              </a:rPr>
              <a:t> </a:t>
            </a:r>
            <a:r>
              <a:rPr spc="-10" dirty="0">
                <a:hlinkClick r:id="rId3"/>
              </a:rPr>
              <a:t>Meetings</a:t>
            </a:r>
          </a:p>
          <a:p>
            <a:pPr>
              <a:lnSpc>
                <a:spcPct val="100000"/>
              </a:lnSpc>
              <a:spcBef>
                <a:spcPts val="40"/>
              </a:spcBef>
            </a:pPr>
            <a:endParaRPr sz="3650"/>
          </a:p>
          <a:p>
            <a:pPr marL="12700">
              <a:lnSpc>
                <a:spcPct val="100000"/>
              </a:lnSpc>
            </a:pPr>
            <a:r>
              <a:rPr spc="-40" dirty="0">
                <a:hlinkClick r:id="rId4"/>
              </a:rPr>
              <a:t>Teams</a:t>
            </a:r>
            <a:r>
              <a:rPr spc="-204" dirty="0">
                <a:hlinkClick r:id="rId4"/>
              </a:rPr>
              <a:t> </a:t>
            </a:r>
            <a:r>
              <a:rPr spc="-10" dirty="0">
                <a:hlinkClick r:id="rId4"/>
              </a:rPr>
              <a:t>Channel</a:t>
            </a:r>
          </a:p>
          <a:p>
            <a:pPr marL="12700" marR="5080">
              <a:lnSpc>
                <a:spcPct val="198100"/>
              </a:lnSpc>
            </a:pPr>
            <a:r>
              <a:rPr dirty="0">
                <a:hlinkClick r:id="rId5"/>
              </a:rPr>
              <a:t>Student</a:t>
            </a:r>
            <a:r>
              <a:rPr spc="-240" dirty="0">
                <a:hlinkClick r:id="rId5"/>
              </a:rPr>
              <a:t> </a:t>
            </a:r>
            <a:r>
              <a:rPr dirty="0">
                <a:hlinkClick r:id="rId5"/>
              </a:rPr>
              <a:t>Accounting</a:t>
            </a:r>
            <a:r>
              <a:rPr spc="-25" dirty="0">
                <a:hlinkClick r:id="rId5"/>
              </a:rPr>
              <a:t> </a:t>
            </a:r>
            <a:r>
              <a:rPr spc="-10" dirty="0">
                <a:hlinkClick r:id="rId5"/>
              </a:rPr>
              <a:t>Consortium</a:t>
            </a:r>
            <a:r>
              <a:rPr u="none" spc="-10" dirty="0"/>
              <a:t> </a:t>
            </a:r>
            <a:r>
              <a:rPr dirty="0">
                <a:hlinkClick r:id="rId6"/>
              </a:rPr>
              <a:t>Data</a:t>
            </a:r>
            <a:r>
              <a:rPr spc="-15" dirty="0">
                <a:hlinkClick r:id="rId6"/>
              </a:rPr>
              <a:t> </a:t>
            </a:r>
            <a:r>
              <a:rPr dirty="0">
                <a:hlinkClick r:id="rId6"/>
              </a:rPr>
              <a:t>&amp;</a:t>
            </a:r>
            <a:r>
              <a:rPr spc="-5" dirty="0">
                <a:hlinkClick r:id="rId6"/>
              </a:rPr>
              <a:t> </a:t>
            </a:r>
            <a:r>
              <a:rPr dirty="0">
                <a:hlinkClick r:id="rId6"/>
              </a:rPr>
              <a:t>Student</a:t>
            </a:r>
            <a:r>
              <a:rPr spc="-25" dirty="0">
                <a:hlinkClick r:id="rId6"/>
              </a:rPr>
              <a:t> </a:t>
            </a:r>
            <a:r>
              <a:rPr dirty="0">
                <a:hlinkClick r:id="rId6"/>
              </a:rPr>
              <a:t>Information</a:t>
            </a:r>
            <a:r>
              <a:rPr spc="-25" dirty="0">
                <a:hlinkClick r:id="rId6"/>
              </a:rPr>
              <a:t> </a:t>
            </a:r>
            <a:r>
              <a:rPr spc="-10" dirty="0">
                <a:hlinkClick r:id="rId6"/>
              </a:rPr>
              <a:t>Listserv</a:t>
            </a:r>
          </a:p>
        </p:txBody>
      </p:sp>
      <p:pic>
        <p:nvPicPr>
          <p:cNvPr id="5" name="object 5">
            <a:hlinkClick r:id="rId3"/>
          </p:cNvPr>
          <p:cNvPicPr/>
          <p:nvPr/>
        </p:nvPicPr>
        <p:blipFill>
          <a:blip r:embed="rId7" cstate="print"/>
          <a:stretch>
            <a:fillRect/>
          </a:stretch>
        </p:blipFill>
        <p:spPr>
          <a:xfrm>
            <a:off x="2257805" y="1637538"/>
            <a:ext cx="885048" cy="885755"/>
          </a:xfrm>
          <a:prstGeom prst="rect">
            <a:avLst/>
          </a:prstGeom>
        </p:spPr>
      </p:pic>
      <p:pic>
        <p:nvPicPr>
          <p:cNvPr id="6" name="object 6">
            <a:hlinkClick r:id="rId5"/>
          </p:cNvPr>
          <p:cNvPicPr/>
          <p:nvPr/>
        </p:nvPicPr>
        <p:blipFill>
          <a:blip r:embed="rId8" cstate="print"/>
          <a:stretch>
            <a:fillRect/>
          </a:stretch>
        </p:blipFill>
        <p:spPr>
          <a:xfrm>
            <a:off x="2282189" y="3826002"/>
            <a:ext cx="854963" cy="837437"/>
          </a:xfrm>
          <a:prstGeom prst="rect">
            <a:avLst/>
          </a:prstGeom>
        </p:spPr>
      </p:pic>
      <p:pic>
        <p:nvPicPr>
          <p:cNvPr id="7" name="object 7">
            <a:hlinkClick r:id="rId4"/>
          </p:cNvPr>
          <p:cNvPicPr/>
          <p:nvPr/>
        </p:nvPicPr>
        <p:blipFill>
          <a:blip r:embed="rId9" cstate="print"/>
          <a:stretch>
            <a:fillRect/>
          </a:stretch>
        </p:blipFill>
        <p:spPr>
          <a:xfrm>
            <a:off x="2388107" y="2905505"/>
            <a:ext cx="616457" cy="571499"/>
          </a:xfrm>
          <a:prstGeom prst="rect">
            <a:avLst/>
          </a:prstGeom>
        </p:spPr>
      </p:pic>
      <p:pic>
        <p:nvPicPr>
          <p:cNvPr id="8" name="object 8">
            <a:hlinkClick r:id="rId10"/>
          </p:cNvPr>
          <p:cNvPicPr/>
          <p:nvPr/>
        </p:nvPicPr>
        <p:blipFill>
          <a:blip r:embed="rId11" cstate="print"/>
          <a:stretch>
            <a:fillRect/>
          </a:stretch>
        </p:blipFill>
        <p:spPr>
          <a:xfrm>
            <a:off x="2215908" y="5129021"/>
            <a:ext cx="938009" cy="552449"/>
          </a:xfrm>
          <a:prstGeom prst="rect">
            <a:avLst/>
          </a:prstGeom>
        </p:spPr>
      </p:pic>
      <p:sp>
        <p:nvSpPr>
          <p:cNvPr id="9" name="object 9"/>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1171955"/>
          </a:xfrm>
          <a:prstGeom prst="rect">
            <a:avLst/>
          </a:prstGeom>
        </p:spPr>
      </p:pic>
      <p:sp>
        <p:nvSpPr>
          <p:cNvPr id="3" name="object 3"/>
          <p:cNvSpPr txBox="1">
            <a:spLocks noGrp="1"/>
          </p:cNvSpPr>
          <p:nvPr>
            <p:ph type="title"/>
          </p:nvPr>
        </p:nvSpPr>
        <p:spPr>
          <a:prstGeom prst="rect">
            <a:avLst/>
          </a:prstGeom>
        </p:spPr>
        <p:txBody>
          <a:bodyPr vert="horz" wrap="square" lIns="0" tIns="211091" rIns="0" bIns="0" rtlCol="0">
            <a:spAutoFit/>
          </a:bodyPr>
          <a:lstStyle/>
          <a:p>
            <a:pPr marL="116839">
              <a:lnSpc>
                <a:spcPct val="100000"/>
              </a:lnSpc>
              <a:spcBef>
                <a:spcPts val="100"/>
              </a:spcBef>
            </a:pPr>
            <a:r>
              <a:rPr dirty="0"/>
              <a:t>Civil</a:t>
            </a:r>
            <a:r>
              <a:rPr spc="10" dirty="0"/>
              <a:t> </a:t>
            </a:r>
            <a:r>
              <a:rPr dirty="0"/>
              <a:t>Right</a:t>
            </a:r>
            <a:r>
              <a:rPr spc="-5" dirty="0"/>
              <a:t> </a:t>
            </a:r>
            <a:r>
              <a:rPr dirty="0"/>
              <a:t>Data</a:t>
            </a:r>
            <a:r>
              <a:rPr spc="5" dirty="0"/>
              <a:t> </a:t>
            </a:r>
            <a:r>
              <a:rPr dirty="0"/>
              <a:t>Collection</a:t>
            </a:r>
            <a:r>
              <a:rPr spc="30" dirty="0"/>
              <a:t> </a:t>
            </a:r>
            <a:r>
              <a:rPr spc="-10" dirty="0"/>
              <a:t>(CRDC)</a:t>
            </a: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4" name="object 4"/>
          <p:cNvSpPr txBox="1"/>
          <p:nvPr/>
        </p:nvSpPr>
        <p:spPr>
          <a:xfrm>
            <a:off x="381000" y="1336061"/>
            <a:ext cx="10923905" cy="3459922"/>
          </a:xfrm>
          <a:prstGeom prst="rect">
            <a:avLst/>
          </a:prstGeom>
        </p:spPr>
        <p:txBody>
          <a:bodyPr vert="horz" wrap="square" lIns="0" tIns="12700" rIns="0" bIns="0" rtlCol="0">
            <a:spAutoFit/>
          </a:bodyPr>
          <a:lstStyle/>
          <a:p>
            <a:pPr marL="298450" marR="607060" indent="-286385">
              <a:lnSpc>
                <a:spcPct val="100000"/>
              </a:lnSpc>
              <a:spcBef>
                <a:spcPts val="100"/>
              </a:spcBef>
              <a:buChar char="•"/>
              <a:tabLst>
                <a:tab pos="298450" algn="l"/>
              </a:tabLst>
            </a:pPr>
            <a:r>
              <a:rPr sz="2800" dirty="0">
                <a:solidFill>
                  <a:srgbClr val="177AC0"/>
                </a:solidFill>
                <a:latin typeface="Arial"/>
                <a:cs typeface="Arial"/>
              </a:rPr>
              <a:t>Districts</a:t>
            </a:r>
            <a:r>
              <a:rPr sz="2800" spc="-20" dirty="0">
                <a:solidFill>
                  <a:srgbClr val="177AC0"/>
                </a:solidFill>
                <a:latin typeface="Arial"/>
                <a:cs typeface="Arial"/>
              </a:rPr>
              <a:t> </a:t>
            </a:r>
            <a:r>
              <a:rPr sz="2800" dirty="0">
                <a:solidFill>
                  <a:srgbClr val="177AC0"/>
                </a:solidFill>
                <a:latin typeface="Arial"/>
                <a:cs typeface="Arial"/>
              </a:rPr>
              <a:t>may</a:t>
            </a:r>
            <a:r>
              <a:rPr sz="2800" spc="-5" dirty="0">
                <a:solidFill>
                  <a:srgbClr val="177AC0"/>
                </a:solidFill>
                <a:latin typeface="Arial"/>
                <a:cs typeface="Arial"/>
              </a:rPr>
              <a:t> </a:t>
            </a:r>
            <a:r>
              <a:rPr sz="2800" dirty="0">
                <a:solidFill>
                  <a:srgbClr val="177AC0"/>
                </a:solidFill>
                <a:latin typeface="Arial"/>
                <a:cs typeface="Arial"/>
              </a:rPr>
              <a:t>begin</a:t>
            </a:r>
            <a:r>
              <a:rPr sz="2800" spc="5" dirty="0">
                <a:solidFill>
                  <a:srgbClr val="177AC0"/>
                </a:solidFill>
                <a:latin typeface="Arial"/>
                <a:cs typeface="Arial"/>
              </a:rPr>
              <a:t> </a:t>
            </a:r>
            <a:r>
              <a:rPr sz="2800" dirty="0">
                <a:solidFill>
                  <a:srgbClr val="177AC0"/>
                </a:solidFill>
                <a:latin typeface="Arial"/>
                <a:cs typeface="Arial"/>
              </a:rPr>
              <a:t>submitting data</a:t>
            </a:r>
            <a:r>
              <a:rPr sz="2800" spc="-5" dirty="0">
                <a:solidFill>
                  <a:srgbClr val="177AC0"/>
                </a:solidFill>
                <a:latin typeface="Arial"/>
                <a:cs typeface="Arial"/>
              </a:rPr>
              <a:t> </a:t>
            </a:r>
            <a:r>
              <a:rPr sz="2800" dirty="0">
                <a:solidFill>
                  <a:srgbClr val="177AC0"/>
                </a:solidFill>
                <a:latin typeface="Arial"/>
                <a:cs typeface="Arial"/>
              </a:rPr>
              <a:t>for</a:t>
            </a:r>
            <a:r>
              <a:rPr sz="2800" spc="-20" dirty="0">
                <a:solidFill>
                  <a:srgbClr val="177AC0"/>
                </a:solidFill>
                <a:latin typeface="Arial"/>
                <a:cs typeface="Arial"/>
              </a:rPr>
              <a:t> </a:t>
            </a:r>
            <a:r>
              <a:rPr sz="2800" dirty="0">
                <a:solidFill>
                  <a:srgbClr val="177AC0"/>
                </a:solidFill>
                <a:latin typeface="Arial"/>
                <a:cs typeface="Arial"/>
              </a:rPr>
              <a:t>school</a:t>
            </a:r>
            <a:r>
              <a:rPr sz="2800" spc="5" dirty="0">
                <a:solidFill>
                  <a:srgbClr val="177AC0"/>
                </a:solidFill>
                <a:latin typeface="Arial"/>
                <a:cs typeface="Arial"/>
              </a:rPr>
              <a:t> </a:t>
            </a:r>
            <a:r>
              <a:rPr sz="2800" dirty="0">
                <a:solidFill>
                  <a:srgbClr val="177AC0"/>
                </a:solidFill>
                <a:latin typeface="Arial"/>
                <a:cs typeface="Arial"/>
              </a:rPr>
              <a:t>year</a:t>
            </a:r>
            <a:r>
              <a:rPr sz="2800" spc="-15" dirty="0">
                <a:solidFill>
                  <a:srgbClr val="177AC0"/>
                </a:solidFill>
                <a:latin typeface="Arial"/>
                <a:cs typeface="Arial"/>
              </a:rPr>
              <a:t> </a:t>
            </a:r>
            <a:r>
              <a:rPr sz="2800" spc="-10" dirty="0">
                <a:solidFill>
                  <a:srgbClr val="177AC0"/>
                </a:solidFill>
                <a:latin typeface="Arial"/>
                <a:cs typeface="Arial"/>
              </a:rPr>
              <a:t>2021-</a:t>
            </a:r>
            <a:r>
              <a:rPr sz="2800" dirty="0">
                <a:solidFill>
                  <a:srgbClr val="177AC0"/>
                </a:solidFill>
                <a:latin typeface="Arial"/>
                <a:cs typeface="Arial"/>
              </a:rPr>
              <a:t>2022</a:t>
            </a:r>
            <a:r>
              <a:rPr sz="2800" spc="10" dirty="0">
                <a:solidFill>
                  <a:srgbClr val="177AC0"/>
                </a:solidFill>
                <a:latin typeface="Arial"/>
                <a:cs typeface="Arial"/>
              </a:rPr>
              <a:t> </a:t>
            </a:r>
            <a:r>
              <a:rPr sz="2800" dirty="0">
                <a:solidFill>
                  <a:srgbClr val="177AC0"/>
                </a:solidFill>
                <a:latin typeface="Arial"/>
                <a:cs typeface="Arial"/>
              </a:rPr>
              <a:t>on</a:t>
            </a:r>
            <a:r>
              <a:rPr sz="2800" spc="-10" dirty="0">
                <a:solidFill>
                  <a:srgbClr val="177AC0"/>
                </a:solidFill>
                <a:latin typeface="Arial"/>
                <a:cs typeface="Arial"/>
              </a:rPr>
              <a:t> </a:t>
            </a:r>
            <a:r>
              <a:rPr sz="2800" spc="-20" dirty="0">
                <a:solidFill>
                  <a:srgbClr val="177AC0"/>
                </a:solidFill>
                <a:latin typeface="Arial"/>
                <a:cs typeface="Arial"/>
              </a:rPr>
              <a:t>Monday, </a:t>
            </a:r>
            <a:r>
              <a:rPr sz="2800" dirty="0">
                <a:solidFill>
                  <a:srgbClr val="177AC0"/>
                </a:solidFill>
                <a:latin typeface="Arial"/>
                <a:cs typeface="Arial"/>
              </a:rPr>
              <a:t>December</a:t>
            </a:r>
            <a:r>
              <a:rPr sz="2800" spc="-70" dirty="0">
                <a:solidFill>
                  <a:srgbClr val="177AC0"/>
                </a:solidFill>
                <a:latin typeface="Arial"/>
                <a:cs typeface="Arial"/>
              </a:rPr>
              <a:t> </a:t>
            </a:r>
            <a:r>
              <a:rPr sz="2800" spc="-20" dirty="0">
                <a:solidFill>
                  <a:srgbClr val="177AC0"/>
                </a:solidFill>
                <a:latin typeface="Arial"/>
                <a:cs typeface="Arial"/>
              </a:rPr>
              <a:t>11,</a:t>
            </a:r>
            <a:r>
              <a:rPr sz="2800" spc="-75" dirty="0">
                <a:solidFill>
                  <a:srgbClr val="177AC0"/>
                </a:solidFill>
                <a:latin typeface="Arial"/>
                <a:cs typeface="Arial"/>
              </a:rPr>
              <a:t> </a:t>
            </a:r>
            <a:r>
              <a:rPr sz="2800" spc="-10" dirty="0">
                <a:solidFill>
                  <a:srgbClr val="177AC0"/>
                </a:solidFill>
                <a:latin typeface="Arial"/>
                <a:cs typeface="Arial"/>
              </a:rPr>
              <a:t>2023.</a:t>
            </a:r>
            <a:endParaRPr sz="2800" dirty="0">
              <a:latin typeface="Arial"/>
              <a:cs typeface="Arial"/>
            </a:endParaRPr>
          </a:p>
          <a:p>
            <a:pPr marL="298450" indent="-285750">
              <a:lnSpc>
                <a:spcPct val="100000"/>
              </a:lnSpc>
              <a:buChar char="•"/>
              <a:tabLst>
                <a:tab pos="298450" algn="l"/>
              </a:tabLst>
            </a:pPr>
            <a:r>
              <a:rPr sz="2800" dirty="0">
                <a:solidFill>
                  <a:srgbClr val="177AC0"/>
                </a:solidFill>
                <a:latin typeface="Arial"/>
                <a:cs typeface="Arial"/>
              </a:rPr>
              <a:t>The</a:t>
            </a:r>
            <a:r>
              <a:rPr sz="2800" spc="-40" dirty="0">
                <a:solidFill>
                  <a:srgbClr val="177AC0"/>
                </a:solidFill>
                <a:latin typeface="Arial"/>
                <a:cs typeface="Arial"/>
              </a:rPr>
              <a:t> </a:t>
            </a:r>
            <a:r>
              <a:rPr sz="2800" dirty="0">
                <a:solidFill>
                  <a:srgbClr val="177AC0"/>
                </a:solidFill>
                <a:latin typeface="Arial"/>
                <a:cs typeface="Arial"/>
              </a:rPr>
              <a:t>data</a:t>
            </a:r>
            <a:r>
              <a:rPr sz="2800" spc="-20" dirty="0">
                <a:solidFill>
                  <a:srgbClr val="177AC0"/>
                </a:solidFill>
                <a:latin typeface="Arial"/>
                <a:cs typeface="Arial"/>
              </a:rPr>
              <a:t> </a:t>
            </a:r>
            <a:r>
              <a:rPr sz="2800" dirty="0">
                <a:solidFill>
                  <a:srgbClr val="177AC0"/>
                </a:solidFill>
                <a:latin typeface="Arial"/>
                <a:cs typeface="Arial"/>
              </a:rPr>
              <a:t>submission</a:t>
            </a:r>
            <a:r>
              <a:rPr sz="2800" spc="-5" dirty="0">
                <a:solidFill>
                  <a:srgbClr val="177AC0"/>
                </a:solidFill>
                <a:latin typeface="Arial"/>
                <a:cs typeface="Arial"/>
              </a:rPr>
              <a:t> </a:t>
            </a:r>
            <a:r>
              <a:rPr sz="2800" dirty="0">
                <a:solidFill>
                  <a:srgbClr val="177AC0"/>
                </a:solidFill>
                <a:latin typeface="Arial"/>
                <a:cs typeface="Arial"/>
              </a:rPr>
              <a:t>period</a:t>
            </a:r>
            <a:r>
              <a:rPr sz="2800" spc="-5" dirty="0">
                <a:solidFill>
                  <a:srgbClr val="177AC0"/>
                </a:solidFill>
                <a:latin typeface="Arial"/>
                <a:cs typeface="Arial"/>
              </a:rPr>
              <a:t> </a:t>
            </a:r>
            <a:r>
              <a:rPr sz="2800" dirty="0">
                <a:solidFill>
                  <a:srgbClr val="177AC0"/>
                </a:solidFill>
                <a:latin typeface="Arial"/>
                <a:cs typeface="Arial"/>
              </a:rPr>
              <a:t>will</a:t>
            </a:r>
            <a:r>
              <a:rPr sz="2800" spc="-20" dirty="0">
                <a:solidFill>
                  <a:srgbClr val="177AC0"/>
                </a:solidFill>
                <a:latin typeface="Arial"/>
                <a:cs typeface="Arial"/>
              </a:rPr>
              <a:t> </a:t>
            </a:r>
            <a:r>
              <a:rPr sz="2800" dirty="0">
                <a:solidFill>
                  <a:srgbClr val="177AC0"/>
                </a:solidFill>
                <a:latin typeface="Arial"/>
                <a:cs typeface="Arial"/>
              </a:rPr>
              <a:t>end</a:t>
            </a:r>
            <a:r>
              <a:rPr sz="2800" spc="-20" dirty="0">
                <a:solidFill>
                  <a:srgbClr val="177AC0"/>
                </a:solidFill>
                <a:latin typeface="Arial"/>
                <a:cs typeface="Arial"/>
              </a:rPr>
              <a:t> </a:t>
            </a:r>
            <a:r>
              <a:rPr sz="2800" dirty="0">
                <a:solidFill>
                  <a:srgbClr val="177AC0"/>
                </a:solidFill>
                <a:latin typeface="Arial"/>
                <a:cs typeface="Arial"/>
              </a:rPr>
              <a:t>on</a:t>
            </a:r>
            <a:r>
              <a:rPr sz="2800" spc="-25" dirty="0">
                <a:solidFill>
                  <a:srgbClr val="177AC0"/>
                </a:solidFill>
                <a:latin typeface="Arial"/>
                <a:cs typeface="Arial"/>
              </a:rPr>
              <a:t> </a:t>
            </a:r>
            <a:r>
              <a:rPr sz="2800" spc="-10" dirty="0">
                <a:solidFill>
                  <a:srgbClr val="177AC0"/>
                </a:solidFill>
                <a:latin typeface="Arial"/>
                <a:cs typeface="Arial"/>
              </a:rPr>
              <a:t>Monday,</a:t>
            </a:r>
            <a:r>
              <a:rPr sz="2800" spc="-5" dirty="0">
                <a:solidFill>
                  <a:srgbClr val="177AC0"/>
                </a:solidFill>
                <a:latin typeface="Arial"/>
                <a:cs typeface="Arial"/>
              </a:rPr>
              <a:t> </a:t>
            </a:r>
            <a:r>
              <a:rPr sz="2800" dirty="0">
                <a:solidFill>
                  <a:srgbClr val="177AC0"/>
                </a:solidFill>
                <a:latin typeface="Arial"/>
                <a:cs typeface="Arial"/>
              </a:rPr>
              <a:t>February</a:t>
            </a:r>
            <a:r>
              <a:rPr sz="2800" spc="-10" dirty="0">
                <a:solidFill>
                  <a:srgbClr val="177AC0"/>
                </a:solidFill>
                <a:latin typeface="Arial"/>
                <a:cs typeface="Arial"/>
              </a:rPr>
              <a:t> </a:t>
            </a:r>
            <a:r>
              <a:rPr sz="2800" dirty="0">
                <a:solidFill>
                  <a:srgbClr val="177AC0"/>
                </a:solidFill>
                <a:latin typeface="Arial"/>
                <a:cs typeface="Arial"/>
              </a:rPr>
              <a:t>26,</a:t>
            </a:r>
            <a:r>
              <a:rPr sz="2800" spc="-25" dirty="0">
                <a:solidFill>
                  <a:srgbClr val="177AC0"/>
                </a:solidFill>
                <a:latin typeface="Arial"/>
                <a:cs typeface="Arial"/>
              </a:rPr>
              <a:t> </a:t>
            </a:r>
            <a:r>
              <a:rPr sz="2800" spc="-10" dirty="0">
                <a:solidFill>
                  <a:srgbClr val="177AC0"/>
                </a:solidFill>
                <a:latin typeface="Arial"/>
                <a:cs typeface="Arial"/>
              </a:rPr>
              <a:t>2024.</a:t>
            </a:r>
            <a:endParaRPr sz="2800" dirty="0">
              <a:latin typeface="Arial"/>
              <a:cs typeface="Arial"/>
            </a:endParaRPr>
          </a:p>
          <a:p>
            <a:pPr marL="298450" marR="5080" indent="-285750">
              <a:lnSpc>
                <a:spcPct val="100000"/>
              </a:lnSpc>
              <a:buChar char="•"/>
              <a:tabLst>
                <a:tab pos="298450" algn="l"/>
              </a:tabLst>
            </a:pPr>
            <a:r>
              <a:rPr sz="2800" dirty="0">
                <a:solidFill>
                  <a:srgbClr val="177AC0"/>
                </a:solidFill>
                <a:latin typeface="Arial"/>
                <a:cs typeface="Arial"/>
              </a:rPr>
              <a:t>As</a:t>
            </a:r>
            <a:r>
              <a:rPr sz="2800" spc="-25" dirty="0">
                <a:solidFill>
                  <a:srgbClr val="177AC0"/>
                </a:solidFill>
                <a:latin typeface="Arial"/>
                <a:cs typeface="Arial"/>
              </a:rPr>
              <a:t> </a:t>
            </a:r>
            <a:r>
              <a:rPr sz="2800" dirty="0">
                <a:solidFill>
                  <a:srgbClr val="177AC0"/>
                </a:solidFill>
                <a:latin typeface="Arial"/>
                <a:cs typeface="Arial"/>
              </a:rPr>
              <a:t>in</a:t>
            </a:r>
            <a:r>
              <a:rPr sz="2800" spc="-15" dirty="0">
                <a:solidFill>
                  <a:srgbClr val="177AC0"/>
                </a:solidFill>
                <a:latin typeface="Arial"/>
                <a:cs typeface="Arial"/>
              </a:rPr>
              <a:t> </a:t>
            </a:r>
            <a:r>
              <a:rPr sz="2800" dirty="0">
                <a:solidFill>
                  <a:srgbClr val="177AC0"/>
                </a:solidFill>
                <a:latin typeface="Arial"/>
                <a:cs typeface="Arial"/>
              </a:rPr>
              <a:t>previous</a:t>
            </a:r>
            <a:r>
              <a:rPr sz="2800" spc="5" dirty="0">
                <a:solidFill>
                  <a:srgbClr val="177AC0"/>
                </a:solidFill>
                <a:latin typeface="Arial"/>
                <a:cs typeface="Arial"/>
              </a:rPr>
              <a:t> </a:t>
            </a:r>
            <a:r>
              <a:rPr sz="2800" dirty="0">
                <a:solidFill>
                  <a:srgbClr val="177AC0"/>
                </a:solidFill>
                <a:latin typeface="Arial"/>
                <a:cs typeface="Arial"/>
              </a:rPr>
              <a:t>years,</a:t>
            </a:r>
            <a:r>
              <a:rPr sz="2800" spc="-15" dirty="0">
                <a:solidFill>
                  <a:srgbClr val="177AC0"/>
                </a:solidFill>
                <a:latin typeface="Arial"/>
                <a:cs typeface="Arial"/>
              </a:rPr>
              <a:t> </a:t>
            </a:r>
            <a:r>
              <a:rPr sz="2800" dirty="0">
                <a:solidFill>
                  <a:srgbClr val="177AC0"/>
                </a:solidFill>
                <a:latin typeface="Arial"/>
                <a:cs typeface="Arial"/>
              </a:rPr>
              <a:t>the</a:t>
            </a:r>
            <a:r>
              <a:rPr sz="2800" spc="-15" dirty="0">
                <a:solidFill>
                  <a:srgbClr val="177AC0"/>
                </a:solidFill>
                <a:latin typeface="Arial"/>
                <a:cs typeface="Arial"/>
              </a:rPr>
              <a:t> </a:t>
            </a:r>
            <a:r>
              <a:rPr sz="2800" dirty="0">
                <a:solidFill>
                  <a:srgbClr val="177AC0"/>
                </a:solidFill>
                <a:latin typeface="Arial"/>
                <a:cs typeface="Arial"/>
              </a:rPr>
              <a:t>2021–22</a:t>
            </a:r>
            <a:r>
              <a:rPr sz="2800" spc="10" dirty="0">
                <a:solidFill>
                  <a:srgbClr val="177AC0"/>
                </a:solidFill>
                <a:latin typeface="Arial"/>
                <a:cs typeface="Arial"/>
              </a:rPr>
              <a:t> </a:t>
            </a:r>
            <a:r>
              <a:rPr sz="2800" dirty="0">
                <a:solidFill>
                  <a:srgbClr val="177AC0"/>
                </a:solidFill>
                <a:latin typeface="Arial"/>
                <a:cs typeface="Arial"/>
              </a:rPr>
              <a:t>CRDC</a:t>
            </a:r>
            <a:r>
              <a:rPr sz="2800" spc="-15" dirty="0">
                <a:solidFill>
                  <a:srgbClr val="177AC0"/>
                </a:solidFill>
                <a:latin typeface="Arial"/>
                <a:cs typeface="Arial"/>
              </a:rPr>
              <a:t> </a:t>
            </a:r>
            <a:r>
              <a:rPr sz="2800" dirty="0">
                <a:solidFill>
                  <a:srgbClr val="177AC0"/>
                </a:solidFill>
                <a:latin typeface="Arial"/>
                <a:cs typeface="Arial"/>
              </a:rPr>
              <a:t>will</a:t>
            </a:r>
            <a:r>
              <a:rPr sz="2800" spc="-5" dirty="0">
                <a:solidFill>
                  <a:srgbClr val="177AC0"/>
                </a:solidFill>
                <a:latin typeface="Arial"/>
                <a:cs typeface="Arial"/>
              </a:rPr>
              <a:t> </a:t>
            </a:r>
            <a:r>
              <a:rPr sz="2800" dirty="0">
                <a:solidFill>
                  <a:srgbClr val="177AC0"/>
                </a:solidFill>
                <a:latin typeface="Arial"/>
                <a:cs typeface="Arial"/>
              </a:rPr>
              <a:t>be</a:t>
            </a:r>
            <a:r>
              <a:rPr sz="2800" spc="-15" dirty="0">
                <a:solidFill>
                  <a:srgbClr val="177AC0"/>
                </a:solidFill>
                <a:latin typeface="Arial"/>
                <a:cs typeface="Arial"/>
              </a:rPr>
              <a:t> </a:t>
            </a:r>
            <a:r>
              <a:rPr sz="2800" dirty="0">
                <a:solidFill>
                  <a:srgbClr val="177AC0"/>
                </a:solidFill>
                <a:latin typeface="Arial"/>
                <a:cs typeface="Arial"/>
              </a:rPr>
              <a:t>a</a:t>
            </a:r>
            <a:r>
              <a:rPr sz="2800" spc="-15" dirty="0">
                <a:solidFill>
                  <a:srgbClr val="177AC0"/>
                </a:solidFill>
                <a:latin typeface="Arial"/>
                <a:cs typeface="Arial"/>
              </a:rPr>
              <a:t> </a:t>
            </a:r>
            <a:r>
              <a:rPr sz="2800" dirty="0">
                <a:solidFill>
                  <a:srgbClr val="177AC0"/>
                </a:solidFill>
                <a:latin typeface="Arial"/>
                <a:cs typeface="Arial"/>
              </a:rPr>
              <a:t>universal</a:t>
            </a:r>
            <a:r>
              <a:rPr sz="2800" spc="5" dirty="0">
                <a:solidFill>
                  <a:srgbClr val="177AC0"/>
                </a:solidFill>
                <a:latin typeface="Arial"/>
                <a:cs typeface="Arial"/>
              </a:rPr>
              <a:t> </a:t>
            </a:r>
            <a:r>
              <a:rPr sz="2800" dirty="0">
                <a:solidFill>
                  <a:srgbClr val="177AC0"/>
                </a:solidFill>
                <a:latin typeface="Arial"/>
                <a:cs typeface="Arial"/>
              </a:rPr>
              <a:t>collection</a:t>
            </a:r>
            <a:r>
              <a:rPr sz="2800" spc="5" dirty="0">
                <a:solidFill>
                  <a:srgbClr val="177AC0"/>
                </a:solidFill>
                <a:latin typeface="Arial"/>
                <a:cs typeface="Arial"/>
              </a:rPr>
              <a:t> </a:t>
            </a:r>
            <a:r>
              <a:rPr sz="2800" dirty="0">
                <a:solidFill>
                  <a:srgbClr val="177AC0"/>
                </a:solidFill>
                <a:latin typeface="Arial"/>
                <a:cs typeface="Arial"/>
              </a:rPr>
              <a:t>in</a:t>
            </a:r>
            <a:r>
              <a:rPr sz="2800" spc="-10" dirty="0">
                <a:solidFill>
                  <a:srgbClr val="177AC0"/>
                </a:solidFill>
                <a:latin typeface="Arial"/>
                <a:cs typeface="Arial"/>
              </a:rPr>
              <a:t> which </a:t>
            </a:r>
            <a:r>
              <a:rPr sz="2800" dirty="0">
                <a:solidFill>
                  <a:srgbClr val="177AC0"/>
                </a:solidFill>
                <a:latin typeface="Arial"/>
                <a:cs typeface="Arial"/>
              </a:rPr>
              <a:t>every</a:t>
            </a:r>
            <a:r>
              <a:rPr sz="2800" spc="-10" dirty="0">
                <a:solidFill>
                  <a:srgbClr val="177AC0"/>
                </a:solidFill>
                <a:latin typeface="Arial"/>
                <a:cs typeface="Arial"/>
              </a:rPr>
              <a:t> </a:t>
            </a:r>
            <a:r>
              <a:rPr sz="2800" dirty="0">
                <a:solidFill>
                  <a:srgbClr val="177AC0"/>
                </a:solidFill>
                <a:latin typeface="Arial"/>
                <a:cs typeface="Arial"/>
              </a:rPr>
              <a:t>public</a:t>
            </a:r>
            <a:r>
              <a:rPr sz="2800" spc="-5" dirty="0">
                <a:solidFill>
                  <a:srgbClr val="177AC0"/>
                </a:solidFill>
                <a:latin typeface="Arial"/>
                <a:cs typeface="Arial"/>
              </a:rPr>
              <a:t> </a:t>
            </a:r>
            <a:r>
              <a:rPr sz="2800" dirty="0">
                <a:solidFill>
                  <a:srgbClr val="177AC0"/>
                </a:solidFill>
                <a:latin typeface="Arial"/>
                <a:cs typeface="Arial"/>
              </a:rPr>
              <a:t>school</a:t>
            </a:r>
            <a:r>
              <a:rPr sz="2800" spc="-5" dirty="0">
                <a:solidFill>
                  <a:srgbClr val="177AC0"/>
                </a:solidFill>
                <a:latin typeface="Arial"/>
                <a:cs typeface="Arial"/>
              </a:rPr>
              <a:t> </a:t>
            </a:r>
            <a:r>
              <a:rPr sz="2800" dirty="0">
                <a:solidFill>
                  <a:srgbClr val="177AC0"/>
                </a:solidFill>
                <a:latin typeface="Arial"/>
                <a:cs typeface="Arial"/>
              </a:rPr>
              <a:t>district</a:t>
            </a:r>
            <a:r>
              <a:rPr sz="2800" spc="-20" dirty="0">
                <a:solidFill>
                  <a:srgbClr val="177AC0"/>
                </a:solidFill>
                <a:latin typeface="Arial"/>
                <a:cs typeface="Arial"/>
              </a:rPr>
              <a:t> </a:t>
            </a:r>
            <a:r>
              <a:rPr sz="2800" dirty="0">
                <a:solidFill>
                  <a:srgbClr val="177AC0"/>
                </a:solidFill>
                <a:latin typeface="Arial"/>
                <a:cs typeface="Arial"/>
              </a:rPr>
              <a:t>and</a:t>
            </a:r>
            <a:r>
              <a:rPr sz="2800" spc="-10" dirty="0">
                <a:solidFill>
                  <a:srgbClr val="177AC0"/>
                </a:solidFill>
                <a:latin typeface="Arial"/>
                <a:cs typeface="Arial"/>
              </a:rPr>
              <a:t> </a:t>
            </a:r>
            <a:r>
              <a:rPr sz="2800" dirty="0">
                <a:solidFill>
                  <a:srgbClr val="177AC0"/>
                </a:solidFill>
                <a:latin typeface="Arial"/>
                <a:cs typeface="Arial"/>
              </a:rPr>
              <a:t>school</a:t>
            </a:r>
            <a:r>
              <a:rPr sz="2800" spc="-10" dirty="0">
                <a:solidFill>
                  <a:srgbClr val="177AC0"/>
                </a:solidFill>
                <a:latin typeface="Arial"/>
                <a:cs typeface="Arial"/>
              </a:rPr>
              <a:t> </a:t>
            </a:r>
            <a:r>
              <a:rPr sz="2800" dirty="0">
                <a:solidFill>
                  <a:srgbClr val="177AC0"/>
                </a:solidFill>
                <a:latin typeface="Arial"/>
                <a:cs typeface="Arial"/>
              </a:rPr>
              <a:t>in</a:t>
            </a:r>
            <a:r>
              <a:rPr sz="2800" spc="-20" dirty="0">
                <a:solidFill>
                  <a:srgbClr val="177AC0"/>
                </a:solidFill>
                <a:latin typeface="Arial"/>
                <a:cs typeface="Arial"/>
              </a:rPr>
              <a:t> </a:t>
            </a:r>
            <a:r>
              <a:rPr sz="2800" dirty="0">
                <a:solidFill>
                  <a:srgbClr val="177AC0"/>
                </a:solidFill>
                <a:latin typeface="Arial"/>
                <a:cs typeface="Arial"/>
              </a:rPr>
              <a:t>the</a:t>
            </a:r>
            <a:r>
              <a:rPr sz="2800" spc="-15" dirty="0">
                <a:solidFill>
                  <a:srgbClr val="177AC0"/>
                </a:solidFill>
                <a:latin typeface="Arial"/>
                <a:cs typeface="Arial"/>
              </a:rPr>
              <a:t> </a:t>
            </a:r>
            <a:r>
              <a:rPr sz="2800" dirty="0">
                <a:solidFill>
                  <a:srgbClr val="177AC0"/>
                </a:solidFill>
                <a:latin typeface="Arial"/>
                <a:cs typeface="Arial"/>
              </a:rPr>
              <a:t>country</a:t>
            </a:r>
            <a:r>
              <a:rPr sz="2800" spc="-10" dirty="0">
                <a:solidFill>
                  <a:srgbClr val="177AC0"/>
                </a:solidFill>
                <a:latin typeface="Arial"/>
                <a:cs typeface="Arial"/>
              </a:rPr>
              <a:t> </a:t>
            </a:r>
            <a:r>
              <a:rPr sz="2800" dirty="0">
                <a:solidFill>
                  <a:srgbClr val="177AC0"/>
                </a:solidFill>
                <a:latin typeface="Arial"/>
                <a:cs typeface="Arial"/>
              </a:rPr>
              <a:t>that</a:t>
            </a:r>
            <a:r>
              <a:rPr sz="2800" spc="-25" dirty="0">
                <a:solidFill>
                  <a:srgbClr val="177AC0"/>
                </a:solidFill>
                <a:latin typeface="Arial"/>
                <a:cs typeface="Arial"/>
              </a:rPr>
              <a:t> </a:t>
            </a:r>
            <a:r>
              <a:rPr sz="2800" dirty="0">
                <a:solidFill>
                  <a:srgbClr val="177AC0"/>
                </a:solidFill>
                <a:latin typeface="Arial"/>
                <a:cs typeface="Arial"/>
              </a:rPr>
              <a:t>receives </a:t>
            </a:r>
            <a:r>
              <a:rPr sz="2800" spc="-10" dirty="0">
                <a:solidFill>
                  <a:srgbClr val="177AC0"/>
                </a:solidFill>
                <a:latin typeface="Arial"/>
                <a:cs typeface="Arial"/>
              </a:rPr>
              <a:t>federal </a:t>
            </a:r>
            <a:r>
              <a:rPr sz="2800" dirty="0">
                <a:solidFill>
                  <a:srgbClr val="177AC0"/>
                </a:solidFill>
                <a:latin typeface="Arial"/>
                <a:cs typeface="Arial"/>
              </a:rPr>
              <a:t>financial</a:t>
            </a:r>
            <a:r>
              <a:rPr sz="2800" spc="-15" dirty="0">
                <a:solidFill>
                  <a:srgbClr val="177AC0"/>
                </a:solidFill>
                <a:latin typeface="Arial"/>
                <a:cs typeface="Arial"/>
              </a:rPr>
              <a:t> </a:t>
            </a:r>
            <a:r>
              <a:rPr sz="2800" dirty="0">
                <a:solidFill>
                  <a:srgbClr val="177AC0"/>
                </a:solidFill>
                <a:latin typeface="Arial"/>
                <a:cs typeface="Arial"/>
              </a:rPr>
              <a:t>assistance</a:t>
            </a:r>
            <a:r>
              <a:rPr sz="2800" spc="-10" dirty="0">
                <a:solidFill>
                  <a:srgbClr val="177AC0"/>
                </a:solidFill>
                <a:latin typeface="Arial"/>
                <a:cs typeface="Arial"/>
              </a:rPr>
              <a:t> </a:t>
            </a:r>
            <a:r>
              <a:rPr sz="2800" dirty="0">
                <a:solidFill>
                  <a:srgbClr val="177AC0"/>
                </a:solidFill>
                <a:latin typeface="Arial"/>
                <a:cs typeface="Arial"/>
              </a:rPr>
              <a:t>from</a:t>
            </a:r>
            <a:r>
              <a:rPr sz="2800" spc="-20" dirty="0">
                <a:solidFill>
                  <a:srgbClr val="177AC0"/>
                </a:solidFill>
                <a:latin typeface="Arial"/>
                <a:cs typeface="Arial"/>
              </a:rPr>
              <a:t> </a:t>
            </a:r>
            <a:r>
              <a:rPr sz="2800" dirty="0">
                <a:solidFill>
                  <a:srgbClr val="177AC0"/>
                </a:solidFill>
                <a:latin typeface="Arial"/>
                <a:cs typeface="Arial"/>
              </a:rPr>
              <a:t>the</a:t>
            </a:r>
            <a:r>
              <a:rPr sz="2800" spc="-25" dirty="0">
                <a:solidFill>
                  <a:srgbClr val="177AC0"/>
                </a:solidFill>
                <a:latin typeface="Arial"/>
                <a:cs typeface="Arial"/>
              </a:rPr>
              <a:t> </a:t>
            </a:r>
            <a:r>
              <a:rPr sz="2800" dirty="0">
                <a:solidFill>
                  <a:srgbClr val="177AC0"/>
                </a:solidFill>
                <a:latin typeface="Arial"/>
                <a:cs typeface="Arial"/>
              </a:rPr>
              <a:t>Department is</a:t>
            </a:r>
            <a:r>
              <a:rPr sz="2800" spc="-25" dirty="0">
                <a:solidFill>
                  <a:srgbClr val="177AC0"/>
                </a:solidFill>
                <a:latin typeface="Arial"/>
                <a:cs typeface="Arial"/>
              </a:rPr>
              <a:t> </a:t>
            </a:r>
            <a:r>
              <a:rPr sz="2800" dirty="0">
                <a:solidFill>
                  <a:srgbClr val="177AC0"/>
                </a:solidFill>
                <a:latin typeface="Arial"/>
                <a:cs typeface="Arial"/>
              </a:rPr>
              <a:t>required</a:t>
            </a:r>
            <a:r>
              <a:rPr sz="2800" spc="5" dirty="0">
                <a:solidFill>
                  <a:srgbClr val="177AC0"/>
                </a:solidFill>
                <a:latin typeface="Arial"/>
                <a:cs typeface="Arial"/>
              </a:rPr>
              <a:t> </a:t>
            </a:r>
            <a:r>
              <a:rPr sz="2800" dirty="0">
                <a:solidFill>
                  <a:srgbClr val="177AC0"/>
                </a:solidFill>
                <a:latin typeface="Arial"/>
                <a:cs typeface="Arial"/>
              </a:rPr>
              <a:t>to</a:t>
            </a:r>
            <a:r>
              <a:rPr sz="2800" spc="-25" dirty="0">
                <a:solidFill>
                  <a:srgbClr val="177AC0"/>
                </a:solidFill>
                <a:latin typeface="Arial"/>
                <a:cs typeface="Arial"/>
              </a:rPr>
              <a:t> </a:t>
            </a:r>
            <a:r>
              <a:rPr sz="2800" spc="-10" dirty="0">
                <a:solidFill>
                  <a:srgbClr val="177AC0"/>
                </a:solidFill>
                <a:latin typeface="Arial"/>
                <a:cs typeface="Arial"/>
              </a:rPr>
              <a:t>participate.</a:t>
            </a:r>
            <a:endParaRPr sz="2800" dirty="0">
              <a:latin typeface="Arial"/>
              <a:cs typeface="Arial"/>
            </a:endParaRPr>
          </a:p>
        </p:txBody>
      </p:sp>
    </p:spTree>
    <p:extLst>
      <p:ext uri="{BB962C8B-B14F-4D97-AF65-F5344CB8AC3E}">
        <p14:creationId xmlns:p14="http://schemas.microsoft.com/office/powerpoint/2010/main" val="349739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1171955"/>
          </a:xfrm>
          <a:prstGeom prst="rect">
            <a:avLst/>
          </a:prstGeom>
        </p:spPr>
      </p:pic>
      <p:sp>
        <p:nvSpPr>
          <p:cNvPr id="3" name="object 3"/>
          <p:cNvSpPr txBox="1">
            <a:spLocks noGrp="1"/>
          </p:cNvSpPr>
          <p:nvPr>
            <p:ph type="title"/>
          </p:nvPr>
        </p:nvSpPr>
        <p:spPr>
          <a:prstGeom prst="rect">
            <a:avLst/>
          </a:prstGeom>
        </p:spPr>
        <p:txBody>
          <a:bodyPr vert="horz" wrap="square" lIns="0" tIns="211091" rIns="0" bIns="0" rtlCol="0">
            <a:spAutoFit/>
          </a:bodyPr>
          <a:lstStyle/>
          <a:p>
            <a:pPr marL="116839">
              <a:lnSpc>
                <a:spcPct val="100000"/>
              </a:lnSpc>
              <a:spcBef>
                <a:spcPts val="100"/>
              </a:spcBef>
            </a:pPr>
            <a:r>
              <a:rPr dirty="0"/>
              <a:t>Civil</a:t>
            </a:r>
            <a:r>
              <a:rPr spc="10" dirty="0"/>
              <a:t> </a:t>
            </a:r>
            <a:r>
              <a:rPr dirty="0"/>
              <a:t>Right</a:t>
            </a:r>
            <a:r>
              <a:rPr spc="-5" dirty="0"/>
              <a:t> </a:t>
            </a:r>
            <a:r>
              <a:rPr dirty="0"/>
              <a:t>Data</a:t>
            </a:r>
            <a:r>
              <a:rPr spc="5" dirty="0"/>
              <a:t> </a:t>
            </a:r>
            <a:r>
              <a:rPr dirty="0"/>
              <a:t>Collection</a:t>
            </a:r>
            <a:r>
              <a:rPr spc="30" dirty="0"/>
              <a:t> </a:t>
            </a:r>
            <a:r>
              <a:rPr spc="-10" dirty="0"/>
              <a:t>(CRDC)</a:t>
            </a: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4" name="object 4"/>
          <p:cNvSpPr txBox="1"/>
          <p:nvPr/>
        </p:nvSpPr>
        <p:spPr>
          <a:xfrm>
            <a:off x="418396" y="1285066"/>
            <a:ext cx="10923905" cy="3890809"/>
          </a:xfrm>
          <a:prstGeom prst="rect">
            <a:avLst/>
          </a:prstGeom>
        </p:spPr>
        <p:txBody>
          <a:bodyPr vert="horz" wrap="square" lIns="0" tIns="12700" rIns="0" bIns="0" rtlCol="0">
            <a:spAutoFit/>
          </a:bodyPr>
          <a:lstStyle/>
          <a:p>
            <a:pPr marL="298450" marR="368300" indent="-285750">
              <a:lnSpc>
                <a:spcPct val="100000"/>
              </a:lnSpc>
              <a:buChar char="•"/>
              <a:tabLst>
                <a:tab pos="298450" algn="l"/>
              </a:tabLst>
            </a:pPr>
            <a:r>
              <a:rPr lang="en-US" sz="28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Click here</a:t>
            </a:r>
            <a:r>
              <a:rPr lang="en-US" sz="2800" dirty="0">
                <a:solidFill>
                  <a:srgbClr val="0070C0"/>
                </a:solidFill>
                <a:latin typeface="Arial" panose="020B0604020202020204" pitchFamily="34" charset="0"/>
                <a:cs typeface="Arial" panose="020B0604020202020204" pitchFamily="34" charset="0"/>
              </a:rPr>
              <a:t> to download and review the detailed data element matrix, with a column (OSDE Provided) that indicates whether or not the element has been submitted.</a:t>
            </a:r>
          </a:p>
          <a:p>
            <a:pPr marL="298450" marR="368300" indent="-285750">
              <a:lnSpc>
                <a:spcPct val="100000"/>
              </a:lnSpc>
              <a:buChar char="•"/>
              <a:tabLst>
                <a:tab pos="298450" algn="l"/>
              </a:tabLst>
            </a:pPr>
            <a:r>
              <a:rPr lang="en-US" sz="2800"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Click here</a:t>
            </a:r>
            <a:r>
              <a:rPr lang="en-US" sz="2800" dirty="0">
                <a:solidFill>
                  <a:srgbClr val="0070C0"/>
                </a:solidFill>
                <a:latin typeface="Arial" panose="020B0604020202020204" pitchFamily="34" charset="0"/>
                <a:cs typeface="Arial" panose="020B0604020202020204" pitchFamily="34" charset="0"/>
              </a:rPr>
              <a:t> for more guidance on the CRDC from USDE, including a general guide to this report and answers to common questions.</a:t>
            </a:r>
          </a:p>
          <a:p>
            <a:pPr marL="298450" marR="368300" indent="-285750">
              <a:lnSpc>
                <a:spcPct val="100000"/>
              </a:lnSpc>
              <a:buChar char="•"/>
              <a:tabLst>
                <a:tab pos="298450" algn="l"/>
              </a:tabLst>
            </a:pPr>
            <a:r>
              <a:rPr lang="en-US" sz="2800" dirty="0">
                <a:solidFill>
                  <a:srgbClr val="0070C0"/>
                </a:solidFill>
                <a:latin typeface="Arial" panose="020B0604020202020204" pitchFamily="34" charset="0"/>
                <a:cs typeface="Arial" panose="020B0604020202020204" pitchFamily="34" charset="0"/>
              </a:rPr>
              <a:t>For specific questions related to the collection tools, file layouts, and timelines, contact the CRDC Partner Support Center at </a:t>
            </a:r>
            <a:r>
              <a:rPr lang="en-US" sz="2800" dirty="0">
                <a:solidFill>
                  <a:srgbClr val="0070C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crdc@aemcorp.com</a:t>
            </a:r>
            <a:r>
              <a:rPr lang="en-US" sz="2800" dirty="0">
                <a:solidFill>
                  <a:srgbClr val="0070C0"/>
                </a:solidFill>
                <a:latin typeface="Arial" panose="020B0604020202020204" pitchFamily="34" charset="0"/>
                <a:cs typeface="Arial" panose="020B0604020202020204" pitchFamily="34" charset="0"/>
              </a:rPr>
              <a:t> or 855-255-6901.</a:t>
            </a:r>
            <a:endParaRPr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608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1171955"/>
          </a:xfrm>
          <a:prstGeom prst="rect">
            <a:avLst/>
          </a:prstGeom>
        </p:spPr>
      </p:pic>
      <p:sp>
        <p:nvSpPr>
          <p:cNvPr id="3" name="object 3"/>
          <p:cNvSpPr txBox="1">
            <a:spLocks noGrp="1"/>
          </p:cNvSpPr>
          <p:nvPr>
            <p:ph type="title"/>
          </p:nvPr>
        </p:nvSpPr>
        <p:spPr>
          <a:prstGeom prst="rect">
            <a:avLst/>
          </a:prstGeom>
        </p:spPr>
        <p:txBody>
          <a:bodyPr vert="horz" wrap="square" lIns="0" tIns="211091" rIns="0" bIns="0" rtlCol="0">
            <a:spAutoFit/>
          </a:bodyPr>
          <a:lstStyle/>
          <a:p>
            <a:pPr marL="116839">
              <a:lnSpc>
                <a:spcPct val="100000"/>
              </a:lnSpc>
              <a:spcBef>
                <a:spcPts val="100"/>
              </a:spcBef>
            </a:pPr>
            <a:r>
              <a:rPr dirty="0"/>
              <a:t>Civil</a:t>
            </a:r>
            <a:r>
              <a:rPr spc="10" dirty="0"/>
              <a:t> </a:t>
            </a:r>
            <a:r>
              <a:rPr dirty="0"/>
              <a:t>Right</a:t>
            </a:r>
            <a:r>
              <a:rPr spc="-5" dirty="0"/>
              <a:t> </a:t>
            </a:r>
            <a:r>
              <a:rPr dirty="0"/>
              <a:t>Data</a:t>
            </a:r>
            <a:r>
              <a:rPr spc="5" dirty="0"/>
              <a:t> </a:t>
            </a:r>
            <a:r>
              <a:rPr dirty="0"/>
              <a:t>Collection</a:t>
            </a:r>
            <a:r>
              <a:rPr spc="30" dirty="0"/>
              <a:t> </a:t>
            </a:r>
            <a:r>
              <a:rPr spc="-10" dirty="0"/>
              <a:t>(CRDC)</a:t>
            </a: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4" name="object 4"/>
          <p:cNvSpPr txBox="1"/>
          <p:nvPr/>
        </p:nvSpPr>
        <p:spPr>
          <a:xfrm>
            <a:off x="418396" y="1285066"/>
            <a:ext cx="10923905" cy="5121915"/>
          </a:xfrm>
          <a:prstGeom prst="rect">
            <a:avLst/>
          </a:prstGeom>
        </p:spPr>
        <p:txBody>
          <a:bodyPr vert="horz" wrap="square" lIns="0" tIns="12700" rIns="0" bIns="0" rtlCol="0">
            <a:spAutoFit/>
          </a:bodyPr>
          <a:lstStyle/>
          <a:p>
            <a:pPr marL="12700" marR="368300">
              <a:lnSpc>
                <a:spcPct val="100000"/>
              </a:lnSpc>
              <a:tabLst>
                <a:tab pos="298450" algn="l"/>
              </a:tabLst>
            </a:pPr>
            <a:r>
              <a:rPr lang="en-US" sz="2800" dirty="0">
                <a:solidFill>
                  <a:srgbClr val="0070C0"/>
                </a:solidFill>
                <a:latin typeface="Arial" panose="020B0604020202020204" pitchFamily="34" charset="0"/>
                <a:cs typeface="Arial" panose="020B0604020202020204" pitchFamily="34" charset="0"/>
              </a:rPr>
              <a:t>We are providing CRDC training for those who are new to CRDC reporting.  Please select one session below to register.</a:t>
            </a:r>
          </a:p>
          <a:p>
            <a:pPr marL="12700" marR="368300">
              <a:lnSpc>
                <a:spcPct val="100000"/>
              </a:lnSpc>
              <a:tabLst>
                <a:tab pos="298450" algn="l"/>
              </a:tabLst>
            </a:pPr>
            <a:endParaRPr lang="en-US" sz="2800" dirty="0">
              <a:solidFill>
                <a:srgbClr val="0070C0"/>
              </a:solidFill>
              <a:latin typeface="Arial" panose="020B0604020202020204" pitchFamily="34" charset="0"/>
              <a:cs typeface="Arial" panose="020B0604020202020204" pitchFamily="34" charset="0"/>
            </a:endParaRPr>
          </a:p>
          <a:p>
            <a:pPr marL="0" marR="0">
              <a:spcBef>
                <a:spcPts val="0"/>
              </a:spcBef>
              <a:spcAft>
                <a:spcPts val="0"/>
              </a:spcAft>
            </a:pPr>
            <a:r>
              <a:rPr lang="en-US" sz="24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CRDC Introduction Session</a:t>
            </a:r>
          </a:p>
          <a:p>
            <a:pPr marL="0" marR="0">
              <a:spcBef>
                <a:spcPts val="0"/>
              </a:spcBef>
              <a:spcAft>
                <a:spcPts val="0"/>
              </a:spcAft>
            </a:pPr>
            <a:r>
              <a:rPr lang="en-US" sz="24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Jan 11, 2024, 11:00 AM</a:t>
            </a:r>
          </a:p>
          <a:p>
            <a:pPr marL="0" marR="0">
              <a:spcBef>
                <a:spcPts val="0"/>
              </a:spcBef>
              <a:spcAft>
                <a:spcPts val="0"/>
              </a:spcAft>
            </a:pPr>
            <a:r>
              <a:rPr lang="en-US" sz="2400" u="sng" dirty="0">
                <a:solidFill>
                  <a:schemeClr val="accent1"/>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Click here to register</a:t>
            </a:r>
            <a:endParaRPr lang="en-US" sz="24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0" marR="0">
              <a:spcBef>
                <a:spcPts val="0"/>
              </a:spcBef>
              <a:spcAft>
                <a:spcPts val="0"/>
              </a:spcAft>
            </a:pPr>
            <a:r>
              <a:rPr lang="en-US" sz="24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 </a:t>
            </a:r>
          </a:p>
          <a:p>
            <a:pPr marL="0" marR="0">
              <a:spcBef>
                <a:spcPts val="0"/>
              </a:spcBef>
              <a:spcAft>
                <a:spcPts val="0"/>
              </a:spcAft>
            </a:pPr>
            <a:r>
              <a:rPr lang="en-US" sz="24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CRDC Introduction Session</a:t>
            </a:r>
          </a:p>
          <a:p>
            <a:pPr marL="0" marR="0">
              <a:spcBef>
                <a:spcPts val="0"/>
              </a:spcBef>
              <a:spcAft>
                <a:spcPts val="0"/>
              </a:spcAft>
            </a:pPr>
            <a:r>
              <a:rPr lang="en-US" sz="2400" dirty="0">
                <a:solidFill>
                  <a:schemeClr val="accent1"/>
                </a:solidFill>
                <a:effectLst/>
                <a:latin typeface="Arial" panose="020B0604020202020204" pitchFamily="34" charset="0"/>
                <a:ea typeface="Calibri" panose="020F0502020204030204" pitchFamily="34" charset="0"/>
                <a:cs typeface="Arial" panose="020B0604020202020204" pitchFamily="34" charset="0"/>
              </a:rPr>
              <a:t>Jan 12, 2024, 09:00 AM </a:t>
            </a:r>
          </a:p>
          <a:p>
            <a:pPr marL="0" marR="0">
              <a:spcBef>
                <a:spcPts val="0"/>
              </a:spcBef>
              <a:spcAft>
                <a:spcPts val="0"/>
              </a:spcAft>
            </a:pPr>
            <a:r>
              <a:rPr lang="en-US" sz="2400" u="sng" dirty="0">
                <a:solidFill>
                  <a:schemeClr val="accent1"/>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Click here to register</a:t>
            </a:r>
            <a:endParaRPr lang="en-US" sz="2400" dirty="0">
              <a:solidFill>
                <a:schemeClr val="accent1"/>
              </a:solidFill>
              <a:effectLst/>
              <a:latin typeface="Arial" panose="020B0604020202020204" pitchFamily="34" charset="0"/>
              <a:ea typeface="Calibri" panose="020F0502020204030204" pitchFamily="34" charset="0"/>
              <a:cs typeface="Arial" panose="020B0604020202020204" pitchFamily="34" charset="0"/>
            </a:endParaRPr>
          </a:p>
          <a:p>
            <a:pPr marL="12700" marR="368300">
              <a:lnSpc>
                <a:spcPct val="100000"/>
              </a:lnSpc>
              <a:tabLst>
                <a:tab pos="298450" algn="l"/>
              </a:tabLst>
            </a:pPr>
            <a:endParaRPr lang="en-US" sz="2800" dirty="0">
              <a:solidFill>
                <a:srgbClr val="0070C0"/>
              </a:solidFill>
              <a:latin typeface="Arial" panose="020B0604020202020204" pitchFamily="34" charset="0"/>
              <a:cs typeface="Arial" panose="020B0604020202020204" pitchFamily="34" charset="0"/>
            </a:endParaRPr>
          </a:p>
          <a:p>
            <a:pPr marL="12700" marR="368300">
              <a:lnSpc>
                <a:spcPct val="100000"/>
              </a:lnSpc>
              <a:tabLst>
                <a:tab pos="298450" algn="l"/>
              </a:tabLst>
            </a:pPr>
            <a:endParaRPr lang="en-US" sz="28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3057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1171955"/>
          </a:xfrm>
          <a:prstGeom prst="rect">
            <a:avLst/>
          </a:prstGeom>
        </p:spPr>
      </p:pic>
      <p:sp>
        <p:nvSpPr>
          <p:cNvPr id="3" name="object 3"/>
          <p:cNvSpPr txBox="1">
            <a:spLocks noGrp="1"/>
          </p:cNvSpPr>
          <p:nvPr>
            <p:ph type="title"/>
          </p:nvPr>
        </p:nvSpPr>
        <p:spPr>
          <a:xfrm>
            <a:off x="84062" y="-52579"/>
            <a:ext cx="10888738" cy="951816"/>
          </a:xfrm>
          <a:prstGeom prst="rect">
            <a:avLst/>
          </a:prstGeom>
        </p:spPr>
        <p:txBody>
          <a:bodyPr vert="horz" wrap="square" lIns="0" tIns="211091" rIns="0" bIns="0" rtlCol="0">
            <a:spAutoFit/>
          </a:bodyPr>
          <a:lstStyle/>
          <a:p>
            <a:pPr marL="116839">
              <a:lnSpc>
                <a:spcPct val="100000"/>
              </a:lnSpc>
              <a:spcBef>
                <a:spcPts val="100"/>
              </a:spcBef>
            </a:pPr>
            <a:r>
              <a:rPr lang="en-US" dirty="0"/>
              <a:t>Postsecondary Coursework Review</a:t>
            </a:r>
            <a:endParaRPr spc="-10"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6" name="TextBox 5">
            <a:extLst>
              <a:ext uri="{FF2B5EF4-FFF2-40B4-BE49-F238E27FC236}">
                <a16:creationId xmlns:a16="http://schemas.microsoft.com/office/drawing/2014/main" id="{B6BE6D99-1446-458E-8F36-33E51EB5AD27}"/>
              </a:ext>
            </a:extLst>
          </p:cNvPr>
          <p:cNvSpPr txBox="1"/>
          <p:nvPr/>
        </p:nvSpPr>
        <p:spPr>
          <a:xfrm>
            <a:off x="304800" y="1447800"/>
            <a:ext cx="11506199" cy="4955203"/>
          </a:xfrm>
          <a:prstGeom prst="rect">
            <a:avLst/>
          </a:prstGeom>
          <a:noFill/>
        </p:spPr>
        <p:txBody>
          <a:bodyPr wrap="square" rtlCol="0">
            <a:spAutoFit/>
          </a:bodyPr>
          <a:lstStyle/>
          <a:p>
            <a:r>
              <a:rPr lang="en-US" sz="2400" dirty="0">
                <a:solidFill>
                  <a:schemeClr val="accent1"/>
                </a:solidFill>
                <a:latin typeface="Arial" panose="020B0604020202020204" pitchFamily="34" charset="0"/>
                <a:cs typeface="Arial" panose="020B0604020202020204" pitchFamily="34" charset="0"/>
              </a:rPr>
              <a:t>Now is the time to review postsecondary coursework as final 1</a:t>
            </a:r>
            <a:r>
              <a:rPr lang="en-US" sz="2400" baseline="30000" dirty="0">
                <a:solidFill>
                  <a:schemeClr val="accent1"/>
                </a:solidFill>
                <a:latin typeface="Arial" panose="020B0604020202020204" pitchFamily="34" charset="0"/>
                <a:cs typeface="Arial" panose="020B0604020202020204" pitchFamily="34" charset="0"/>
              </a:rPr>
              <a:t>st</a:t>
            </a:r>
            <a:r>
              <a:rPr lang="en-US" sz="2400" dirty="0">
                <a:solidFill>
                  <a:schemeClr val="accent1"/>
                </a:solidFill>
                <a:latin typeface="Arial" panose="020B0604020202020204" pitchFamily="34" charset="0"/>
                <a:cs typeface="Arial" panose="020B0604020202020204" pitchFamily="34" charset="0"/>
              </a:rPr>
              <a:t> semester grades should have been entered in your Student Information System.  Check the following:</a:t>
            </a:r>
          </a:p>
          <a:p>
            <a:pPr marL="914400" indent="-457200">
              <a:buFont typeface="Arial" panose="020B0604020202020204" pitchFamily="34" charset="0"/>
              <a:buChar char="•"/>
            </a:pPr>
            <a:r>
              <a:rPr lang="en-US" sz="2400" dirty="0">
                <a:solidFill>
                  <a:schemeClr val="accent1"/>
                </a:solidFill>
                <a:latin typeface="Arial" panose="020B0604020202020204" pitchFamily="34" charset="0"/>
                <a:cs typeface="Arial" panose="020B0604020202020204" pitchFamily="34" charset="0"/>
              </a:rPr>
              <a:t>AP coursework should display 1 grade, no PS credit will be earned until the end of the 2</a:t>
            </a:r>
            <a:r>
              <a:rPr lang="en-US" sz="2400" baseline="30000" dirty="0">
                <a:solidFill>
                  <a:schemeClr val="accent1"/>
                </a:solidFill>
                <a:latin typeface="Arial" panose="020B0604020202020204" pitchFamily="34" charset="0"/>
                <a:cs typeface="Arial" panose="020B0604020202020204" pitchFamily="34" charset="0"/>
              </a:rPr>
              <a:t>nd</a:t>
            </a:r>
            <a:r>
              <a:rPr lang="en-US" sz="2400" dirty="0">
                <a:solidFill>
                  <a:schemeClr val="accent1"/>
                </a:solidFill>
                <a:latin typeface="Arial" panose="020B0604020202020204" pitchFamily="34" charset="0"/>
                <a:cs typeface="Arial" panose="020B0604020202020204" pitchFamily="34" charset="0"/>
              </a:rPr>
              <a:t> semester and 2 grades are entered.</a:t>
            </a:r>
          </a:p>
          <a:p>
            <a:pPr marL="914400" indent="-457200">
              <a:buFont typeface="Arial" panose="020B0604020202020204" pitchFamily="34" charset="0"/>
              <a:buChar char="•"/>
            </a:pPr>
            <a:r>
              <a:rPr lang="en-US" sz="2400" dirty="0">
                <a:solidFill>
                  <a:schemeClr val="accent1"/>
                </a:solidFill>
                <a:latin typeface="Arial" panose="020B0604020202020204" pitchFamily="34" charset="0"/>
                <a:cs typeface="Arial" panose="020B0604020202020204" pitchFamily="34" charset="0"/>
              </a:rPr>
              <a:t>Concurrent College coursework should display 1</a:t>
            </a:r>
            <a:r>
              <a:rPr lang="en-US" sz="2400" baseline="30000" dirty="0">
                <a:solidFill>
                  <a:schemeClr val="accent1"/>
                </a:solidFill>
                <a:latin typeface="Arial" panose="020B0604020202020204" pitchFamily="34" charset="0"/>
                <a:cs typeface="Arial" panose="020B0604020202020204" pitchFamily="34" charset="0"/>
              </a:rPr>
              <a:t>st</a:t>
            </a:r>
            <a:r>
              <a:rPr lang="en-US" sz="2400" dirty="0">
                <a:solidFill>
                  <a:schemeClr val="accent1"/>
                </a:solidFill>
                <a:latin typeface="Arial" panose="020B0604020202020204" pitchFamily="34" charset="0"/>
                <a:cs typeface="Arial" panose="020B0604020202020204" pitchFamily="34" charset="0"/>
              </a:rPr>
              <a:t> semester grades and PS credit should display a Y.</a:t>
            </a:r>
          </a:p>
          <a:p>
            <a:pPr marL="914400" indent="-457200">
              <a:buFont typeface="Arial" panose="020B0604020202020204" pitchFamily="34" charset="0"/>
              <a:buChar char="•"/>
            </a:pPr>
            <a:r>
              <a:rPr lang="en-US" sz="2400" dirty="0">
                <a:solidFill>
                  <a:schemeClr val="accent1"/>
                </a:solidFill>
                <a:latin typeface="Arial" panose="020B0604020202020204" pitchFamily="34" charset="0"/>
                <a:cs typeface="Arial" panose="020B0604020202020204" pitchFamily="34" charset="0"/>
              </a:rPr>
              <a:t>Career Tech program coursework should display 1 grade, no PS credit will be earned until the end of the 2</a:t>
            </a:r>
            <a:r>
              <a:rPr lang="en-US" sz="2400" baseline="30000" dirty="0">
                <a:solidFill>
                  <a:schemeClr val="accent1"/>
                </a:solidFill>
                <a:latin typeface="Arial" panose="020B0604020202020204" pitchFamily="34" charset="0"/>
                <a:cs typeface="Arial" panose="020B0604020202020204" pitchFamily="34" charset="0"/>
              </a:rPr>
              <a:t>nd</a:t>
            </a:r>
            <a:r>
              <a:rPr lang="en-US" sz="2400" dirty="0">
                <a:solidFill>
                  <a:schemeClr val="accent1"/>
                </a:solidFill>
                <a:latin typeface="Arial" panose="020B0604020202020204" pitchFamily="34" charset="0"/>
                <a:cs typeface="Arial" panose="020B0604020202020204" pitchFamily="34" charset="0"/>
              </a:rPr>
              <a:t> semester and 2 grades are entered. </a:t>
            </a:r>
          </a:p>
          <a:p>
            <a:pPr marL="914400" indent="-457200">
              <a:buFont typeface="Arial" panose="020B0604020202020204" pitchFamily="34" charset="0"/>
              <a:buChar char="•"/>
            </a:pPr>
            <a:r>
              <a:rPr lang="en-US" sz="2400" dirty="0">
                <a:solidFill>
                  <a:schemeClr val="accent1"/>
                </a:solidFill>
                <a:latin typeface="Arial" panose="020B0604020202020204" pitchFamily="34" charset="0"/>
                <a:cs typeface="Arial" panose="020B0604020202020204" pitchFamily="34" charset="0"/>
              </a:rPr>
              <a:t>Internship coursework should display the 1</a:t>
            </a:r>
            <a:r>
              <a:rPr lang="en-US" sz="2400" baseline="30000" dirty="0">
                <a:solidFill>
                  <a:schemeClr val="accent1"/>
                </a:solidFill>
                <a:latin typeface="Arial" panose="020B0604020202020204" pitchFamily="34" charset="0"/>
                <a:cs typeface="Arial" panose="020B0604020202020204" pitchFamily="34" charset="0"/>
              </a:rPr>
              <a:t>st</a:t>
            </a:r>
            <a:r>
              <a:rPr lang="en-US" sz="2400" dirty="0">
                <a:solidFill>
                  <a:schemeClr val="accent1"/>
                </a:solidFill>
                <a:latin typeface="Arial" panose="020B0604020202020204" pitchFamily="34" charset="0"/>
                <a:cs typeface="Arial" panose="020B0604020202020204" pitchFamily="34" charset="0"/>
              </a:rPr>
              <a:t> semester grades and PS credit should display as Y.</a:t>
            </a:r>
          </a:p>
          <a:p>
            <a:r>
              <a:rPr lang="en-US" sz="2400" dirty="0">
                <a:solidFill>
                  <a:schemeClr val="accent1"/>
                </a:solidFill>
                <a:latin typeface="Arial" panose="020B0604020202020204" pitchFamily="34" charset="0"/>
                <a:cs typeface="Arial" panose="020B0604020202020204" pitchFamily="34" charset="0"/>
              </a:rPr>
              <a:t>Reach out to </a:t>
            </a:r>
            <a:r>
              <a:rPr lang="en-US" sz="2400" dirty="0">
                <a:solidFill>
                  <a:schemeClr val="accent1"/>
                </a:solidFill>
                <a:latin typeface="Arial" panose="020B0604020202020204" pitchFamily="34" charset="0"/>
                <a:cs typeface="Arial" panose="020B0604020202020204" pitchFamily="34" charset="0"/>
                <a:hlinkClick r:id="rId3"/>
              </a:rPr>
              <a:t>accountability@sde.ok.gov</a:t>
            </a:r>
            <a:r>
              <a:rPr lang="en-US" sz="2400" dirty="0">
                <a:solidFill>
                  <a:schemeClr val="accent1"/>
                </a:solidFill>
                <a:latin typeface="Arial" panose="020B0604020202020204" pitchFamily="34" charset="0"/>
                <a:cs typeface="Arial" panose="020B0604020202020204" pitchFamily="34" charset="0"/>
              </a:rPr>
              <a:t> or </a:t>
            </a:r>
            <a:r>
              <a:rPr lang="en-US" sz="2400" dirty="0">
                <a:solidFill>
                  <a:schemeClr val="accent1"/>
                </a:solidFill>
                <a:latin typeface="Arial" panose="020B0604020202020204" pitchFamily="34" charset="0"/>
                <a:cs typeface="Arial" panose="020B0604020202020204" pitchFamily="34" charset="0"/>
                <a:hlinkClick r:id="rId4"/>
              </a:rPr>
              <a:t>studentdatainfo@sde.ok.gov</a:t>
            </a:r>
            <a:r>
              <a:rPr lang="en-US" sz="2400" dirty="0">
                <a:solidFill>
                  <a:schemeClr val="accent1"/>
                </a:solidFill>
                <a:latin typeface="Arial" panose="020B0604020202020204" pitchFamily="34" charset="0"/>
                <a:cs typeface="Arial" panose="020B0604020202020204" pitchFamily="34" charset="0"/>
              </a:rPr>
              <a:t> immediately if postsecondary is not displaying as expected.	</a:t>
            </a:r>
            <a:r>
              <a:rPr lang="en-US" sz="2800" dirty="0">
                <a:solidFill>
                  <a:schemeClr val="accent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4490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1171955"/>
          </a:xfrm>
          <a:prstGeom prst="rect">
            <a:avLst/>
          </a:prstGeom>
        </p:spPr>
      </p:pic>
      <p:sp>
        <p:nvSpPr>
          <p:cNvPr id="3" name="object 3"/>
          <p:cNvSpPr txBox="1">
            <a:spLocks noGrp="1"/>
          </p:cNvSpPr>
          <p:nvPr>
            <p:ph type="title"/>
          </p:nvPr>
        </p:nvSpPr>
        <p:spPr>
          <a:xfrm>
            <a:off x="84062" y="-52579"/>
            <a:ext cx="10888738" cy="951816"/>
          </a:xfrm>
          <a:prstGeom prst="rect">
            <a:avLst/>
          </a:prstGeom>
        </p:spPr>
        <p:txBody>
          <a:bodyPr vert="horz" wrap="square" lIns="0" tIns="211091" rIns="0" bIns="0" rtlCol="0">
            <a:spAutoFit/>
          </a:bodyPr>
          <a:lstStyle/>
          <a:p>
            <a:pPr marL="116839">
              <a:lnSpc>
                <a:spcPct val="100000"/>
              </a:lnSpc>
              <a:spcBef>
                <a:spcPts val="100"/>
              </a:spcBef>
            </a:pPr>
            <a:r>
              <a:rPr lang="en-US" dirty="0"/>
              <a:t>Graduation Part-time Report</a:t>
            </a:r>
            <a:endParaRPr spc="-10"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6" name="TextBox 5">
            <a:extLst>
              <a:ext uri="{FF2B5EF4-FFF2-40B4-BE49-F238E27FC236}">
                <a16:creationId xmlns:a16="http://schemas.microsoft.com/office/drawing/2014/main" id="{B6BE6D99-1446-458E-8F36-33E51EB5AD27}"/>
              </a:ext>
            </a:extLst>
          </p:cNvPr>
          <p:cNvSpPr txBox="1"/>
          <p:nvPr/>
        </p:nvSpPr>
        <p:spPr>
          <a:xfrm>
            <a:off x="304800" y="1447800"/>
            <a:ext cx="11506199" cy="2369880"/>
          </a:xfrm>
          <a:prstGeom prst="rect">
            <a:avLst/>
          </a:prstGeom>
          <a:noFill/>
        </p:spPr>
        <p:txBody>
          <a:bodyPr wrap="square" rtlCol="0">
            <a:spAutoFit/>
          </a:bodyPr>
          <a:lstStyle/>
          <a:p>
            <a:r>
              <a:rPr lang="en-US" sz="2400" dirty="0">
                <a:solidFill>
                  <a:schemeClr val="accent1"/>
                </a:solidFill>
              </a:rPr>
              <a:t>The Graduation Part-time Report is now open and closes on February 2, 2024. All students who meet the criteria must be entered in the report by the end of the day on February 2nd. Districts will not be able to add students to the report after February 2nd. Please make sure that responsible staff are notified and have planned sufficient time to complete the report and the superintendent has certified by the due date.</a:t>
            </a:r>
            <a:r>
              <a:rPr lang="en-US" sz="2400" dirty="0">
                <a:solidFill>
                  <a:schemeClr val="accent1"/>
                </a:solidFill>
                <a:latin typeface="Arial" panose="020B0604020202020204" pitchFamily="34" charset="0"/>
                <a:cs typeface="Arial" panose="020B0604020202020204" pitchFamily="34" charset="0"/>
              </a:rPr>
              <a:t>	</a:t>
            </a:r>
            <a:r>
              <a:rPr lang="en-US" sz="2800" dirty="0">
                <a:solidFill>
                  <a:schemeClr val="accent1"/>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313874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1171955"/>
          </a:xfrm>
          <a:prstGeom prst="rect">
            <a:avLst/>
          </a:prstGeom>
        </p:spPr>
      </p:pic>
      <p:sp>
        <p:nvSpPr>
          <p:cNvPr id="3" name="object 3"/>
          <p:cNvSpPr txBox="1">
            <a:spLocks noGrp="1"/>
          </p:cNvSpPr>
          <p:nvPr>
            <p:ph type="title"/>
          </p:nvPr>
        </p:nvSpPr>
        <p:spPr>
          <a:xfrm>
            <a:off x="84062" y="-52579"/>
            <a:ext cx="10888738" cy="951816"/>
          </a:xfrm>
          <a:prstGeom prst="rect">
            <a:avLst/>
          </a:prstGeom>
        </p:spPr>
        <p:txBody>
          <a:bodyPr vert="horz" wrap="square" lIns="0" tIns="211091" rIns="0" bIns="0" rtlCol="0">
            <a:spAutoFit/>
          </a:bodyPr>
          <a:lstStyle/>
          <a:p>
            <a:pPr marL="116839">
              <a:lnSpc>
                <a:spcPct val="100000"/>
              </a:lnSpc>
              <a:spcBef>
                <a:spcPts val="100"/>
              </a:spcBef>
            </a:pPr>
            <a:r>
              <a:rPr lang="en-US" spc="-10" dirty="0"/>
              <a:t>Things you should know</a:t>
            </a:r>
            <a:endParaRPr spc="-10" dirty="0"/>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6" name="TextBox 5">
            <a:extLst>
              <a:ext uri="{FF2B5EF4-FFF2-40B4-BE49-F238E27FC236}">
                <a16:creationId xmlns:a16="http://schemas.microsoft.com/office/drawing/2014/main" id="{B6BE6D99-1446-458E-8F36-33E51EB5AD27}"/>
              </a:ext>
            </a:extLst>
          </p:cNvPr>
          <p:cNvSpPr txBox="1"/>
          <p:nvPr/>
        </p:nvSpPr>
        <p:spPr>
          <a:xfrm>
            <a:off x="304800" y="1447800"/>
            <a:ext cx="11506199" cy="4154984"/>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chemeClr val="accent1"/>
                </a:solidFill>
                <a:latin typeface="Arial" panose="020B0604020202020204" pitchFamily="34" charset="0"/>
                <a:cs typeface="Arial" panose="020B0604020202020204" pitchFamily="34" charset="0"/>
              </a:rPr>
              <a:t>Audit exit date and codes for withdrawn or dropped students- helps prevent them from appearing in the dropout list.</a:t>
            </a:r>
          </a:p>
          <a:p>
            <a:pPr marL="342900" indent="-342900">
              <a:buFont typeface="Arial" panose="020B0604020202020204" pitchFamily="34" charset="0"/>
              <a:buChar char="•"/>
            </a:pPr>
            <a:r>
              <a:rPr lang="en-US" sz="2400" dirty="0">
                <a:solidFill>
                  <a:schemeClr val="accent1"/>
                </a:solidFill>
                <a:latin typeface="Arial" panose="020B0604020202020204" pitchFamily="34" charset="0"/>
                <a:cs typeface="Arial" panose="020B0604020202020204" pitchFamily="34" charset="0"/>
              </a:rPr>
              <a:t>Alt Ed Student Participation – many schools still do not have student participation set up for the Alt Ed students. If you are one of those districts you can expect to hear from the Alt Ed Department.</a:t>
            </a:r>
          </a:p>
          <a:p>
            <a:pPr marL="342900" indent="-342900">
              <a:buFont typeface="Arial" panose="020B0604020202020204" pitchFamily="34" charset="0"/>
              <a:buChar char="•"/>
            </a:pPr>
            <a:r>
              <a:rPr lang="en-US" sz="2400" dirty="0">
                <a:solidFill>
                  <a:schemeClr val="accent1"/>
                </a:solidFill>
                <a:latin typeface="Arial" panose="020B0604020202020204" pitchFamily="34" charset="0"/>
                <a:cs typeface="Arial" panose="020B0604020202020204" pitchFamily="34" charset="0"/>
              </a:rPr>
              <a:t>We are currently performing Data Quality Checks on the October 1</a:t>
            </a:r>
            <a:r>
              <a:rPr lang="en-US" sz="2400" baseline="30000" dirty="0">
                <a:solidFill>
                  <a:schemeClr val="accent1"/>
                </a:solidFill>
                <a:latin typeface="Arial" panose="020B0604020202020204" pitchFamily="34" charset="0"/>
                <a:cs typeface="Arial" panose="020B0604020202020204" pitchFamily="34" charset="0"/>
              </a:rPr>
              <a:t>st</a:t>
            </a:r>
            <a:r>
              <a:rPr lang="en-US" sz="2400" dirty="0">
                <a:solidFill>
                  <a:schemeClr val="accent1"/>
                </a:solidFill>
                <a:latin typeface="Arial" panose="020B0604020202020204" pitchFamily="34" charset="0"/>
                <a:cs typeface="Arial" panose="020B0604020202020204" pitchFamily="34" charset="0"/>
              </a:rPr>
              <a:t>  Consolidated Report.  These checks will not affect your October 1</a:t>
            </a:r>
            <a:r>
              <a:rPr lang="en-US" sz="2400" baseline="30000" dirty="0">
                <a:solidFill>
                  <a:schemeClr val="accent1"/>
                </a:solidFill>
                <a:latin typeface="Arial" panose="020B0604020202020204" pitchFamily="34" charset="0"/>
                <a:cs typeface="Arial" panose="020B0604020202020204" pitchFamily="34" charset="0"/>
              </a:rPr>
              <a:t>st</a:t>
            </a:r>
            <a:r>
              <a:rPr lang="en-US" sz="2400" dirty="0">
                <a:solidFill>
                  <a:schemeClr val="accent1"/>
                </a:solidFill>
                <a:latin typeface="Arial" panose="020B0604020202020204" pitchFamily="34" charset="0"/>
                <a:cs typeface="Arial" panose="020B0604020202020204" pitchFamily="34" charset="0"/>
              </a:rPr>
              <a:t> numbers reported but we will be reaching out for you to make corrections in your SIS. We have completed Special Ed. We are currently working on Gifted and Talented and Economic Disadvantaged.  El is coming soon!</a:t>
            </a:r>
          </a:p>
          <a:p>
            <a:r>
              <a:rPr lang="en-US" sz="2400" dirty="0">
                <a:solidFill>
                  <a:schemeClr val="accent1"/>
                </a:solidFill>
                <a:latin typeface="Arial" panose="020B0604020202020204" pitchFamily="34" charset="0"/>
                <a:cs typeface="Arial" panose="020B0604020202020204" pitchFamily="34" charset="0"/>
              </a:rPr>
              <a:t>		</a:t>
            </a:r>
            <a:endParaRPr lang="en-US" sz="28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8400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590550"/>
          </a:xfrm>
          <a:prstGeom prst="rect">
            <a:avLst/>
          </a:prstGeom>
        </p:spPr>
      </p:pic>
      <p:sp>
        <p:nvSpPr>
          <p:cNvPr id="3" name="object 3"/>
          <p:cNvSpPr txBox="1"/>
          <p:nvPr/>
        </p:nvSpPr>
        <p:spPr>
          <a:xfrm>
            <a:off x="494375" y="793282"/>
            <a:ext cx="10907395" cy="2585720"/>
          </a:xfrm>
          <a:prstGeom prst="rect">
            <a:avLst/>
          </a:prstGeom>
        </p:spPr>
        <p:txBody>
          <a:bodyPr vert="horz" wrap="square" lIns="0" tIns="165100" rIns="0" bIns="0" rtlCol="0">
            <a:spAutoFit/>
          </a:bodyPr>
          <a:lstStyle/>
          <a:p>
            <a:pPr marL="240665" indent="-227965">
              <a:lnSpc>
                <a:spcPct val="100000"/>
              </a:lnSpc>
              <a:spcBef>
                <a:spcPts val="1300"/>
              </a:spcBef>
              <a:buClr>
                <a:srgbClr val="177AC0"/>
              </a:buClr>
              <a:buFont typeface="Arial"/>
              <a:buChar char="•"/>
              <a:tabLst>
                <a:tab pos="240665" algn="l"/>
              </a:tabLst>
            </a:pPr>
            <a:r>
              <a:rPr sz="3200" dirty="0">
                <a:solidFill>
                  <a:srgbClr val="0066CC"/>
                </a:solidFill>
                <a:latin typeface="Arial"/>
                <a:cs typeface="Arial"/>
              </a:rPr>
              <a:t>Send</a:t>
            </a:r>
            <a:r>
              <a:rPr sz="3200" spc="-70" dirty="0">
                <a:solidFill>
                  <a:srgbClr val="0066CC"/>
                </a:solidFill>
                <a:latin typeface="Arial"/>
                <a:cs typeface="Arial"/>
              </a:rPr>
              <a:t> </a:t>
            </a:r>
            <a:r>
              <a:rPr sz="3200" dirty="0">
                <a:solidFill>
                  <a:srgbClr val="0066CC"/>
                </a:solidFill>
                <a:latin typeface="Arial"/>
                <a:cs typeface="Arial"/>
              </a:rPr>
              <a:t>an</a:t>
            </a:r>
            <a:r>
              <a:rPr sz="3200" spc="-80" dirty="0">
                <a:solidFill>
                  <a:srgbClr val="0066CC"/>
                </a:solidFill>
                <a:latin typeface="Arial"/>
                <a:cs typeface="Arial"/>
              </a:rPr>
              <a:t> </a:t>
            </a:r>
            <a:r>
              <a:rPr sz="3200" spc="-10" dirty="0">
                <a:solidFill>
                  <a:srgbClr val="0066CC"/>
                </a:solidFill>
                <a:latin typeface="Arial"/>
                <a:cs typeface="Arial"/>
              </a:rPr>
              <a:t>email</a:t>
            </a:r>
            <a:endParaRPr sz="3200">
              <a:latin typeface="Arial"/>
              <a:cs typeface="Arial"/>
            </a:endParaRPr>
          </a:p>
          <a:p>
            <a:pPr marL="240665" indent="-227965">
              <a:lnSpc>
                <a:spcPct val="100000"/>
              </a:lnSpc>
              <a:spcBef>
                <a:spcPts val="1200"/>
              </a:spcBef>
              <a:buClr>
                <a:srgbClr val="177AC0"/>
              </a:buClr>
              <a:buChar char="•"/>
              <a:tabLst>
                <a:tab pos="240665" algn="l"/>
              </a:tabLst>
            </a:pPr>
            <a:r>
              <a:rPr sz="3200" dirty="0">
                <a:solidFill>
                  <a:srgbClr val="0066CC"/>
                </a:solidFill>
                <a:latin typeface="Arial"/>
                <a:cs typeface="Arial"/>
              </a:rPr>
              <a:t>Data</a:t>
            </a:r>
            <a:r>
              <a:rPr sz="3200" spc="-100" dirty="0">
                <a:solidFill>
                  <a:srgbClr val="0066CC"/>
                </a:solidFill>
                <a:latin typeface="Arial"/>
                <a:cs typeface="Arial"/>
              </a:rPr>
              <a:t> </a:t>
            </a:r>
            <a:r>
              <a:rPr sz="3200" dirty="0">
                <a:solidFill>
                  <a:srgbClr val="0066CC"/>
                </a:solidFill>
                <a:latin typeface="Arial"/>
                <a:cs typeface="Arial"/>
              </a:rPr>
              <a:t>&amp;</a:t>
            </a:r>
            <a:r>
              <a:rPr sz="3200" spc="-90" dirty="0">
                <a:solidFill>
                  <a:srgbClr val="0066CC"/>
                </a:solidFill>
                <a:latin typeface="Arial"/>
                <a:cs typeface="Arial"/>
              </a:rPr>
              <a:t> </a:t>
            </a:r>
            <a:r>
              <a:rPr sz="3200" dirty="0">
                <a:solidFill>
                  <a:srgbClr val="0066CC"/>
                </a:solidFill>
                <a:latin typeface="Arial"/>
                <a:cs typeface="Arial"/>
              </a:rPr>
              <a:t>Information</a:t>
            </a:r>
            <a:r>
              <a:rPr sz="3200" spc="-95" dirty="0">
                <a:solidFill>
                  <a:srgbClr val="0066CC"/>
                </a:solidFill>
                <a:latin typeface="Arial"/>
                <a:cs typeface="Arial"/>
              </a:rPr>
              <a:t> </a:t>
            </a:r>
            <a:r>
              <a:rPr sz="3200" dirty="0">
                <a:solidFill>
                  <a:srgbClr val="0066CC"/>
                </a:solidFill>
                <a:latin typeface="Arial"/>
                <a:cs typeface="Arial"/>
              </a:rPr>
              <a:t>Systems</a:t>
            </a:r>
            <a:r>
              <a:rPr sz="3200" spc="-100" dirty="0">
                <a:solidFill>
                  <a:srgbClr val="0066CC"/>
                </a:solidFill>
                <a:latin typeface="Arial"/>
                <a:cs typeface="Arial"/>
              </a:rPr>
              <a:t> </a:t>
            </a:r>
            <a:r>
              <a:rPr sz="3200" dirty="0">
                <a:solidFill>
                  <a:srgbClr val="0066CC"/>
                </a:solidFill>
                <a:latin typeface="Arial"/>
                <a:cs typeface="Arial"/>
              </a:rPr>
              <a:t>–</a:t>
            </a:r>
            <a:r>
              <a:rPr sz="3200" spc="-95" dirty="0">
                <a:solidFill>
                  <a:srgbClr val="0066CC"/>
                </a:solidFill>
                <a:latin typeface="Arial"/>
                <a:cs typeface="Arial"/>
              </a:rPr>
              <a:t> </a:t>
            </a:r>
            <a:r>
              <a:rPr sz="3200" u="sng" spc="-10" dirty="0">
                <a:solidFill>
                  <a:srgbClr val="0066CC"/>
                </a:solidFill>
                <a:uFill>
                  <a:solidFill>
                    <a:srgbClr val="0066CC"/>
                  </a:solidFill>
                </a:uFill>
                <a:latin typeface="Arial"/>
                <a:cs typeface="Arial"/>
                <a:hlinkClick r:id="rId3"/>
              </a:rPr>
              <a:t>studentdatainfo@sde.ok.gov</a:t>
            </a:r>
            <a:endParaRPr sz="3200">
              <a:latin typeface="Arial"/>
              <a:cs typeface="Arial"/>
            </a:endParaRPr>
          </a:p>
          <a:p>
            <a:pPr marL="240665" indent="-227965">
              <a:lnSpc>
                <a:spcPct val="100000"/>
              </a:lnSpc>
              <a:spcBef>
                <a:spcPts val="1200"/>
              </a:spcBef>
              <a:buClr>
                <a:srgbClr val="177AC0"/>
              </a:buClr>
              <a:buChar char="•"/>
              <a:tabLst>
                <a:tab pos="240665" algn="l"/>
              </a:tabLst>
            </a:pPr>
            <a:r>
              <a:rPr sz="3200" spc="-10" dirty="0">
                <a:solidFill>
                  <a:srgbClr val="0066CC"/>
                </a:solidFill>
                <a:latin typeface="Arial"/>
                <a:cs typeface="Arial"/>
              </a:rPr>
              <a:t>Accountability</a:t>
            </a:r>
            <a:r>
              <a:rPr sz="3200" spc="-105" dirty="0">
                <a:solidFill>
                  <a:srgbClr val="0066CC"/>
                </a:solidFill>
                <a:latin typeface="Arial"/>
                <a:cs typeface="Arial"/>
              </a:rPr>
              <a:t> </a:t>
            </a:r>
            <a:r>
              <a:rPr sz="3200" dirty="0">
                <a:solidFill>
                  <a:srgbClr val="0066CC"/>
                </a:solidFill>
                <a:latin typeface="Arial"/>
                <a:cs typeface="Arial"/>
              </a:rPr>
              <a:t>Reporting</a:t>
            </a:r>
            <a:r>
              <a:rPr sz="3200" spc="-100" dirty="0">
                <a:solidFill>
                  <a:srgbClr val="0066CC"/>
                </a:solidFill>
                <a:latin typeface="Arial"/>
                <a:cs typeface="Arial"/>
              </a:rPr>
              <a:t> </a:t>
            </a:r>
            <a:r>
              <a:rPr sz="3200" dirty="0">
                <a:solidFill>
                  <a:srgbClr val="0066CC"/>
                </a:solidFill>
                <a:latin typeface="Arial"/>
                <a:cs typeface="Arial"/>
              </a:rPr>
              <a:t>–</a:t>
            </a:r>
            <a:r>
              <a:rPr sz="3200" spc="-110" dirty="0">
                <a:solidFill>
                  <a:srgbClr val="0066CC"/>
                </a:solidFill>
                <a:latin typeface="Arial"/>
                <a:cs typeface="Arial"/>
              </a:rPr>
              <a:t> </a:t>
            </a:r>
            <a:r>
              <a:rPr sz="3200" u="sng" spc="-10" dirty="0">
                <a:solidFill>
                  <a:srgbClr val="0066CC"/>
                </a:solidFill>
                <a:uFill>
                  <a:solidFill>
                    <a:srgbClr val="0066CC"/>
                  </a:solidFill>
                </a:uFill>
                <a:latin typeface="Arial"/>
                <a:cs typeface="Arial"/>
                <a:hlinkClick r:id="rId4"/>
              </a:rPr>
              <a:t>accountability@sde.ok.gov</a:t>
            </a:r>
            <a:endParaRPr sz="3200">
              <a:latin typeface="Arial"/>
              <a:cs typeface="Arial"/>
            </a:endParaRPr>
          </a:p>
          <a:p>
            <a:pPr marL="240665" indent="-227965">
              <a:lnSpc>
                <a:spcPct val="100000"/>
              </a:lnSpc>
              <a:spcBef>
                <a:spcPts val="1200"/>
              </a:spcBef>
              <a:buClr>
                <a:srgbClr val="177AC0"/>
              </a:buClr>
              <a:buChar char="•"/>
              <a:tabLst>
                <a:tab pos="240665" algn="l"/>
              </a:tabLst>
            </a:pPr>
            <a:r>
              <a:rPr sz="3200" spc="-20" dirty="0">
                <a:solidFill>
                  <a:srgbClr val="0066CC"/>
                </a:solidFill>
                <a:latin typeface="Arial"/>
                <a:cs typeface="Arial"/>
              </a:rPr>
              <a:t>State</a:t>
            </a:r>
            <a:r>
              <a:rPr sz="3200" spc="-204" dirty="0">
                <a:solidFill>
                  <a:srgbClr val="0066CC"/>
                </a:solidFill>
                <a:latin typeface="Arial"/>
                <a:cs typeface="Arial"/>
              </a:rPr>
              <a:t> </a:t>
            </a:r>
            <a:r>
              <a:rPr sz="3200" dirty="0">
                <a:solidFill>
                  <a:srgbClr val="0066CC"/>
                </a:solidFill>
                <a:latin typeface="Arial"/>
                <a:cs typeface="Arial"/>
              </a:rPr>
              <a:t>Aid</a:t>
            </a:r>
            <a:r>
              <a:rPr sz="3200" spc="-15" dirty="0">
                <a:solidFill>
                  <a:srgbClr val="0066CC"/>
                </a:solidFill>
                <a:latin typeface="Arial"/>
                <a:cs typeface="Arial"/>
              </a:rPr>
              <a:t> </a:t>
            </a:r>
            <a:r>
              <a:rPr sz="3200" dirty="0">
                <a:solidFill>
                  <a:srgbClr val="0066CC"/>
                </a:solidFill>
                <a:latin typeface="Arial"/>
                <a:cs typeface="Arial"/>
              </a:rPr>
              <a:t>–</a:t>
            </a:r>
            <a:r>
              <a:rPr sz="3200" spc="-25" dirty="0">
                <a:solidFill>
                  <a:srgbClr val="0066CC"/>
                </a:solidFill>
                <a:latin typeface="Arial"/>
                <a:cs typeface="Arial"/>
              </a:rPr>
              <a:t> </a:t>
            </a:r>
            <a:r>
              <a:rPr sz="3200" u="sng" spc="-10" dirty="0">
                <a:solidFill>
                  <a:srgbClr val="177AC0"/>
                </a:solidFill>
                <a:uFill>
                  <a:solidFill>
                    <a:srgbClr val="177AC0"/>
                  </a:solidFill>
                </a:uFill>
                <a:latin typeface="Arial"/>
                <a:cs typeface="Arial"/>
                <a:hlinkClick r:id="rId5"/>
              </a:rPr>
              <a:t>state.aid@sde.ok.gov</a:t>
            </a:r>
            <a:endParaRPr sz="3200">
              <a:latin typeface="Arial"/>
              <a:cs typeface="Arial"/>
            </a:endParaRPr>
          </a:p>
        </p:txBody>
      </p:sp>
      <p:sp>
        <p:nvSpPr>
          <p:cNvPr id="5" name="object 5"/>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
        <p:nvSpPr>
          <p:cNvPr id="4" name="object 4"/>
          <p:cNvSpPr txBox="1">
            <a:spLocks noGrp="1"/>
          </p:cNvSpPr>
          <p:nvPr>
            <p:ph type="title"/>
          </p:nvPr>
        </p:nvSpPr>
        <p:spPr>
          <a:xfrm>
            <a:off x="164664" y="-52579"/>
            <a:ext cx="8495665" cy="635635"/>
          </a:xfrm>
          <a:prstGeom prst="rect">
            <a:avLst/>
          </a:prstGeom>
        </p:spPr>
        <p:txBody>
          <a:bodyPr vert="horz" wrap="square" lIns="0" tIns="12700" rIns="0" bIns="0" rtlCol="0">
            <a:spAutoFit/>
          </a:bodyPr>
          <a:lstStyle/>
          <a:p>
            <a:pPr marL="12700">
              <a:lnSpc>
                <a:spcPct val="100000"/>
              </a:lnSpc>
              <a:spcBef>
                <a:spcPts val="100"/>
              </a:spcBef>
            </a:pPr>
            <a:r>
              <a:rPr sz="4000" dirty="0"/>
              <a:t>Need</a:t>
            </a:r>
            <a:r>
              <a:rPr sz="4000" spc="-20" dirty="0"/>
              <a:t> </a:t>
            </a:r>
            <a:r>
              <a:rPr sz="4000" dirty="0"/>
              <a:t>assistance</a:t>
            </a:r>
            <a:r>
              <a:rPr sz="4000" spc="-20" dirty="0"/>
              <a:t> </a:t>
            </a:r>
            <a:r>
              <a:rPr sz="4000" dirty="0"/>
              <a:t>or</a:t>
            </a:r>
            <a:r>
              <a:rPr sz="4000" spc="-5" dirty="0"/>
              <a:t> </a:t>
            </a:r>
            <a:r>
              <a:rPr sz="4000" dirty="0"/>
              <a:t>have</a:t>
            </a:r>
            <a:r>
              <a:rPr sz="4000" spc="-15" dirty="0"/>
              <a:t> </a:t>
            </a:r>
            <a:r>
              <a:rPr sz="4000" spc="-10" dirty="0"/>
              <a:t>questions</a:t>
            </a:r>
            <a:endParaRPr sz="4000"/>
          </a:p>
        </p:txBody>
      </p:sp>
    </p:spTree>
    <p:extLst>
      <p:ext uri="{BB962C8B-B14F-4D97-AF65-F5344CB8AC3E}">
        <p14:creationId xmlns:p14="http://schemas.microsoft.com/office/powerpoint/2010/main" val="2918887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1999" cy="590550"/>
          </a:xfrm>
          <a:prstGeom prst="rect">
            <a:avLst/>
          </a:prstGeom>
        </p:spPr>
      </p:pic>
      <p:sp>
        <p:nvSpPr>
          <p:cNvPr id="3" name="object 3"/>
          <p:cNvSpPr txBox="1"/>
          <p:nvPr/>
        </p:nvSpPr>
        <p:spPr>
          <a:xfrm>
            <a:off x="372938" y="1047876"/>
            <a:ext cx="4197985" cy="513080"/>
          </a:xfrm>
          <a:prstGeom prst="rect">
            <a:avLst/>
          </a:prstGeom>
        </p:spPr>
        <p:txBody>
          <a:bodyPr vert="horz" wrap="square" lIns="0" tIns="12065" rIns="0" bIns="0" rtlCol="0">
            <a:spAutoFit/>
          </a:bodyPr>
          <a:lstStyle/>
          <a:p>
            <a:pPr marL="12700">
              <a:lnSpc>
                <a:spcPct val="100000"/>
              </a:lnSpc>
              <a:spcBef>
                <a:spcPts val="95"/>
              </a:spcBef>
            </a:pPr>
            <a:r>
              <a:rPr sz="3200" dirty="0">
                <a:latin typeface="Arial"/>
                <a:cs typeface="Arial"/>
              </a:rPr>
              <a:t>TEAMs</a:t>
            </a:r>
            <a:r>
              <a:rPr sz="3200" spc="-95" dirty="0">
                <a:latin typeface="Arial"/>
                <a:cs typeface="Arial"/>
              </a:rPr>
              <a:t> </a:t>
            </a:r>
            <a:r>
              <a:rPr sz="3200" dirty="0">
                <a:latin typeface="Arial"/>
                <a:cs typeface="Arial"/>
              </a:rPr>
              <a:t>Channel</a:t>
            </a:r>
            <a:r>
              <a:rPr sz="3200" spc="-85" dirty="0">
                <a:latin typeface="Arial"/>
                <a:cs typeface="Arial"/>
              </a:rPr>
              <a:t> </a:t>
            </a:r>
            <a:r>
              <a:rPr sz="3200" dirty="0">
                <a:latin typeface="Arial"/>
                <a:cs typeface="Arial"/>
              </a:rPr>
              <a:t>-</a:t>
            </a:r>
            <a:r>
              <a:rPr sz="3200" spc="-90" dirty="0">
                <a:latin typeface="Arial"/>
                <a:cs typeface="Arial"/>
              </a:rPr>
              <a:t> </a:t>
            </a:r>
            <a:r>
              <a:rPr sz="3200" spc="-10" dirty="0">
                <a:latin typeface="Arial"/>
                <a:cs typeface="Arial"/>
              </a:rPr>
              <a:t>Files</a:t>
            </a:r>
            <a:endParaRPr sz="3200">
              <a:latin typeface="Arial"/>
              <a:cs typeface="Arial"/>
            </a:endParaRP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marL="92710">
              <a:lnSpc>
                <a:spcPct val="100000"/>
              </a:lnSpc>
              <a:spcBef>
                <a:spcPts val="100"/>
              </a:spcBef>
            </a:pPr>
            <a:r>
              <a:rPr sz="4000" dirty="0"/>
              <a:t>SDE</a:t>
            </a:r>
            <a:r>
              <a:rPr sz="4000" spc="-25" dirty="0"/>
              <a:t> </a:t>
            </a:r>
            <a:r>
              <a:rPr sz="4000" spc="-10" dirty="0"/>
              <a:t>Resources</a:t>
            </a:r>
            <a:endParaRPr sz="4000"/>
          </a:p>
        </p:txBody>
      </p:sp>
      <p:pic>
        <p:nvPicPr>
          <p:cNvPr id="5" name="object 5"/>
          <p:cNvPicPr/>
          <p:nvPr/>
        </p:nvPicPr>
        <p:blipFill>
          <a:blip r:embed="rId3" cstate="print"/>
          <a:stretch>
            <a:fillRect/>
          </a:stretch>
        </p:blipFill>
        <p:spPr>
          <a:xfrm>
            <a:off x="5229605" y="1151382"/>
            <a:ext cx="5638038" cy="1427987"/>
          </a:xfrm>
          <a:prstGeom prst="rect">
            <a:avLst/>
          </a:prstGeom>
        </p:spPr>
      </p:pic>
      <p:pic>
        <p:nvPicPr>
          <p:cNvPr id="6" name="object 6"/>
          <p:cNvPicPr/>
          <p:nvPr/>
        </p:nvPicPr>
        <p:blipFill>
          <a:blip r:embed="rId4" cstate="print"/>
          <a:stretch>
            <a:fillRect/>
          </a:stretch>
        </p:blipFill>
        <p:spPr>
          <a:xfrm>
            <a:off x="5327141" y="3307079"/>
            <a:ext cx="5779769" cy="2772748"/>
          </a:xfrm>
          <a:prstGeom prst="rect">
            <a:avLst/>
          </a:prstGeom>
        </p:spPr>
      </p:pic>
      <p:sp>
        <p:nvSpPr>
          <p:cNvPr id="7" name="object 7"/>
          <p:cNvSpPr txBox="1"/>
          <p:nvPr/>
        </p:nvSpPr>
        <p:spPr>
          <a:xfrm>
            <a:off x="372938" y="3298952"/>
            <a:ext cx="3378200" cy="1564640"/>
          </a:xfrm>
          <a:prstGeom prst="rect">
            <a:avLst/>
          </a:prstGeom>
        </p:spPr>
        <p:txBody>
          <a:bodyPr vert="horz" wrap="square" lIns="0" tIns="119380" rIns="0" bIns="0" rtlCol="0">
            <a:spAutoFit/>
          </a:bodyPr>
          <a:lstStyle/>
          <a:p>
            <a:pPr marL="12700">
              <a:lnSpc>
                <a:spcPct val="100000"/>
              </a:lnSpc>
              <a:spcBef>
                <a:spcPts val="940"/>
              </a:spcBef>
            </a:pPr>
            <a:r>
              <a:rPr sz="3000" dirty="0">
                <a:latin typeface="Arial"/>
                <a:cs typeface="Arial"/>
              </a:rPr>
              <a:t>OSDE</a:t>
            </a:r>
            <a:r>
              <a:rPr sz="3000" spc="-45" dirty="0">
                <a:latin typeface="Arial"/>
                <a:cs typeface="Arial"/>
              </a:rPr>
              <a:t> </a:t>
            </a:r>
            <a:r>
              <a:rPr sz="3000" dirty="0">
                <a:latin typeface="Arial"/>
                <a:cs typeface="Arial"/>
              </a:rPr>
              <a:t>Website</a:t>
            </a:r>
            <a:r>
              <a:rPr sz="3000" spc="-50" dirty="0">
                <a:latin typeface="Arial"/>
                <a:cs typeface="Arial"/>
              </a:rPr>
              <a:t> &gt;</a:t>
            </a:r>
            <a:endParaRPr sz="3000">
              <a:latin typeface="Arial"/>
              <a:cs typeface="Arial"/>
            </a:endParaRPr>
          </a:p>
          <a:p>
            <a:pPr marL="12700" marR="5080">
              <a:lnSpc>
                <a:spcPts val="3240"/>
              </a:lnSpc>
              <a:spcBef>
                <a:spcPts val="1245"/>
              </a:spcBef>
            </a:pPr>
            <a:r>
              <a:rPr sz="3000" spc="-10" dirty="0">
                <a:latin typeface="Arial"/>
                <a:cs typeface="Arial"/>
              </a:rPr>
              <a:t>Resources&gt;Student Information</a:t>
            </a:r>
            <a:endParaRPr sz="3000">
              <a:latin typeface="Arial"/>
              <a:cs typeface="Arial"/>
            </a:endParaRPr>
          </a:p>
        </p:txBody>
      </p:sp>
      <p:sp>
        <p:nvSpPr>
          <p:cNvPr id="8" name="object 8"/>
          <p:cNvSpPr txBox="1">
            <a:spLocks noGrp="1"/>
          </p:cNvSpPr>
          <p:nvPr>
            <p:ph type="ftr" sz="quarter" idx="5"/>
          </p:nvPr>
        </p:nvSpPr>
        <p:spPr>
          <a:prstGeom prst="rect">
            <a:avLst/>
          </a:prstGeom>
        </p:spPr>
        <p:txBody>
          <a:bodyPr vert="horz" wrap="square" lIns="0" tIns="0" rIns="0" bIns="0" rtlCol="0">
            <a:spAutoFit/>
          </a:bodyPr>
          <a:lstStyle/>
          <a:p>
            <a:pPr marL="12700">
              <a:lnSpc>
                <a:spcPts val="1425"/>
              </a:lnSpc>
            </a:pPr>
            <a:r>
              <a:rPr dirty="0"/>
              <a:t>Weekly</a:t>
            </a:r>
            <a:r>
              <a:rPr spc="-30" dirty="0"/>
              <a:t> </a:t>
            </a:r>
            <a:r>
              <a:rPr dirty="0"/>
              <a:t>Wave–</a:t>
            </a:r>
            <a:r>
              <a:rPr spc="-40" dirty="0"/>
              <a:t> </a:t>
            </a:r>
            <a:r>
              <a:rPr dirty="0"/>
              <a:t>Student</a:t>
            </a:r>
            <a:r>
              <a:rPr spc="-35" dirty="0"/>
              <a:t> </a:t>
            </a:r>
            <a:r>
              <a:rPr dirty="0"/>
              <a:t>Data</a:t>
            </a:r>
            <a:r>
              <a:rPr spc="-35" dirty="0"/>
              <a:t> </a:t>
            </a:r>
            <a:r>
              <a:rPr dirty="0"/>
              <a:t>and</a:t>
            </a:r>
            <a:r>
              <a:rPr spc="-30" dirty="0"/>
              <a:t> </a:t>
            </a:r>
            <a:r>
              <a:rPr dirty="0"/>
              <a:t>Information</a:t>
            </a:r>
            <a:r>
              <a:rPr spc="-45" dirty="0"/>
              <a:t> </a:t>
            </a:r>
            <a:r>
              <a:rPr spc="-10" dirty="0"/>
              <a:t>Systems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167793C5D781249BB855306DDFE4854" ma:contentTypeVersion="23" ma:contentTypeDescription="Create a new document." ma:contentTypeScope="" ma:versionID="cdd289cac8db78d60dda2e53888cbf5e">
  <xsd:schema xmlns:xsd="http://www.w3.org/2001/XMLSchema" xmlns:xs="http://www.w3.org/2001/XMLSchema" xmlns:p="http://schemas.microsoft.com/office/2006/metadata/properties" xmlns:ns1="http://schemas.microsoft.com/sharepoint/v3" xmlns:ns2="ca6ca0ad-ace6-4544-8ebb-9730054ae2bc" xmlns:ns3="2b426abd-aa43-48b1-af4c-b30b4f31ac28" targetNamespace="http://schemas.microsoft.com/office/2006/metadata/properties" ma:root="true" ma:fieldsID="a00286e60a38852d1913a89655408544" ns1:_="" ns2:_="" ns3:_="">
    <xsd:import namespace="http://schemas.microsoft.com/sharepoint/v3"/>
    <xsd:import namespace="ca6ca0ad-ace6-4544-8ebb-9730054ae2bc"/>
    <xsd:import namespace="2b426abd-aa43-48b1-af4c-b30b4f31ac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AutoKeyPoints" minOccurs="0"/>
                <xsd:element ref="ns2:MediaServiceKeyPoints" minOccurs="0"/>
                <xsd:element ref="ns2:MediaServiceLocation" minOccurs="0"/>
                <xsd:element ref="ns2:ParentID" minOccurs="0"/>
                <xsd:element ref="ns2:PowerApp" minOccurs="0"/>
                <xsd:element ref="ns2:SharepointItem" minOccurs="0"/>
                <xsd:element ref="ns2:AssignedTo"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6ca0ad-ace6-4544-8ebb-9730054ae2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ParentID" ma:index="22" nillable="true" ma:displayName="ParentID" ma:format="Dropdown" ma:internalName="ParentID">
      <xsd:simpleType>
        <xsd:restriction base="dms:Text">
          <xsd:maxLength value="255"/>
        </xsd:restriction>
      </xsd:simpleType>
    </xsd:element>
    <xsd:element name="PowerApp" ma:index="23" nillable="true" ma:displayName="PowerApp" ma:format="Hyperlink" ma:internalName="PowerApp">
      <xsd:complexType>
        <xsd:complexContent>
          <xsd:extension base="dms:URL">
            <xsd:sequence>
              <xsd:element name="Url" type="dms:ValidUrl" minOccurs="0" nillable="true"/>
              <xsd:element name="Description" type="xsd:string" nillable="true"/>
            </xsd:sequence>
          </xsd:extension>
        </xsd:complexContent>
      </xsd:complexType>
    </xsd:element>
    <xsd:element name="SharepointItem" ma:index="24" nillable="true" ma:displayName="Sharepoint Item" ma:format="Hyperlink" ma:internalName="SharepointItem">
      <xsd:complexType>
        <xsd:complexContent>
          <xsd:extension base="dms:URL">
            <xsd:sequence>
              <xsd:element name="Url" type="dms:ValidUrl" minOccurs="0" nillable="true"/>
              <xsd:element name="Description" type="xsd:string" nillable="true"/>
            </xsd:sequence>
          </xsd:extension>
        </xsd:complexContent>
      </xsd:complexType>
    </xsd:element>
    <xsd:element name="AssignedTo" ma:index="25" nillable="true" ma:displayName="AssignedTo" ma:format="Dropdown" ma:internalName="AssignedTo">
      <xsd:simpleType>
        <xsd:restriction base="dms:Text">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d309bf2f-0431-460d-a93a-990d633b9c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0"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426abd-aa43-48b1-af4c-b30b4f31ac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9" nillable="true" ma:displayName="Taxonomy Catch All Column" ma:hidden="true" ma:list="{a479ac62-2c9e-40f1-a6be-d0c10c3f0447}" ma:internalName="TaxCatchAll" ma:showField="CatchAllData" ma:web="2b426abd-aa43-48b1-af4c-b30b4f31ac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BA1903-453B-44A8-BB0B-866BE174216F}">
  <ds:schemaRefs>
    <ds:schemaRef ds:uri="http://schemas.microsoft.com/sharepoint/v3/contenttype/forms"/>
  </ds:schemaRefs>
</ds:datastoreItem>
</file>

<file path=customXml/itemProps2.xml><?xml version="1.0" encoding="utf-8"?>
<ds:datastoreItem xmlns:ds="http://schemas.openxmlformats.org/officeDocument/2006/customXml" ds:itemID="{588EE7EB-EE89-486B-BC07-D208EBB6EF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6ca0ad-ace6-4544-8ebb-9730054ae2bc"/>
    <ds:schemaRef ds:uri="2b426abd-aa43-48b1-af4c-b30b4f31ac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368</TotalTime>
  <Words>730</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Office Theme</vt:lpstr>
      <vt:lpstr>Weekly Wave Data &amp; Information Systems</vt:lpstr>
      <vt:lpstr>Civil Right Data Collection (CRDC)</vt:lpstr>
      <vt:lpstr>Civil Right Data Collection (CRDC)</vt:lpstr>
      <vt:lpstr>Civil Right Data Collection (CRDC)</vt:lpstr>
      <vt:lpstr>Postsecondary Coursework Review</vt:lpstr>
      <vt:lpstr>Graduation Part-time Report</vt:lpstr>
      <vt:lpstr>Things you should know</vt:lpstr>
      <vt:lpstr>Need assistance or have questions</vt:lpstr>
      <vt:lpstr>SDE Resources</vt:lpstr>
      <vt:lpstr>Connect with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Nancy Flores</cp:lastModifiedBy>
  <cp:revision>4</cp:revision>
  <dcterms:created xsi:type="dcterms:W3CDTF">2023-12-05T13:38:42Z</dcterms:created>
  <dcterms:modified xsi:type="dcterms:W3CDTF">2024-01-05T16:42:40Z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0x0101006167793C5D781249BB855306DDFE4854</vt:lpwstr>
  </property>
  <property fmtid="{D5CDD505-2E9C-101B-9397-08002B2CF9AE}" pid="3" name="Created">
    <vt:filetime>2023-11-28T00:00:00Z</vt:filetime>
  </property>
  <property fmtid="{D5CDD505-2E9C-101B-9397-08002B2CF9AE}" pid="4" name="Creator">
    <vt:lpwstr>Acrobat PDFMaker 23 for PowerPoint</vt:lpwstr>
  </property>
  <property fmtid="{D5CDD505-2E9C-101B-9397-08002B2CF9AE}" pid="5" name="LastSaved">
    <vt:filetime>2023-12-05T00:00:00Z</vt:filetime>
  </property>
  <property fmtid="{D5CDD505-2E9C-101B-9397-08002B2CF9AE}" pid="6" name="Producer">
    <vt:lpwstr>Adobe PDF Library 23.6.156</vt:lpwstr>
  </property>
</Properties>
</file>