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61" r:id="rId5"/>
    <p:sldId id="263" r:id="rId6"/>
    <p:sldId id="289" r:id="rId7"/>
    <p:sldId id="280" r:id="rId8"/>
    <p:sldId id="281" r:id="rId9"/>
    <p:sldId id="284" r:id="rId10"/>
    <p:sldId id="285" r:id="rId11"/>
    <p:sldId id="283" r:id="rId12"/>
    <p:sldId id="286" r:id="rId13"/>
    <p:sldId id="288" r:id="rId14"/>
    <p:sldId id="290" r:id="rId15"/>
    <p:sldId id="291" r:id="rId16"/>
    <p:sldId id="28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646"/>
    <a:srgbClr val="787878"/>
    <a:srgbClr val="004E9A"/>
    <a:srgbClr val="187BC0"/>
    <a:srgbClr val="A96728"/>
    <a:srgbClr val="DE9027"/>
    <a:srgbClr val="914115"/>
    <a:srgbClr val="D15420"/>
    <a:srgbClr val="326820"/>
    <a:srgbClr val="669B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500" autoAdjust="0"/>
    <p:restoredTop sz="96327"/>
  </p:normalViewPr>
  <p:slideViewPr>
    <p:cSldViewPr snapToGrid="0" snapToObjects="1">
      <p:cViewPr varScale="1">
        <p:scale>
          <a:sx n="56" d="100"/>
          <a:sy n="56" d="100"/>
        </p:scale>
        <p:origin x="96"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3698B-7DD6-C74D-BB93-757F14B7B698}" type="datetimeFigureOut">
              <a:rPr lang="en-US" smtClean="0"/>
              <a:t>4/13/2020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de.ok.gov/sites/default/files/English%20Learner%20Distance%20Learning%20Toolkit%20Final.pdf" TargetMode="External"/><Relationship Id="rId2" Type="http://schemas.openxmlformats.org/officeDocument/2006/relationships/hyperlink" Target="https://sde.ok.gov/sites/default/files/FAQS%20FOR%20PUBLIC%20SCHOOLS%20-%20COVID-19.pdf" TargetMode="External"/><Relationship Id="rId1" Type="http://schemas.openxmlformats.org/officeDocument/2006/relationships/slideLayout" Target="../slideLayouts/slideLayout2.xml"/><Relationship Id="rId4" Type="http://schemas.openxmlformats.org/officeDocument/2006/relationships/hyperlink" Target="https://sde.ok.gov/sites/default/files/English%20Learner%20Distance%20Identification%20Guidance%20FINAL1.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docs.google.com/forms/d/e/1FAIpQLSfZDAetEvmZE0UZ3_MKI2fmN7KrYtL_XRPF-ZwJo96LUWjthQ/viewform?usp=sf_lin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Daniel.ruhl@sde.ok.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a:xfrm>
            <a:off x="203793" y="854733"/>
            <a:ext cx="5615404" cy="2387600"/>
          </a:xfrm>
        </p:spPr>
        <p:txBody>
          <a:bodyPr>
            <a:normAutofit fontScale="90000"/>
          </a:bodyPr>
          <a:lstStyle/>
          <a:p>
            <a:r>
              <a:rPr lang="en-US" dirty="0"/>
              <a:t>English Learner (EL) Distance Identification Guidance Review</a:t>
            </a:r>
            <a:br>
              <a:rPr lang="en-US" dirty="0"/>
            </a:br>
            <a:r>
              <a:rPr lang="en-US" dirty="0"/>
              <a:t>4-13-20</a:t>
            </a:r>
          </a:p>
        </p:txBody>
      </p:sp>
      <p:sp>
        <p:nvSpPr>
          <p:cNvPr id="17" name="Subtitle 16">
            <a:extLst>
              <a:ext uri="{FF2B5EF4-FFF2-40B4-BE49-F238E27FC236}">
                <a16:creationId xmlns:a16="http://schemas.microsoft.com/office/drawing/2014/main" id="{9A7AD821-C802-3048-AE06-8443FBE67764}"/>
              </a:ext>
            </a:extLst>
          </p:cNvPr>
          <p:cNvSpPr>
            <a:spLocks noGrp="1"/>
          </p:cNvSpPr>
          <p:nvPr>
            <p:ph type="subTitle" idx="1"/>
          </p:nvPr>
        </p:nvSpPr>
        <p:spPr>
          <a:xfrm>
            <a:off x="371061" y="3602038"/>
            <a:ext cx="5615404" cy="1598612"/>
          </a:xfrm>
        </p:spPr>
        <p:txBody>
          <a:bodyPr>
            <a:normAutofit lnSpcReduction="10000"/>
          </a:bodyPr>
          <a:lstStyle/>
          <a:p>
            <a:r>
              <a:rPr lang="en-US" dirty="0"/>
              <a:t>Dan Ruhl</a:t>
            </a:r>
          </a:p>
          <a:p>
            <a:pPr>
              <a:lnSpc>
                <a:spcPct val="110000"/>
              </a:lnSpc>
              <a:spcBef>
                <a:spcPts val="0"/>
              </a:spcBef>
            </a:pPr>
            <a:r>
              <a:rPr lang="en-US" dirty="0"/>
              <a:t>Executive Director of English Language Proficiency</a:t>
            </a:r>
          </a:p>
          <a:p>
            <a:r>
              <a:rPr lang="en-US" dirty="0"/>
              <a:t>Office of English Language Proficiency</a:t>
            </a:r>
          </a:p>
        </p:txBody>
      </p:sp>
    </p:spTree>
    <p:extLst>
      <p:ext uri="{BB962C8B-B14F-4D97-AF65-F5344CB8AC3E}">
        <p14:creationId xmlns:p14="http://schemas.microsoft.com/office/powerpoint/2010/main" val="180728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a:xfrm>
            <a:off x="294199" y="1527949"/>
            <a:ext cx="11603603" cy="4950910"/>
          </a:xfrm>
        </p:spPr>
        <p:txBody>
          <a:bodyPr>
            <a:normAutofit/>
          </a:bodyPr>
          <a:lstStyle/>
          <a:p>
            <a:pPr marL="0" indent="0">
              <a:buNone/>
            </a:pPr>
            <a:endParaRPr lang="en-US" sz="2800" dirty="0"/>
          </a:p>
          <a:p>
            <a:r>
              <a:rPr lang="en-US" sz="2800" dirty="0"/>
              <a:t>Please take this time to ask any questions you may have regarding the identification, assessment, and service of provisionally identified EL students.</a:t>
            </a:r>
          </a:p>
          <a:p>
            <a:pPr marL="0" indent="0">
              <a:buNone/>
            </a:pPr>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10</a:t>
            </a:fld>
            <a:endParaRPr lang="en-US" dirty="0"/>
          </a:p>
        </p:txBody>
      </p:sp>
    </p:spTree>
    <p:extLst>
      <p:ext uri="{BB962C8B-B14F-4D97-AF65-F5344CB8AC3E}">
        <p14:creationId xmlns:p14="http://schemas.microsoft.com/office/powerpoint/2010/main" val="886817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792C2-D23D-9E43-B114-9C7B9614F7A5}"/>
              </a:ext>
            </a:extLst>
          </p:cNvPr>
          <p:cNvSpPr>
            <a:spLocks noGrp="1"/>
          </p:cNvSpPr>
          <p:nvPr>
            <p:ph type="title"/>
          </p:nvPr>
        </p:nvSpPr>
        <p:spPr/>
        <p:txBody>
          <a:bodyPr/>
          <a:lstStyle/>
          <a:p>
            <a:r>
              <a:rPr lang="en-US" dirty="0"/>
              <a:t>English Learner Guidance Documents</a:t>
            </a:r>
          </a:p>
        </p:txBody>
      </p:sp>
      <p:sp>
        <p:nvSpPr>
          <p:cNvPr id="3" name="Content Placeholder 2">
            <a:extLst>
              <a:ext uri="{FF2B5EF4-FFF2-40B4-BE49-F238E27FC236}">
                <a16:creationId xmlns:a16="http://schemas.microsoft.com/office/drawing/2014/main" id="{0E7365C4-205E-3549-A5DC-64FB0C0892EC}"/>
              </a:ext>
            </a:extLst>
          </p:cNvPr>
          <p:cNvSpPr>
            <a:spLocks noGrp="1"/>
          </p:cNvSpPr>
          <p:nvPr>
            <p:ph idx="1"/>
          </p:nvPr>
        </p:nvSpPr>
        <p:spPr>
          <a:xfrm>
            <a:off x="294199" y="1690688"/>
            <a:ext cx="11603603" cy="4351338"/>
          </a:xfrm>
        </p:spPr>
        <p:txBody>
          <a:bodyPr>
            <a:normAutofit/>
          </a:bodyPr>
          <a:lstStyle/>
          <a:p>
            <a:pPr marL="0" indent="0">
              <a:buNone/>
            </a:pPr>
            <a:r>
              <a:rPr lang="en-US" sz="2400" dirty="0">
                <a:hlinkClick r:id="rId2"/>
              </a:rPr>
              <a:t>Coronavirus/COVID-19 FAQs for Oklahoma Public Schools </a:t>
            </a:r>
            <a:r>
              <a:rPr lang="en-US" sz="2400" dirty="0"/>
              <a:t>Updated April 7, 2020 Oklahoma State Department of Education</a:t>
            </a:r>
          </a:p>
          <a:p>
            <a:pPr marL="0" indent="0">
              <a:buNone/>
            </a:pPr>
            <a:r>
              <a:rPr lang="en-US" sz="2400" dirty="0" smtClean="0">
                <a:hlinkClick r:id="rId3"/>
              </a:rPr>
              <a:t>English </a:t>
            </a:r>
            <a:r>
              <a:rPr lang="en-US" sz="2400" dirty="0">
                <a:hlinkClick r:id="rId3"/>
              </a:rPr>
              <a:t>Learner Distance Learner Toolkit</a:t>
            </a:r>
            <a:endParaRPr lang="en-US" sz="2400" dirty="0"/>
          </a:p>
          <a:p>
            <a:pPr marL="0" indent="0">
              <a:buNone/>
            </a:pPr>
            <a:r>
              <a:rPr lang="en-US" sz="2400" dirty="0" smtClean="0">
                <a:hlinkClick r:id="rId4"/>
              </a:rPr>
              <a:t>English </a:t>
            </a:r>
            <a:r>
              <a:rPr lang="en-US" sz="2400" dirty="0">
                <a:hlinkClick r:id="rId4"/>
              </a:rPr>
              <a:t>Learner Distance Identification </a:t>
            </a:r>
            <a:r>
              <a:rPr lang="en-US" sz="2400" dirty="0" smtClean="0">
                <a:hlinkClick r:id="rId4"/>
              </a:rPr>
              <a:t>Guidance</a:t>
            </a:r>
            <a:endParaRPr lang="en-US" sz="2400" dirty="0"/>
          </a:p>
          <a:p>
            <a:pPr marL="0" indent="0">
              <a:buNone/>
            </a:pPr>
            <a:endParaRPr lang="en-US" dirty="0"/>
          </a:p>
        </p:txBody>
      </p:sp>
      <p:sp>
        <p:nvSpPr>
          <p:cNvPr id="4" name="Footer Placeholder 3">
            <a:extLst>
              <a:ext uri="{FF2B5EF4-FFF2-40B4-BE49-F238E27FC236}">
                <a16:creationId xmlns:a16="http://schemas.microsoft.com/office/drawing/2014/main" id="{BC14A240-23C1-9247-ABE5-6F25E9B1E4F2}"/>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AE609CA3-583A-0E43-A8C3-5E580B55D758}"/>
              </a:ext>
            </a:extLst>
          </p:cNvPr>
          <p:cNvSpPr>
            <a:spLocks noGrp="1"/>
          </p:cNvSpPr>
          <p:nvPr>
            <p:ph type="sldNum" sz="quarter" idx="12"/>
          </p:nvPr>
        </p:nvSpPr>
        <p:spPr/>
        <p:txBody>
          <a:bodyPr/>
          <a:lstStyle/>
          <a:p>
            <a:fld id="{D5CA4161-6EC3-4748-B7F3-82EA64CE3DD4}" type="slidenum">
              <a:rPr lang="en-US" smtClean="0"/>
              <a:pPr/>
              <a:t>11</a:t>
            </a:fld>
            <a:endParaRPr lang="en-US" dirty="0"/>
          </a:p>
        </p:txBody>
      </p:sp>
    </p:spTree>
    <p:extLst>
      <p:ext uri="{BB962C8B-B14F-4D97-AF65-F5344CB8AC3E}">
        <p14:creationId xmlns:p14="http://schemas.microsoft.com/office/powerpoint/2010/main" val="3072847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smtClean="0"/>
              <a:t>District EL Best Practices</a:t>
            </a:r>
            <a:endParaRPr lang="en-US" dirty="0"/>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a:xfrm>
            <a:off x="294199" y="1527949"/>
            <a:ext cx="11603603" cy="4950910"/>
          </a:xfrm>
        </p:spPr>
        <p:txBody>
          <a:bodyPr>
            <a:normAutofit/>
          </a:bodyPr>
          <a:lstStyle/>
          <a:p>
            <a:pPr marL="0" indent="0">
              <a:buNone/>
            </a:pPr>
            <a:endParaRPr lang="en-US" sz="2800" dirty="0"/>
          </a:p>
          <a:p>
            <a:r>
              <a:rPr lang="en-US" sz="2800" dirty="0"/>
              <a:t>OSDE would love to hear about any strategies or best practices your district has found helpful in working with </a:t>
            </a:r>
            <a:r>
              <a:rPr lang="en-US" sz="2800" dirty="0" smtClean="0"/>
              <a:t>ELs. </a:t>
            </a:r>
            <a:r>
              <a:rPr lang="en-US" sz="2800" dirty="0"/>
              <a:t>Please take a moment and share your thoughts with us </a:t>
            </a:r>
            <a:r>
              <a:rPr lang="en-US" sz="2800" dirty="0">
                <a:hlinkClick r:id="rId2"/>
              </a:rPr>
              <a:t>here</a:t>
            </a:r>
            <a:r>
              <a:rPr lang="en-US" sz="2800" dirty="0"/>
              <a:t>. All responses will be anonymized and collected in a resource document to be made available to educators statewide.</a:t>
            </a:r>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12</a:t>
            </a:fld>
            <a:endParaRPr lang="en-US" dirty="0"/>
          </a:p>
        </p:txBody>
      </p:sp>
    </p:spTree>
    <p:extLst>
      <p:ext uri="{BB962C8B-B14F-4D97-AF65-F5344CB8AC3E}">
        <p14:creationId xmlns:p14="http://schemas.microsoft.com/office/powerpoint/2010/main" val="2063859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normAutofit/>
          </a:bodyPr>
          <a:lstStyle/>
          <a:p>
            <a:pPr marL="0" indent="0" algn="ctr">
              <a:buNone/>
            </a:pPr>
            <a:r>
              <a:rPr lang="en-US" sz="2600" b="1" dirty="0"/>
              <a:t>Dan Ruhl</a:t>
            </a:r>
          </a:p>
          <a:p>
            <a:pPr marL="0" indent="0" algn="ctr">
              <a:buNone/>
            </a:pPr>
            <a:r>
              <a:rPr lang="en-US" sz="2600" dirty="0"/>
              <a:t>Executive Director of English Language Proficiency</a:t>
            </a:r>
          </a:p>
          <a:p>
            <a:pPr marL="0" indent="0" algn="ctr">
              <a:buNone/>
            </a:pPr>
            <a:r>
              <a:rPr lang="en-US" sz="2600" dirty="0"/>
              <a:t>(405) 522-1220</a:t>
            </a:r>
          </a:p>
          <a:p>
            <a:pPr marL="0" indent="0" algn="ctr">
              <a:buNone/>
            </a:pPr>
            <a:r>
              <a:rPr lang="en-US" sz="2600" dirty="0">
                <a:hlinkClick r:id="rId2"/>
              </a:rPr>
              <a:t>Daniel.ruhl@sde.ok.gov</a:t>
            </a:r>
            <a:endParaRPr lang="en-US" sz="2600" dirty="0"/>
          </a:p>
          <a:p>
            <a:pPr marL="0" indent="0" algn="ctr">
              <a:buNone/>
            </a:pPr>
            <a:endParaRPr lang="en-US" dirty="0"/>
          </a:p>
          <a:p>
            <a:pPr marL="0" indent="0">
              <a:buNone/>
            </a:pPr>
            <a:endParaRPr lang="en-US" dirty="0"/>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13</a:t>
            </a:fld>
            <a:endParaRPr lang="en-US" dirty="0"/>
          </a:p>
        </p:txBody>
      </p:sp>
    </p:spTree>
    <p:extLst>
      <p:ext uri="{BB962C8B-B14F-4D97-AF65-F5344CB8AC3E}">
        <p14:creationId xmlns:p14="http://schemas.microsoft.com/office/powerpoint/2010/main" val="1923678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The Need for Guidance</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lstStyle/>
          <a:p>
            <a:r>
              <a:rPr lang="en-US" dirty="0"/>
              <a:t>The move to distance learning has presented unique challenges to established state EL processes. </a:t>
            </a:r>
          </a:p>
          <a:p>
            <a:r>
              <a:rPr lang="en-US" dirty="0"/>
              <a:t>This presentation will focus on changes to EL identification and service during this period of </a:t>
            </a:r>
            <a:r>
              <a:rPr lang="en-US"/>
              <a:t>continuous </a:t>
            </a:r>
            <a:r>
              <a:rPr lang="en-US" smtClean="0"/>
              <a:t>learning.</a:t>
            </a:r>
            <a:endParaRPr lang="en-US" dirty="0"/>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2</a:t>
            </a:fld>
            <a:endParaRPr lang="en-US" dirty="0"/>
          </a:p>
        </p:txBody>
      </p:sp>
    </p:spTree>
    <p:extLst>
      <p:ext uri="{BB962C8B-B14F-4D97-AF65-F5344CB8AC3E}">
        <p14:creationId xmlns:p14="http://schemas.microsoft.com/office/powerpoint/2010/main" val="1180104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0F55D-D136-5E4D-8D14-D1E3694ED5B1}"/>
              </a:ext>
            </a:extLst>
          </p:cNvPr>
          <p:cNvSpPr>
            <a:spLocks noGrp="1"/>
          </p:cNvSpPr>
          <p:nvPr>
            <p:ph type="title"/>
          </p:nvPr>
        </p:nvSpPr>
        <p:spPr/>
        <p:txBody>
          <a:bodyPr>
            <a:normAutofit/>
          </a:bodyPr>
          <a:lstStyle/>
          <a:p>
            <a:r>
              <a:rPr lang="en-US" dirty="0"/>
              <a:t>Student Enrollment </a:t>
            </a:r>
            <a:br>
              <a:rPr lang="en-US" dirty="0"/>
            </a:br>
            <a:r>
              <a:rPr lang="en-US" dirty="0"/>
              <a:t>70 O.S. §§ 1-113 and 1-114</a:t>
            </a:r>
          </a:p>
        </p:txBody>
      </p:sp>
      <p:sp>
        <p:nvSpPr>
          <p:cNvPr id="3" name="Content Placeholder 2">
            <a:extLst>
              <a:ext uri="{FF2B5EF4-FFF2-40B4-BE49-F238E27FC236}">
                <a16:creationId xmlns:a16="http://schemas.microsoft.com/office/drawing/2014/main" id="{D8865218-2A17-CF4B-AB5F-E4EA3B058473}"/>
              </a:ext>
            </a:extLst>
          </p:cNvPr>
          <p:cNvSpPr>
            <a:spLocks noGrp="1"/>
          </p:cNvSpPr>
          <p:nvPr>
            <p:ph idx="1"/>
          </p:nvPr>
        </p:nvSpPr>
        <p:spPr>
          <a:xfrm>
            <a:off x="137533" y="1653707"/>
            <a:ext cx="11760269" cy="4709611"/>
          </a:xfrm>
        </p:spPr>
        <p:txBody>
          <a:bodyPr>
            <a:normAutofit fontScale="70000" lnSpcReduction="20000"/>
          </a:bodyPr>
          <a:lstStyle/>
          <a:p>
            <a:pPr marL="0" indent="0">
              <a:lnSpc>
                <a:spcPct val="120000"/>
              </a:lnSpc>
              <a:spcBef>
                <a:spcPts val="0"/>
              </a:spcBef>
              <a:buNone/>
            </a:pPr>
            <a:r>
              <a:rPr lang="en-US" sz="3400" b="1" dirty="0"/>
              <a:t>Are districts expected to enroll new students during this Distance Learning </a:t>
            </a:r>
            <a:r>
              <a:rPr lang="en-US" sz="3400" b="1" dirty="0" smtClean="0"/>
              <a:t>time</a:t>
            </a:r>
            <a:r>
              <a:rPr lang="en-US" sz="3400" b="1" dirty="0"/>
              <a:t>?</a:t>
            </a:r>
            <a:br>
              <a:rPr lang="en-US" sz="3400" b="1" dirty="0"/>
            </a:br>
            <a:r>
              <a:rPr lang="en-US" sz="3400" dirty="0"/>
              <a:t>New students who move into a school district and request to enroll must be allowed to enroll. </a:t>
            </a:r>
            <a:r>
              <a:rPr lang="en-US" sz="3400" i="1" dirty="0"/>
              <a:t>See </a:t>
            </a:r>
            <a:r>
              <a:rPr lang="en-US" sz="3400" dirty="0"/>
              <a:t>70 O.S. §§ 1-113 and 1-114. </a:t>
            </a:r>
          </a:p>
          <a:p>
            <a:pPr marL="0" indent="0">
              <a:lnSpc>
                <a:spcPct val="120000"/>
              </a:lnSpc>
              <a:spcBef>
                <a:spcPts val="0"/>
              </a:spcBef>
              <a:buNone/>
            </a:pPr>
            <a:r>
              <a:rPr lang="en-US" sz="3400" b="1" dirty="0"/>
              <a:t>Enrollment of students </a:t>
            </a:r>
            <a:r>
              <a:rPr lang="en-US" sz="3400" dirty="0"/>
              <a:t>should be considered an essential function, and therefore, personnel should be available to perform such duties. While new students who wish to enroll should continue to be enrolled on an individual basis, public enrollment events (such as those for initial kindergarten enrollments) likely cannot be held safely under CDC guidelines prohibiting gatherings of 10 or more.</a:t>
            </a:r>
          </a:p>
          <a:p>
            <a:pPr marL="0" indent="0">
              <a:lnSpc>
                <a:spcPct val="120000"/>
              </a:lnSpc>
              <a:spcBef>
                <a:spcPts val="0"/>
              </a:spcBef>
              <a:buNone/>
            </a:pPr>
            <a:r>
              <a:rPr lang="en-US" dirty="0"/>
              <a:t> </a:t>
            </a:r>
          </a:p>
          <a:p>
            <a:pPr marL="0" indent="0">
              <a:lnSpc>
                <a:spcPct val="120000"/>
              </a:lnSpc>
              <a:spcBef>
                <a:spcPts val="0"/>
              </a:spcBef>
              <a:buNone/>
            </a:pPr>
            <a:r>
              <a:rPr lang="en-US" sz="3400" dirty="0"/>
              <a:t>Information above from page 8 of: </a:t>
            </a:r>
            <a:r>
              <a:rPr lang="en-US" sz="3400" i="1" dirty="0"/>
              <a:t>Coronavirus/COVID-19; FAQs for Oklahoma Public Schools Updated April 7, 2020</a:t>
            </a:r>
          </a:p>
        </p:txBody>
      </p:sp>
      <p:sp>
        <p:nvSpPr>
          <p:cNvPr id="4" name="Footer Placeholder 3">
            <a:extLst>
              <a:ext uri="{FF2B5EF4-FFF2-40B4-BE49-F238E27FC236}">
                <a16:creationId xmlns:a16="http://schemas.microsoft.com/office/drawing/2014/main" id="{2C11017B-3FA5-E84E-BD83-518E89741DE2}"/>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ACA28624-6F14-9544-82D5-91B856C11F9B}"/>
              </a:ext>
            </a:extLst>
          </p:cNvPr>
          <p:cNvSpPr>
            <a:spLocks noGrp="1"/>
          </p:cNvSpPr>
          <p:nvPr>
            <p:ph type="sldNum" sz="quarter" idx="12"/>
          </p:nvPr>
        </p:nvSpPr>
        <p:spPr/>
        <p:txBody>
          <a:bodyPr/>
          <a:lstStyle/>
          <a:p>
            <a:fld id="{D5CA4161-6EC3-4748-B7F3-82EA64CE3DD4}" type="slidenum">
              <a:rPr lang="en-US" smtClean="0"/>
              <a:pPr/>
              <a:t>3</a:t>
            </a:fld>
            <a:endParaRPr lang="en-US" dirty="0"/>
          </a:p>
        </p:txBody>
      </p:sp>
    </p:spTree>
    <p:extLst>
      <p:ext uri="{BB962C8B-B14F-4D97-AF65-F5344CB8AC3E}">
        <p14:creationId xmlns:p14="http://schemas.microsoft.com/office/powerpoint/2010/main" val="664812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The Home Language Survey (HLS)</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lstStyle/>
          <a:p>
            <a:r>
              <a:rPr lang="en-US" dirty="0"/>
              <a:t>Submission of a completed HLS will still be a requirement of new student enrollment for the duration of the 2019-2020 school year.</a:t>
            </a:r>
          </a:p>
          <a:p>
            <a:r>
              <a:rPr lang="en-US" dirty="0"/>
              <a:t>If the HLS is submitted with a language other than English for one or more of the three primary questions (student home, native, and dominant language), the district must implement the assessment process outlined in the EL Distance Identification Guidance document.</a:t>
            </a:r>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4</a:t>
            </a:fld>
            <a:endParaRPr lang="en-US" dirty="0"/>
          </a:p>
        </p:txBody>
      </p:sp>
    </p:spTree>
    <p:extLst>
      <p:ext uri="{BB962C8B-B14F-4D97-AF65-F5344CB8AC3E}">
        <p14:creationId xmlns:p14="http://schemas.microsoft.com/office/powerpoint/2010/main" val="3225184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English Learner Distance Identification</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normAutofit lnSpcReduction="10000"/>
          </a:bodyPr>
          <a:lstStyle/>
          <a:p>
            <a:r>
              <a:rPr lang="en-US" dirty="0"/>
              <a:t>Please note that any English Learner (EL) identification made through the distance identification process is </a:t>
            </a:r>
            <a:r>
              <a:rPr lang="en-US" b="1" u="sng" dirty="0"/>
              <a:t>provisional</a:t>
            </a:r>
            <a:r>
              <a:rPr lang="en-US" dirty="0"/>
              <a:t> in nature.</a:t>
            </a:r>
          </a:p>
          <a:p>
            <a:r>
              <a:rPr lang="en-US" dirty="0"/>
              <a:t>Any student assigned provisional EL status must be reassessed with the WIDA Screener upon the resumption of traditional schooling.</a:t>
            </a:r>
          </a:p>
          <a:p>
            <a:r>
              <a:rPr lang="en-US" dirty="0"/>
              <a:t>Any student assigned provisional EL status should be identified as a native English speaker (1633) in the local student information system (SIS).</a:t>
            </a:r>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5</a:t>
            </a:fld>
            <a:endParaRPr lang="en-US" dirty="0"/>
          </a:p>
        </p:txBody>
      </p:sp>
    </p:spTree>
    <p:extLst>
      <p:ext uri="{BB962C8B-B14F-4D97-AF65-F5344CB8AC3E}">
        <p14:creationId xmlns:p14="http://schemas.microsoft.com/office/powerpoint/2010/main" val="4253769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Guidance Review</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a:xfrm>
            <a:off x="294199" y="1825625"/>
            <a:ext cx="5535101" cy="4351338"/>
          </a:xfrm>
        </p:spPr>
        <p:txBody>
          <a:bodyPr>
            <a:normAutofit lnSpcReduction="10000"/>
          </a:bodyPr>
          <a:lstStyle/>
          <a:p>
            <a:r>
              <a:rPr lang="en-US" dirty="0"/>
              <a:t>The English Learner (EL) Distance Identification Guidance process has been endorsed by WIDA and allows provision of appropriate EL services, while still maintaining appropriate safety protocols for students and staff.</a:t>
            </a:r>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6</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800" y="790575"/>
            <a:ext cx="4153360" cy="5386388"/>
          </a:xfrm>
          <a:prstGeom prst="rect">
            <a:avLst/>
          </a:prstGeom>
        </p:spPr>
      </p:pic>
    </p:spTree>
    <p:extLst>
      <p:ext uri="{BB962C8B-B14F-4D97-AF65-F5344CB8AC3E}">
        <p14:creationId xmlns:p14="http://schemas.microsoft.com/office/powerpoint/2010/main" val="1720496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The English Language Academic Plan (ELAP)</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normAutofit lnSpcReduction="10000"/>
          </a:bodyPr>
          <a:lstStyle/>
          <a:p>
            <a:r>
              <a:rPr lang="en-US" dirty="0"/>
              <a:t>As the provisional identification process will not provide information regarding the reading and writing levels of a student, a completed ELAP will not be possible. However,  districts may complete an ELAP using the available information for teacher reference at their discretion.</a:t>
            </a:r>
          </a:p>
          <a:p>
            <a:r>
              <a:rPr lang="en-US" dirty="0"/>
              <a:t>At minimum, districts must notify the teacher of record of a provisional EL status assigned to a newly enrolled student and convey the general level of accommodation required to appropriately serve that student.</a:t>
            </a:r>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7</a:t>
            </a:fld>
            <a:endParaRPr lang="en-US" dirty="0"/>
          </a:p>
        </p:txBody>
      </p:sp>
    </p:spTree>
    <p:extLst>
      <p:ext uri="{BB962C8B-B14F-4D97-AF65-F5344CB8AC3E}">
        <p14:creationId xmlns:p14="http://schemas.microsoft.com/office/powerpoint/2010/main" val="2927244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Supplemental Services</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normAutofit/>
          </a:bodyPr>
          <a:lstStyle/>
          <a:p>
            <a:r>
              <a:rPr lang="en-US" dirty="0"/>
              <a:t>Any student assigned a provisional English Learner (EL) identification should be provided services and accommodations equivalent to an EL student identified in the traditional manner.</a:t>
            </a:r>
          </a:p>
          <a:p>
            <a:pPr marL="0" indent="0">
              <a:buNone/>
            </a:pPr>
            <a:endParaRPr lang="en-US" dirty="0"/>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8</a:t>
            </a:fld>
            <a:endParaRPr lang="en-US" dirty="0"/>
          </a:p>
        </p:txBody>
      </p:sp>
    </p:spTree>
    <p:extLst>
      <p:ext uri="{BB962C8B-B14F-4D97-AF65-F5344CB8AC3E}">
        <p14:creationId xmlns:p14="http://schemas.microsoft.com/office/powerpoint/2010/main" val="785222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FE6-D0CA-5C46-A6E8-B16096AAC233}"/>
              </a:ext>
            </a:extLst>
          </p:cNvPr>
          <p:cNvSpPr>
            <a:spLocks noGrp="1"/>
          </p:cNvSpPr>
          <p:nvPr>
            <p:ph type="title"/>
          </p:nvPr>
        </p:nvSpPr>
        <p:spPr/>
        <p:txBody>
          <a:bodyPr/>
          <a:lstStyle/>
          <a:p>
            <a:r>
              <a:rPr lang="en-US" dirty="0"/>
              <a:t>Parental Notification</a:t>
            </a:r>
          </a:p>
        </p:txBody>
      </p:sp>
      <p:sp>
        <p:nvSpPr>
          <p:cNvPr id="3" name="Content Placeholder 2">
            <a:extLst>
              <a:ext uri="{FF2B5EF4-FFF2-40B4-BE49-F238E27FC236}">
                <a16:creationId xmlns:a16="http://schemas.microsoft.com/office/drawing/2014/main" id="{CA7A030C-2615-3743-824B-D06266148BCD}"/>
              </a:ext>
            </a:extLst>
          </p:cNvPr>
          <p:cNvSpPr>
            <a:spLocks noGrp="1"/>
          </p:cNvSpPr>
          <p:nvPr>
            <p:ph idx="1"/>
          </p:nvPr>
        </p:nvSpPr>
        <p:spPr/>
        <p:txBody>
          <a:bodyPr>
            <a:normAutofit/>
          </a:bodyPr>
          <a:lstStyle/>
          <a:p>
            <a:r>
              <a:rPr lang="en-US" dirty="0"/>
              <a:t>As a provisionally identified student has not been formally identified as EL, the traditional English Learner parent notification letter will not be necessary. </a:t>
            </a:r>
            <a:r>
              <a:rPr lang="en-US" b="1" dirty="0"/>
              <a:t>However, parents must be informed of the assigned provisional EL status.</a:t>
            </a:r>
          </a:p>
          <a:p>
            <a:r>
              <a:rPr lang="en-US" dirty="0"/>
              <a:t>This information may be conveyed through a district letter, or verbally upon completion of the student verbal assessment outlined in the EL Distance Identification Guidance document.</a:t>
            </a:r>
          </a:p>
          <a:p>
            <a:pPr marL="0" indent="0">
              <a:buNone/>
            </a:pPr>
            <a:endParaRPr lang="en-US" dirty="0"/>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FF2DCA-EF76-B64C-B3D8-97765F0EB715}"/>
              </a:ext>
            </a:extLst>
          </p:cNvPr>
          <p:cNvSpPr>
            <a:spLocks noGrp="1"/>
          </p:cNvSpPr>
          <p:nvPr>
            <p:ph type="ftr" sz="quarter" idx="11"/>
          </p:nvPr>
        </p:nvSpPr>
        <p:spPr/>
        <p:txBody>
          <a:bodyPr/>
          <a:lstStyle/>
          <a:p>
            <a:r>
              <a:rPr lang="en-US" dirty="0"/>
              <a:t>English Learner Distance Identification Guidance</a:t>
            </a:r>
          </a:p>
        </p:txBody>
      </p:sp>
      <p:sp>
        <p:nvSpPr>
          <p:cNvPr id="5" name="Slide Number Placeholder 4">
            <a:extLst>
              <a:ext uri="{FF2B5EF4-FFF2-40B4-BE49-F238E27FC236}">
                <a16:creationId xmlns:a16="http://schemas.microsoft.com/office/drawing/2014/main" id="{1391C567-675D-6149-8804-28A1E7120CA1}"/>
              </a:ext>
            </a:extLst>
          </p:cNvPr>
          <p:cNvSpPr>
            <a:spLocks noGrp="1"/>
          </p:cNvSpPr>
          <p:nvPr>
            <p:ph type="sldNum" sz="quarter" idx="12"/>
          </p:nvPr>
        </p:nvSpPr>
        <p:spPr/>
        <p:txBody>
          <a:bodyPr/>
          <a:lstStyle/>
          <a:p>
            <a:fld id="{D5CA4161-6EC3-4748-B7F3-82EA64CE3DD4}" type="slidenum">
              <a:rPr lang="en-US" smtClean="0"/>
              <a:pPr/>
              <a:t>9</a:t>
            </a:fld>
            <a:endParaRPr lang="en-US" dirty="0"/>
          </a:p>
        </p:txBody>
      </p:sp>
    </p:spTree>
    <p:extLst>
      <p:ext uri="{BB962C8B-B14F-4D97-AF65-F5344CB8AC3E}">
        <p14:creationId xmlns:p14="http://schemas.microsoft.com/office/powerpoint/2010/main" val="3431585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BE25389710FE4FBCD578BAD5C17D5C" ma:contentTypeVersion="14" ma:contentTypeDescription="Create a new document." ma:contentTypeScope="" ma:versionID="4514ea6c4543b03a3c4fdfb90bbf7231">
  <xsd:schema xmlns:xsd="http://www.w3.org/2001/XMLSchema" xmlns:xs="http://www.w3.org/2001/XMLSchema" xmlns:p="http://schemas.microsoft.com/office/2006/metadata/properties" xmlns:ns1="http://schemas.microsoft.com/sharepoint/v3" xmlns:ns3="7cc876c3-1f77-40bc-8f1f-745f4d6cf5d8" xmlns:ns4="11be6873-b11b-4681-8df7-03100aa59dcb" targetNamespace="http://schemas.microsoft.com/office/2006/metadata/properties" ma:root="true" ma:fieldsID="a732fa9196f810ba00127ca9808d1139" ns1:_="" ns3:_="" ns4:_="">
    <xsd:import namespace="http://schemas.microsoft.com/sharepoint/v3"/>
    <xsd:import namespace="7cc876c3-1f77-40bc-8f1f-745f4d6cf5d8"/>
    <xsd:import namespace="11be6873-b11b-4681-8df7-03100aa59dcb"/>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3:MediaServiceAutoKeyPoints" minOccurs="0"/>
                <xsd:element ref="ns3:MediaServiceKeyPoints" minOccurs="0"/>
                <xsd:element ref="ns1:_ip_UnifiedCompliancePolicyProperties" minOccurs="0"/>
                <xsd:element ref="ns1:_ip_UnifiedCompliancePolicyUIAc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c876c3-1f77-40bc-8f1f-745f4d6cf5d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1be6873-b11b-4681-8df7-03100aa59dc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90434B-CBE5-4AE1-BB9A-78471F5B267E}">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11be6873-b11b-4681-8df7-03100aa59dcb"/>
    <ds:schemaRef ds:uri="7cc876c3-1f77-40bc-8f1f-745f4d6cf5d8"/>
    <ds:schemaRef ds:uri="http://www.w3.org/XML/1998/namespace"/>
    <ds:schemaRef ds:uri="http://purl.org/dc/dcmitype/"/>
  </ds:schemaRefs>
</ds:datastoreItem>
</file>

<file path=customXml/itemProps2.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3.xml><?xml version="1.0" encoding="utf-8"?>
<ds:datastoreItem xmlns:ds="http://schemas.openxmlformats.org/officeDocument/2006/customXml" ds:itemID="{3DC09059-2740-44C5-8740-049CF252D1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cc876c3-1f77-40bc-8f1f-745f4d6cf5d8"/>
    <ds:schemaRef ds:uri="11be6873-b11b-4681-8df7-03100aa59d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9078</TotalTime>
  <Words>766</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English Learner (EL) Distance Identification Guidance Review 4-13-20</vt:lpstr>
      <vt:lpstr>The Need for Guidance</vt:lpstr>
      <vt:lpstr>Student Enrollment  70 O.S. §§ 1-113 and 1-114</vt:lpstr>
      <vt:lpstr>The Home Language Survey (HLS)</vt:lpstr>
      <vt:lpstr>English Learner Distance Identification</vt:lpstr>
      <vt:lpstr>Guidance Review</vt:lpstr>
      <vt:lpstr>The English Language Academic Plan (ELAP)</vt:lpstr>
      <vt:lpstr>Supplemental Services</vt:lpstr>
      <vt:lpstr>Parental Notification</vt:lpstr>
      <vt:lpstr>Questions</vt:lpstr>
      <vt:lpstr>English Learner Guidance Documents</vt:lpstr>
      <vt:lpstr>District EL Best Practices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Daniel Ruhl</cp:lastModifiedBy>
  <cp:revision>101</cp:revision>
  <dcterms:created xsi:type="dcterms:W3CDTF">2020-03-05T01:01:19Z</dcterms:created>
  <dcterms:modified xsi:type="dcterms:W3CDTF">2020-04-13T16:49:20Z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0x010100F3BE25389710FE4FBCD578BAD5C17D5C</vt:lpwstr>
  </property>
</Properties>
</file>