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5"/>
  </p:notesMasterIdLst>
  <p:sldIdLst>
    <p:sldId id="261" r:id="rId5"/>
    <p:sldId id="258" r:id="rId6"/>
    <p:sldId id="330" r:id="rId7"/>
    <p:sldId id="331" r:id="rId8"/>
    <p:sldId id="332" r:id="rId9"/>
    <p:sldId id="333" r:id="rId10"/>
    <p:sldId id="334" r:id="rId11"/>
    <p:sldId id="322" r:id="rId12"/>
    <p:sldId id="323" r:id="rId13"/>
    <p:sldId id="324" r:id="rId14"/>
    <p:sldId id="335" r:id="rId15"/>
    <p:sldId id="336" r:id="rId16"/>
    <p:sldId id="337" r:id="rId17"/>
    <p:sldId id="338" r:id="rId18"/>
    <p:sldId id="339" r:id="rId19"/>
    <p:sldId id="340" r:id="rId20"/>
    <p:sldId id="341" r:id="rId21"/>
    <p:sldId id="342" r:id="rId22"/>
    <p:sldId id="343" r:id="rId23"/>
    <p:sldId id="34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5420"/>
    <a:srgbClr val="464646"/>
    <a:srgbClr val="787878"/>
    <a:srgbClr val="004E9A"/>
    <a:srgbClr val="187BC0"/>
    <a:srgbClr val="A96728"/>
    <a:srgbClr val="DE9027"/>
    <a:srgbClr val="914115"/>
    <a:srgbClr val="326820"/>
    <a:srgbClr val="669B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24" autoAdjust="0"/>
    <p:restoredTop sz="96327"/>
  </p:normalViewPr>
  <p:slideViewPr>
    <p:cSldViewPr snapToGrid="0" snapToObjects="1">
      <p:cViewPr varScale="1">
        <p:scale>
          <a:sx n="71" d="100"/>
          <a:sy n="71" d="100"/>
        </p:scale>
        <p:origin x="633" y="3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3698B-7DD6-C74D-BB93-757F14B7B698}" type="datetimeFigureOut">
              <a:rPr lang="en-US" smtClean="0"/>
              <a:t>03/11/21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1936F9-C00C-D84D-AB08-223138E554E6}" type="slidenum">
              <a:rPr lang="en-US" smtClean="0"/>
              <a:t>‹#›</a:t>
            </a:fld>
            <a:endParaRPr lang="en-US"/>
          </a:p>
        </p:txBody>
      </p:sp>
    </p:spTree>
    <p:extLst>
      <p:ext uri="{BB962C8B-B14F-4D97-AF65-F5344CB8AC3E}">
        <p14:creationId xmlns:p14="http://schemas.microsoft.com/office/powerpoint/2010/main" val="2942977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359EE-294F-5142-B179-A780F91CEAEC}"/>
              </a:ext>
            </a:extLst>
          </p:cNvPr>
          <p:cNvSpPr>
            <a:spLocks noGrp="1"/>
          </p:cNvSpPr>
          <p:nvPr>
            <p:ph type="ctrTitle"/>
          </p:nvPr>
        </p:nvSpPr>
        <p:spPr>
          <a:xfrm>
            <a:off x="371061" y="1122363"/>
            <a:ext cx="5615404" cy="2387600"/>
          </a:xfrm>
        </p:spPr>
        <p:txBody>
          <a:bodyPr anchor="b">
            <a:normAutofit/>
          </a:bodyPr>
          <a:lstStyle>
            <a:lvl1pPr algn="l">
              <a:defRPr sz="480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C1A0FF55-98F7-B84C-8122-C80CA3CB706D}"/>
              </a:ext>
            </a:extLst>
          </p:cNvPr>
          <p:cNvSpPr>
            <a:spLocks noGrp="1"/>
          </p:cNvSpPr>
          <p:nvPr>
            <p:ph type="subTitle" idx="1"/>
          </p:nvPr>
        </p:nvSpPr>
        <p:spPr>
          <a:xfrm>
            <a:off x="371061" y="3602038"/>
            <a:ext cx="5615404" cy="1030288"/>
          </a:xfrm>
        </p:spPr>
        <p:txBody>
          <a:bodyPr/>
          <a:lstStyle>
            <a:lvl1pPr marL="0" indent="0" algn="l">
              <a:buNone/>
              <a:defRPr sz="24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descr="A close up of Oklahoma logo">
            <a:extLst>
              <a:ext uri="{FF2B5EF4-FFF2-40B4-BE49-F238E27FC236}">
                <a16:creationId xmlns:a16="http://schemas.microsoft.com/office/drawing/2014/main" id="{6E62C43A-E14D-3743-8E01-DD920738F73F}"/>
              </a:ext>
            </a:extLst>
          </p:cNvPr>
          <p:cNvPicPr>
            <a:picLocks noChangeAspect="1"/>
          </p:cNvPicPr>
          <p:nvPr userDrawn="1"/>
        </p:nvPicPr>
        <p:blipFill rotWithShape="1">
          <a:blip r:embed="rId2"/>
          <a:srcRect t="14013" r="15473"/>
          <a:stretch/>
        </p:blipFill>
        <p:spPr>
          <a:xfrm>
            <a:off x="5986465" y="-1"/>
            <a:ext cx="6205535" cy="6312796"/>
          </a:xfrm>
          <a:prstGeom prst="rect">
            <a:avLst/>
          </a:prstGeom>
        </p:spPr>
      </p:pic>
      <p:pic>
        <p:nvPicPr>
          <p:cNvPr id="9" name="Graphic 8" descr="Oklahoma Education Logo">
            <a:extLst>
              <a:ext uri="{FF2B5EF4-FFF2-40B4-BE49-F238E27FC236}">
                <a16:creationId xmlns:a16="http://schemas.microsoft.com/office/drawing/2014/main" id="{20708623-E9FD-E347-AF22-4E9CEE4F2534}"/>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71061" y="5335408"/>
            <a:ext cx="3048000" cy="977387"/>
          </a:xfrm>
          <a:prstGeom prst="rect">
            <a:avLst/>
          </a:prstGeom>
        </p:spPr>
      </p:pic>
    </p:spTree>
    <p:extLst>
      <p:ext uri="{BB962C8B-B14F-4D97-AF65-F5344CB8AC3E}">
        <p14:creationId xmlns:p14="http://schemas.microsoft.com/office/powerpoint/2010/main" val="309203957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AAE73-E9A5-6144-8995-5F50699A2C38}"/>
              </a:ext>
            </a:extLst>
          </p:cNvPr>
          <p:cNvSpPr>
            <a:spLocks noGrp="1"/>
          </p:cNvSpPr>
          <p:nvPr>
            <p:ph type="title"/>
          </p:nvPr>
        </p:nvSpPr>
        <p:spPr>
          <a:xfrm>
            <a:off x="294199" y="365125"/>
            <a:ext cx="11603603"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1F1C73F-2FB0-A047-9EC7-4381D77F696E}"/>
              </a:ext>
            </a:extLst>
          </p:cNvPr>
          <p:cNvSpPr>
            <a:spLocks noGrp="1"/>
          </p:cNvSpPr>
          <p:nvPr>
            <p:ph idx="1"/>
          </p:nvPr>
        </p:nvSpPr>
        <p:spPr>
          <a:xfrm>
            <a:off x="294199" y="1825625"/>
            <a:ext cx="11603603" cy="4351338"/>
          </a:xfrm>
        </p:spPr>
        <p:txBody>
          <a:bodyPr/>
          <a:lstStyle>
            <a:lvl1pPr>
              <a:lnSpc>
                <a:spcPct val="100000"/>
              </a:lnSpc>
              <a:spcBef>
                <a:spcPts val="1200"/>
              </a:spcBef>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a:extLst>
              <a:ext uri="{FF2B5EF4-FFF2-40B4-BE49-F238E27FC236}">
                <a16:creationId xmlns:a16="http://schemas.microsoft.com/office/drawing/2014/main" id="{474ACF32-9165-4B72-B309-AD8AA47D10A7}"/>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1" name="Slide Number Placeholder 5">
            <a:extLst>
              <a:ext uri="{FF2B5EF4-FFF2-40B4-BE49-F238E27FC236}">
                <a16:creationId xmlns:a16="http://schemas.microsoft.com/office/drawing/2014/main" id="{EAB5E8BA-76CD-4F0F-96BA-FFCD273BFC6C}"/>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2" name="Graphic 11" descr="Oklahoma Education Logo">
            <a:extLst>
              <a:ext uri="{FF2B5EF4-FFF2-40B4-BE49-F238E27FC236}">
                <a16:creationId xmlns:a16="http://schemas.microsoft.com/office/drawing/2014/main" id="{7AFBE82D-605B-43E7-8FCD-D2EF97819501}"/>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471868" y="6246549"/>
            <a:ext cx="1502796" cy="481894"/>
          </a:xfrm>
          <a:prstGeom prst="rect">
            <a:avLst/>
          </a:prstGeom>
        </p:spPr>
      </p:pic>
      <p:cxnSp>
        <p:nvCxnSpPr>
          <p:cNvPr id="13" name="Straight Connector 12">
            <a:extLst>
              <a:ext uri="{FF2B5EF4-FFF2-40B4-BE49-F238E27FC236}">
                <a16:creationId xmlns:a16="http://schemas.microsoft.com/office/drawing/2014/main" id="{3A72ED25-FE48-43E6-BA16-3FF915DD87B4}"/>
              </a:ext>
              <a:ext uri="{C183D7F6-B498-43B3-948B-1728B52AA6E4}">
                <adec:decorative xmlns:adec="http://schemas.microsoft.com/office/drawing/2017/decorative" xmlns=""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9767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descr="Oklahoma Logo">
            <a:extLst>
              <a:ext uri="{FF2B5EF4-FFF2-40B4-BE49-F238E27FC236}">
                <a16:creationId xmlns:a16="http://schemas.microsoft.com/office/drawing/2014/main" id="{CEA05FFF-2F84-014B-8BE0-C236ECFB6692}"/>
              </a:ext>
            </a:extLst>
          </p:cNvPr>
          <p:cNvPicPr>
            <a:picLocks noChangeAspect="1"/>
          </p:cNvPicPr>
          <p:nvPr userDrawn="1"/>
        </p:nvPicPr>
        <p:blipFill rotWithShape="1">
          <a:blip r:embed="rId2"/>
          <a:srcRect l="580" t="386" r="-1" b="33489"/>
          <a:stretch/>
        </p:blipFill>
        <p:spPr>
          <a:xfrm>
            <a:off x="0" y="0"/>
            <a:ext cx="12192000" cy="4566051"/>
          </a:xfrm>
          <a:prstGeom prst="rect">
            <a:avLst/>
          </a:prstGeom>
        </p:spPr>
      </p:pic>
      <p:sp>
        <p:nvSpPr>
          <p:cNvPr id="2" name="Title 1">
            <a:extLst>
              <a:ext uri="{FF2B5EF4-FFF2-40B4-BE49-F238E27FC236}">
                <a16:creationId xmlns:a16="http://schemas.microsoft.com/office/drawing/2014/main" id="{5E126BDF-470C-BA49-87CB-7C8359D2AB24}"/>
              </a:ext>
            </a:extLst>
          </p:cNvPr>
          <p:cNvSpPr>
            <a:spLocks noGrp="1"/>
          </p:cNvSpPr>
          <p:nvPr>
            <p:ph type="title"/>
          </p:nvPr>
        </p:nvSpPr>
        <p:spPr>
          <a:xfrm>
            <a:off x="367667" y="1709738"/>
            <a:ext cx="5478566" cy="2739495"/>
          </a:xfrm>
        </p:spPr>
        <p:txBody>
          <a:bodyPr anchor="b">
            <a:normAutofit/>
          </a:bodyPr>
          <a:lstStyle>
            <a:lvl1pPr>
              <a:defRPr sz="48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CE2C327D-A6C4-CE4D-A980-1C1A927AA779}"/>
              </a:ext>
            </a:extLst>
          </p:cNvPr>
          <p:cNvSpPr>
            <a:spLocks noGrp="1"/>
          </p:cNvSpPr>
          <p:nvPr>
            <p:ph type="body" idx="1"/>
          </p:nvPr>
        </p:nvSpPr>
        <p:spPr>
          <a:xfrm>
            <a:off x="367667" y="4677833"/>
            <a:ext cx="11456666" cy="1411817"/>
          </a:xfrm>
        </p:spPr>
        <p:txBody>
          <a:bodyPr/>
          <a:lstStyle>
            <a:lvl1pPr marL="0" indent="0">
              <a:buNone/>
              <a:defRPr sz="24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5" name="Footer Placeholder 4">
            <a:extLst>
              <a:ext uri="{FF2B5EF4-FFF2-40B4-BE49-F238E27FC236}">
                <a16:creationId xmlns:a16="http://schemas.microsoft.com/office/drawing/2014/main" id="{F0B694CC-F55E-DB4E-AA6B-2DD94C0EE8A8}"/>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50C9E302-7B52-EF4E-9107-29877E732AC4}"/>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7" name="Graphic 6" descr="Oklahoma Education Logo">
            <a:extLst>
              <a:ext uri="{FF2B5EF4-FFF2-40B4-BE49-F238E27FC236}">
                <a16:creationId xmlns:a16="http://schemas.microsoft.com/office/drawing/2014/main" id="{1E499C7F-02C9-2640-A936-77FC4412B340}"/>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10471868" y="6246549"/>
            <a:ext cx="1502796" cy="481894"/>
          </a:xfrm>
          <a:prstGeom prst="rect">
            <a:avLst/>
          </a:prstGeom>
        </p:spPr>
      </p:pic>
      <p:cxnSp>
        <p:nvCxnSpPr>
          <p:cNvPr id="8" name="Straight Connector 7">
            <a:extLst>
              <a:ext uri="{FF2B5EF4-FFF2-40B4-BE49-F238E27FC236}">
                <a16:creationId xmlns:a16="http://schemas.microsoft.com/office/drawing/2014/main" id="{C0BB45A8-54DE-6949-83FD-DFC1AB478E08}"/>
              </a:ext>
              <a:ext uri="{C183D7F6-B498-43B3-948B-1728B52AA6E4}">
                <adec:decorative xmlns:adec="http://schemas.microsoft.com/office/drawing/2017/decorative" xmlns=""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3502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EDBF6-B3C0-4448-B3B0-4AED9AE27A08}"/>
              </a:ext>
            </a:extLst>
          </p:cNvPr>
          <p:cNvSpPr>
            <a:spLocks noGrp="1"/>
          </p:cNvSpPr>
          <p:nvPr>
            <p:ph type="title"/>
          </p:nvPr>
        </p:nvSpPr>
        <p:spPr>
          <a:xfrm>
            <a:off x="294199" y="365125"/>
            <a:ext cx="11526741"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42A71B8-5394-8D46-9268-DB3868854A00}"/>
              </a:ext>
            </a:extLst>
          </p:cNvPr>
          <p:cNvSpPr>
            <a:spLocks noGrp="1"/>
          </p:cNvSpPr>
          <p:nvPr>
            <p:ph sz="half" idx="1"/>
          </p:nvPr>
        </p:nvSpPr>
        <p:spPr>
          <a:xfrm>
            <a:off x="294199" y="1825625"/>
            <a:ext cx="5648739"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48440E6-D004-684C-863D-9F5E002A39E1}"/>
              </a:ext>
            </a:extLst>
          </p:cNvPr>
          <p:cNvSpPr>
            <a:spLocks noGrp="1"/>
          </p:cNvSpPr>
          <p:nvPr>
            <p:ph sz="half" idx="2"/>
          </p:nvPr>
        </p:nvSpPr>
        <p:spPr>
          <a:xfrm>
            <a:off x="6172202" y="1825625"/>
            <a:ext cx="5648739"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a:extLst>
              <a:ext uri="{FF2B5EF4-FFF2-40B4-BE49-F238E27FC236}">
                <a16:creationId xmlns:a16="http://schemas.microsoft.com/office/drawing/2014/main" id="{91CC62E5-43FF-4869-81F5-A3EEE1FC4B96}"/>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2" name="Slide Number Placeholder 5">
            <a:extLst>
              <a:ext uri="{FF2B5EF4-FFF2-40B4-BE49-F238E27FC236}">
                <a16:creationId xmlns:a16="http://schemas.microsoft.com/office/drawing/2014/main" id="{70221BA5-BC7B-47AF-B0E5-B079C94BEA25}"/>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3" name="Graphic 12" descr="Oklahoma Education Logo">
            <a:extLst>
              <a:ext uri="{FF2B5EF4-FFF2-40B4-BE49-F238E27FC236}">
                <a16:creationId xmlns:a16="http://schemas.microsoft.com/office/drawing/2014/main" id="{05517D33-0635-4607-92A5-4BCFC847FA53}"/>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471868" y="6246549"/>
            <a:ext cx="1502796" cy="481894"/>
          </a:xfrm>
          <a:prstGeom prst="rect">
            <a:avLst/>
          </a:prstGeom>
        </p:spPr>
      </p:pic>
      <p:cxnSp>
        <p:nvCxnSpPr>
          <p:cNvPr id="14" name="Straight Connector 13">
            <a:extLst>
              <a:ext uri="{FF2B5EF4-FFF2-40B4-BE49-F238E27FC236}">
                <a16:creationId xmlns:a16="http://schemas.microsoft.com/office/drawing/2014/main" id="{A70DBB6B-C13B-465A-91CC-ED4D153A4BFF}"/>
              </a:ext>
              <a:ext uri="{C183D7F6-B498-43B3-948B-1728B52AA6E4}">
                <adec:decorative xmlns:adec="http://schemas.microsoft.com/office/drawing/2017/decorative" xmlns=""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289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9697-1940-6442-9D76-0F21BB6966CB}"/>
              </a:ext>
            </a:extLst>
          </p:cNvPr>
          <p:cNvSpPr>
            <a:spLocks noGrp="1"/>
          </p:cNvSpPr>
          <p:nvPr>
            <p:ph type="title"/>
          </p:nvPr>
        </p:nvSpPr>
        <p:spPr>
          <a:xfrm>
            <a:off x="294199" y="365125"/>
            <a:ext cx="11526742"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4321A28-5F0C-8241-A6C2-115CC37EDF3A}"/>
              </a:ext>
            </a:extLst>
          </p:cNvPr>
          <p:cNvSpPr>
            <a:spLocks noGrp="1"/>
          </p:cNvSpPr>
          <p:nvPr>
            <p:ph type="body" idx="1"/>
          </p:nvPr>
        </p:nvSpPr>
        <p:spPr>
          <a:xfrm>
            <a:off x="294200" y="1703465"/>
            <a:ext cx="56487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a:extLst>
              <a:ext uri="{FF2B5EF4-FFF2-40B4-BE49-F238E27FC236}">
                <a16:creationId xmlns:a16="http://schemas.microsoft.com/office/drawing/2014/main" id="{6A645B84-0291-5246-9B48-FBDDD0AAE87D}"/>
              </a:ext>
            </a:extLst>
          </p:cNvPr>
          <p:cNvSpPr>
            <a:spLocks noGrp="1"/>
          </p:cNvSpPr>
          <p:nvPr>
            <p:ph type="body" sz="quarter" idx="3"/>
          </p:nvPr>
        </p:nvSpPr>
        <p:spPr>
          <a:xfrm>
            <a:off x="6172202" y="1703465"/>
            <a:ext cx="5648739"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Footer Placeholder 4">
            <a:extLst>
              <a:ext uri="{FF2B5EF4-FFF2-40B4-BE49-F238E27FC236}">
                <a16:creationId xmlns:a16="http://schemas.microsoft.com/office/drawing/2014/main" id="{0A5A0CBC-B355-4D7F-A07D-585200416168}"/>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4" name="Slide Number Placeholder 5">
            <a:extLst>
              <a:ext uri="{FF2B5EF4-FFF2-40B4-BE49-F238E27FC236}">
                <a16:creationId xmlns:a16="http://schemas.microsoft.com/office/drawing/2014/main" id="{E64CA248-2EA2-41C9-8849-DE36B4060B0E}"/>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5" name="Graphic 14" descr="Oklahoma Education Logo">
            <a:extLst>
              <a:ext uri="{FF2B5EF4-FFF2-40B4-BE49-F238E27FC236}">
                <a16:creationId xmlns:a16="http://schemas.microsoft.com/office/drawing/2014/main" id="{3484C467-A985-4790-93AD-D2A7E4B95F97}"/>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471868" y="6246549"/>
            <a:ext cx="1502796" cy="481894"/>
          </a:xfrm>
          <a:prstGeom prst="rect">
            <a:avLst/>
          </a:prstGeom>
        </p:spPr>
      </p:pic>
      <p:cxnSp>
        <p:nvCxnSpPr>
          <p:cNvPr id="16" name="Straight Connector 15">
            <a:extLst>
              <a:ext uri="{FF2B5EF4-FFF2-40B4-BE49-F238E27FC236}">
                <a16:creationId xmlns:a16="http://schemas.microsoft.com/office/drawing/2014/main" id="{B732DEEC-78F4-4E06-85F2-4B693D8A84FA}"/>
              </a:ext>
              <a:ext uri="{C183D7F6-B498-43B3-948B-1728B52AA6E4}">
                <adec:decorative xmlns:adec="http://schemas.microsoft.com/office/drawing/2017/decorative" xmlns=""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8A0D76EF-4B4A-4E21-ABCC-93E0076A3B0F}"/>
              </a:ext>
            </a:extLst>
          </p:cNvPr>
          <p:cNvSpPr>
            <a:spLocks noGrp="1"/>
          </p:cNvSpPr>
          <p:nvPr>
            <p:ph sz="half" idx="13"/>
          </p:nvPr>
        </p:nvSpPr>
        <p:spPr>
          <a:xfrm>
            <a:off x="294199" y="2527377"/>
            <a:ext cx="5648739" cy="36495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a:extLst>
              <a:ext uri="{FF2B5EF4-FFF2-40B4-BE49-F238E27FC236}">
                <a16:creationId xmlns:a16="http://schemas.microsoft.com/office/drawing/2014/main" id="{BF99EAC2-23F7-42BC-8347-879256553DA2}"/>
              </a:ext>
            </a:extLst>
          </p:cNvPr>
          <p:cNvSpPr>
            <a:spLocks noGrp="1"/>
          </p:cNvSpPr>
          <p:nvPr>
            <p:ph sz="half" idx="2"/>
          </p:nvPr>
        </p:nvSpPr>
        <p:spPr>
          <a:xfrm>
            <a:off x="6172202" y="2527377"/>
            <a:ext cx="5648739" cy="36495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70616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BCC9C-B94E-B94A-8771-767CE87AF99C}"/>
              </a:ext>
            </a:extLst>
          </p:cNvPr>
          <p:cNvSpPr>
            <a:spLocks noGrp="1"/>
          </p:cNvSpPr>
          <p:nvPr>
            <p:ph type="title"/>
          </p:nvPr>
        </p:nvSpPr>
        <p:spPr>
          <a:xfrm>
            <a:off x="294198" y="365125"/>
            <a:ext cx="11570700" cy="1325563"/>
          </a:xfrm>
        </p:spPr>
        <p:txBody>
          <a:bodyPr/>
          <a:lstStyle/>
          <a:p>
            <a:r>
              <a:rPr lang="en-US" dirty="0"/>
              <a:t>Click to edit Master title style</a:t>
            </a:r>
          </a:p>
        </p:txBody>
      </p:sp>
      <p:sp>
        <p:nvSpPr>
          <p:cNvPr id="9" name="Footer Placeholder 4">
            <a:extLst>
              <a:ext uri="{FF2B5EF4-FFF2-40B4-BE49-F238E27FC236}">
                <a16:creationId xmlns:a16="http://schemas.microsoft.com/office/drawing/2014/main" id="{D15CA6CD-B9CA-429B-B07F-2541A46611C7}"/>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0" name="Slide Number Placeholder 5">
            <a:extLst>
              <a:ext uri="{FF2B5EF4-FFF2-40B4-BE49-F238E27FC236}">
                <a16:creationId xmlns:a16="http://schemas.microsoft.com/office/drawing/2014/main" id="{CBE7D3E4-4F5B-4762-8237-ABFCA6BFEC7B}"/>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1" name="Graphic 10" descr="Oklahoma Education Logo">
            <a:extLst>
              <a:ext uri="{FF2B5EF4-FFF2-40B4-BE49-F238E27FC236}">
                <a16:creationId xmlns:a16="http://schemas.microsoft.com/office/drawing/2014/main" id="{BB09BD23-FEF0-4355-8A5C-D7B77BA93655}"/>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0471868" y="6246549"/>
            <a:ext cx="1502796" cy="481894"/>
          </a:xfrm>
          <a:prstGeom prst="rect">
            <a:avLst/>
          </a:prstGeom>
        </p:spPr>
      </p:pic>
      <p:cxnSp>
        <p:nvCxnSpPr>
          <p:cNvPr id="12" name="Straight Connector 11">
            <a:extLst>
              <a:ext uri="{FF2B5EF4-FFF2-40B4-BE49-F238E27FC236}">
                <a16:creationId xmlns:a16="http://schemas.microsoft.com/office/drawing/2014/main" id="{A2ACC9EA-191F-467A-BFF3-3AC0F1985D1C}"/>
              </a:ext>
              <a:ext uri="{C183D7F6-B498-43B3-948B-1728B52AA6E4}">
                <adec:decorative xmlns:adec="http://schemas.microsoft.com/office/drawing/2017/decorative" xmlns=""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2051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DC2813-3CD3-5449-A15E-A10B42378763}"/>
              </a:ext>
            </a:extLst>
          </p:cNvPr>
          <p:cNvSpPr>
            <a:spLocks noGrp="1"/>
          </p:cNvSpPr>
          <p:nvPr>
            <p:ph type="title"/>
          </p:nvPr>
        </p:nvSpPr>
        <p:spPr>
          <a:xfrm>
            <a:off x="371061" y="365125"/>
            <a:ext cx="10982739"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506C0279-A432-554A-B4BA-32BB7BF5EC41}"/>
              </a:ext>
            </a:extLst>
          </p:cNvPr>
          <p:cNvSpPr>
            <a:spLocks noGrp="1"/>
          </p:cNvSpPr>
          <p:nvPr>
            <p:ph type="body" idx="1"/>
          </p:nvPr>
        </p:nvSpPr>
        <p:spPr>
          <a:xfrm>
            <a:off x="371061" y="1825625"/>
            <a:ext cx="10982739"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0E8A69AA-344F-0A44-ADCB-6C46AF2BC557}"/>
              </a:ext>
            </a:extLst>
          </p:cNvPr>
          <p:cNvSpPr>
            <a:spLocks noGrp="1"/>
          </p:cNvSpPr>
          <p:nvPr>
            <p:ph type="ftr" sz="quarter" idx="3"/>
          </p:nvPr>
        </p:nvSpPr>
        <p:spPr>
          <a:xfrm>
            <a:off x="750896" y="6356350"/>
            <a:ext cx="5966098" cy="365125"/>
          </a:xfrm>
          <a:prstGeom prst="rect">
            <a:avLst/>
          </a:prstGeom>
        </p:spPr>
        <p:txBody>
          <a:bodyPr vert="horz" lIns="91440" tIns="45720" rIns="91440" bIns="45720" rtlCol="0" anchor="ctr"/>
          <a:lstStyle>
            <a:lvl1pPr algn="l">
              <a:defRPr sz="1200">
                <a:solidFill>
                  <a:schemeClr val="accent6"/>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6CEFAAAC-834A-4843-BEE0-B1F96C2B5210}"/>
              </a:ext>
            </a:extLst>
          </p:cNvPr>
          <p:cNvSpPr>
            <a:spLocks noGrp="1"/>
          </p:cNvSpPr>
          <p:nvPr>
            <p:ph type="sldNum" sz="quarter" idx="4"/>
          </p:nvPr>
        </p:nvSpPr>
        <p:spPr>
          <a:xfrm>
            <a:off x="129309" y="6356350"/>
            <a:ext cx="621587" cy="365125"/>
          </a:xfrm>
          <a:prstGeom prst="rect">
            <a:avLst/>
          </a:prstGeom>
        </p:spPr>
        <p:txBody>
          <a:bodyPr vert="horz" lIns="91440" tIns="45720" rIns="91440" bIns="45720" rtlCol="0" anchor="ctr"/>
          <a:lstStyle>
            <a:lvl1pPr algn="l">
              <a:defRPr sz="1200">
                <a:solidFill>
                  <a:schemeClr val="accent6"/>
                </a:solidFill>
              </a:defRPr>
            </a:lvl1pPr>
          </a:lstStyle>
          <a:p>
            <a:pPr algn="r"/>
            <a:fld id="{D5CA4161-6EC3-4748-B7F3-82EA64CE3DD4}" type="slidenum">
              <a:rPr lang="en-US" smtClean="0"/>
              <a:pPr algn="r"/>
              <a:t>‹#›</a:t>
            </a:fld>
            <a:endParaRPr lang="en-US" dirty="0"/>
          </a:p>
        </p:txBody>
      </p:sp>
    </p:spTree>
    <p:extLst>
      <p:ext uri="{BB962C8B-B14F-4D97-AF65-F5344CB8AC3E}">
        <p14:creationId xmlns:p14="http://schemas.microsoft.com/office/powerpoint/2010/main" val="2037723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1"/>
        </a:buClr>
        <a:buFont typeface="Arial" panose="020B0604020202020204" pitchFamily="34" charset="0"/>
        <a:buChar char="•"/>
        <a:defRPr sz="32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sde.ok.gov/sites/default/files/FFY21-PartC-App-DRAFT.pdf" TargetMode="External"/><Relationship Id="rId2" Type="http://schemas.openxmlformats.org/officeDocument/2006/relationships/hyperlink" Target="https://sde.ok.gov/sites/default/files/public%20comment%20draft%20FFY21-PartB-App.pdf" TargetMode="External"/><Relationship Id="rId1" Type="http://schemas.openxmlformats.org/officeDocument/2006/relationships/slideLayout" Target="../slideLayouts/slideLayout2.xml"/><Relationship Id="rId4" Type="http://schemas.openxmlformats.org/officeDocument/2006/relationships/hyperlink" Target="https://sde.ok.gov/sites/default/files/PartB-InteractiveSpreadsheet-FFY2020.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640797B4-4414-534A-A4A6-659B35516D4F}"/>
              </a:ext>
            </a:extLst>
          </p:cNvPr>
          <p:cNvSpPr>
            <a:spLocks noGrp="1"/>
          </p:cNvSpPr>
          <p:nvPr>
            <p:ph type="ctrTitle"/>
          </p:nvPr>
        </p:nvSpPr>
        <p:spPr/>
        <p:txBody>
          <a:bodyPr/>
          <a:lstStyle/>
          <a:p>
            <a:r>
              <a:rPr lang="en-US" dirty="0" smtClean="0"/>
              <a:t>IDEA Part B</a:t>
            </a:r>
            <a:br>
              <a:rPr lang="en-US" dirty="0" smtClean="0"/>
            </a:br>
            <a:r>
              <a:rPr lang="en-US" dirty="0" smtClean="0"/>
              <a:t>State Advisory Panel</a:t>
            </a:r>
            <a:endParaRPr lang="en-US" dirty="0"/>
          </a:p>
        </p:txBody>
      </p:sp>
      <p:sp>
        <p:nvSpPr>
          <p:cNvPr id="17" name="Subtitle 16">
            <a:extLst>
              <a:ext uri="{FF2B5EF4-FFF2-40B4-BE49-F238E27FC236}">
                <a16:creationId xmlns:a16="http://schemas.microsoft.com/office/drawing/2014/main" id="{9A7AD821-C802-3048-AE06-8443FBE67764}"/>
              </a:ext>
            </a:extLst>
          </p:cNvPr>
          <p:cNvSpPr>
            <a:spLocks noGrp="1"/>
          </p:cNvSpPr>
          <p:nvPr>
            <p:ph type="subTitle" idx="1"/>
          </p:nvPr>
        </p:nvSpPr>
        <p:spPr/>
        <p:txBody>
          <a:bodyPr/>
          <a:lstStyle/>
          <a:p>
            <a:r>
              <a:rPr lang="en-US" dirty="0" smtClean="0"/>
              <a:t>April 1, 2020</a:t>
            </a:r>
            <a:endParaRPr lang="en-US" dirty="0"/>
          </a:p>
        </p:txBody>
      </p:sp>
    </p:spTree>
    <p:extLst>
      <p:ext uri="{BB962C8B-B14F-4D97-AF65-F5344CB8AC3E}">
        <p14:creationId xmlns:p14="http://schemas.microsoft.com/office/powerpoint/2010/main" val="180728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 Application</a:t>
            </a:r>
            <a:endParaRPr lang="en-US" dirty="0"/>
          </a:p>
        </p:txBody>
      </p:sp>
      <p:sp>
        <p:nvSpPr>
          <p:cNvPr id="3" name="Content Placeholder 2"/>
          <p:cNvSpPr>
            <a:spLocks noGrp="1"/>
          </p:cNvSpPr>
          <p:nvPr>
            <p:ph idx="1"/>
          </p:nvPr>
        </p:nvSpPr>
        <p:spPr/>
        <p:txBody>
          <a:bodyPr/>
          <a:lstStyle/>
          <a:p>
            <a:r>
              <a:rPr lang="en-US" dirty="0" smtClean="0"/>
              <a:t>FFY20 (FFY21 is not </a:t>
            </a:r>
            <a:r>
              <a:rPr lang="en-US" smtClean="0"/>
              <a:t>yet available)</a:t>
            </a:r>
            <a:endParaRPr lang="en-US" dirty="0" smtClean="0"/>
          </a:p>
          <a:p>
            <a:r>
              <a:rPr lang="en-US" dirty="0" smtClean="0"/>
              <a:t>Total Award - $161,932,580 (FFY19 - $156,655,705)</a:t>
            </a:r>
          </a:p>
          <a:p>
            <a:r>
              <a:rPr lang="en-US" dirty="0" smtClean="0"/>
              <a:t>Administration- $3,160,276 </a:t>
            </a:r>
          </a:p>
          <a:p>
            <a:r>
              <a:rPr lang="en-US" dirty="0" smtClean="0"/>
              <a:t>Other State Level Activities - $17,613,184</a:t>
            </a:r>
          </a:p>
          <a:p>
            <a:pPr lvl="1"/>
            <a:r>
              <a:rPr lang="en-US" dirty="0" smtClean="0"/>
              <a:t>Includes 2.5 million for High Needs Fund</a:t>
            </a:r>
          </a:p>
          <a:p>
            <a:r>
              <a:rPr lang="en-US" dirty="0" smtClean="0"/>
              <a:t>Preschool - $3,838,038 (FFY19 - $3,799,278)</a:t>
            </a:r>
          </a:p>
          <a:p>
            <a:endParaRPr lang="en-US" dirty="0"/>
          </a:p>
        </p:txBody>
      </p:sp>
      <p:sp>
        <p:nvSpPr>
          <p:cNvPr id="4" name="Footer Placeholder 3"/>
          <p:cNvSpPr>
            <a:spLocks noGrp="1"/>
          </p:cNvSpPr>
          <p:nvPr>
            <p:ph type="ftr" sz="quarter" idx="11"/>
          </p:nvPr>
        </p:nvSpPr>
        <p:spPr/>
        <p:txBody>
          <a:bodyPr/>
          <a:lstStyle/>
          <a:p>
            <a:r>
              <a:rPr lang="en-US" dirty="0"/>
              <a:t>IDEA B State Advisory Panel Meeting 4/1/20</a:t>
            </a:r>
          </a:p>
        </p:txBody>
      </p:sp>
      <p:sp>
        <p:nvSpPr>
          <p:cNvPr id="5" name="Slide Number Placeholder 4"/>
          <p:cNvSpPr>
            <a:spLocks noGrp="1"/>
          </p:cNvSpPr>
          <p:nvPr>
            <p:ph type="sldNum" sz="quarter" idx="12"/>
          </p:nvPr>
        </p:nvSpPr>
        <p:spPr/>
        <p:txBody>
          <a:bodyPr/>
          <a:lstStyle/>
          <a:p>
            <a:fld id="{D5CA4161-6EC3-4748-B7F3-82EA64CE3DD4}" type="slidenum">
              <a:rPr lang="en-US" smtClean="0"/>
              <a:pPr/>
              <a:t>10</a:t>
            </a:fld>
            <a:endParaRPr lang="en-US" dirty="0"/>
          </a:p>
        </p:txBody>
      </p:sp>
    </p:spTree>
    <p:extLst>
      <p:ext uri="{BB962C8B-B14F-4D97-AF65-F5344CB8AC3E}">
        <p14:creationId xmlns:p14="http://schemas.microsoft.com/office/powerpoint/2010/main" val="3318000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8384" y="2866185"/>
            <a:ext cx="8749439" cy="2739495"/>
          </a:xfrm>
        </p:spPr>
        <p:txBody>
          <a:bodyPr>
            <a:normAutofit/>
          </a:bodyPr>
          <a:lstStyle/>
          <a:p>
            <a:r>
              <a:rPr lang="en-US" dirty="0"/>
              <a:t>Panel Priorities for </a:t>
            </a:r>
            <a:r>
              <a:rPr lang="en-US" dirty="0" smtClean="0"/>
              <a:t/>
            </a:r>
            <a:br>
              <a:rPr lang="en-US" dirty="0" smtClean="0"/>
            </a:br>
            <a:r>
              <a:rPr lang="en-US" dirty="0" smtClean="0"/>
              <a:t>2020-2021 </a:t>
            </a:r>
            <a:r>
              <a:rPr lang="en-US" dirty="0"/>
              <a:t/>
            </a:r>
            <a:br>
              <a:rPr lang="en-US" dirty="0"/>
            </a:b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en-US" dirty="0"/>
              <a:t>IDEA B State Advisory Panel Meeting </a:t>
            </a:r>
            <a:r>
              <a:rPr lang="en-US" dirty="0" smtClean="0"/>
              <a:t>6/11/20</a:t>
            </a:r>
            <a:endParaRPr lang="en-US"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11</a:t>
            </a:fld>
            <a:endParaRPr lang="en-US" dirty="0"/>
          </a:p>
        </p:txBody>
      </p:sp>
    </p:spTree>
    <p:extLst>
      <p:ext uri="{BB962C8B-B14F-4D97-AF65-F5344CB8AC3E}">
        <p14:creationId xmlns:p14="http://schemas.microsoft.com/office/powerpoint/2010/main" val="1528491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Panel Priorities</a:t>
            </a:r>
          </a:p>
        </p:txBody>
      </p:sp>
      <p:sp>
        <p:nvSpPr>
          <p:cNvPr id="7" name="Content Placeholder 6"/>
          <p:cNvSpPr>
            <a:spLocks noGrp="1"/>
          </p:cNvSpPr>
          <p:nvPr>
            <p:ph idx="1"/>
          </p:nvPr>
        </p:nvSpPr>
        <p:spPr/>
        <p:txBody>
          <a:bodyPr>
            <a:normAutofit fontScale="70000" lnSpcReduction="20000"/>
          </a:bodyPr>
          <a:lstStyle/>
          <a:p>
            <a:pPr marL="0" indent="0">
              <a:buNone/>
            </a:pPr>
            <a:r>
              <a:rPr lang="en-US" dirty="0" smtClean="0"/>
              <a:t>Main Priority - virtual </a:t>
            </a:r>
            <a:r>
              <a:rPr lang="en-US" dirty="0"/>
              <a:t>learning for students with disabilities. Focusing on evidence-based virtual learning practices will allow the panel to address four priorities panel members identified in the survey completed during September/October. Those priorities include: </a:t>
            </a:r>
          </a:p>
          <a:p>
            <a:pPr marL="514350" indent="-514350">
              <a:buFont typeface="+mj-lt"/>
              <a:buAutoNum type="arabicPeriod"/>
            </a:pPr>
            <a:r>
              <a:rPr lang="en-US" dirty="0" smtClean="0"/>
              <a:t>Virtual </a:t>
            </a:r>
            <a:r>
              <a:rPr lang="en-US" dirty="0"/>
              <a:t>Learning (curriculum, assessments, what works, access to resources) </a:t>
            </a:r>
          </a:p>
          <a:p>
            <a:pPr marL="514350" indent="-514350">
              <a:buFont typeface="+mj-lt"/>
              <a:buAutoNum type="arabicPeriod"/>
            </a:pPr>
            <a:r>
              <a:rPr lang="en-US" dirty="0" smtClean="0"/>
              <a:t>COVID-19 </a:t>
            </a:r>
            <a:r>
              <a:rPr lang="en-US" dirty="0"/>
              <a:t>(academic achievement and Increased accessibility) </a:t>
            </a:r>
          </a:p>
          <a:p>
            <a:pPr marL="514350" indent="-514350">
              <a:buFont typeface="+mj-lt"/>
              <a:buAutoNum type="arabicPeriod"/>
            </a:pPr>
            <a:r>
              <a:rPr lang="en-US" dirty="0" smtClean="0"/>
              <a:t>Equity </a:t>
            </a:r>
            <a:r>
              <a:rPr lang="en-US" dirty="0"/>
              <a:t>in Accessing Curriculum (general education and curriculum support for special education teachers) </a:t>
            </a:r>
          </a:p>
          <a:p>
            <a:pPr marL="514350" indent="-514350">
              <a:buFont typeface="+mj-lt"/>
              <a:buAutoNum type="arabicPeriod"/>
            </a:pPr>
            <a:r>
              <a:rPr lang="en-US" dirty="0" smtClean="0"/>
              <a:t>Safe </a:t>
            </a:r>
            <a:r>
              <a:rPr lang="en-US" dirty="0"/>
              <a:t>and Healthy Learning Environments </a:t>
            </a:r>
          </a:p>
          <a:p>
            <a:pPr marL="0" indent="0">
              <a:buNone/>
            </a:pPr>
            <a:r>
              <a:rPr lang="en-US" dirty="0" smtClean="0"/>
              <a:t>Focusing </a:t>
            </a:r>
            <a:r>
              <a:rPr lang="en-US" dirty="0"/>
              <a:t>on these four priorities will also help address the need for accessible curriculum for students receiving services in alternative placements including juvenile correction facilities. Panel recommendations will be based on learner needs and outcomes, accessibility, deliverability, and effective instruction. </a:t>
            </a:r>
          </a:p>
        </p:txBody>
      </p:sp>
      <p:sp>
        <p:nvSpPr>
          <p:cNvPr id="4" name="Footer Placeholder 3"/>
          <p:cNvSpPr>
            <a:spLocks noGrp="1"/>
          </p:cNvSpPr>
          <p:nvPr>
            <p:ph type="ftr" sz="quarter" idx="11"/>
          </p:nvPr>
        </p:nvSpPr>
        <p:spPr/>
        <p:txBody>
          <a:bodyPr/>
          <a:lstStyle/>
          <a:p>
            <a:r>
              <a:rPr lang="en-US" smtClean="0"/>
              <a:t>Presentation Title</a:t>
            </a:r>
            <a:endParaRPr lang="en-US"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12</a:t>
            </a:fld>
            <a:endParaRPr lang="en-US" dirty="0"/>
          </a:p>
        </p:txBody>
      </p:sp>
    </p:spTree>
    <p:extLst>
      <p:ext uri="{BB962C8B-B14F-4D97-AF65-F5344CB8AC3E}">
        <p14:creationId xmlns:p14="http://schemas.microsoft.com/office/powerpoint/2010/main" val="175205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199" y="365125"/>
            <a:ext cx="11603603" cy="849313"/>
          </a:xfrm>
        </p:spPr>
        <p:txBody>
          <a:bodyPr>
            <a:normAutofit/>
          </a:bodyPr>
          <a:lstStyle/>
          <a:p>
            <a:r>
              <a:rPr lang="en-US" sz="3600" dirty="0"/>
              <a:t>COVID-19 (academic achievement and accessibility)</a:t>
            </a:r>
          </a:p>
        </p:txBody>
      </p:sp>
      <p:sp>
        <p:nvSpPr>
          <p:cNvPr id="3" name="Content Placeholder 2"/>
          <p:cNvSpPr>
            <a:spLocks noGrp="1"/>
          </p:cNvSpPr>
          <p:nvPr>
            <p:ph idx="1"/>
          </p:nvPr>
        </p:nvSpPr>
        <p:spPr>
          <a:xfrm>
            <a:off x="737113" y="1664685"/>
            <a:ext cx="10435714" cy="3878866"/>
          </a:xfrm>
        </p:spPr>
        <p:txBody>
          <a:bodyPr>
            <a:normAutofit lnSpcReduction="10000"/>
          </a:bodyPr>
          <a:lstStyle/>
          <a:p>
            <a:r>
              <a:rPr lang="en-US" dirty="0"/>
              <a:t>Variable impacts across students, teachers, families, schools and districts</a:t>
            </a:r>
          </a:p>
          <a:p>
            <a:pPr marL="0" indent="0">
              <a:buNone/>
            </a:pPr>
            <a:endParaRPr lang="en-US" dirty="0"/>
          </a:p>
          <a:p>
            <a:r>
              <a:rPr lang="en-US" dirty="0"/>
              <a:t>Amount of time spent</a:t>
            </a:r>
          </a:p>
          <a:p>
            <a:pPr lvl="1"/>
            <a:r>
              <a:rPr lang="en-US" dirty="0"/>
              <a:t>in a classroom with peers</a:t>
            </a:r>
          </a:p>
          <a:p>
            <a:pPr lvl="1"/>
            <a:r>
              <a:rPr lang="en-US" dirty="0"/>
              <a:t>in a virtual learning environment (asynchronous vs synchronous) </a:t>
            </a:r>
          </a:p>
          <a:p>
            <a:pPr lvl="1"/>
            <a:r>
              <a:rPr lang="en-US" dirty="0"/>
              <a:t>out of school (virtual and classroom) </a:t>
            </a:r>
          </a:p>
        </p:txBody>
      </p:sp>
      <p:sp>
        <p:nvSpPr>
          <p:cNvPr id="4" name="Footer Placeholder 3"/>
          <p:cNvSpPr>
            <a:spLocks noGrp="1"/>
          </p:cNvSpPr>
          <p:nvPr>
            <p:ph type="ftr" sz="quarter" idx="11"/>
          </p:nvPr>
        </p:nvSpPr>
        <p:spPr/>
        <p:txBody>
          <a:bodyPr/>
          <a:lstStyle/>
          <a:p>
            <a:r>
              <a:rPr lang="en-US"/>
              <a:t>Presentation Title</a:t>
            </a:r>
            <a:endParaRPr lang="en-US"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13</a:t>
            </a:fld>
            <a:endParaRPr lang="en-US" dirty="0"/>
          </a:p>
        </p:txBody>
      </p:sp>
    </p:spTree>
    <p:extLst>
      <p:ext uri="{BB962C8B-B14F-4D97-AF65-F5344CB8AC3E}">
        <p14:creationId xmlns:p14="http://schemas.microsoft.com/office/powerpoint/2010/main" val="2300082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199" y="365125"/>
            <a:ext cx="11603603" cy="835025"/>
          </a:xfrm>
        </p:spPr>
        <p:txBody>
          <a:bodyPr>
            <a:normAutofit/>
          </a:bodyPr>
          <a:lstStyle/>
          <a:p>
            <a:r>
              <a:rPr lang="en-US" sz="3600" dirty="0"/>
              <a:t>COVID-19 (academic achievement and accessibility)</a:t>
            </a:r>
          </a:p>
        </p:txBody>
      </p:sp>
      <p:sp>
        <p:nvSpPr>
          <p:cNvPr id="3" name="Content Placeholder 2"/>
          <p:cNvSpPr>
            <a:spLocks noGrp="1"/>
          </p:cNvSpPr>
          <p:nvPr>
            <p:ph idx="1"/>
          </p:nvPr>
        </p:nvSpPr>
        <p:spPr>
          <a:xfrm>
            <a:off x="713854" y="1606065"/>
            <a:ext cx="10000191" cy="4351338"/>
          </a:xfrm>
        </p:spPr>
        <p:txBody>
          <a:bodyPr>
            <a:normAutofit fontScale="92500" lnSpcReduction="10000"/>
          </a:bodyPr>
          <a:lstStyle/>
          <a:p>
            <a:pPr>
              <a:spcAft>
                <a:spcPts val="1200"/>
              </a:spcAft>
            </a:pPr>
            <a:r>
              <a:rPr lang="en-US" sz="3000" dirty="0"/>
              <a:t>Student ability and resources to access instruction (virtual and in-person)</a:t>
            </a:r>
          </a:p>
          <a:p>
            <a:pPr>
              <a:spcAft>
                <a:spcPts val="1200"/>
              </a:spcAft>
            </a:pPr>
            <a:r>
              <a:rPr lang="en-US" sz="3000" dirty="0"/>
              <a:t>Teacher resources, materials and support necessary for effective teaching (virtual and in-person)</a:t>
            </a:r>
          </a:p>
          <a:p>
            <a:pPr>
              <a:spcAft>
                <a:spcPts val="1200"/>
              </a:spcAft>
            </a:pPr>
            <a:r>
              <a:rPr lang="en-US" sz="3000" dirty="0"/>
              <a:t>Family/Caretaker time, resources, and ability to provide intentional instruction in the home</a:t>
            </a:r>
          </a:p>
          <a:p>
            <a:pPr marL="0" indent="0">
              <a:buNone/>
            </a:pPr>
            <a:endParaRPr lang="en-US" dirty="0"/>
          </a:p>
          <a:p>
            <a:pPr marL="0" indent="0" algn="ctr">
              <a:buNone/>
            </a:pPr>
            <a:r>
              <a:rPr lang="en-US" b="1" i="1" dirty="0"/>
              <a:t>How can schools address the achievement gap?</a:t>
            </a:r>
          </a:p>
        </p:txBody>
      </p:sp>
      <p:sp>
        <p:nvSpPr>
          <p:cNvPr id="4" name="Footer Placeholder 3"/>
          <p:cNvSpPr>
            <a:spLocks noGrp="1"/>
          </p:cNvSpPr>
          <p:nvPr>
            <p:ph type="ftr" sz="quarter" idx="11"/>
          </p:nvPr>
        </p:nvSpPr>
        <p:spPr/>
        <p:txBody>
          <a:bodyPr/>
          <a:lstStyle/>
          <a:p>
            <a:r>
              <a:rPr lang="en-US"/>
              <a:t>Presentation Title</a:t>
            </a:r>
            <a:endParaRPr lang="en-US"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14</a:t>
            </a:fld>
            <a:endParaRPr lang="en-US" dirty="0"/>
          </a:p>
        </p:txBody>
      </p:sp>
    </p:spTree>
    <p:extLst>
      <p:ext uri="{BB962C8B-B14F-4D97-AF65-F5344CB8AC3E}">
        <p14:creationId xmlns:p14="http://schemas.microsoft.com/office/powerpoint/2010/main" val="969635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37" y="-114301"/>
            <a:ext cx="11603603" cy="1325563"/>
          </a:xfrm>
        </p:spPr>
        <p:txBody>
          <a:bodyPr/>
          <a:lstStyle/>
          <a:p>
            <a:r>
              <a:rPr lang="en-US"/>
              <a:t>Pandemic Relevant Research</a:t>
            </a:r>
            <a:endParaRPr lang="en-US" dirty="0"/>
          </a:p>
        </p:txBody>
      </p:sp>
      <p:sp>
        <p:nvSpPr>
          <p:cNvPr id="3" name="Content Placeholder 2"/>
          <p:cNvSpPr>
            <a:spLocks noGrp="1"/>
          </p:cNvSpPr>
          <p:nvPr>
            <p:ph idx="1"/>
          </p:nvPr>
        </p:nvSpPr>
        <p:spPr>
          <a:xfrm>
            <a:off x="516468" y="1656723"/>
            <a:ext cx="10371665" cy="4530726"/>
          </a:xfrm>
        </p:spPr>
        <p:txBody>
          <a:bodyPr>
            <a:normAutofit lnSpcReduction="10000"/>
          </a:bodyPr>
          <a:lstStyle/>
          <a:p>
            <a:r>
              <a:rPr lang="en-US" dirty="0"/>
              <a:t>Online learning (teachers and students)</a:t>
            </a:r>
          </a:p>
          <a:p>
            <a:r>
              <a:rPr lang="en-US" dirty="0"/>
              <a:t>Home schooling</a:t>
            </a:r>
          </a:p>
          <a:p>
            <a:r>
              <a:rPr lang="en-US" dirty="0"/>
              <a:t>Reduced learning time</a:t>
            </a:r>
          </a:p>
          <a:p>
            <a:r>
              <a:rPr lang="en-US" dirty="0"/>
              <a:t>Chronic absenteeism</a:t>
            </a:r>
          </a:p>
          <a:p>
            <a:r>
              <a:rPr lang="en-US" dirty="0"/>
              <a:t>Remote learning</a:t>
            </a:r>
          </a:p>
          <a:p>
            <a:r>
              <a:rPr lang="en-US" dirty="0"/>
              <a:t>Recessions, natural disasters, and pandemics on learning</a:t>
            </a:r>
          </a:p>
          <a:p>
            <a:r>
              <a:rPr lang="en-US" dirty="0"/>
              <a:t>Summer learning (loss or gain) </a:t>
            </a:r>
          </a:p>
          <a:p>
            <a:pPr marL="0" indent="0">
              <a:buNone/>
            </a:pPr>
            <a:endParaRPr lang="en-US"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15</a:t>
            </a:fld>
            <a:endParaRPr lang="en-US"/>
          </a:p>
        </p:txBody>
      </p:sp>
      <p:pic>
        <p:nvPicPr>
          <p:cNvPr id="6" name="Picture 5" descr="Logo&#10;&#10;Description automatically generated">
            <a:extLst>
              <a:ext uri="{FF2B5EF4-FFF2-40B4-BE49-F238E27FC236}">
                <a16:creationId xmlns:a16="http://schemas.microsoft.com/office/drawing/2014/main" id="{4DB3BC35-2623-B44E-A2EA-5424ED96B056}"/>
              </a:ext>
            </a:extLst>
          </p:cNvPr>
          <p:cNvPicPr>
            <a:picLocks noChangeAspect="1"/>
          </p:cNvPicPr>
          <p:nvPr/>
        </p:nvPicPr>
        <p:blipFill>
          <a:blip r:embed="rId2"/>
          <a:stretch>
            <a:fillRect/>
          </a:stretch>
        </p:blipFill>
        <p:spPr>
          <a:xfrm>
            <a:off x="8758238" y="331160"/>
            <a:ext cx="3175527" cy="3128999"/>
          </a:xfrm>
          <a:prstGeom prst="rect">
            <a:avLst/>
          </a:prstGeom>
        </p:spPr>
      </p:pic>
    </p:spTree>
    <p:extLst>
      <p:ext uri="{BB962C8B-B14F-4D97-AF65-F5344CB8AC3E}">
        <p14:creationId xmlns:p14="http://schemas.microsoft.com/office/powerpoint/2010/main" val="1980850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234" y="-28575"/>
            <a:ext cx="11603603" cy="1325563"/>
          </a:xfrm>
        </p:spPr>
        <p:txBody>
          <a:bodyPr/>
          <a:lstStyle/>
          <a:p>
            <a:r>
              <a:rPr lang="en-US" dirty="0"/>
              <a:t>Opportunity Gaps</a:t>
            </a:r>
          </a:p>
        </p:txBody>
      </p:sp>
      <p:sp>
        <p:nvSpPr>
          <p:cNvPr id="3" name="Content Placeholder 2"/>
          <p:cNvSpPr>
            <a:spLocks noGrp="1"/>
          </p:cNvSpPr>
          <p:nvPr>
            <p:ph idx="1"/>
          </p:nvPr>
        </p:nvSpPr>
        <p:spPr>
          <a:xfrm>
            <a:off x="821777" y="1139825"/>
            <a:ext cx="11111989" cy="5118100"/>
          </a:xfrm>
        </p:spPr>
        <p:txBody>
          <a:bodyPr>
            <a:normAutofit lnSpcReduction="10000"/>
          </a:bodyPr>
          <a:lstStyle/>
          <a:p>
            <a:pPr marL="0" indent="0">
              <a:lnSpc>
                <a:spcPct val="110000"/>
              </a:lnSpc>
              <a:spcBef>
                <a:spcPts val="600"/>
              </a:spcBef>
              <a:spcAft>
                <a:spcPts val="600"/>
              </a:spcAft>
              <a:buNone/>
            </a:pPr>
            <a:r>
              <a:rPr lang="en-US" dirty="0"/>
              <a:t>Gaps in access to the conditions and resources that enhance learning and development.</a:t>
            </a:r>
          </a:p>
          <a:p>
            <a:pPr lvl="2">
              <a:lnSpc>
                <a:spcPct val="110000"/>
              </a:lnSpc>
              <a:spcBef>
                <a:spcPts val="600"/>
              </a:spcBef>
              <a:spcAft>
                <a:spcPts val="600"/>
              </a:spcAft>
            </a:pPr>
            <a:r>
              <a:rPr lang="en-US" sz="3200" dirty="0"/>
              <a:t>food and nutrition</a:t>
            </a:r>
          </a:p>
          <a:p>
            <a:pPr lvl="2">
              <a:lnSpc>
                <a:spcPct val="110000"/>
              </a:lnSpc>
              <a:spcBef>
                <a:spcPts val="600"/>
              </a:spcBef>
              <a:spcAft>
                <a:spcPts val="600"/>
              </a:spcAft>
            </a:pPr>
            <a:r>
              <a:rPr lang="en-US" sz="3200" dirty="0"/>
              <a:t>housing</a:t>
            </a:r>
          </a:p>
          <a:p>
            <a:pPr lvl="2">
              <a:lnSpc>
                <a:spcPct val="110000"/>
              </a:lnSpc>
              <a:spcBef>
                <a:spcPts val="600"/>
              </a:spcBef>
              <a:spcAft>
                <a:spcPts val="600"/>
              </a:spcAft>
            </a:pPr>
            <a:r>
              <a:rPr lang="en-US" sz="3200" dirty="0"/>
              <a:t>health insurance and care</a:t>
            </a:r>
          </a:p>
          <a:p>
            <a:pPr lvl="2">
              <a:lnSpc>
                <a:spcPct val="110000"/>
              </a:lnSpc>
              <a:spcBef>
                <a:spcPts val="600"/>
              </a:spcBef>
              <a:spcAft>
                <a:spcPts val="600"/>
              </a:spcAft>
            </a:pPr>
            <a:r>
              <a:rPr lang="en-US" sz="3200" dirty="0"/>
              <a:t>financial relief measures</a:t>
            </a:r>
          </a:p>
          <a:p>
            <a:pPr lvl="2">
              <a:lnSpc>
                <a:spcPct val="110000"/>
              </a:lnSpc>
              <a:spcBef>
                <a:spcPts val="600"/>
              </a:spcBef>
              <a:spcAft>
                <a:spcPts val="600"/>
              </a:spcAft>
            </a:pPr>
            <a:r>
              <a:rPr lang="en-US" sz="3200" dirty="0"/>
              <a:t>internet access</a:t>
            </a:r>
          </a:p>
          <a:p>
            <a:pPr lvl="2">
              <a:lnSpc>
                <a:spcPct val="110000"/>
              </a:lnSpc>
              <a:spcBef>
                <a:spcPts val="600"/>
              </a:spcBef>
              <a:spcAft>
                <a:spcPts val="600"/>
              </a:spcAft>
            </a:pPr>
            <a:r>
              <a:rPr lang="en-US" sz="3200" dirty="0"/>
              <a:t>electronic devices </a:t>
            </a:r>
          </a:p>
          <a:p>
            <a:pPr marL="0" indent="0">
              <a:buNone/>
            </a:pPr>
            <a:endParaRPr lang="en-US"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16</a:t>
            </a:fld>
            <a:endParaRPr lang="en-US"/>
          </a:p>
        </p:txBody>
      </p:sp>
    </p:spTree>
    <p:extLst>
      <p:ext uri="{BB962C8B-B14F-4D97-AF65-F5344CB8AC3E}">
        <p14:creationId xmlns:p14="http://schemas.microsoft.com/office/powerpoint/2010/main" val="2996942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36" y="0"/>
            <a:ext cx="11603603" cy="1325563"/>
          </a:xfrm>
        </p:spPr>
        <p:txBody>
          <a:bodyPr/>
          <a:lstStyle/>
          <a:p>
            <a:r>
              <a:rPr lang="en-US" dirty="0"/>
              <a:t>Consequences</a:t>
            </a:r>
          </a:p>
        </p:txBody>
      </p:sp>
      <p:sp>
        <p:nvSpPr>
          <p:cNvPr id="3" name="Content Placeholder 2"/>
          <p:cNvSpPr>
            <a:spLocks noGrp="1"/>
          </p:cNvSpPr>
          <p:nvPr>
            <p:ph idx="1"/>
          </p:nvPr>
        </p:nvSpPr>
        <p:spPr>
          <a:xfrm>
            <a:off x="657225" y="1825625"/>
            <a:ext cx="11240577" cy="4275138"/>
          </a:xfrm>
        </p:spPr>
        <p:txBody>
          <a:bodyPr>
            <a:normAutofit/>
          </a:bodyPr>
          <a:lstStyle/>
          <a:p>
            <a:r>
              <a:rPr lang="en-US" dirty="0"/>
              <a:t>Interrupted and disrupted </a:t>
            </a:r>
          </a:p>
          <a:p>
            <a:pPr lvl="2"/>
            <a:r>
              <a:rPr lang="en-US" sz="3200" dirty="0"/>
              <a:t>Planning and instruction </a:t>
            </a:r>
          </a:p>
          <a:p>
            <a:pPr lvl="2"/>
            <a:r>
              <a:rPr lang="en-US" sz="3200" dirty="0"/>
              <a:t>Learning and development</a:t>
            </a:r>
          </a:p>
          <a:p>
            <a:pPr marL="457200" lvl="1" indent="0">
              <a:buNone/>
            </a:pPr>
            <a:endParaRPr lang="en-US" sz="3200" dirty="0"/>
          </a:p>
          <a:p>
            <a:r>
              <a:rPr lang="en-US" dirty="0"/>
              <a:t>Address the gaps caused or exacerbated by the pandemic</a:t>
            </a:r>
          </a:p>
          <a:p>
            <a:pPr marL="0" indent="0">
              <a:buNone/>
            </a:pPr>
            <a:endParaRPr lang="en-US"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17</a:t>
            </a:fld>
            <a:endParaRPr lang="en-US"/>
          </a:p>
        </p:txBody>
      </p:sp>
    </p:spTree>
    <p:extLst>
      <p:ext uri="{BB962C8B-B14F-4D97-AF65-F5344CB8AC3E}">
        <p14:creationId xmlns:p14="http://schemas.microsoft.com/office/powerpoint/2010/main" val="2278738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234" y="129557"/>
            <a:ext cx="11603603" cy="1325563"/>
          </a:xfrm>
        </p:spPr>
        <p:txBody>
          <a:bodyPr/>
          <a:lstStyle/>
          <a:p>
            <a:r>
              <a:rPr lang="en-US" dirty="0"/>
              <a:t>Moving Forward</a:t>
            </a:r>
          </a:p>
        </p:txBody>
      </p:sp>
      <p:sp>
        <p:nvSpPr>
          <p:cNvPr id="3" name="Content Placeholder 2"/>
          <p:cNvSpPr>
            <a:spLocks noGrp="1"/>
          </p:cNvSpPr>
          <p:nvPr>
            <p:ph idx="1"/>
          </p:nvPr>
        </p:nvSpPr>
        <p:spPr/>
        <p:txBody>
          <a:bodyPr>
            <a:normAutofit/>
          </a:bodyPr>
          <a:lstStyle/>
          <a:p>
            <a:r>
              <a:rPr lang="en-US" dirty="0"/>
              <a:t>Translate what we have learned into a plan </a:t>
            </a:r>
          </a:p>
          <a:p>
            <a:r>
              <a:rPr lang="en-US" dirty="0"/>
              <a:t>Address achievement and opportunity gaps </a:t>
            </a:r>
          </a:p>
          <a:p>
            <a:r>
              <a:rPr lang="en-US" dirty="0"/>
              <a:t>Address accessibility issues</a:t>
            </a:r>
          </a:p>
          <a:p>
            <a:pPr marL="0" indent="0">
              <a:buNone/>
            </a:pPr>
            <a:endParaRPr lang="en-US"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18</a:t>
            </a:fld>
            <a:endParaRPr lang="en-US"/>
          </a:p>
        </p:txBody>
      </p:sp>
    </p:spTree>
    <p:extLst>
      <p:ext uri="{BB962C8B-B14F-4D97-AF65-F5344CB8AC3E}">
        <p14:creationId xmlns:p14="http://schemas.microsoft.com/office/powerpoint/2010/main" val="977574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142" y="-128588"/>
            <a:ext cx="11603603" cy="1325563"/>
          </a:xfrm>
        </p:spPr>
        <p:txBody>
          <a:bodyPr>
            <a:normAutofit/>
          </a:bodyPr>
          <a:lstStyle/>
          <a:p>
            <a:r>
              <a:rPr lang="en-US" sz="3600" dirty="0"/>
              <a:t>Activity: Small Group Discussion </a:t>
            </a:r>
          </a:p>
        </p:txBody>
      </p:sp>
      <p:sp>
        <p:nvSpPr>
          <p:cNvPr id="3" name="Content Placeholder 2"/>
          <p:cNvSpPr>
            <a:spLocks noGrp="1"/>
          </p:cNvSpPr>
          <p:nvPr>
            <p:ph idx="1"/>
          </p:nvPr>
        </p:nvSpPr>
        <p:spPr>
          <a:xfrm>
            <a:off x="294198" y="874712"/>
            <a:ext cx="11603603" cy="5671168"/>
          </a:xfrm>
        </p:spPr>
        <p:txBody>
          <a:bodyPr>
            <a:normAutofit fontScale="77500" lnSpcReduction="20000"/>
          </a:bodyPr>
          <a:lstStyle/>
          <a:p>
            <a:pPr marL="0" indent="0">
              <a:buNone/>
            </a:pPr>
            <a:r>
              <a:rPr lang="en-US" b="1" i="1" u="sng" dirty="0"/>
              <a:t>List 1-3 examples</a:t>
            </a:r>
          </a:p>
          <a:p>
            <a:r>
              <a:rPr lang="en-US" sz="2900" dirty="0"/>
              <a:t>Student experiences during the pandemic</a:t>
            </a:r>
          </a:p>
          <a:p>
            <a:pPr lvl="1"/>
            <a:r>
              <a:rPr lang="en-US" sz="2900" dirty="0"/>
              <a:t>Access to learning</a:t>
            </a:r>
          </a:p>
          <a:p>
            <a:pPr lvl="1"/>
            <a:r>
              <a:rPr lang="en-US" sz="2900" dirty="0"/>
              <a:t>Academic achievement</a:t>
            </a:r>
          </a:p>
          <a:p>
            <a:r>
              <a:rPr lang="en-US" sz="2900" dirty="0"/>
              <a:t>Educator experiences during the pandemic </a:t>
            </a:r>
          </a:p>
          <a:p>
            <a:pPr lvl="1"/>
            <a:r>
              <a:rPr lang="en-US" sz="2900" dirty="0"/>
              <a:t>Ability to provide effective instruction to students</a:t>
            </a:r>
          </a:p>
          <a:p>
            <a:pPr lvl="1"/>
            <a:r>
              <a:rPr lang="en-US" sz="2900" dirty="0"/>
              <a:t>Access to necessary materials and technology</a:t>
            </a:r>
          </a:p>
          <a:p>
            <a:r>
              <a:rPr lang="en-US" sz="2900" dirty="0"/>
              <a:t>Family/Caregivers experiences during the pandemic </a:t>
            </a:r>
          </a:p>
          <a:p>
            <a:pPr lvl="1"/>
            <a:r>
              <a:rPr lang="en-US" sz="2900" dirty="0"/>
              <a:t>Ability to provide intentional instruction in the home</a:t>
            </a:r>
          </a:p>
          <a:p>
            <a:pPr lvl="1"/>
            <a:r>
              <a:rPr lang="en-US" sz="2900" dirty="0"/>
              <a:t>Access to necessary materials and technology</a:t>
            </a:r>
          </a:p>
          <a:p>
            <a:r>
              <a:rPr lang="en-US" sz="2900" dirty="0"/>
              <a:t>What worked well during the pandemic</a:t>
            </a:r>
          </a:p>
          <a:p>
            <a:pPr lvl="1"/>
            <a:r>
              <a:rPr lang="en-US" sz="2900" dirty="0"/>
              <a:t>Teachers and/or schools</a:t>
            </a:r>
          </a:p>
          <a:p>
            <a:pPr lvl="1"/>
            <a:r>
              <a:rPr lang="en-US" sz="2900" dirty="0"/>
              <a:t>Students</a:t>
            </a:r>
          </a:p>
          <a:p>
            <a:pPr lvl="1"/>
            <a:r>
              <a:rPr lang="en-US" sz="2900" dirty="0"/>
              <a:t>Family/Caregivers </a:t>
            </a:r>
          </a:p>
          <a:p>
            <a:r>
              <a:rPr lang="en-US" sz="2900" b="1" dirty="0"/>
              <a:t>List 1-3 Services, supports, activities, interventions, </a:t>
            </a:r>
            <a:r>
              <a:rPr lang="en-US" sz="2900" b="1" dirty="0" err="1"/>
              <a:t>etc</a:t>
            </a:r>
            <a:r>
              <a:rPr lang="en-US" sz="2900" b="1" dirty="0"/>
              <a:t> that schools could provide to help fill the pandemic learning gap. </a:t>
            </a:r>
          </a:p>
          <a:p>
            <a:pPr lvl="1"/>
            <a:endParaRPr lang="en-US" sz="3200" dirty="0"/>
          </a:p>
          <a:p>
            <a:pPr marL="0" indent="0">
              <a:buNone/>
            </a:pPr>
            <a:endParaRPr lang="en-US" b="1" i="1"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19</a:t>
            </a:fld>
            <a:endParaRPr lang="en-US"/>
          </a:p>
        </p:txBody>
      </p:sp>
    </p:spTree>
    <p:extLst>
      <p:ext uri="{BB962C8B-B14F-4D97-AF65-F5344CB8AC3E}">
        <p14:creationId xmlns:p14="http://schemas.microsoft.com/office/powerpoint/2010/main" val="791706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Welcome – </a:t>
            </a:r>
            <a:r>
              <a:rPr lang="en-US" dirty="0" smtClean="0"/>
              <a:t>Linda Jaco</a:t>
            </a:r>
          </a:p>
          <a:p>
            <a:r>
              <a:rPr lang="en-US" dirty="0" smtClean="0"/>
              <a:t>State of Special Education – Todd Loftin</a:t>
            </a:r>
            <a:endParaRPr lang="en-US" dirty="0"/>
          </a:p>
          <a:p>
            <a:r>
              <a:rPr lang="en-US" dirty="0" smtClean="0"/>
              <a:t>OJA Charters – Sonya Parsons</a:t>
            </a:r>
          </a:p>
          <a:p>
            <a:r>
              <a:rPr lang="en-US" dirty="0"/>
              <a:t>COVID-19 – Research on Academic Achievement and Increased Accessibility – Dr. Penny </a:t>
            </a:r>
            <a:r>
              <a:rPr lang="en-US" dirty="0" err="1"/>
              <a:t>Cantley</a:t>
            </a:r>
            <a:r>
              <a:rPr lang="en-US" dirty="0"/>
              <a:t> </a:t>
            </a:r>
          </a:p>
          <a:p>
            <a:r>
              <a:rPr lang="en-US" dirty="0" smtClean="0"/>
              <a:t>Small and Large Group Discussion</a:t>
            </a:r>
          </a:p>
          <a:p>
            <a:r>
              <a:rPr lang="en-US" dirty="0" smtClean="0"/>
              <a:t>Closing</a:t>
            </a:r>
            <a:endParaRPr lang="en-US" dirty="0" smtClean="0"/>
          </a:p>
        </p:txBody>
      </p:sp>
      <p:sp>
        <p:nvSpPr>
          <p:cNvPr id="4" name="Footer Placeholder 3">
            <a:extLst>
              <a:ext uri="{FF2B5EF4-FFF2-40B4-BE49-F238E27FC236}">
                <a16:creationId xmlns:a16="http://schemas.microsoft.com/office/drawing/2014/main" id="{1CC87788-702C-E14B-81CB-1D3DA606BAA9}"/>
              </a:ext>
            </a:extLst>
          </p:cNvPr>
          <p:cNvSpPr>
            <a:spLocks noGrp="1"/>
          </p:cNvSpPr>
          <p:nvPr>
            <p:ph type="ftr" sz="quarter" idx="11"/>
          </p:nvPr>
        </p:nvSpPr>
        <p:spPr/>
        <p:txBody>
          <a:bodyPr/>
          <a:lstStyle/>
          <a:p>
            <a:r>
              <a:rPr lang="en-US" dirty="0"/>
              <a:t>IDEA B State Advisory Panel Meeting 4/1/20</a:t>
            </a:r>
          </a:p>
        </p:txBody>
      </p:sp>
      <p:sp>
        <p:nvSpPr>
          <p:cNvPr id="5" name="Slide Number Placeholder 4">
            <a:extLst>
              <a:ext uri="{FF2B5EF4-FFF2-40B4-BE49-F238E27FC236}">
                <a16:creationId xmlns:a16="http://schemas.microsoft.com/office/drawing/2014/main" id="{1334AB57-A7F9-D447-A48A-1DE753BF6933}"/>
              </a:ext>
            </a:extLst>
          </p:cNvPr>
          <p:cNvSpPr>
            <a:spLocks noGrp="1"/>
          </p:cNvSpPr>
          <p:nvPr>
            <p:ph type="sldNum" sz="quarter" idx="12"/>
          </p:nvPr>
        </p:nvSpPr>
        <p:spPr/>
        <p:txBody>
          <a:bodyPr/>
          <a:lstStyle/>
          <a:p>
            <a:fld id="{D5CA4161-6EC3-4748-B7F3-82EA64CE3DD4}" type="slidenum">
              <a:rPr lang="en-US" smtClean="0"/>
              <a:pPr/>
              <a:t>2</a:t>
            </a:fld>
            <a:endParaRPr lang="en-US" dirty="0"/>
          </a:p>
        </p:txBody>
      </p:sp>
    </p:spTree>
    <p:extLst>
      <p:ext uri="{BB962C8B-B14F-4D97-AF65-F5344CB8AC3E}">
        <p14:creationId xmlns:p14="http://schemas.microsoft.com/office/powerpoint/2010/main" val="9363201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142" y="-128588"/>
            <a:ext cx="11603603" cy="1325563"/>
          </a:xfrm>
        </p:spPr>
        <p:txBody>
          <a:bodyPr>
            <a:normAutofit/>
          </a:bodyPr>
          <a:lstStyle/>
          <a:p>
            <a:r>
              <a:rPr lang="en-US" sz="3600" dirty="0"/>
              <a:t>Activity: Large Group Discussion </a:t>
            </a:r>
          </a:p>
        </p:txBody>
      </p:sp>
      <p:sp>
        <p:nvSpPr>
          <p:cNvPr id="5" name="Slide Number Placeholder 4"/>
          <p:cNvSpPr>
            <a:spLocks noGrp="1"/>
          </p:cNvSpPr>
          <p:nvPr>
            <p:ph type="sldNum" sz="quarter" idx="12"/>
          </p:nvPr>
        </p:nvSpPr>
        <p:spPr/>
        <p:txBody>
          <a:bodyPr/>
          <a:lstStyle/>
          <a:p>
            <a:fld id="{D5CA4161-6EC3-4748-B7F3-82EA64CE3DD4}" type="slidenum">
              <a:rPr lang="en-US" smtClean="0"/>
              <a:pPr/>
              <a:t>20</a:t>
            </a:fld>
            <a:endParaRPr lang="en-US"/>
          </a:p>
        </p:txBody>
      </p:sp>
      <p:pic>
        <p:nvPicPr>
          <p:cNvPr id="10" name="Picture 9" descr="Graphical user interface, background pattern&#10;&#10;Description automatically generated">
            <a:extLst>
              <a:ext uri="{FF2B5EF4-FFF2-40B4-BE49-F238E27FC236}">
                <a16:creationId xmlns:a16="http://schemas.microsoft.com/office/drawing/2014/main" id="{D92BDB57-FD8E-4C43-8C01-E374D8369F73}"/>
              </a:ext>
            </a:extLst>
          </p:cNvPr>
          <p:cNvPicPr>
            <a:picLocks noChangeAspect="1"/>
          </p:cNvPicPr>
          <p:nvPr/>
        </p:nvPicPr>
        <p:blipFill>
          <a:blip r:embed="rId2"/>
          <a:stretch>
            <a:fillRect/>
          </a:stretch>
        </p:blipFill>
        <p:spPr>
          <a:xfrm>
            <a:off x="1690688" y="1465707"/>
            <a:ext cx="8153400" cy="4239768"/>
          </a:xfrm>
          <a:prstGeom prst="rect">
            <a:avLst/>
          </a:prstGeom>
        </p:spPr>
      </p:pic>
    </p:spTree>
    <p:extLst>
      <p:ext uri="{BB962C8B-B14F-4D97-AF65-F5344CB8AC3E}">
        <p14:creationId xmlns:p14="http://schemas.microsoft.com/office/powerpoint/2010/main" val="2392727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8384" y="2866185"/>
            <a:ext cx="8749439" cy="2739495"/>
          </a:xfrm>
        </p:spPr>
        <p:txBody>
          <a:bodyPr>
            <a:normAutofit/>
          </a:bodyPr>
          <a:lstStyle/>
          <a:p>
            <a:r>
              <a:rPr lang="en-US" dirty="0"/>
              <a:t>Panel Priorities for </a:t>
            </a:r>
            <a:r>
              <a:rPr lang="en-US" dirty="0" smtClean="0"/>
              <a:t/>
            </a:r>
            <a:br>
              <a:rPr lang="en-US" dirty="0" smtClean="0"/>
            </a:br>
            <a:r>
              <a:rPr lang="en-US" dirty="0" smtClean="0"/>
              <a:t>2020-2021 </a:t>
            </a:r>
            <a:r>
              <a:rPr lang="en-US" dirty="0"/>
              <a:t/>
            </a:r>
            <a:br>
              <a:rPr lang="en-US" dirty="0"/>
            </a:b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en-US" dirty="0"/>
              <a:t>IDEA B State Advisory Panel Meeting </a:t>
            </a:r>
            <a:r>
              <a:rPr lang="en-US" dirty="0" smtClean="0"/>
              <a:t>6/11/20</a:t>
            </a:r>
            <a:endParaRPr lang="en-US"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3</a:t>
            </a:fld>
            <a:endParaRPr lang="en-US" dirty="0"/>
          </a:p>
        </p:txBody>
      </p:sp>
    </p:spTree>
    <p:extLst>
      <p:ext uri="{BB962C8B-B14F-4D97-AF65-F5344CB8AC3E}">
        <p14:creationId xmlns:p14="http://schemas.microsoft.com/office/powerpoint/2010/main" val="17085141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Panel Priorities</a:t>
            </a:r>
          </a:p>
        </p:txBody>
      </p:sp>
      <p:sp>
        <p:nvSpPr>
          <p:cNvPr id="7" name="Content Placeholder 6"/>
          <p:cNvSpPr>
            <a:spLocks noGrp="1"/>
          </p:cNvSpPr>
          <p:nvPr>
            <p:ph idx="1"/>
          </p:nvPr>
        </p:nvSpPr>
        <p:spPr/>
        <p:txBody>
          <a:bodyPr>
            <a:normAutofit fontScale="70000" lnSpcReduction="20000"/>
          </a:bodyPr>
          <a:lstStyle/>
          <a:p>
            <a:pPr marL="0" indent="0">
              <a:buNone/>
            </a:pPr>
            <a:r>
              <a:rPr lang="en-US" dirty="0" smtClean="0"/>
              <a:t>Main Priority - virtual </a:t>
            </a:r>
            <a:r>
              <a:rPr lang="en-US" dirty="0"/>
              <a:t>learning for students with disabilities. Focusing on evidence-based virtual learning practices will allow the panel to address four priorities panel members identified in the survey completed during September/October. Those priorities include: </a:t>
            </a:r>
          </a:p>
          <a:p>
            <a:pPr marL="514350" indent="-514350">
              <a:buFont typeface="+mj-lt"/>
              <a:buAutoNum type="arabicPeriod"/>
            </a:pPr>
            <a:r>
              <a:rPr lang="en-US" dirty="0" smtClean="0"/>
              <a:t>Virtual </a:t>
            </a:r>
            <a:r>
              <a:rPr lang="en-US" dirty="0"/>
              <a:t>Learning (curriculum, assessments, what works, access to resources) </a:t>
            </a:r>
          </a:p>
          <a:p>
            <a:pPr marL="514350" indent="-514350">
              <a:buFont typeface="+mj-lt"/>
              <a:buAutoNum type="arabicPeriod"/>
            </a:pPr>
            <a:r>
              <a:rPr lang="en-US" dirty="0" smtClean="0"/>
              <a:t>COVID-19 </a:t>
            </a:r>
            <a:r>
              <a:rPr lang="en-US" dirty="0"/>
              <a:t>(academic achievement and Increased accessibility) </a:t>
            </a:r>
          </a:p>
          <a:p>
            <a:pPr marL="514350" indent="-514350">
              <a:buFont typeface="+mj-lt"/>
              <a:buAutoNum type="arabicPeriod"/>
            </a:pPr>
            <a:r>
              <a:rPr lang="en-US" dirty="0" smtClean="0"/>
              <a:t>Equity </a:t>
            </a:r>
            <a:r>
              <a:rPr lang="en-US" dirty="0"/>
              <a:t>in Accessing Curriculum (general education and curriculum support for special education teachers) </a:t>
            </a:r>
          </a:p>
          <a:p>
            <a:pPr marL="514350" indent="-514350">
              <a:buFont typeface="+mj-lt"/>
              <a:buAutoNum type="arabicPeriod"/>
            </a:pPr>
            <a:r>
              <a:rPr lang="en-US" dirty="0" smtClean="0"/>
              <a:t>Safe </a:t>
            </a:r>
            <a:r>
              <a:rPr lang="en-US" dirty="0"/>
              <a:t>and Healthy Learning Environments </a:t>
            </a:r>
          </a:p>
          <a:p>
            <a:pPr marL="0" indent="0">
              <a:buNone/>
            </a:pPr>
            <a:r>
              <a:rPr lang="en-US" dirty="0" smtClean="0"/>
              <a:t>Focusing </a:t>
            </a:r>
            <a:r>
              <a:rPr lang="en-US" dirty="0"/>
              <a:t>on these four priorities will also help address the need for accessible curriculum for students receiving services in alternative placements including juvenile correction facilities. Panel recommendations will be based on learner needs and outcomes, accessibility, deliverability, and effective instruction. </a:t>
            </a:r>
          </a:p>
        </p:txBody>
      </p:sp>
      <p:sp>
        <p:nvSpPr>
          <p:cNvPr id="4" name="Footer Placeholder 3"/>
          <p:cNvSpPr>
            <a:spLocks noGrp="1"/>
          </p:cNvSpPr>
          <p:nvPr>
            <p:ph type="ftr" sz="quarter" idx="11"/>
          </p:nvPr>
        </p:nvSpPr>
        <p:spPr/>
        <p:txBody>
          <a:bodyPr/>
          <a:lstStyle/>
          <a:p>
            <a:r>
              <a:rPr lang="en-US" smtClean="0"/>
              <a:t>Presentation Title</a:t>
            </a:r>
            <a:endParaRPr lang="en-US"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4</a:t>
            </a:fld>
            <a:endParaRPr lang="en-US" dirty="0"/>
          </a:p>
        </p:txBody>
      </p:sp>
    </p:spTree>
    <p:extLst>
      <p:ext uri="{BB962C8B-B14F-4D97-AF65-F5344CB8AC3E}">
        <p14:creationId xmlns:p14="http://schemas.microsoft.com/office/powerpoint/2010/main" val="3848519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State of Special Education</a:t>
            </a:r>
          </a:p>
        </p:txBody>
      </p:sp>
      <p:sp>
        <p:nvSpPr>
          <p:cNvPr id="4" name="Footer Placeholder 3"/>
          <p:cNvSpPr>
            <a:spLocks noGrp="1"/>
          </p:cNvSpPr>
          <p:nvPr>
            <p:ph type="ftr" sz="quarter" idx="11"/>
          </p:nvPr>
        </p:nvSpPr>
        <p:spPr/>
        <p:txBody>
          <a:bodyPr/>
          <a:lstStyle/>
          <a:p>
            <a:r>
              <a:rPr lang="en-US" dirty="0"/>
              <a:t>IDEA B State Advisory Panel Meeting </a:t>
            </a:r>
            <a:r>
              <a:rPr lang="en-US" dirty="0" smtClean="0"/>
              <a:t>6/11/20</a:t>
            </a:r>
            <a:endParaRPr lang="en-US"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5</a:t>
            </a:fld>
            <a:endParaRPr lang="en-US" dirty="0"/>
          </a:p>
        </p:txBody>
      </p:sp>
    </p:spTree>
    <p:extLst>
      <p:ext uri="{BB962C8B-B14F-4D97-AF65-F5344CB8AC3E}">
        <p14:creationId xmlns:p14="http://schemas.microsoft.com/office/powerpoint/2010/main" val="3296870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OSDE Recovery Efforts</a:t>
            </a:r>
            <a:endParaRPr lang="en-US" dirty="0"/>
          </a:p>
        </p:txBody>
      </p:sp>
      <p:sp>
        <p:nvSpPr>
          <p:cNvPr id="7" name="Content Placeholder 6"/>
          <p:cNvSpPr>
            <a:spLocks noGrp="1"/>
          </p:cNvSpPr>
          <p:nvPr>
            <p:ph idx="1"/>
          </p:nvPr>
        </p:nvSpPr>
        <p:spPr/>
        <p:txBody>
          <a:bodyPr/>
          <a:lstStyle/>
          <a:p>
            <a:r>
              <a:rPr lang="en-US" dirty="0" smtClean="0"/>
              <a:t>OSDE Recovery Efforts</a:t>
            </a:r>
          </a:p>
          <a:p>
            <a:pPr lvl="1"/>
            <a:r>
              <a:rPr lang="en-US" dirty="0" smtClean="0"/>
              <a:t>Focused on helping schools determine how to support students through the use of additional funding.</a:t>
            </a:r>
          </a:p>
          <a:p>
            <a:r>
              <a:rPr lang="en-US" dirty="0" smtClean="0"/>
              <a:t>Recent Bill:</a:t>
            </a:r>
          </a:p>
          <a:p>
            <a:r>
              <a:rPr lang="en-US" dirty="0" smtClean="0"/>
              <a:t>20% have to be used to support students with learning loss other funds are used for pandemic related issues.</a:t>
            </a:r>
          </a:p>
          <a:p>
            <a:endParaRPr lang="en-US" dirty="0" smtClean="0"/>
          </a:p>
          <a:p>
            <a:endParaRPr lang="en-US" dirty="0" smtClean="0"/>
          </a:p>
          <a:p>
            <a:endParaRPr lang="en-US" dirty="0" smtClean="0"/>
          </a:p>
        </p:txBody>
      </p:sp>
      <p:sp>
        <p:nvSpPr>
          <p:cNvPr id="4" name="Footer Placeholder 3"/>
          <p:cNvSpPr>
            <a:spLocks noGrp="1"/>
          </p:cNvSpPr>
          <p:nvPr>
            <p:ph type="ftr" sz="quarter" idx="11"/>
          </p:nvPr>
        </p:nvSpPr>
        <p:spPr/>
        <p:txBody>
          <a:bodyPr/>
          <a:lstStyle/>
          <a:p>
            <a:r>
              <a:rPr lang="en-US" smtClean="0"/>
              <a:t>Presentation Title</a:t>
            </a:r>
            <a:endParaRPr lang="en-US"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6</a:t>
            </a:fld>
            <a:endParaRPr lang="en-US" dirty="0"/>
          </a:p>
        </p:txBody>
      </p:sp>
    </p:spTree>
    <p:extLst>
      <p:ext uri="{BB962C8B-B14F-4D97-AF65-F5344CB8AC3E}">
        <p14:creationId xmlns:p14="http://schemas.microsoft.com/office/powerpoint/2010/main" val="2627594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Education</a:t>
            </a:r>
            <a:endParaRPr lang="en-US" dirty="0"/>
          </a:p>
        </p:txBody>
      </p:sp>
      <p:sp>
        <p:nvSpPr>
          <p:cNvPr id="3" name="Content Placeholder 2"/>
          <p:cNvSpPr>
            <a:spLocks noGrp="1"/>
          </p:cNvSpPr>
          <p:nvPr>
            <p:ph idx="1"/>
          </p:nvPr>
        </p:nvSpPr>
        <p:spPr/>
        <p:txBody>
          <a:bodyPr/>
          <a:lstStyle/>
          <a:p>
            <a:r>
              <a:rPr lang="en-US" dirty="0" smtClean="0"/>
              <a:t>Micro-credential for Severe/Profound certification</a:t>
            </a:r>
          </a:p>
          <a:p>
            <a:r>
              <a:rPr lang="en-US" dirty="0" smtClean="0"/>
              <a:t>Further guidance on compensatory/recovery services</a:t>
            </a:r>
          </a:p>
          <a:p>
            <a:endParaRPr lang="en-US" dirty="0"/>
          </a:p>
        </p:txBody>
      </p:sp>
      <p:sp>
        <p:nvSpPr>
          <p:cNvPr id="4" name="Footer Placeholder 3"/>
          <p:cNvSpPr>
            <a:spLocks noGrp="1"/>
          </p:cNvSpPr>
          <p:nvPr>
            <p:ph type="ftr" sz="quarter" idx="11"/>
          </p:nvPr>
        </p:nvSpPr>
        <p:spPr/>
        <p:txBody>
          <a:bodyPr/>
          <a:lstStyle/>
          <a:p>
            <a:r>
              <a:rPr lang="en-US" smtClean="0"/>
              <a:t>Presentation Title</a:t>
            </a:r>
            <a:endParaRPr lang="en-US" dirty="0"/>
          </a:p>
        </p:txBody>
      </p:sp>
      <p:sp>
        <p:nvSpPr>
          <p:cNvPr id="5" name="Slide Number Placeholder 4"/>
          <p:cNvSpPr>
            <a:spLocks noGrp="1"/>
          </p:cNvSpPr>
          <p:nvPr>
            <p:ph type="sldNum" sz="quarter" idx="12"/>
          </p:nvPr>
        </p:nvSpPr>
        <p:spPr/>
        <p:txBody>
          <a:bodyPr/>
          <a:lstStyle/>
          <a:p>
            <a:fld id="{D5CA4161-6EC3-4748-B7F3-82EA64CE3DD4}" type="slidenum">
              <a:rPr lang="en-US" smtClean="0"/>
              <a:pPr/>
              <a:t>7</a:t>
            </a:fld>
            <a:endParaRPr lang="en-US" dirty="0"/>
          </a:p>
        </p:txBody>
      </p:sp>
    </p:spTree>
    <p:extLst>
      <p:ext uri="{BB962C8B-B14F-4D97-AF65-F5344CB8AC3E}">
        <p14:creationId xmlns:p14="http://schemas.microsoft.com/office/powerpoint/2010/main" val="830689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IDEA Part B </a:t>
            </a:r>
            <a:br>
              <a:rPr lang="en-US" dirty="0" smtClean="0"/>
            </a:br>
            <a:r>
              <a:rPr lang="en-US" dirty="0" smtClean="0"/>
              <a:t>Grant Application</a:t>
            </a:r>
            <a:endParaRPr lang="en-US" dirty="0"/>
          </a:p>
        </p:txBody>
      </p:sp>
      <p:sp>
        <p:nvSpPr>
          <p:cNvPr id="4" name="Footer Placeholder 3"/>
          <p:cNvSpPr>
            <a:spLocks noGrp="1"/>
          </p:cNvSpPr>
          <p:nvPr>
            <p:ph type="ftr" sz="quarter" idx="11"/>
          </p:nvPr>
        </p:nvSpPr>
        <p:spPr/>
        <p:txBody>
          <a:bodyPr/>
          <a:lstStyle/>
          <a:p>
            <a:r>
              <a:rPr lang="en-US" dirty="0"/>
              <a:t>IDEA B State Advisory Panel Meeting 4/1/20</a:t>
            </a:r>
          </a:p>
        </p:txBody>
      </p:sp>
      <p:sp>
        <p:nvSpPr>
          <p:cNvPr id="5" name="Slide Number Placeholder 4"/>
          <p:cNvSpPr>
            <a:spLocks noGrp="1"/>
          </p:cNvSpPr>
          <p:nvPr>
            <p:ph type="sldNum" sz="quarter" idx="12"/>
          </p:nvPr>
        </p:nvSpPr>
        <p:spPr/>
        <p:txBody>
          <a:bodyPr/>
          <a:lstStyle/>
          <a:p>
            <a:fld id="{D5CA4161-6EC3-4748-B7F3-82EA64CE3DD4}" type="slidenum">
              <a:rPr lang="en-US" smtClean="0"/>
              <a:pPr/>
              <a:t>8</a:t>
            </a:fld>
            <a:endParaRPr lang="en-US" dirty="0"/>
          </a:p>
        </p:txBody>
      </p:sp>
    </p:spTree>
    <p:extLst>
      <p:ext uri="{BB962C8B-B14F-4D97-AF65-F5344CB8AC3E}">
        <p14:creationId xmlns:p14="http://schemas.microsoft.com/office/powerpoint/2010/main" val="18217853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Grant Application </a:t>
            </a:r>
            <a:endParaRPr lang="en-US" dirty="0"/>
          </a:p>
        </p:txBody>
      </p:sp>
      <p:sp>
        <p:nvSpPr>
          <p:cNvPr id="7" name="Content Placeholder 6"/>
          <p:cNvSpPr>
            <a:spLocks noGrp="1"/>
          </p:cNvSpPr>
          <p:nvPr>
            <p:ph idx="1"/>
          </p:nvPr>
        </p:nvSpPr>
        <p:spPr/>
        <p:txBody>
          <a:bodyPr/>
          <a:lstStyle/>
          <a:p>
            <a:r>
              <a:rPr lang="en-US" b="1" dirty="0"/>
              <a:t>Public Notice Submissions of The Individuals with Disabilities Education Act (IDEA) Parts B and C as amended in 2004, Grant Application</a:t>
            </a:r>
          </a:p>
          <a:p>
            <a:r>
              <a:rPr lang="en-US" u="sng" dirty="0">
                <a:hlinkClick r:id="rId2"/>
              </a:rPr>
              <a:t>FFY21 Part B Application</a:t>
            </a:r>
            <a:endParaRPr lang="en-US" dirty="0"/>
          </a:p>
          <a:p>
            <a:r>
              <a:rPr lang="en-US" u="sng" dirty="0">
                <a:hlinkClick r:id="rId3"/>
              </a:rPr>
              <a:t>FFY21 Part C Application</a:t>
            </a:r>
            <a:endParaRPr lang="en-US" dirty="0"/>
          </a:p>
          <a:p>
            <a:r>
              <a:rPr lang="en-US" u="sng" dirty="0">
                <a:hlinkClick r:id="rId4"/>
              </a:rPr>
              <a:t>Part B Interactive Spreadsheet FFY2020</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dirty="0"/>
              <a:t>IDEA B State Advisory Panel Meeting 4/1/20</a:t>
            </a:r>
          </a:p>
        </p:txBody>
      </p:sp>
      <p:sp>
        <p:nvSpPr>
          <p:cNvPr id="5" name="Slide Number Placeholder 4"/>
          <p:cNvSpPr>
            <a:spLocks noGrp="1"/>
          </p:cNvSpPr>
          <p:nvPr>
            <p:ph type="sldNum" sz="quarter" idx="12"/>
          </p:nvPr>
        </p:nvSpPr>
        <p:spPr/>
        <p:txBody>
          <a:bodyPr/>
          <a:lstStyle/>
          <a:p>
            <a:fld id="{D5CA4161-6EC3-4748-B7F3-82EA64CE3DD4}" type="slidenum">
              <a:rPr lang="en-US" smtClean="0"/>
              <a:pPr/>
              <a:t>9</a:t>
            </a:fld>
            <a:endParaRPr lang="en-US" dirty="0"/>
          </a:p>
        </p:txBody>
      </p:sp>
    </p:spTree>
    <p:extLst>
      <p:ext uri="{BB962C8B-B14F-4D97-AF65-F5344CB8AC3E}">
        <p14:creationId xmlns:p14="http://schemas.microsoft.com/office/powerpoint/2010/main" val="12497431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klahoma Education">
      <a:dk1>
        <a:srgbClr val="187BC0"/>
      </a:dk1>
      <a:lt1>
        <a:srgbClr val="FFFFFF"/>
      </a:lt1>
      <a:dk2>
        <a:srgbClr val="000000"/>
      </a:dk2>
      <a:lt2>
        <a:srgbClr val="E7E6E6"/>
      </a:lt2>
      <a:accent1>
        <a:srgbClr val="187BC0"/>
      </a:accent1>
      <a:accent2>
        <a:srgbClr val="326820"/>
      </a:accent2>
      <a:accent3>
        <a:srgbClr val="D15420"/>
      </a:accent3>
      <a:accent4>
        <a:srgbClr val="DE9027"/>
      </a:accent4>
      <a:accent5>
        <a:srgbClr val="004E9A"/>
      </a:accent5>
      <a:accent6>
        <a:srgbClr val="787878"/>
      </a:accent6>
      <a:hlink>
        <a:srgbClr val="0066A6"/>
      </a:hlink>
      <a:folHlink>
        <a:srgbClr val="1CA6D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0F039C9F56664A88D0101173A42059" ma:contentTypeVersion="7" ma:contentTypeDescription="Create a new document." ma:contentTypeScope="" ma:versionID="4547d49e4b708e8cb994e6dd623f016b">
  <xsd:schema xmlns:xsd="http://www.w3.org/2001/XMLSchema" xmlns:xs="http://www.w3.org/2001/XMLSchema" xmlns:p="http://schemas.microsoft.com/office/2006/metadata/properties" xmlns:ns2="d5841c04-8ab1-45d0-a7a9-3e2ef1eb0f19" targetNamespace="http://schemas.microsoft.com/office/2006/metadata/properties" ma:root="true" ma:fieldsID="3dbbabf9737fcad55e3313a6f65d489f" ns2:_="">
    <xsd:import namespace="d5841c04-8ab1-45d0-a7a9-3e2ef1eb0f1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841c04-8ab1-45d0-a7a9-3e2ef1eb0f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90434B-CBE5-4AE1-BB9A-78471F5B267E}">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d5841c04-8ab1-45d0-a7a9-3e2ef1eb0f19"/>
    <ds:schemaRef ds:uri="http://www.w3.org/XML/1998/namespace"/>
    <ds:schemaRef ds:uri="http://purl.org/dc/dcmitype/"/>
  </ds:schemaRefs>
</ds:datastoreItem>
</file>

<file path=customXml/itemProps2.xml><?xml version="1.0" encoding="utf-8"?>
<ds:datastoreItem xmlns:ds="http://schemas.openxmlformats.org/officeDocument/2006/customXml" ds:itemID="{ACA3F46C-AC89-4C25-BF43-A48BFC5C96F1}">
  <ds:schemaRefs>
    <ds:schemaRef ds:uri="http://schemas.microsoft.com/sharepoint/v3/contenttype/forms"/>
  </ds:schemaRefs>
</ds:datastoreItem>
</file>

<file path=customXml/itemProps3.xml><?xml version="1.0" encoding="utf-8"?>
<ds:datastoreItem xmlns:ds="http://schemas.openxmlformats.org/officeDocument/2006/customXml" ds:itemID="{F98D1FA0-EDDF-4CF6-A683-DFA55BAA7D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841c04-8ab1-45d0-a7a9-3e2ef1eb0f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879</TotalTime>
  <Words>849</Words>
  <Application>Microsoft Office PowerPoint</Application>
  <PresentationFormat>Widescreen</PresentationFormat>
  <Paragraphs>136</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IDEA Part B State Advisory Panel</vt:lpstr>
      <vt:lpstr>AGENDA</vt:lpstr>
      <vt:lpstr>Panel Priorities for  2020-2021   </vt:lpstr>
      <vt:lpstr>Panel Priorities</vt:lpstr>
      <vt:lpstr>State of Special Education</vt:lpstr>
      <vt:lpstr>OSDE Recovery Efforts</vt:lpstr>
      <vt:lpstr>Special Education</vt:lpstr>
      <vt:lpstr>IDEA Part B  Grant Application</vt:lpstr>
      <vt:lpstr>Grant Application </vt:lpstr>
      <vt:lpstr>Grant Application</vt:lpstr>
      <vt:lpstr>Panel Priorities for  2020-2021   </vt:lpstr>
      <vt:lpstr>Panel Priorities</vt:lpstr>
      <vt:lpstr>COVID-19 (academic achievement and accessibility)</vt:lpstr>
      <vt:lpstr>COVID-19 (academic achievement and accessibility)</vt:lpstr>
      <vt:lpstr>Pandemic Relevant Research</vt:lpstr>
      <vt:lpstr>Opportunity Gaps</vt:lpstr>
      <vt:lpstr>Consequences</vt:lpstr>
      <vt:lpstr>Moving Forward</vt:lpstr>
      <vt:lpstr>Activity: Small Group Discussion </vt:lpstr>
      <vt:lpstr>Activity: Large Group Discussion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Cory Ingram</dc:creator>
  <cp:lastModifiedBy>Todd Loftin</cp:lastModifiedBy>
  <cp:revision>89</cp:revision>
  <dcterms:created xsi:type="dcterms:W3CDTF">2020-03-05T01:01:19Z</dcterms:created>
  <dcterms:modified xsi:type="dcterms:W3CDTF">2021-03-11T17:52:13Z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0x0101000C0F039C9F56664A88D0101173A42059</vt:lpwstr>
  </property>
</Properties>
</file>