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93455" r:id="rId4"/>
  </p:sldMasterIdLst>
  <p:notesMasterIdLst>
    <p:notesMasterId r:id="rId42"/>
  </p:notesMasterIdLst>
  <p:handoutMasterIdLst>
    <p:handoutMasterId r:id="rId43"/>
  </p:handoutMasterIdLst>
  <p:sldIdLst>
    <p:sldId id="280" r:id="rId5"/>
    <p:sldId id="281" r:id="rId6"/>
    <p:sldId id="329" r:id="rId7"/>
    <p:sldId id="313" r:id="rId8"/>
    <p:sldId id="314" r:id="rId9"/>
    <p:sldId id="312" r:id="rId10"/>
    <p:sldId id="320" r:id="rId11"/>
    <p:sldId id="321" r:id="rId12"/>
    <p:sldId id="330" r:id="rId13"/>
    <p:sldId id="315" r:id="rId14"/>
    <p:sldId id="316" r:id="rId15"/>
    <p:sldId id="322" r:id="rId16"/>
    <p:sldId id="323" r:id="rId17"/>
    <p:sldId id="269" r:id="rId18"/>
    <p:sldId id="318" r:id="rId19"/>
    <p:sldId id="304" r:id="rId20"/>
    <p:sldId id="319" r:id="rId21"/>
    <p:sldId id="287" r:id="rId22"/>
    <p:sldId id="331" r:id="rId23"/>
    <p:sldId id="325" r:id="rId24"/>
    <p:sldId id="326" r:id="rId25"/>
    <p:sldId id="333" r:id="rId26"/>
    <p:sldId id="334" r:id="rId27"/>
    <p:sldId id="335" r:id="rId28"/>
    <p:sldId id="327" r:id="rId29"/>
    <p:sldId id="343" r:id="rId30"/>
    <p:sldId id="344" r:id="rId31"/>
    <p:sldId id="336" r:id="rId32"/>
    <p:sldId id="345" r:id="rId33"/>
    <p:sldId id="346" r:id="rId34"/>
    <p:sldId id="337" r:id="rId35"/>
    <p:sldId id="338" r:id="rId36"/>
    <p:sldId id="278" r:id="rId37"/>
    <p:sldId id="295" r:id="rId38"/>
    <p:sldId id="332" r:id="rId39"/>
    <p:sldId id="296" r:id="rId40"/>
    <p:sldId id="347" r:id="rId41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B6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428" autoAdjust="0"/>
    <p:restoredTop sz="84061" autoAdjust="0"/>
  </p:normalViewPr>
  <p:slideViewPr>
    <p:cSldViewPr snapToGrid="0" snapToObjects="1">
      <p:cViewPr varScale="1">
        <p:scale>
          <a:sx n="84" d="100"/>
          <a:sy n="84" d="100"/>
        </p:scale>
        <p:origin x="408" y="77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49" d="100"/>
        <a:sy n="149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96C4382-9A9A-45BF-BFD8-1AE78684B528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283C35E1-7747-4E36-88B3-F1E61F2133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92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91DF1F7-37AE-4E77-A669-9E0E7D086F6D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2470A7F-05E4-49E3-974A-E739B6E8D8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821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AF25-CBF2-4A48-95D7-348B789C2492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91266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defTabSz="931774">
              <a:defRPr/>
            </a:pPr>
            <a:r>
              <a:rPr lang="en-US" dirty="0" smtClean="0"/>
              <a:t>Risk to SEA Score + Determination Rating =  Differentiated Monitoring Level of Support</a:t>
            </a:r>
            <a:endParaRPr lang="nb-NO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AF25-CBF2-4A48-95D7-348B789C249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746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AF25-CBF2-4A48-95D7-348B789C249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1736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 front-Loading could be:</a:t>
            </a:r>
          </a:p>
          <a:p>
            <a:r>
              <a:rPr lang="en-US" dirty="0" smtClean="0"/>
              <a:t>Help building capacity within the LEA</a:t>
            </a:r>
          </a:p>
          <a:p>
            <a:r>
              <a:rPr lang="en-US" dirty="0" smtClean="0"/>
              <a:t>Problem solve to determine areas of need</a:t>
            </a:r>
          </a:p>
          <a:p>
            <a:r>
              <a:rPr lang="en-US" dirty="0" smtClean="0"/>
              <a:t>Determine</a:t>
            </a:r>
            <a:r>
              <a:rPr lang="en-US" baseline="0" dirty="0" smtClean="0"/>
              <a:t> benchmarks and expectations</a:t>
            </a:r>
          </a:p>
          <a:p>
            <a:r>
              <a:rPr lang="en-US" baseline="0" dirty="0" smtClean="0"/>
              <a:t>Obtain baseline data</a:t>
            </a:r>
          </a:p>
          <a:p>
            <a:r>
              <a:rPr lang="en-US" baseline="0" dirty="0" smtClean="0"/>
              <a:t>Facilitate conversations within the LEA regarding different indicators and how they can relate to instruction.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AF25-CBF2-4A48-95D7-348B789C2492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9034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 front-Loading could be:</a:t>
            </a:r>
          </a:p>
          <a:p>
            <a:r>
              <a:rPr lang="en-US" dirty="0" smtClean="0"/>
              <a:t>Help building capacity within the LEA</a:t>
            </a:r>
          </a:p>
          <a:p>
            <a:r>
              <a:rPr lang="en-US" dirty="0" smtClean="0"/>
              <a:t>Problem solve to determine areas of need</a:t>
            </a:r>
          </a:p>
          <a:p>
            <a:r>
              <a:rPr lang="en-US" dirty="0" smtClean="0"/>
              <a:t>Determine</a:t>
            </a:r>
            <a:r>
              <a:rPr lang="en-US" baseline="0" dirty="0" smtClean="0"/>
              <a:t> benchmarks and expectations</a:t>
            </a:r>
          </a:p>
          <a:p>
            <a:r>
              <a:rPr lang="en-US" baseline="0" dirty="0" smtClean="0"/>
              <a:t>Obtain baseline data</a:t>
            </a:r>
          </a:p>
          <a:p>
            <a:r>
              <a:rPr lang="en-US" baseline="0" dirty="0" smtClean="0"/>
              <a:t>Facilitate conversations within the LEA regarding different indicators and how they can relate to instruction.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AF25-CBF2-4A48-95D7-348B789C249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17337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717550" y="1162050"/>
            <a:ext cx="5575300" cy="31369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Some of the  front-Loading could be:</a:t>
            </a:r>
          </a:p>
          <a:p>
            <a:r>
              <a:rPr lang="en-US" dirty="0" smtClean="0"/>
              <a:t>Help building capacity within the LEA</a:t>
            </a:r>
          </a:p>
          <a:p>
            <a:r>
              <a:rPr lang="en-US" dirty="0" smtClean="0"/>
              <a:t>Problem solve to determine areas of need</a:t>
            </a:r>
          </a:p>
          <a:p>
            <a:r>
              <a:rPr lang="en-US" dirty="0" smtClean="0"/>
              <a:t>Determine</a:t>
            </a:r>
            <a:r>
              <a:rPr lang="en-US" baseline="0" dirty="0" smtClean="0"/>
              <a:t> benchmarks and expectations</a:t>
            </a:r>
          </a:p>
          <a:p>
            <a:r>
              <a:rPr lang="en-US" baseline="0" dirty="0" smtClean="0"/>
              <a:t>Obtain baseline data</a:t>
            </a:r>
          </a:p>
          <a:p>
            <a:r>
              <a:rPr lang="en-US" baseline="0" dirty="0" smtClean="0"/>
              <a:t>Facilitate conversations within the LEA regarding different indicators and how they can relate to instruction.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4EAF25-CBF2-4A48-95D7-348B789C2492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432027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0A7F-05E4-49E3-974A-E739B6E8D89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8069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0A7F-05E4-49E3-974A-E739B6E8D89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637569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470A7F-05E4-49E3-974A-E739B6E8D89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33671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600450"/>
            <a:ext cx="8534400" cy="20383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DB3CC-F982-40F9-8DD6-BCC9AFBF44BD}" type="datetime1">
              <a:rPr lang="en-US" smtClean="0"/>
              <a:pPr/>
              <a:t>11/20/2019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88E988-FB04-AB4E-BE5A-59F242AF7F7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47395" y="3284682"/>
            <a:ext cx="8097212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3514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3172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99648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1">
          <a:blip r:embed="rId2">
            <a:lum/>
          </a:blip>
          <a:srcRect/>
          <a:stretch>
            <a:fillRect t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2047395" y="1270000"/>
            <a:ext cx="8097212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203822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9E7B99-7C3F-4BC3-B7B8-7E1F8C620B24}" type="datetime1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F2B4D-6B12-4EDF-87BB-2B55CECB661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3948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2047395" y="1270000"/>
            <a:ext cx="8097212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059461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047395" y="1270000"/>
            <a:ext cx="8097212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868244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2047395" y="1270000"/>
            <a:ext cx="8097212" cy="0"/>
          </a:xfrm>
          <a:prstGeom prst="line">
            <a:avLst/>
          </a:prstGeom>
          <a:ln>
            <a:solidFill>
              <a:srgbClr val="E7B617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47129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2246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6B1FF6-39B9-40F5-8B67-33C6354A3D4F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accent3">
                  <a:shade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82203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2560D-EC28-3B41-86E8-18F1CE0113B4}" type="datetimeFigureOut">
              <a:rPr lang="en-US" smtClean="0"/>
              <a:t>11/20/2019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66355A-084C-D24E-9AD2-7E4FC41EA6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9831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2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1179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D9D9D9"/>
                </a:solidFill>
              </a:defRPr>
            </a:lvl1pPr>
          </a:lstStyle>
          <a:p>
            <a:fld id="{68C2560D-EC28-3B41-86E8-18F1CE0113B4}" type="datetimeFigureOut">
              <a:rPr lang="en-US" smtClean="0"/>
              <a:pPr/>
              <a:t>11/20/2019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788920" y="6356351"/>
            <a:ext cx="641504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D9D9D9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" y="6356351"/>
            <a:ext cx="3646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fld id="{2066355A-084C-D24E-9AD2-7E4FC41EA627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93843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3456" r:id="rId1"/>
    <p:sldLayoutId id="2147493457" r:id="rId2"/>
    <p:sldLayoutId id="2147493458" r:id="rId3"/>
    <p:sldLayoutId id="2147493459" r:id="rId4"/>
    <p:sldLayoutId id="2147493460" r:id="rId5"/>
    <p:sldLayoutId id="2147493461" r:id="rId6"/>
    <p:sldLayoutId id="2147493462" r:id="rId7"/>
    <p:sldLayoutId id="2147493463" r:id="rId8"/>
    <p:sldLayoutId id="2147493464" r:id="rId9"/>
    <p:sldLayoutId id="2147493465" r:id="rId10"/>
    <p:sldLayoutId id="2147493466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bg2">
              <a:lumMod val="25000"/>
            </a:schemeClr>
          </a:solidFill>
          <a:latin typeface="Tw Cen MT"/>
          <a:ea typeface="+mj-ea"/>
          <a:cs typeface="Tw Cen MT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bg2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mailto:Triston.Bratcher@sde.ok.gov" TargetMode="External"/><Relationship Id="rId2" Type="http://schemas.openxmlformats.org/officeDocument/2006/relationships/hyperlink" Target="mailto:Ginger.Elliot-Teague@sde.ok.gov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Travis.Thompson@sde.ok.gov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Kurt.Johnson@sde.ok.gov" TargetMode="External"/><Relationship Id="rId2" Type="http://schemas.openxmlformats.org/officeDocument/2006/relationships/hyperlink" Target="mailto:Tina.Spence@sde.ok.gov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Cheryl.Revolinski@sde.ok.gov" TargetMode="External"/><Relationship Id="rId4" Type="http://schemas.openxmlformats.org/officeDocument/2006/relationships/hyperlink" Target="mailto:Felica.Denton@sde.ok.gov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7651" y="1219200"/>
            <a:ext cx="11477624" cy="2381251"/>
          </a:xfrm>
        </p:spPr>
        <p:txBody>
          <a:bodyPr>
            <a:normAutofit/>
          </a:bodyPr>
          <a:lstStyle/>
          <a:p>
            <a:r>
              <a:rPr lang="en-US" dirty="0" smtClean="0"/>
              <a:t>Differential Monitoring System: </a:t>
            </a:r>
            <a:br>
              <a:rPr lang="en-US" dirty="0" smtClean="0"/>
            </a:br>
            <a:r>
              <a:rPr lang="en-US" dirty="0" smtClean="0"/>
              <a:t>Level 2, 3 &amp; 4 Support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Compliance &amp; Data Teams</a:t>
            </a:r>
          </a:p>
          <a:p>
            <a:r>
              <a:rPr lang="en-US" dirty="0" smtClean="0"/>
              <a:t>OSDE-Special Education Services</a:t>
            </a:r>
          </a:p>
          <a:p>
            <a:r>
              <a:rPr lang="en-US" dirty="0" smtClean="0"/>
              <a:t>November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931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Brace 5"/>
          <p:cNvSpPr/>
          <p:nvPr/>
        </p:nvSpPr>
        <p:spPr>
          <a:xfrm>
            <a:off x="6972301" y="9693275"/>
            <a:ext cx="823913" cy="1098550"/>
          </a:xfrm>
          <a:prstGeom prst="rightBrace">
            <a:avLst/>
          </a:prstGeom>
          <a:ln w="12700"/>
        </p:spPr>
        <p:style>
          <a:lnRef idx="1">
            <a:schemeClr val="accent3"/>
          </a:lnRef>
          <a:fillRef idx="0">
            <a:schemeClr val="accent3"/>
          </a:fillRef>
          <a:effectRef idx="0">
            <a:schemeClr val="accent3"/>
          </a:effectRef>
          <a:fontRef idx="minor">
            <a:schemeClr val="tx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22569" y="3472771"/>
            <a:ext cx="10963073" cy="2462213"/>
          </a:xfrm>
          <a:prstGeom prst="rect">
            <a:avLst/>
          </a:prstGeom>
          <a:noFill/>
        </p:spPr>
        <p:txBody>
          <a:bodyPr wrap="square" numCol="2" rtlCol="0">
            <a:spAutoFit/>
          </a:bodyPr>
          <a:lstStyle/>
          <a:p>
            <a:pPr lvl="0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A. Front-loaded technical assistance</a:t>
            </a:r>
          </a:p>
          <a:p>
            <a:pPr lvl="0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B. Targeted technical assistance</a:t>
            </a:r>
          </a:p>
          <a:p>
            <a:pPr lvl="0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C. Self-assessment</a:t>
            </a:r>
          </a:p>
          <a:p>
            <a:pPr lvl="0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D. Professional development modules</a:t>
            </a:r>
          </a:p>
          <a:p>
            <a:pPr lvl="0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E. Data retreat </a:t>
            </a:r>
          </a:p>
          <a:p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F. Improvement </a:t>
            </a:r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plan</a:t>
            </a:r>
          </a:p>
          <a:p>
            <a:r>
              <a:rPr lang="en-US" sz="2200" dirty="0" smtClean="0">
                <a:solidFill>
                  <a:schemeClr val="bg2">
                    <a:lumMod val="25000"/>
                  </a:schemeClr>
                </a:solidFill>
              </a:rPr>
              <a:t>G. Targeted </a:t>
            </a:r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on-site monitoring</a:t>
            </a:r>
          </a:p>
          <a:p>
            <a:pPr marL="117475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H. Comprehensive on-site monitoring</a:t>
            </a:r>
          </a:p>
          <a:p>
            <a:pPr marL="117475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I. Withheld funds</a:t>
            </a:r>
          </a:p>
          <a:p>
            <a:pPr marL="117475"/>
            <a:endParaRPr lang="en-US" sz="2200" dirty="0">
              <a:solidFill>
                <a:schemeClr val="bg2">
                  <a:lumMod val="25000"/>
                </a:schemeClr>
              </a:solidFill>
            </a:endParaRPr>
          </a:p>
          <a:p>
            <a:pPr marL="117475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W. Letter of Assurance</a:t>
            </a:r>
          </a:p>
          <a:p>
            <a:pPr marL="117475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X. Data correction (prong 1)</a:t>
            </a:r>
          </a:p>
          <a:p>
            <a:pPr marL="117475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Y. Improvement plan</a:t>
            </a:r>
          </a:p>
          <a:p>
            <a:pPr marL="117475"/>
            <a:r>
              <a:rPr lang="en-US" sz="2200" dirty="0">
                <a:solidFill>
                  <a:schemeClr val="bg2">
                    <a:lumMod val="25000"/>
                  </a:schemeClr>
                </a:solidFill>
              </a:rPr>
              <a:t>Z. Data verification (prong 2)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4962" y="75056"/>
            <a:ext cx="11390680" cy="3244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167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</a:t>
            </a:r>
            <a:r>
              <a:rPr lang="en-US" dirty="0"/>
              <a:t>2</a:t>
            </a:r>
            <a:r>
              <a:rPr lang="en-US" dirty="0" smtClean="0"/>
              <a:t>: Required Improvement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565" y="1892809"/>
            <a:ext cx="10972800" cy="4525963"/>
          </a:xfrm>
        </p:spPr>
        <p:txBody>
          <a:bodyPr/>
          <a:lstStyle/>
          <a:p>
            <a:pPr marL="514350" indent="-514350">
              <a:buAutoNum type="alphaUcPeriod"/>
            </a:pPr>
            <a:r>
              <a:rPr lang="en-US" dirty="0" smtClean="0"/>
              <a:t>Front-loaded technical assistance</a:t>
            </a:r>
          </a:p>
          <a:p>
            <a:pPr marL="514350" indent="-514350">
              <a:buAutoNum type="alphaUcPeriod"/>
            </a:pPr>
            <a:r>
              <a:rPr lang="en-US" dirty="0"/>
              <a:t>Targeted technical </a:t>
            </a:r>
            <a:r>
              <a:rPr lang="en-US" dirty="0" smtClean="0"/>
              <a:t>assistance</a:t>
            </a:r>
          </a:p>
          <a:p>
            <a:pPr marL="514350" indent="-514350">
              <a:buAutoNum type="alphaUcPeriod"/>
            </a:pPr>
            <a:r>
              <a:rPr lang="en-US" dirty="0" smtClean="0"/>
              <a:t>Self-assessment </a:t>
            </a:r>
          </a:p>
          <a:p>
            <a:pPr marL="0" indent="0">
              <a:buNone/>
            </a:pPr>
            <a:r>
              <a:rPr lang="en-US" dirty="0"/>
              <a:t>	 </a:t>
            </a:r>
            <a:r>
              <a:rPr lang="en-US" dirty="0" smtClean="0"/>
              <a:t>- The plan for improvement is located on the Improvement 		 	   Activity tab </a:t>
            </a:r>
          </a:p>
          <a:p>
            <a:pPr marL="514350" indent="-514350">
              <a:buAutoNum type="alphaUcPeriod"/>
            </a:pPr>
            <a:r>
              <a:rPr lang="en-US" dirty="0"/>
              <a:t>Professional development </a:t>
            </a:r>
            <a:r>
              <a:rPr lang="en-US" dirty="0" smtClean="0"/>
              <a:t>modules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45202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</a:t>
            </a:r>
            <a:r>
              <a:rPr lang="en-US" dirty="0"/>
              <a:t>3</a:t>
            </a:r>
            <a:r>
              <a:rPr lang="en-US" dirty="0" smtClean="0"/>
              <a:t>: Required Improvement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565" y="1600201"/>
            <a:ext cx="10972800" cy="4525963"/>
          </a:xfrm>
        </p:spPr>
        <p:txBody>
          <a:bodyPr>
            <a:normAutofit lnSpcReduction="1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Front-loaded technical assistance</a:t>
            </a:r>
          </a:p>
          <a:p>
            <a:pPr marL="514350" indent="-514350">
              <a:buAutoNum type="alphaUcPeriod"/>
            </a:pPr>
            <a:r>
              <a:rPr lang="en-US" dirty="0"/>
              <a:t>Targeted technical </a:t>
            </a:r>
            <a:r>
              <a:rPr lang="en-US" dirty="0" smtClean="0"/>
              <a:t>assistance</a:t>
            </a:r>
          </a:p>
          <a:p>
            <a:pPr marL="514350" indent="-514350">
              <a:buAutoNum type="alphaUcPeriod"/>
            </a:pPr>
            <a:r>
              <a:rPr lang="en-US" dirty="0" smtClean="0"/>
              <a:t>Self-assessment</a:t>
            </a:r>
          </a:p>
          <a:p>
            <a:pPr marL="514350" indent="-514350">
              <a:buAutoNum type="alphaUcPeriod"/>
            </a:pPr>
            <a:r>
              <a:rPr lang="en-US" dirty="0"/>
              <a:t>Professional development </a:t>
            </a:r>
            <a:r>
              <a:rPr lang="en-US" dirty="0" smtClean="0"/>
              <a:t>modules</a:t>
            </a:r>
          </a:p>
          <a:p>
            <a:pPr marL="514350" indent="-514350">
              <a:buAutoNum type="alphaUcPeriod"/>
            </a:pPr>
            <a:r>
              <a:rPr lang="en-US" dirty="0" smtClean="0"/>
              <a:t>Data Retreat</a:t>
            </a:r>
          </a:p>
          <a:p>
            <a:pPr marL="514350" indent="-514350">
              <a:buAutoNum type="alphaUcPeriod"/>
            </a:pPr>
            <a:r>
              <a:rPr lang="en-US" dirty="0" smtClean="0"/>
              <a:t>Improvement Plan</a:t>
            </a:r>
          </a:p>
          <a:p>
            <a:pPr marL="514350" indent="-514350">
              <a:buAutoNum type="alphaUcPeriod"/>
            </a:pPr>
            <a:r>
              <a:rPr lang="en-US" dirty="0" smtClean="0"/>
              <a:t>Targeted on-site monitoring, or</a:t>
            </a:r>
          </a:p>
          <a:p>
            <a:pPr marL="514350" indent="-514350">
              <a:buAutoNum type="alphaUcPeriod"/>
            </a:pPr>
            <a:r>
              <a:rPr lang="en-US" dirty="0" smtClean="0"/>
              <a:t>Comprehensive on-site monitoring</a:t>
            </a:r>
          </a:p>
          <a:p>
            <a:pPr marL="514350" indent="-514350">
              <a:buAutoNum type="alphaUcPeriod" startAt="5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211352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Level 4: Required Improvement Activities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618565" y="1600201"/>
            <a:ext cx="10972800" cy="4525963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buAutoNum type="alphaUcPeriod"/>
            </a:pPr>
            <a:r>
              <a:rPr lang="en-US" dirty="0" smtClean="0"/>
              <a:t>Front-loaded technical assistance</a:t>
            </a:r>
          </a:p>
          <a:p>
            <a:pPr marL="514350" indent="-514350">
              <a:buAutoNum type="alphaUcPeriod"/>
            </a:pPr>
            <a:r>
              <a:rPr lang="en-US" dirty="0"/>
              <a:t>Targeted technical </a:t>
            </a:r>
            <a:r>
              <a:rPr lang="en-US" dirty="0" smtClean="0"/>
              <a:t>assistance</a:t>
            </a:r>
          </a:p>
          <a:p>
            <a:pPr marL="514350" indent="-514350">
              <a:buAutoNum type="alphaUcPeriod"/>
            </a:pPr>
            <a:r>
              <a:rPr lang="en-US" dirty="0" smtClean="0"/>
              <a:t>Self-assessment</a:t>
            </a:r>
          </a:p>
          <a:p>
            <a:pPr marL="514350" indent="-514350">
              <a:buAutoNum type="alphaUcPeriod"/>
            </a:pPr>
            <a:r>
              <a:rPr lang="en-US" dirty="0"/>
              <a:t>Professional development </a:t>
            </a:r>
            <a:r>
              <a:rPr lang="en-US" dirty="0" smtClean="0"/>
              <a:t>modules</a:t>
            </a:r>
          </a:p>
          <a:p>
            <a:pPr marL="514350" indent="-514350">
              <a:buAutoNum type="alphaUcPeriod"/>
            </a:pPr>
            <a:r>
              <a:rPr lang="en-US" dirty="0" smtClean="0"/>
              <a:t>Data Retreat</a:t>
            </a:r>
          </a:p>
          <a:p>
            <a:pPr marL="514350" indent="-514350">
              <a:buAutoNum type="alphaUcPeriod"/>
            </a:pPr>
            <a:r>
              <a:rPr lang="en-US" dirty="0" smtClean="0"/>
              <a:t>Improvement Plan</a:t>
            </a:r>
          </a:p>
          <a:p>
            <a:pPr marL="514350" indent="-514350">
              <a:buAutoNum type="alphaUcPeriod"/>
            </a:pPr>
            <a:r>
              <a:rPr lang="en-US" dirty="0" smtClean="0"/>
              <a:t>Targeted on-site monitoring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Comprehensive on-site monitoring</a:t>
            </a:r>
          </a:p>
          <a:p>
            <a:pPr marL="514350" indent="-514350">
              <a:buAutoNum type="alphaUcPeriod"/>
            </a:pPr>
            <a:r>
              <a:rPr lang="en-US" dirty="0" smtClean="0"/>
              <a:t>Withheld funds</a:t>
            </a:r>
          </a:p>
          <a:p>
            <a:pPr marL="514350" indent="-514350">
              <a:buAutoNum type="alphaUcPeriod" startAt="5"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76770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Dates to Remember: District Activities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6032" y="1417639"/>
            <a:ext cx="11622024" cy="2678874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December 31, 2019</a:t>
            </a:r>
            <a:r>
              <a:rPr lang="en-US" dirty="0" smtClean="0"/>
              <a:t>: Special Education Compliance located in GMS submitted for approval</a:t>
            </a:r>
          </a:p>
          <a:p>
            <a:r>
              <a:rPr lang="en-US" dirty="0" smtClean="0"/>
              <a:t>Through May 2020: Implement improvement activities, provide staff professional development 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May 31, 2020</a:t>
            </a:r>
            <a:r>
              <a:rPr lang="en-US" dirty="0" smtClean="0"/>
              <a:t>: </a:t>
            </a:r>
            <a:r>
              <a:rPr lang="en-US" dirty="0"/>
              <a:t>S</a:t>
            </a:r>
            <a:r>
              <a:rPr lang="en-US" dirty="0" smtClean="0"/>
              <a:t>ubmit PD documentation 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56032" y="4096513"/>
            <a:ext cx="11558016" cy="1668149"/>
          </a:xfrm>
          <a:prstGeom prst="rect">
            <a:avLst/>
          </a:prstGeom>
          <a:noFill/>
          <a:ln w="508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3200" b="1" dirty="0" smtClean="0">
                <a:solidFill>
                  <a:srgbClr val="ACCBF9">
                    <a:lumMod val="25000"/>
                  </a:srgbClr>
                </a:solidFill>
              </a:rPr>
              <a:t>Level 3 &amp; 4</a:t>
            </a:r>
          </a:p>
          <a:p>
            <a:pPr marL="342900" lvl="0" indent="-342900">
              <a:spcBef>
                <a:spcPct val="20000"/>
              </a:spcBef>
              <a:buFont typeface="Arial"/>
              <a:buChar char="•"/>
            </a:pPr>
            <a:r>
              <a:rPr lang="en-US" sz="3200" dirty="0" smtClean="0">
                <a:solidFill>
                  <a:srgbClr val="ACCBF9">
                    <a:lumMod val="25000"/>
                  </a:srgbClr>
                </a:solidFill>
              </a:rPr>
              <a:t>Review </a:t>
            </a:r>
            <a:r>
              <a:rPr lang="en-US" sz="3200" dirty="0">
                <a:solidFill>
                  <a:srgbClr val="ACCBF9">
                    <a:lumMod val="25000"/>
                  </a:srgbClr>
                </a:solidFill>
              </a:rPr>
              <a:t>data for improvement and compliance:  Summary of data findings are due </a:t>
            </a:r>
            <a:r>
              <a:rPr lang="en-US" sz="3200" dirty="0">
                <a:solidFill>
                  <a:srgbClr val="FF0000"/>
                </a:solidFill>
              </a:rPr>
              <a:t>March 31, 2020 </a:t>
            </a:r>
            <a:r>
              <a:rPr lang="en-US" sz="3200" dirty="0">
                <a:solidFill>
                  <a:srgbClr val="ACCBF9">
                    <a:lumMod val="25000"/>
                  </a:srgbClr>
                </a:solidFill>
              </a:rPr>
              <a:t>and </a:t>
            </a:r>
            <a:r>
              <a:rPr lang="en-US" sz="3200" dirty="0">
                <a:solidFill>
                  <a:srgbClr val="FF0000"/>
                </a:solidFill>
              </a:rPr>
              <a:t>June 30, 2020</a:t>
            </a:r>
          </a:p>
        </p:txBody>
      </p:sp>
    </p:spTree>
    <p:extLst>
      <p:ext uri="{BB962C8B-B14F-4D97-AF65-F5344CB8AC3E}">
        <p14:creationId xmlns:p14="http://schemas.microsoft.com/office/powerpoint/2010/main" val="415653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Self Assessments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426783"/>
            <a:ext cx="11667744" cy="4525963"/>
          </a:xfrm>
        </p:spPr>
        <p:txBody>
          <a:bodyPr>
            <a:normAutofit/>
          </a:bodyPr>
          <a:lstStyle/>
          <a:p>
            <a:r>
              <a:rPr lang="en-US" dirty="0"/>
              <a:t>Identify assessment team; meet, discuss and complete (don’t forget to look at your data)</a:t>
            </a:r>
          </a:p>
          <a:p>
            <a:r>
              <a:rPr lang="en-US" dirty="0" smtClean="0"/>
              <a:t>Complete the self-assessments for each area of noncompliance</a:t>
            </a:r>
          </a:p>
          <a:p>
            <a:pPr lvl="1"/>
            <a:r>
              <a:rPr lang="en-US" dirty="0" smtClean="0"/>
              <a:t>Paper self-assessment are available on the SDE website, special education page, school age Part B, Compliance (they are located under Monitoring Self Assessments</a:t>
            </a:r>
          </a:p>
          <a:p>
            <a:r>
              <a:rPr lang="en-US" dirty="0" smtClean="0"/>
              <a:t>Document the outcomes of the self assessment findings in GMS</a:t>
            </a:r>
          </a:p>
        </p:txBody>
      </p:sp>
    </p:spTree>
    <p:extLst>
      <p:ext uri="{BB962C8B-B14F-4D97-AF65-F5344CB8AC3E}">
        <p14:creationId xmlns:p14="http://schemas.microsoft.com/office/powerpoint/2010/main" val="1902602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Professional Development: Expectations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The PD should reflect a connection to the area of noncompliance and the specific area(s) your team has identified as an area for improvement.</a:t>
            </a:r>
          </a:p>
          <a:p>
            <a:endParaRPr lang="en-US" dirty="0"/>
          </a:p>
          <a:p>
            <a:r>
              <a:rPr lang="en-US" dirty="0" smtClean="0"/>
              <a:t>The PD will need to be identified and provided when your self-assessment is submitted.  Submit the following: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Title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Date</a:t>
            </a:r>
          </a:p>
          <a:p>
            <a:pPr marL="0" indent="0">
              <a:buNone/>
            </a:pPr>
            <a:r>
              <a:rPr lang="en-US" smtClean="0"/>
              <a:t>	Audience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17148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On-Site Monitoring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Your superintendent will receive a letter with the date for the scheduled on-site monitoring</a:t>
            </a:r>
          </a:p>
          <a:p>
            <a:r>
              <a:rPr lang="en-US" dirty="0" smtClean="0"/>
              <a:t>Within 45 day after the monitoring, your superintendent will receive the report</a:t>
            </a:r>
          </a:p>
          <a:p>
            <a:r>
              <a:rPr lang="en-US" dirty="0" smtClean="0"/>
              <a:t>The report will detail the corrective action required and the deadline for completion.  Corrective actions may include:</a:t>
            </a:r>
          </a:p>
          <a:p>
            <a:pPr lvl="1"/>
            <a:r>
              <a:rPr lang="en-US" dirty="0" smtClean="0"/>
              <a:t>Student level corrections</a:t>
            </a:r>
          </a:p>
          <a:p>
            <a:pPr lvl="1"/>
            <a:r>
              <a:rPr lang="en-US" dirty="0" smtClean="0"/>
              <a:t>Professional development</a:t>
            </a:r>
          </a:p>
          <a:p>
            <a:pPr lvl="1"/>
            <a:r>
              <a:rPr lang="en-US" dirty="0" smtClean="0"/>
              <a:t>Review/revise </a:t>
            </a:r>
            <a:r>
              <a:rPr lang="en-US" smtClean="0"/>
              <a:t>district policy/procedures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625403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Data Retreat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1417639"/>
            <a:ext cx="10972800" cy="4401934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en-US" sz="4000" b="1" dirty="0" smtClean="0"/>
              <a:t>Required for Level 3 &amp; 4</a:t>
            </a:r>
          </a:p>
          <a:p>
            <a:pPr marL="0" indent="0" algn="ctr">
              <a:buNone/>
            </a:pPr>
            <a:endParaRPr lang="en-US" sz="4000" b="1" dirty="0" smtClean="0"/>
          </a:p>
          <a:p>
            <a:r>
              <a:rPr lang="en-US" dirty="0" smtClean="0"/>
              <a:t>Two day data retreats will be held the week of:</a:t>
            </a:r>
          </a:p>
          <a:p>
            <a:pPr lvl="1"/>
            <a:r>
              <a:rPr lang="en-US" dirty="0" smtClean="0"/>
              <a:t>January 13</a:t>
            </a:r>
            <a:r>
              <a:rPr lang="en-US" baseline="30000" dirty="0" smtClean="0"/>
              <a:t>th</a:t>
            </a:r>
            <a:endParaRPr lang="en-US" dirty="0" smtClean="0"/>
          </a:p>
          <a:p>
            <a:pPr lvl="1"/>
            <a:r>
              <a:rPr lang="en-US" dirty="0" smtClean="0"/>
              <a:t>January 20</a:t>
            </a:r>
            <a:r>
              <a:rPr lang="en-US" baseline="30000" dirty="0" smtClean="0"/>
              <a:t>th</a:t>
            </a:r>
            <a:r>
              <a:rPr lang="en-US" dirty="0" smtClean="0"/>
              <a:t>  </a:t>
            </a:r>
          </a:p>
          <a:p>
            <a:r>
              <a:rPr lang="en-US" dirty="0" smtClean="0"/>
              <a:t>Who must attend: special education director, administrator, general education teacher</a:t>
            </a:r>
          </a:p>
          <a:p>
            <a:r>
              <a:rPr lang="en-US" dirty="0" smtClean="0"/>
              <a:t>What to bring: data related to the are of focus for which you have been identified</a:t>
            </a:r>
          </a:p>
          <a:p>
            <a:r>
              <a:rPr lang="en-US" dirty="0" smtClean="0"/>
              <a:t>You will receive information regarding the date, times and locations.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946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Where to complete the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GMS 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37272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Summary of differentiated monitoring</a:t>
            </a:r>
          </a:p>
          <a:p>
            <a:r>
              <a:rPr lang="en-US" dirty="0" smtClean="0"/>
              <a:t>Summary/review </a:t>
            </a:r>
            <a:r>
              <a:rPr lang="en-US" dirty="0"/>
              <a:t>of the required </a:t>
            </a:r>
            <a:r>
              <a:rPr lang="en-US" dirty="0" smtClean="0"/>
              <a:t>activities</a:t>
            </a:r>
            <a:endParaRPr lang="en-US" dirty="0"/>
          </a:p>
          <a:p>
            <a:r>
              <a:rPr lang="en-US" dirty="0" smtClean="0"/>
              <a:t>Where </a:t>
            </a:r>
            <a:r>
              <a:rPr lang="en-US" dirty="0"/>
              <a:t>to go to complete the activities</a:t>
            </a:r>
          </a:p>
          <a:p>
            <a:r>
              <a:rPr lang="en-US" dirty="0" smtClean="0"/>
              <a:t>Time </a:t>
            </a:r>
            <a:r>
              <a:rPr lang="en-US" dirty="0"/>
              <a:t>for Q &amp; A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3038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GMS </a:t>
            </a:r>
            <a:endParaRPr lang="en-US" dirty="0"/>
          </a:p>
        </p:txBody>
      </p:sp>
      <p:pic>
        <p:nvPicPr>
          <p:cNvPr id="4" name="Content Placeholder 7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55721" y="1819656"/>
            <a:ext cx="6341975" cy="376713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7739917">
            <a:off x="8698649" y="3808879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771732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GMS</a:t>
            </a:r>
            <a:endParaRPr lang="en-US" dirty="0"/>
          </a:p>
        </p:txBody>
      </p:sp>
      <p:pic>
        <p:nvPicPr>
          <p:cNvPr id="4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5008" y="1866668"/>
            <a:ext cx="10972800" cy="2877459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7918281">
            <a:off x="310553" y="1058709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59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GMS</a:t>
            </a:r>
            <a:endParaRPr lang="en-US" dirty="0"/>
          </a:p>
        </p:txBody>
      </p:sp>
      <p:sp>
        <p:nvSpPr>
          <p:cNvPr id="5" name="Up Arrow 4"/>
          <p:cNvSpPr/>
          <p:nvPr/>
        </p:nvSpPr>
        <p:spPr>
          <a:xfrm rot="2371003">
            <a:off x="7408184" y="3724225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2819433">
            <a:off x="5129441" y="1547124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Content Placeholder 6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84632" y="2534867"/>
            <a:ext cx="11216640" cy="1150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2488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74904" y="2011680"/>
            <a:ext cx="11207496" cy="2486803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7693432">
            <a:off x="2462441" y="3478004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8367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9808" y="1417637"/>
            <a:ext cx="9955437" cy="4535107"/>
          </a:xfrm>
          <a:prstGeom prst="rect">
            <a:avLst/>
          </a:prstGeom>
        </p:spPr>
      </p:pic>
      <p:pic>
        <p:nvPicPr>
          <p:cNvPr id="5" name="Content Placeholder 3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09600" y="169130"/>
            <a:ext cx="10972800" cy="1143000"/>
          </a:xfrm>
          <a:prstGeom prst="rect">
            <a:avLst/>
          </a:prstGeom>
        </p:spPr>
      </p:pic>
      <p:sp>
        <p:nvSpPr>
          <p:cNvPr id="6" name="Up Arrow 5"/>
          <p:cNvSpPr/>
          <p:nvPr/>
        </p:nvSpPr>
        <p:spPr>
          <a:xfrm rot="16359492">
            <a:off x="9398745" y="-10053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17739917" flipV="1">
            <a:off x="598581" y="439307"/>
            <a:ext cx="598092" cy="813661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27233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09729"/>
            <a:ext cx="12192000" cy="598017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18697847">
            <a:off x="3917945" y="736947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8508161">
            <a:off x="7741293" y="263461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31905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08" y="109729"/>
            <a:ext cx="12192000" cy="598017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8750174">
            <a:off x="589529" y="3553672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3117292">
            <a:off x="5596846" y="2754116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5043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64008" y="109729"/>
            <a:ext cx="12192000" cy="5980175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7373994">
            <a:off x="3149849" y="3855800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3117292">
            <a:off x="11346510" y="3467348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3117292">
            <a:off x="10109022" y="3558076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4014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" y="73152"/>
            <a:ext cx="12063984" cy="6043867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3465562">
            <a:off x="7977881" y="497105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4756527">
            <a:off x="5716666" y="-114067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5748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" y="73152"/>
            <a:ext cx="12063984" cy="6043867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9336911">
            <a:off x="552953" y="3624351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14979201">
            <a:off x="9056441" y="3266181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02790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of Differentiated Monitoring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50229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4008" y="0"/>
            <a:ext cx="12063984" cy="6043867"/>
          </a:xfrm>
          <a:prstGeom prst="rect">
            <a:avLst/>
          </a:prstGeom>
        </p:spPr>
      </p:pic>
      <p:sp>
        <p:nvSpPr>
          <p:cNvPr id="9" name="Up Arrow 8"/>
          <p:cNvSpPr/>
          <p:nvPr/>
        </p:nvSpPr>
        <p:spPr>
          <a:xfrm rot="9665955">
            <a:off x="9486643" y="3487192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Up Arrow 9"/>
          <p:cNvSpPr/>
          <p:nvPr/>
        </p:nvSpPr>
        <p:spPr>
          <a:xfrm rot="7068062">
            <a:off x="3009906" y="3909293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9665955">
            <a:off x="10623796" y="3487192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20703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09600" y="2255153"/>
            <a:ext cx="10972800" cy="1771304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2830624">
            <a:off x="4731096" y="3802839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3795515">
            <a:off x="9357017" y="1335249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1885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GMS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84048" y="1737361"/>
            <a:ext cx="11198352" cy="3156086"/>
          </a:xfrm>
          <a:prstGeom prst="rect">
            <a:avLst/>
          </a:prstGeom>
        </p:spPr>
      </p:pic>
      <p:sp>
        <p:nvSpPr>
          <p:cNvPr id="5" name="Up Arrow 4"/>
          <p:cNvSpPr/>
          <p:nvPr/>
        </p:nvSpPr>
        <p:spPr>
          <a:xfrm rot="18871473">
            <a:off x="3048601" y="4260039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Up Arrow 5"/>
          <p:cNvSpPr/>
          <p:nvPr/>
        </p:nvSpPr>
        <p:spPr>
          <a:xfrm rot="16643978">
            <a:off x="7910159" y="3175354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Up Arrow 6"/>
          <p:cNvSpPr/>
          <p:nvPr/>
        </p:nvSpPr>
        <p:spPr>
          <a:xfrm rot="8732764">
            <a:off x="9891360" y="916490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Up Arrow 7"/>
          <p:cNvSpPr/>
          <p:nvPr/>
        </p:nvSpPr>
        <p:spPr>
          <a:xfrm rot="2830624">
            <a:off x="310554" y="4712023"/>
            <a:ext cx="598092" cy="1002295"/>
          </a:xfrm>
          <a:prstGeom prst="up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624293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District Data Profile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287755" y="1741228"/>
            <a:ext cx="7616491" cy="3428938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4087202">
            <a:off x="6680318" y="341065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7911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District Data Profile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680" y="2343149"/>
            <a:ext cx="11852820" cy="2257426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 rot="12773659">
            <a:off x="10423643" y="4315529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Down Arrow 5"/>
          <p:cNvSpPr/>
          <p:nvPr/>
        </p:nvSpPr>
        <p:spPr>
          <a:xfrm rot="4087202">
            <a:off x="2841742" y="3563056"/>
            <a:ext cx="484632" cy="978408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3401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 &amp; A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469658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Information: Data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417639"/>
            <a:ext cx="6257925" cy="4525963"/>
          </a:xfrm>
        </p:spPr>
        <p:txBody>
          <a:bodyPr/>
          <a:lstStyle/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Ginger Elliott-Teague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Director of Data Analysis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Ginger.Elliott-Teague@sde.ok.gov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405-521-4871					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6772275" y="1397002"/>
            <a:ext cx="5114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Tristan Bratcher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Data Coordinator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hlinkClick r:id="rId3"/>
              </a:rPr>
              <a:t>Triston.Bratcher@sde.ok.gov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405-521-2401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Travis Thompson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Data Coordinator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Travis.Thompson@sde.ok.gov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405-522-5203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373080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Contact Information: Compliance Team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553120"/>
            <a:ext cx="6257925" cy="4289896"/>
          </a:xfrm>
        </p:spPr>
        <p:txBody>
          <a:bodyPr>
            <a:normAutofit fontScale="92500" lnSpcReduction="20000"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Tina Spence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Director of Compliance &amp; Monitoring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hlinkClick r:id="rId2"/>
              </a:rPr>
              <a:t>Tina.Spence@sde.ok.gov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405-521-4513</a:t>
            </a:r>
          </a:p>
          <a:p>
            <a:pPr marL="0" indent="0">
              <a:spcBef>
                <a:spcPts val="0"/>
              </a:spcBef>
              <a:buNone/>
            </a:pP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endParaRPr lang="en-US" dirty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Kurt Johnson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Program Specialist-Alternative Assessment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>
                <a:hlinkClick r:id="rId3"/>
              </a:rPr>
              <a:t>Kurt.Johnson@sde.ok.gov</a:t>
            </a:r>
            <a:endParaRPr lang="en-US" dirty="0" smtClean="0"/>
          </a:p>
          <a:p>
            <a:pPr marL="0" indent="0">
              <a:spcBef>
                <a:spcPts val="0"/>
              </a:spcBef>
              <a:buNone/>
            </a:pPr>
            <a:r>
              <a:rPr lang="en-US" dirty="0" smtClean="0"/>
              <a:t>405-521-3351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772275" y="1397002"/>
            <a:ext cx="511492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Felica</a:t>
            </a:r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 Denton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Fiscal Monitoring Coordinator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hlinkClick r:id="rId4"/>
              </a:rPr>
              <a:t>Felica.Denton@sde.ok.gov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405-522-9562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Cheryl </a:t>
            </a:r>
            <a:r>
              <a:rPr lang="en-US" sz="3200" dirty="0" err="1" smtClean="0">
                <a:solidFill>
                  <a:schemeClr val="bg2">
                    <a:lumMod val="25000"/>
                  </a:schemeClr>
                </a:solidFill>
              </a:rPr>
              <a:t>Revolinski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Monitoring Coordinator</a:t>
            </a: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  <a:hlinkClick r:id="rId5"/>
              </a:rPr>
              <a:t>Cheryl.Revolinski@sde.ok.gov</a:t>
            </a:r>
            <a:endParaRPr lang="en-US" sz="3200" dirty="0" smtClean="0">
              <a:solidFill>
                <a:schemeClr val="bg2">
                  <a:lumMod val="25000"/>
                </a:schemeClr>
              </a:solidFill>
            </a:endParaRPr>
          </a:p>
          <a:p>
            <a:r>
              <a:rPr lang="en-US" sz="3200" dirty="0" smtClean="0">
                <a:solidFill>
                  <a:schemeClr val="bg2">
                    <a:lumMod val="25000"/>
                  </a:schemeClr>
                </a:solidFill>
              </a:rPr>
              <a:t>405-522-5761</a:t>
            </a:r>
            <a:endParaRPr lang="en-US" sz="3200" dirty="0">
              <a:solidFill>
                <a:schemeClr val="bg2">
                  <a:lumMod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8097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Differentiated Monitoring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differentiated monitoring system expands state monitoring of district performance into two areas beyond IDEA compliance: </a:t>
            </a:r>
          </a:p>
          <a:p>
            <a:pPr lvl="1"/>
            <a:r>
              <a:rPr lang="en-US" dirty="0" smtClean="0"/>
              <a:t>Fiscal risk to the state</a:t>
            </a:r>
          </a:p>
          <a:p>
            <a:pPr lvl="1"/>
            <a:r>
              <a:rPr lang="en-US" dirty="0" smtClean="0"/>
              <a:t>Student outcomes </a:t>
            </a:r>
          </a:p>
          <a:p>
            <a:r>
              <a:rPr lang="en-US" dirty="0" smtClean="0"/>
              <a:t>This expansion meets two federal intents: </a:t>
            </a:r>
          </a:p>
          <a:p>
            <a:pPr lvl="1"/>
            <a:r>
              <a:rPr lang="en-US" dirty="0" smtClean="0"/>
              <a:t>a requirement to assess sub-grantees’ risk to the state educational agency (SEA)</a:t>
            </a:r>
          </a:p>
          <a:p>
            <a:pPr lvl="1"/>
            <a:r>
              <a:rPr lang="en-US" dirty="0" smtClean="0"/>
              <a:t>a goal to move toward “results-based accountability”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9399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Differentiated Monitoring Result (DMR)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OSDE-SES identifies </a:t>
            </a:r>
            <a:r>
              <a:rPr lang="en-US" dirty="0" smtClean="0"/>
              <a:t>each district’s </a:t>
            </a:r>
            <a:r>
              <a:rPr lang="en-US" dirty="0"/>
              <a:t>DMR </a:t>
            </a:r>
            <a:r>
              <a:rPr lang="en-US" dirty="0" smtClean="0"/>
              <a:t>based </a:t>
            </a:r>
            <a:r>
              <a:rPr lang="en-US" dirty="0"/>
              <a:t>on a </a:t>
            </a:r>
            <a:r>
              <a:rPr lang="en-US" u="sng" dirty="0"/>
              <a:t>risk score</a:t>
            </a:r>
            <a:r>
              <a:rPr lang="en-US" dirty="0"/>
              <a:t> and a </a:t>
            </a:r>
            <a:r>
              <a:rPr lang="en-US" u="sng" dirty="0"/>
              <a:t>determination rating</a:t>
            </a:r>
            <a:r>
              <a:rPr lang="en-US" dirty="0"/>
              <a:t> (which takes into account IDEA compliance and student </a:t>
            </a:r>
            <a:r>
              <a:rPr lang="en-US" dirty="0" smtClean="0"/>
              <a:t>performance reporting requirements).</a:t>
            </a:r>
            <a:endParaRPr lang="en-US" dirty="0"/>
          </a:p>
          <a:p>
            <a:r>
              <a:rPr lang="en-US" dirty="0" smtClean="0"/>
              <a:t>The DMR is reported as a </a:t>
            </a:r>
            <a:r>
              <a:rPr lang="en-US" u="sng" dirty="0" smtClean="0"/>
              <a:t>level of support</a:t>
            </a:r>
            <a:r>
              <a:rPr lang="en-US" dirty="0" smtClean="0"/>
              <a:t> a district is assigned for the designated school/fiscal year. </a:t>
            </a:r>
          </a:p>
          <a:p>
            <a:r>
              <a:rPr lang="en-US" dirty="0" smtClean="0"/>
              <a:t>It is reported each November for the current year.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813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Level </a:t>
            </a:r>
            <a:r>
              <a:rPr lang="en-US" dirty="0"/>
              <a:t>2</a:t>
            </a:r>
            <a:r>
              <a:rPr lang="en-US" dirty="0" smtClean="0"/>
              <a:t> Support?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levels of support</a:t>
            </a:r>
          </a:p>
          <a:p>
            <a:r>
              <a:rPr lang="en-US" dirty="0" smtClean="0"/>
              <a:t>Level Two Support assigned to districts identified as either:</a:t>
            </a:r>
          </a:p>
          <a:p>
            <a:pPr lvl="1"/>
            <a:r>
              <a:rPr lang="en-US" dirty="0" smtClean="0"/>
              <a:t>Risk tier </a:t>
            </a:r>
            <a:r>
              <a:rPr lang="en-US" dirty="0" smtClean="0"/>
              <a:t>2 (“Low </a:t>
            </a:r>
            <a:r>
              <a:rPr lang="en-US" dirty="0" smtClean="0"/>
              <a:t>Risk”)</a:t>
            </a:r>
          </a:p>
          <a:p>
            <a:pPr lvl="1"/>
            <a:r>
              <a:rPr lang="en-US" dirty="0" smtClean="0"/>
              <a:t>Determination level 2 (“Needs Assistance”)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253</a:t>
            </a:r>
            <a:r>
              <a:rPr lang="en-US" dirty="0" smtClean="0"/>
              <a:t> districts are Level 2 in FY 2020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87</a:t>
            </a:r>
            <a:r>
              <a:rPr lang="en-US" dirty="0" smtClean="0"/>
              <a:t> districts were Level 2 in FY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31367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Level </a:t>
            </a:r>
            <a:r>
              <a:rPr lang="en-US" dirty="0"/>
              <a:t>3</a:t>
            </a:r>
            <a:r>
              <a:rPr lang="en-US" dirty="0" smtClean="0"/>
              <a:t> Support?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levels of support</a:t>
            </a:r>
          </a:p>
          <a:p>
            <a:r>
              <a:rPr lang="en-US" dirty="0" smtClean="0"/>
              <a:t>Level </a:t>
            </a:r>
            <a:r>
              <a:rPr lang="en-US" dirty="0"/>
              <a:t>3</a:t>
            </a:r>
            <a:r>
              <a:rPr lang="en-US" dirty="0" smtClean="0"/>
              <a:t> Support assigned to districts identified as either:</a:t>
            </a:r>
          </a:p>
          <a:p>
            <a:pPr lvl="1"/>
            <a:r>
              <a:rPr lang="en-US" dirty="0" smtClean="0"/>
              <a:t>Risk tier </a:t>
            </a:r>
            <a:r>
              <a:rPr lang="en-US" dirty="0" smtClean="0"/>
              <a:t>3 (“Moderate </a:t>
            </a:r>
            <a:r>
              <a:rPr lang="en-US" dirty="0" smtClean="0"/>
              <a:t>Risk”)</a:t>
            </a:r>
          </a:p>
          <a:p>
            <a:pPr lvl="1"/>
            <a:r>
              <a:rPr lang="en-US" dirty="0" smtClean="0"/>
              <a:t>Determination level 3 (“Needs Intervention”)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FF0000"/>
                </a:solidFill>
              </a:rPr>
              <a:t>54</a:t>
            </a:r>
            <a:r>
              <a:rPr lang="en-US" dirty="0" smtClean="0"/>
              <a:t> districts are Level 3 in FY 2020</a:t>
            </a:r>
          </a:p>
          <a:p>
            <a:pPr marL="457200" lvl="1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13</a:t>
            </a:r>
            <a:r>
              <a:rPr lang="en-US" dirty="0" smtClean="0"/>
              <a:t> districts were Level 3 in FY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2608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Level </a:t>
            </a:r>
            <a:r>
              <a:rPr lang="en-US" dirty="0"/>
              <a:t>4</a:t>
            </a:r>
            <a:r>
              <a:rPr lang="en-US" dirty="0" smtClean="0"/>
              <a:t> Support?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Four levels of support</a:t>
            </a:r>
          </a:p>
          <a:p>
            <a:r>
              <a:rPr lang="en-US" dirty="0" smtClean="0"/>
              <a:t>Level </a:t>
            </a:r>
            <a:r>
              <a:rPr lang="en-US" dirty="0"/>
              <a:t>4</a:t>
            </a:r>
            <a:r>
              <a:rPr lang="en-US" dirty="0" smtClean="0"/>
              <a:t> Support assigned to districts identified as either:</a:t>
            </a:r>
          </a:p>
          <a:p>
            <a:pPr lvl="1"/>
            <a:r>
              <a:rPr lang="en-US" dirty="0" smtClean="0"/>
              <a:t>Risk tier </a:t>
            </a:r>
            <a:r>
              <a:rPr lang="en-US" dirty="0" smtClean="0"/>
              <a:t>4 (“</a:t>
            </a:r>
            <a:r>
              <a:rPr lang="en-US" dirty="0" smtClean="0"/>
              <a:t>High</a:t>
            </a:r>
            <a:r>
              <a:rPr lang="en-US" dirty="0" smtClean="0"/>
              <a:t> </a:t>
            </a:r>
            <a:r>
              <a:rPr lang="en-US" dirty="0" smtClean="0"/>
              <a:t>Risk”)</a:t>
            </a:r>
          </a:p>
          <a:p>
            <a:pPr lvl="1"/>
            <a:r>
              <a:rPr lang="en-US" dirty="0" smtClean="0"/>
              <a:t>Determination level </a:t>
            </a:r>
            <a:r>
              <a:rPr lang="en-US" dirty="0" smtClean="0"/>
              <a:t>4 </a:t>
            </a:r>
            <a:r>
              <a:rPr lang="en-US" dirty="0" smtClean="0"/>
              <a:t>(“Needs Substantial Intervention”)</a:t>
            </a:r>
          </a:p>
          <a:p>
            <a:endParaRPr lang="en-US" dirty="0" smtClean="0"/>
          </a:p>
          <a:p>
            <a:r>
              <a:rPr lang="en-US" dirty="0">
                <a:solidFill>
                  <a:srgbClr val="FF0000"/>
                </a:solidFill>
              </a:rPr>
              <a:t>1</a:t>
            </a:r>
            <a:r>
              <a:rPr lang="en-US" dirty="0" smtClean="0"/>
              <a:t> district are Level 4 in FY 2020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	</a:t>
            </a:r>
            <a:r>
              <a:rPr lang="en-US" dirty="0" smtClean="0">
                <a:solidFill>
                  <a:srgbClr val="FF0000"/>
                </a:solidFill>
              </a:rPr>
              <a:t>0</a:t>
            </a:r>
            <a:r>
              <a:rPr lang="en-US" dirty="0" smtClean="0"/>
              <a:t> districts were Level 4 in FY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83572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Required Activities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Level 2, 3 &amp; 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673079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Version xmlns="http://schemas.microsoft.com/sharepoint/v3/fields" xsi:nil="true"/>
    <_Status xmlns="http://schemas.microsoft.com/sharepoint/v3/fields">Not Started</_Status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DE64AEEDD9B7A4D93545ACBE97D4615" ma:contentTypeVersion="2" ma:contentTypeDescription="Create a new document." ma:contentTypeScope="" ma:versionID="f49002b78e3a4a71b814eef46a983816">
  <xsd:schema xmlns:xsd="http://www.w3.org/2001/XMLSchema" xmlns:xs="http://www.w3.org/2001/XMLSchema" xmlns:p="http://schemas.microsoft.com/office/2006/metadata/properties" xmlns:ns2="http://schemas.microsoft.com/sharepoint/v3/fields" targetNamespace="http://schemas.microsoft.com/office/2006/metadata/properties" ma:root="true" ma:fieldsID="38f6db2dd0d9a0cf6a8dc37be32b365b" ns2:_="">
    <xsd:import namespace="http://schemas.microsoft.com/sharepoint/v3/fields"/>
    <xsd:element name="properties">
      <xsd:complexType>
        <xsd:sequence>
          <xsd:element name="documentManagement">
            <xsd:complexType>
              <xsd:all>
                <xsd:element ref="ns2:_Status" minOccurs="0"/>
                <xsd:element ref="ns2:_Vers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/fields" elementFormDefault="qualified">
    <xsd:import namespace="http://schemas.microsoft.com/office/2006/documentManagement/types"/>
    <xsd:import namespace="http://schemas.microsoft.com/office/infopath/2007/PartnerControls"/>
    <xsd:element name="_Status" ma:index="8" nillable="true" ma:displayName="Status" ma:default="Not Started" ma:internalName="_Status">
      <xsd:simpleType>
        <xsd:union memberTypes="dms:Text">
          <xsd:simpleType>
            <xsd:restriction base="dms:Choice">
              <xsd:enumeration value="Not Started"/>
              <xsd:enumeration value="Draft"/>
              <xsd:enumeration value="Reviewed"/>
              <xsd:enumeration value="Scheduled"/>
              <xsd:enumeration value="Published"/>
              <xsd:enumeration value="Final"/>
              <xsd:enumeration value="Expired"/>
            </xsd:restriction>
          </xsd:simpleType>
        </xsd:union>
      </xsd:simpleType>
    </xsd:element>
    <xsd:element name="_Version" ma:index="9" nillable="true" ma:displayName="Version" ma:internalName="_Version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 ma:displayName="Status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7B6F2769-7194-4217-93D3-3AF3A4742282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microsoft.com/sharepoint/v3/field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E4214858-785C-42F7-BE66-6D0E79395FC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/fields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87D2A1B0-FF3E-4009-940D-AED0EB70AA20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3096</TotalTime>
  <Words>977</Words>
  <Application>Microsoft Office PowerPoint</Application>
  <PresentationFormat>Widescreen</PresentationFormat>
  <Paragraphs>195</Paragraphs>
  <Slides>37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Tw Cen MT</vt:lpstr>
      <vt:lpstr>Office Theme</vt:lpstr>
      <vt:lpstr>Differential Monitoring System:  Level 2, 3 &amp; 4 Support</vt:lpstr>
      <vt:lpstr>Agenda</vt:lpstr>
      <vt:lpstr>Summary of Differentiated Monitoring</vt:lpstr>
      <vt:lpstr>Differentiated Monitoring System</vt:lpstr>
      <vt:lpstr>Differentiated Monitoring Result (DMR)</vt:lpstr>
      <vt:lpstr>What is Level 2 Support?</vt:lpstr>
      <vt:lpstr>What is Level 3 Support?</vt:lpstr>
      <vt:lpstr>What is Level 4 Support?</vt:lpstr>
      <vt:lpstr>Required Activities</vt:lpstr>
      <vt:lpstr>PowerPoint Presentation</vt:lpstr>
      <vt:lpstr>Level 2: Required Improvement Activities</vt:lpstr>
      <vt:lpstr>Level 3: Required Improvement Activities</vt:lpstr>
      <vt:lpstr>Level 4: Required Improvement Activities</vt:lpstr>
      <vt:lpstr>Dates to Remember: District Activities</vt:lpstr>
      <vt:lpstr>Self Assessments</vt:lpstr>
      <vt:lpstr>Professional Development: Expectations</vt:lpstr>
      <vt:lpstr>On-Site Monitoring</vt:lpstr>
      <vt:lpstr>Data Retreat</vt:lpstr>
      <vt:lpstr>Where to complete the activities</vt:lpstr>
      <vt:lpstr>GMS </vt:lpstr>
      <vt:lpstr>GMS</vt:lpstr>
      <vt:lpstr>GMS</vt:lpstr>
      <vt:lpstr>GMS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GMS</vt:lpstr>
      <vt:lpstr>GMS</vt:lpstr>
      <vt:lpstr>District Data Profile</vt:lpstr>
      <vt:lpstr>District Data Profile</vt:lpstr>
      <vt:lpstr>Q &amp; A</vt:lpstr>
      <vt:lpstr>Contact Information: Data Team</vt:lpstr>
      <vt:lpstr>Contact Information: Compliance Team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FileNewTemplate</dc:title>
  <dc:creator>Diana</dc:creator>
  <cp:lastModifiedBy>Tina Spence</cp:lastModifiedBy>
  <cp:revision>163</cp:revision>
  <cp:lastPrinted>2019-11-20T14:55:03Z</cp:lastPrinted>
  <dcterms:created xsi:type="dcterms:W3CDTF">2010-04-12T23:12:02Z</dcterms:created>
  <dcterms:modified xsi:type="dcterms:W3CDTF">2019-11-20T19:43:30Z</dcterms:modified>
  <cp:contentStatus>Draft</cp:contentStatus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0x0101000DE64AEEDD9B7A4D93545ACBE97D4615</vt:lpwstr>
  </property>
</Properties>
</file>