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0"/>
  </p:notesMasterIdLst>
  <p:sldIdLst>
    <p:sldId id="261" r:id="rId5"/>
    <p:sldId id="4082" r:id="rId6"/>
    <p:sldId id="4099" r:id="rId7"/>
    <p:sldId id="4084" r:id="rId8"/>
    <p:sldId id="4139" r:id="rId9"/>
    <p:sldId id="4087" r:id="rId10"/>
    <p:sldId id="4123" r:id="rId11"/>
    <p:sldId id="4129" r:id="rId12"/>
    <p:sldId id="4132" r:id="rId13"/>
    <p:sldId id="4130" r:id="rId14"/>
    <p:sldId id="4131" r:id="rId15"/>
    <p:sldId id="4133" r:id="rId16"/>
    <p:sldId id="4134" r:id="rId17"/>
    <p:sldId id="4135" r:id="rId18"/>
    <p:sldId id="4136" r:id="rId19"/>
    <p:sldId id="4137" r:id="rId20"/>
    <p:sldId id="4138" r:id="rId21"/>
    <p:sldId id="4140" r:id="rId22"/>
    <p:sldId id="4147" r:id="rId23"/>
    <p:sldId id="4153" r:id="rId24"/>
    <p:sldId id="4154" r:id="rId25"/>
    <p:sldId id="4155" r:id="rId26"/>
    <p:sldId id="4108" r:id="rId27"/>
    <p:sldId id="4151" r:id="rId28"/>
    <p:sldId id="4152" r:id="rId29"/>
    <p:sldId id="4085" r:id="rId30"/>
    <p:sldId id="4122" r:id="rId31"/>
    <p:sldId id="4121" r:id="rId32"/>
    <p:sldId id="4157" r:id="rId33"/>
    <p:sldId id="4142" r:id="rId34"/>
    <p:sldId id="4141" r:id="rId35"/>
    <p:sldId id="4125" r:id="rId36"/>
    <p:sldId id="4126" r:id="rId37"/>
    <p:sldId id="4116" r:id="rId38"/>
    <p:sldId id="4107" r:id="rId39"/>
    <p:sldId id="4127" r:id="rId40"/>
    <p:sldId id="4144" r:id="rId41"/>
    <p:sldId id="4146" r:id="rId42"/>
    <p:sldId id="4145" r:id="rId43"/>
    <p:sldId id="4143" r:id="rId44"/>
    <p:sldId id="4091" r:id="rId45"/>
    <p:sldId id="4150" r:id="rId46"/>
    <p:sldId id="4149" r:id="rId47"/>
    <p:sldId id="4148" r:id="rId48"/>
    <p:sldId id="4156" r:id="rId4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685508-E9D8-357B-0FEC-5815A3A7595F}" name="Sherri Coats" initials="SC" userId="S::sherri.coats@sde.ok.gov::d17bb8f0-5baf-44d0-a795-a7e97aa0124e" providerId="AD"/>
  <p188:author id="{2FFEA960-1577-07F4-0AE7-15976952B4BA}" name="Alexa Hudak" initials="AH" userId="S::Alexa.Hudak@sde.ok.gov::4e84f2bf-e999-4d5a-ae1f-a0eff5e5b7ce" providerId="AD"/>
  <p188:author id="{B688FE61-B5B8-6BD0-1283-5CB94EA19F06}" name="Sherri Coats" initials="SC" userId="S::Sherri.Coats@sde.ok.gov::d17bb8f0-5baf-44d0-a795-a7e97aa0124e" providerId="AD"/>
  <p188:author id="{244F6B9E-6FD9-A772-17F5-D0813BBDB5AB}" name="Tina Spence" initials="TS" userId="S::tina.spence@sde.ok.gov::10753a85-d44e-45c0-b65a-ea1dffec479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4115"/>
    <a:srgbClr val="669B41"/>
    <a:srgbClr val="0099FF"/>
    <a:srgbClr val="DE9027"/>
    <a:srgbClr val="464646"/>
    <a:srgbClr val="33CCCC"/>
    <a:srgbClr val="33CCFF"/>
    <a:srgbClr val="99CCFF"/>
    <a:srgbClr val="A96728"/>
    <a:srgbClr val="7878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AAB865-3264-4E33-995D-DF91F7FBE95D}" v="1" dt="2024-08-12T17:50:20.6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50" autoAdjust="0"/>
    <p:restoredTop sz="96327"/>
  </p:normalViewPr>
  <p:slideViewPr>
    <p:cSldViewPr snapToGrid="0" snapToObjects="1">
      <p:cViewPr varScale="1">
        <p:scale>
          <a:sx n="109" d="100"/>
          <a:sy n="109" d="100"/>
        </p:scale>
        <p:origin x="1266" y="108"/>
      </p:cViewPr>
      <p:guideLst/>
    </p:cSldViewPr>
  </p:slideViewPr>
  <p:notesTextViewPr>
    <p:cViewPr>
      <p:scale>
        <a:sx n="1" d="1"/>
        <a:sy n="1" d="1"/>
      </p:scale>
      <p:origin x="0" y="0"/>
    </p:cViewPr>
  </p:notesTextViewPr>
  <p:notesViewPr>
    <p:cSldViewPr snapToGrid="0" snapToObjects="1">
      <p:cViewPr varScale="1">
        <p:scale>
          <a:sx n="96" d="100"/>
          <a:sy n="96" d="100"/>
        </p:scale>
        <p:origin x="364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na Spence" userId="10753a85-d44e-45c0-b65a-ea1dffec4795" providerId="ADAL" clId="{0CAAB865-3264-4E33-995D-DF91F7FBE95D}"/>
    <pc:docChg chg="custSel modSld">
      <pc:chgData name="Tina Spence" userId="10753a85-d44e-45c0-b65a-ea1dffec4795" providerId="ADAL" clId="{0CAAB865-3264-4E33-995D-DF91F7FBE95D}" dt="2024-08-12T18:05:22.399" v="247" actId="27636"/>
      <pc:docMkLst>
        <pc:docMk/>
      </pc:docMkLst>
      <pc:sldChg chg="modSp mod">
        <pc:chgData name="Tina Spence" userId="10753a85-d44e-45c0-b65a-ea1dffec4795" providerId="ADAL" clId="{0CAAB865-3264-4E33-995D-DF91F7FBE95D}" dt="2024-08-12T17:43:59.192" v="104" actId="20577"/>
        <pc:sldMkLst>
          <pc:docMk/>
          <pc:sldMk cId="3356141968" sldId="4085"/>
        </pc:sldMkLst>
        <pc:spChg chg="mod">
          <ac:chgData name="Tina Spence" userId="10753a85-d44e-45c0-b65a-ea1dffec4795" providerId="ADAL" clId="{0CAAB865-3264-4E33-995D-DF91F7FBE95D}" dt="2024-08-12T17:43:59.192" v="104" actId="20577"/>
          <ac:spMkLst>
            <pc:docMk/>
            <pc:sldMk cId="3356141968" sldId="4085"/>
            <ac:spMk id="3" creationId="{0004C74A-23A3-2F7E-3A59-EE214CD663B6}"/>
          </ac:spMkLst>
        </pc:spChg>
      </pc:sldChg>
      <pc:sldChg chg="modSp mod">
        <pc:chgData name="Tina Spence" userId="10753a85-d44e-45c0-b65a-ea1dffec4795" providerId="ADAL" clId="{0CAAB865-3264-4E33-995D-DF91F7FBE95D}" dt="2024-08-12T17:50:25.997" v="138" actId="5793"/>
        <pc:sldMkLst>
          <pc:docMk/>
          <pc:sldMk cId="2091738661" sldId="4107"/>
        </pc:sldMkLst>
        <pc:spChg chg="mod">
          <ac:chgData name="Tina Spence" userId="10753a85-d44e-45c0-b65a-ea1dffec4795" providerId="ADAL" clId="{0CAAB865-3264-4E33-995D-DF91F7FBE95D}" dt="2024-08-12T17:50:25.997" v="138" actId="5793"/>
          <ac:spMkLst>
            <pc:docMk/>
            <pc:sldMk cId="2091738661" sldId="4107"/>
            <ac:spMk id="3" creationId="{A18A105A-7AA9-85DD-B82B-7ACBE424BE83}"/>
          </ac:spMkLst>
        </pc:spChg>
      </pc:sldChg>
      <pc:sldChg chg="modSp mod">
        <pc:chgData name="Tina Spence" userId="10753a85-d44e-45c0-b65a-ea1dffec4795" providerId="ADAL" clId="{0CAAB865-3264-4E33-995D-DF91F7FBE95D}" dt="2024-08-12T17:49:23.505" v="134" actId="27636"/>
        <pc:sldMkLst>
          <pc:docMk/>
          <pc:sldMk cId="83945752" sldId="4116"/>
        </pc:sldMkLst>
        <pc:spChg chg="mod">
          <ac:chgData name="Tina Spence" userId="10753a85-d44e-45c0-b65a-ea1dffec4795" providerId="ADAL" clId="{0CAAB865-3264-4E33-995D-DF91F7FBE95D}" dt="2024-08-12T17:49:23.505" v="134" actId="27636"/>
          <ac:spMkLst>
            <pc:docMk/>
            <pc:sldMk cId="83945752" sldId="4116"/>
            <ac:spMk id="3" creationId="{93B257E4-3CBC-1B93-F8CC-CD03BB1950BA}"/>
          </ac:spMkLst>
        </pc:spChg>
      </pc:sldChg>
      <pc:sldChg chg="modSp mod">
        <pc:chgData name="Tina Spence" userId="10753a85-d44e-45c0-b65a-ea1dffec4795" providerId="ADAL" clId="{0CAAB865-3264-4E33-995D-DF91F7FBE95D}" dt="2024-08-12T17:28:58.012" v="1" actId="20577"/>
        <pc:sldMkLst>
          <pc:docMk/>
          <pc:sldMk cId="3458406270" sldId="4129"/>
        </pc:sldMkLst>
        <pc:spChg chg="mod">
          <ac:chgData name="Tina Spence" userId="10753a85-d44e-45c0-b65a-ea1dffec4795" providerId="ADAL" clId="{0CAAB865-3264-4E33-995D-DF91F7FBE95D}" dt="2024-08-12T17:28:58.012" v="1" actId="20577"/>
          <ac:spMkLst>
            <pc:docMk/>
            <pc:sldMk cId="3458406270" sldId="4129"/>
            <ac:spMk id="3" creationId="{0879BAB7-F334-CD3F-FE0B-BCAF33E67473}"/>
          </ac:spMkLst>
        </pc:spChg>
      </pc:sldChg>
      <pc:sldChg chg="modSp mod">
        <pc:chgData name="Tina Spence" userId="10753a85-d44e-45c0-b65a-ea1dffec4795" providerId="ADAL" clId="{0CAAB865-3264-4E33-995D-DF91F7FBE95D}" dt="2024-08-12T17:35:08.652" v="48" actId="20577"/>
        <pc:sldMkLst>
          <pc:docMk/>
          <pc:sldMk cId="1830130031" sldId="4137"/>
        </pc:sldMkLst>
        <pc:spChg chg="mod">
          <ac:chgData name="Tina Spence" userId="10753a85-d44e-45c0-b65a-ea1dffec4795" providerId="ADAL" clId="{0CAAB865-3264-4E33-995D-DF91F7FBE95D}" dt="2024-08-12T17:35:08.652" v="48" actId="20577"/>
          <ac:spMkLst>
            <pc:docMk/>
            <pc:sldMk cId="1830130031" sldId="4137"/>
            <ac:spMk id="3" creationId="{BED76A0D-E50D-B832-A504-BC10EABE92E8}"/>
          </ac:spMkLst>
        </pc:spChg>
      </pc:sldChg>
      <pc:sldChg chg="modSp mod">
        <pc:chgData name="Tina Spence" userId="10753a85-d44e-45c0-b65a-ea1dffec4795" providerId="ADAL" clId="{0CAAB865-3264-4E33-995D-DF91F7FBE95D}" dt="2024-08-12T17:53:52.004" v="156" actId="20577"/>
        <pc:sldMkLst>
          <pc:docMk/>
          <pc:sldMk cId="2096071056" sldId="4146"/>
        </pc:sldMkLst>
        <pc:spChg chg="mod">
          <ac:chgData name="Tina Spence" userId="10753a85-d44e-45c0-b65a-ea1dffec4795" providerId="ADAL" clId="{0CAAB865-3264-4E33-995D-DF91F7FBE95D}" dt="2024-08-12T17:53:52.004" v="156" actId="20577"/>
          <ac:spMkLst>
            <pc:docMk/>
            <pc:sldMk cId="2096071056" sldId="4146"/>
            <ac:spMk id="3" creationId="{33B53052-F0AB-52B4-FCF6-ABF8F9B0C1B6}"/>
          </ac:spMkLst>
        </pc:spChg>
      </pc:sldChg>
      <pc:sldChg chg="modSp mod">
        <pc:chgData name="Tina Spence" userId="10753a85-d44e-45c0-b65a-ea1dffec4795" providerId="ADAL" clId="{0CAAB865-3264-4E33-995D-DF91F7FBE95D}" dt="2024-08-12T18:05:22.399" v="247" actId="27636"/>
        <pc:sldMkLst>
          <pc:docMk/>
          <pc:sldMk cId="2003034613" sldId="4149"/>
        </pc:sldMkLst>
        <pc:spChg chg="mod">
          <ac:chgData name="Tina Spence" userId="10753a85-d44e-45c0-b65a-ea1dffec4795" providerId="ADAL" clId="{0CAAB865-3264-4E33-995D-DF91F7FBE95D}" dt="2024-08-12T18:05:22.399" v="247" actId="27636"/>
          <ac:spMkLst>
            <pc:docMk/>
            <pc:sldMk cId="2003034613" sldId="4149"/>
            <ac:spMk id="3" creationId="{8FB6402D-B5F3-4C22-8F85-F71292046D9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6A3698B-7DD6-C74D-BB93-757F14B7B698}" type="datetimeFigureOut">
              <a:rPr lang="en-US" smtClean="0"/>
              <a:t>8/12/2024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11936F9-C00C-D84D-AB08-223138E554E6}" type="slidenum">
              <a:rPr lang="en-US" smtClean="0"/>
              <a:t>‹#›</a:t>
            </a:fld>
            <a:endParaRPr lang="en-US"/>
          </a:p>
        </p:txBody>
      </p:sp>
    </p:spTree>
    <p:extLst>
      <p:ext uri="{BB962C8B-B14F-4D97-AF65-F5344CB8AC3E}">
        <p14:creationId xmlns:p14="http://schemas.microsoft.com/office/powerpoint/2010/main" val="2942977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1936F9-C00C-D84D-AB08-223138E554E6}" type="slidenum">
              <a:rPr lang="en-US" smtClean="0"/>
              <a:t>1</a:t>
            </a:fld>
            <a:endParaRPr lang="en-US"/>
          </a:p>
        </p:txBody>
      </p:sp>
    </p:spTree>
    <p:extLst>
      <p:ext uri="{BB962C8B-B14F-4D97-AF65-F5344CB8AC3E}">
        <p14:creationId xmlns:p14="http://schemas.microsoft.com/office/powerpoint/2010/main" val="1763536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1936F9-C00C-D84D-AB08-223138E554E6}" type="slidenum">
              <a:rPr lang="en-US" smtClean="0"/>
              <a:t>2</a:t>
            </a:fld>
            <a:endParaRPr lang="en-US"/>
          </a:p>
        </p:txBody>
      </p:sp>
    </p:spTree>
    <p:extLst>
      <p:ext uri="{BB962C8B-B14F-4D97-AF65-F5344CB8AC3E}">
        <p14:creationId xmlns:p14="http://schemas.microsoft.com/office/powerpoint/2010/main" val="30716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59EE-294F-5142-B179-A780F91CEAEC}"/>
              </a:ext>
            </a:extLst>
          </p:cNvPr>
          <p:cNvSpPr>
            <a:spLocks noGrp="1"/>
          </p:cNvSpPr>
          <p:nvPr>
            <p:ph type="ctrTitle"/>
          </p:nvPr>
        </p:nvSpPr>
        <p:spPr>
          <a:xfrm>
            <a:off x="371061" y="1122363"/>
            <a:ext cx="5615404" cy="2387600"/>
          </a:xfrm>
        </p:spPr>
        <p:txBody>
          <a:bodyPr anchor="b">
            <a:normAutofit/>
          </a:bodyPr>
          <a:lstStyle>
            <a:lvl1pPr algn="l">
              <a:defRPr sz="480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A0FF55-98F7-B84C-8122-C80CA3CB706D}"/>
              </a:ext>
            </a:extLst>
          </p:cNvPr>
          <p:cNvSpPr>
            <a:spLocks noGrp="1"/>
          </p:cNvSpPr>
          <p:nvPr>
            <p:ph type="subTitle" idx="1"/>
          </p:nvPr>
        </p:nvSpPr>
        <p:spPr>
          <a:xfrm>
            <a:off x="371061" y="3602038"/>
            <a:ext cx="5615404" cy="1030288"/>
          </a:xfrm>
        </p:spPr>
        <p:txBody>
          <a:bodyPr/>
          <a:lstStyle>
            <a:lvl1pPr marL="0" indent="0" algn="l">
              <a:buNone/>
              <a:defRPr sz="2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descr="A close up of Oklahoma logo">
            <a:extLst>
              <a:ext uri="{FF2B5EF4-FFF2-40B4-BE49-F238E27FC236}">
                <a16:creationId xmlns:a16="http://schemas.microsoft.com/office/drawing/2014/main" id="{6E62C43A-E14D-3743-8E01-DD920738F73F}"/>
              </a:ext>
            </a:extLst>
          </p:cNvPr>
          <p:cNvPicPr>
            <a:picLocks noChangeAspect="1"/>
          </p:cNvPicPr>
          <p:nvPr userDrawn="1"/>
        </p:nvPicPr>
        <p:blipFill rotWithShape="1">
          <a:blip r:embed="rId2"/>
          <a:srcRect t="14013" r="15473"/>
          <a:stretch/>
        </p:blipFill>
        <p:spPr>
          <a:xfrm>
            <a:off x="5986465" y="-1"/>
            <a:ext cx="6205535" cy="6312796"/>
          </a:xfrm>
          <a:prstGeom prst="rect">
            <a:avLst/>
          </a:prstGeom>
        </p:spPr>
      </p:pic>
      <p:pic>
        <p:nvPicPr>
          <p:cNvPr id="9" name="Graphic 8" descr="Oklahoma Education Logo">
            <a:extLst>
              <a:ext uri="{FF2B5EF4-FFF2-40B4-BE49-F238E27FC236}">
                <a16:creationId xmlns:a16="http://schemas.microsoft.com/office/drawing/2014/main" id="{20708623-E9FD-E347-AF22-4E9CEE4F253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71061" y="5335408"/>
            <a:ext cx="3048000" cy="977387"/>
          </a:xfrm>
          <a:prstGeom prst="rect">
            <a:avLst/>
          </a:prstGeom>
        </p:spPr>
      </p:pic>
    </p:spTree>
    <p:extLst>
      <p:ext uri="{BB962C8B-B14F-4D97-AF65-F5344CB8AC3E}">
        <p14:creationId xmlns:p14="http://schemas.microsoft.com/office/powerpoint/2010/main" val="309203957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AE73-E9A5-6144-8995-5F50699A2C38}"/>
              </a:ext>
            </a:extLst>
          </p:cNvPr>
          <p:cNvSpPr>
            <a:spLocks noGrp="1"/>
          </p:cNvSpPr>
          <p:nvPr>
            <p:ph type="title"/>
          </p:nvPr>
        </p:nvSpPr>
        <p:spPr>
          <a:xfrm>
            <a:off x="294199" y="365125"/>
            <a:ext cx="11603603"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1F1C73F-2FB0-A047-9EC7-4381D77F696E}"/>
              </a:ext>
            </a:extLst>
          </p:cNvPr>
          <p:cNvSpPr>
            <a:spLocks noGrp="1"/>
          </p:cNvSpPr>
          <p:nvPr>
            <p:ph idx="1"/>
          </p:nvPr>
        </p:nvSpPr>
        <p:spPr>
          <a:xfrm>
            <a:off x="294199" y="1825625"/>
            <a:ext cx="11603603" cy="4351338"/>
          </a:xfrm>
        </p:spPr>
        <p:txBody>
          <a:bodyPr/>
          <a:lstStyle>
            <a:lvl1pPr>
              <a:lnSpc>
                <a:spcPct val="100000"/>
              </a:lnSpc>
              <a:spcBef>
                <a:spcPts val="12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a:extLst>
              <a:ext uri="{FF2B5EF4-FFF2-40B4-BE49-F238E27FC236}">
                <a16:creationId xmlns:a16="http://schemas.microsoft.com/office/drawing/2014/main" id="{474ACF32-9165-4B72-B309-AD8AA47D10A7}"/>
              </a:ext>
            </a:extLst>
          </p:cNvPr>
          <p:cNvSpPr>
            <a:spLocks noGrp="1"/>
          </p:cNvSpPr>
          <p:nvPr>
            <p:ph type="ftr" sz="quarter" idx="11"/>
          </p:nvPr>
        </p:nvSpPr>
        <p:spPr>
          <a:xfrm>
            <a:off x="513829" y="6363318"/>
            <a:ext cx="5966098" cy="365125"/>
          </a:xfrm>
        </p:spPr>
        <p:txBody>
          <a:bodyPr/>
          <a:lstStyle/>
          <a:p>
            <a:r>
              <a:rPr lang="en-US"/>
              <a:t>Director Update July 2024</a:t>
            </a:r>
            <a:endParaRPr lang="en-US" dirty="0"/>
          </a:p>
        </p:txBody>
      </p:sp>
      <p:sp>
        <p:nvSpPr>
          <p:cNvPr id="11" name="Slide Number Placeholder 5">
            <a:extLst>
              <a:ext uri="{FF2B5EF4-FFF2-40B4-BE49-F238E27FC236}">
                <a16:creationId xmlns:a16="http://schemas.microsoft.com/office/drawing/2014/main" id="{EAB5E8BA-76CD-4F0F-96BA-FFCD273BFC6C}"/>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2" name="Graphic 11" descr="Oklahoma Education Logo">
            <a:extLst>
              <a:ext uri="{FF2B5EF4-FFF2-40B4-BE49-F238E27FC236}">
                <a16:creationId xmlns:a16="http://schemas.microsoft.com/office/drawing/2014/main" id="{7AFBE82D-605B-43E7-8FCD-D2EF978195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3" name="Straight Connector 12">
            <a:extLst>
              <a:ext uri="{FF2B5EF4-FFF2-40B4-BE49-F238E27FC236}">
                <a16:creationId xmlns:a16="http://schemas.microsoft.com/office/drawing/2014/main" id="{3A72ED25-FE48-43E6-BA16-3FF915DD87B4}"/>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976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Oklahoma Logo">
            <a:extLst>
              <a:ext uri="{FF2B5EF4-FFF2-40B4-BE49-F238E27FC236}">
                <a16:creationId xmlns:a16="http://schemas.microsoft.com/office/drawing/2014/main" id="{CEA05FFF-2F84-014B-8BE0-C236ECFB6692}"/>
              </a:ext>
            </a:extLst>
          </p:cNvPr>
          <p:cNvPicPr>
            <a:picLocks noChangeAspect="1"/>
          </p:cNvPicPr>
          <p:nvPr userDrawn="1"/>
        </p:nvPicPr>
        <p:blipFill rotWithShape="1">
          <a:blip r:embed="rId2"/>
          <a:srcRect l="580" t="386" r="-1" b="33489"/>
          <a:stretch/>
        </p:blipFill>
        <p:spPr>
          <a:xfrm>
            <a:off x="0" y="0"/>
            <a:ext cx="12192000" cy="4566051"/>
          </a:xfrm>
          <a:prstGeom prst="rect">
            <a:avLst/>
          </a:prstGeom>
        </p:spPr>
      </p:pic>
      <p:sp>
        <p:nvSpPr>
          <p:cNvPr id="2" name="Title 1">
            <a:extLst>
              <a:ext uri="{FF2B5EF4-FFF2-40B4-BE49-F238E27FC236}">
                <a16:creationId xmlns:a16="http://schemas.microsoft.com/office/drawing/2014/main" id="{5E126BDF-470C-BA49-87CB-7C8359D2AB24}"/>
              </a:ext>
            </a:extLst>
          </p:cNvPr>
          <p:cNvSpPr>
            <a:spLocks noGrp="1"/>
          </p:cNvSpPr>
          <p:nvPr>
            <p:ph type="title"/>
          </p:nvPr>
        </p:nvSpPr>
        <p:spPr>
          <a:xfrm>
            <a:off x="367667" y="1709738"/>
            <a:ext cx="5478566" cy="2739495"/>
          </a:xfrm>
        </p:spPr>
        <p:txBody>
          <a:bodyPr anchor="b">
            <a:normAutofit/>
          </a:bodyPr>
          <a:lstStyle>
            <a:lvl1pPr>
              <a:defRPr sz="48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E2C327D-A6C4-CE4D-A980-1C1A927AA779}"/>
              </a:ext>
            </a:extLst>
          </p:cNvPr>
          <p:cNvSpPr>
            <a:spLocks noGrp="1"/>
          </p:cNvSpPr>
          <p:nvPr>
            <p:ph type="body" idx="1"/>
          </p:nvPr>
        </p:nvSpPr>
        <p:spPr>
          <a:xfrm>
            <a:off x="367667" y="4677833"/>
            <a:ext cx="11456666" cy="1411817"/>
          </a:xfrm>
        </p:spPr>
        <p:txBody>
          <a:bodyPr/>
          <a:lstStyle>
            <a:lvl1pPr marL="0" indent="0">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F0B694CC-F55E-DB4E-AA6B-2DD94C0EE8A8}"/>
              </a:ext>
            </a:extLst>
          </p:cNvPr>
          <p:cNvSpPr>
            <a:spLocks noGrp="1"/>
          </p:cNvSpPr>
          <p:nvPr>
            <p:ph type="ftr" sz="quarter" idx="11"/>
          </p:nvPr>
        </p:nvSpPr>
        <p:spPr>
          <a:xfrm>
            <a:off x="513829" y="6363318"/>
            <a:ext cx="5966098" cy="365125"/>
          </a:xfrm>
        </p:spPr>
        <p:txBody>
          <a:bodyPr/>
          <a:lstStyle/>
          <a:p>
            <a:r>
              <a:rPr lang="en-US"/>
              <a:t>Director Update July 2024</a:t>
            </a:r>
            <a:endParaRPr lang="en-US" dirty="0"/>
          </a:p>
        </p:txBody>
      </p:sp>
      <p:sp>
        <p:nvSpPr>
          <p:cNvPr id="6" name="Slide Number Placeholder 5">
            <a:extLst>
              <a:ext uri="{FF2B5EF4-FFF2-40B4-BE49-F238E27FC236}">
                <a16:creationId xmlns:a16="http://schemas.microsoft.com/office/drawing/2014/main" id="{50C9E302-7B52-EF4E-9107-29877E732AC4}"/>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7" name="Graphic 6" descr="Oklahoma Education Logo">
            <a:extLst>
              <a:ext uri="{FF2B5EF4-FFF2-40B4-BE49-F238E27FC236}">
                <a16:creationId xmlns:a16="http://schemas.microsoft.com/office/drawing/2014/main" id="{1E499C7F-02C9-2640-A936-77FC4412B34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71868" y="6246549"/>
            <a:ext cx="1502796" cy="481894"/>
          </a:xfrm>
          <a:prstGeom prst="rect">
            <a:avLst/>
          </a:prstGeom>
        </p:spPr>
      </p:pic>
      <p:cxnSp>
        <p:nvCxnSpPr>
          <p:cNvPr id="8" name="Straight Connector 7">
            <a:extLst>
              <a:ext uri="{FF2B5EF4-FFF2-40B4-BE49-F238E27FC236}">
                <a16:creationId xmlns:a16="http://schemas.microsoft.com/office/drawing/2014/main" id="{C0BB45A8-54DE-6949-83FD-DFC1AB478E08}"/>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502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DBF6-B3C0-4448-B3B0-4AED9AE27A08}"/>
              </a:ext>
            </a:extLst>
          </p:cNvPr>
          <p:cNvSpPr>
            <a:spLocks noGrp="1"/>
          </p:cNvSpPr>
          <p:nvPr>
            <p:ph type="title"/>
          </p:nvPr>
        </p:nvSpPr>
        <p:spPr>
          <a:xfrm>
            <a:off x="294199" y="365125"/>
            <a:ext cx="11526741"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42A71B8-5394-8D46-9268-DB3868854A00}"/>
              </a:ext>
            </a:extLst>
          </p:cNvPr>
          <p:cNvSpPr>
            <a:spLocks noGrp="1"/>
          </p:cNvSpPr>
          <p:nvPr>
            <p:ph sz="half" idx="1"/>
          </p:nvPr>
        </p:nvSpPr>
        <p:spPr>
          <a:xfrm>
            <a:off x="294199"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8440E6-D004-684C-863D-9F5E002A39E1}"/>
              </a:ext>
            </a:extLst>
          </p:cNvPr>
          <p:cNvSpPr>
            <a:spLocks noGrp="1"/>
          </p:cNvSpPr>
          <p:nvPr>
            <p:ph sz="half" idx="2"/>
          </p:nvPr>
        </p:nvSpPr>
        <p:spPr>
          <a:xfrm>
            <a:off x="6172202"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a:extLst>
              <a:ext uri="{FF2B5EF4-FFF2-40B4-BE49-F238E27FC236}">
                <a16:creationId xmlns:a16="http://schemas.microsoft.com/office/drawing/2014/main" id="{91CC62E5-43FF-4869-81F5-A3EEE1FC4B96}"/>
              </a:ext>
            </a:extLst>
          </p:cNvPr>
          <p:cNvSpPr>
            <a:spLocks noGrp="1"/>
          </p:cNvSpPr>
          <p:nvPr>
            <p:ph type="ftr" sz="quarter" idx="11"/>
          </p:nvPr>
        </p:nvSpPr>
        <p:spPr>
          <a:xfrm>
            <a:off x="513829" y="6363318"/>
            <a:ext cx="5966098" cy="365125"/>
          </a:xfrm>
        </p:spPr>
        <p:txBody>
          <a:bodyPr/>
          <a:lstStyle/>
          <a:p>
            <a:r>
              <a:rPr lang="en-US"/>
              <a:t>Director Update July 2024</a:t>
            </a:r>
            <a:endParaRPr lang="en-US" dirty="0"/>
          </a:p>
        </p:txBody>
      </p:sp>
      <p:sp>
        <p:nvSpPr>
          <p:cNvPr id="12" name="Slide Number Placeholder 5">
            <a:extLst>
              <a:ext uri="{FF2B5EF4-FFF2-40B4-BE49-F238E27FC236}">
                <a16:creationId xmlns:a16="http://schemas.microsoft.com/office/drawing/2014/main" id="{70221BA5-BC7B-47AF-B0E5-B079C94BEA25}"/>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3" name="Graphic 12" descr="Oklahoma Education Logo">
            <a:extLst>
              <a:ext uri="{FF2B5EF4-FFF2-40B4-BE49-F238E27FC236}">
                <a16:creationId xmlns:a16="http://schemas.microsoft.com/office/drawing/2014/main" id="{05517D33-0635-4607-92A5-4BCFC847FA5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4" name="Straight Connector 13">
            <a:extLst>
              <a:ext uri="{FF2B5EF4-FFF2-40B4-BE49-F238E27FC236}">
                <a16:creationId xmlns:a16="http://schemas.microsoft.com/office/drawing/2014/main" id="{A70DBB6B-C13B-465A-91CC-ED4D153A4BFF}"/>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289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9697-1940-6442-9D76-0F21BB6966CB}"/>
              </a:ext>
            </a:extLst>
          </p:cNvPr>
          <p:cNvSpPr>
            <a:spLocks noGrp="1"/>
          </p:cNvSpPr>
          <p:nvPr>
            <p:ph type="title"/>
          </p:nvPr>
        </p:nvSpPr>
        <p:spPr>
          <a:xfrm>
            <a:off x="294199" y="365125"/>
            <a:ext cx="11526742"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4321A28-5F0C-8241-A6C2-115CC37EDF3A}"/>
              </a:ext>
            </a:extLst>
          </p:cNvPr>
          <p:cNvSpPr>
            <a:spLocks noGrp="1"/>
          </p:cNvSpPr>
          <p:nvPr>
            <p:ph type="body" idx="1"/>
          </p:nvPr>
        </p:nvSpPr>
        <p:spPr>
          <a:xfrm>
            <a:off x="294200" y="1703465"/>
            <a:ext cx="56487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a:extLst>
              <a:ext uri="{FF2B5EF4-FFF2-40B4-BE49-F238E27FC236}">
                <a16:creationId xmlns:a16="http://schemas.microsoft.com/office/drawing/2014/main" id="{6A645B84-0291-5246-9B48-FBDDD0AAE87D}"/>
              </a:ext>
            </a:extLst>
          </p:cNvPr>
          <p:cNvSpPr>
            <a:spLocks noGrp="1"/>
          </p:cNvSpPr>
          <p:nvPr>
            <p:ph type="body" sz="quarter" idx="3"/>
          </p:nvPr>
        </p:nvSpPr>
        <p:spPr>
          <a:xfrm>
            <a:off x="6172202" y="1703465"/>
            <a:ext cx="564873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Footer Placeholder 4">
            <a:extLst>
              <a:ext uri="{FF2B5EF4-FFF2-40B4-BE49-F238E27FC236}">
                <a16:creationId xmlns:a16="http://schemas.microsoft.com/office/drawing/2014/main" id="{0A5A0CBC-B355-4D7F-A07D-585200416168}"/>
              </a:ext>
            </a:extLst>
          </p:cNvPr>
          <p:cNvSpPr>
            <a:spLocks noGrp="1"/>
          </p:cNvSpPr>
          <p:nvPr>
            <p:ph type="ftr" sz="quarter" idx="11"/>
          </p:nvPr>
        </p:nvSpPr>
        <p:spPr>
          <a:xfrm>
            <a:off x="513829" y="6363318"/>
            <a:ext cx="5966098" cy="365125"/>
          </a:xfrm>
        </p:spPr>
        <p:txBody>
          <a:bodyPr/>
          <a:lstStyle/>
          <a:p>
            <a:r>
              <a:rPr lang="en-US"/>
              <a:t>Director Update July 2024</a:t>
            </a:r>
            <a:endParaRPr lang="en-US" dirty="0"/>
          </a:p>
        </p:txBody>
      </p:sp>
      <p:sp>
        <p:nvSpPr>
          <p:cNvPr id="14" name="Slide Number Placeholder 5">
            <a:extLst>
              <a:ext uri="{FF2B5EF4-FFF2-40B4-BE49-F238E27FC236}">
                <a16:creationId xmlns:a16="http://schemas.microsoft.com/office/drawing/2014/main" id="{E64CA248-2EA2-41C9-8849-DE36B4060B0E}"/>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5" name="Graphic 14" descr="Oklahoma Education Logo">
            <a:extLst>
              <a:ext uri="{FF2B5EF4-FFF2-40B4-BE49-F238E27FC236}">
                <a16:creationId xmlns:a16="http://schemas.microsoft.com/office/drawing/2014/main" id="{3484C467-A985-4790-93AD-D2A7E4B95F9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6" name="Straight Connector 15">
            <a:extLst>
              <a:ext uri="{FF2B5EF4-FFF2-40B4-BE49-F238E27FC236}">
                <a16:creationId xmlns:a16="http://schemas.microsoft.com/office/drawing/2014/main" id="{B732DEEC-78F4-4E06-85F2-4B693D8A84FA}"/>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8A0D76EF-4B4A-4E21-ABCC-93E0076A3B0F}"/>
              </a:ext>
            </a:extLst>
          </p:cNvPr>
          <p:cNvSpPr>
            <a:spLocks noGrp="1"/>
          </p:cNvSpPr>
          <p:nvPr>
            <p:ph sz="half" idx="13"/>
          </p:nvPr>
        </p:nvSpPr>
        <p:spPr>
          <a:xfrm>
            <a:off x="294199"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BF99EAC2-23F7-42BC-8347-879256553DA2}"/>
              </a:ext>
            </a:extLst>
          </p:cNvPr>
          <p:cNvSpPr>
            <a:spLocks noGrp="1"/>
          </p:cNvSpPr>
          <p:nvPr>
            <p:ph sz="half" idx="2"/>
          </p:nvPr>
        </p:nvSpPr>
        <p:spPr>
          <a:xfrm>
            <a:off x="6172202"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0616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CC9C-B94E-B94A-8771-767CE87AF99C}"/>
              </a:ext>
            </a:extLst>
          </p:cNvPr>
          <p:cNvSpPr>
            <a:spLocks noGrp="1"/>
          </p:cNvSpPr>
          <p:nvPr>
            <p:ph type="title"/>
          </p:nvPr>
        </p:nvSpPr>
        <p:spPr>
          <a:xfrm>
            <a:off x="294198" y="365125"/>
            <a:ext cx="11570700" cy="1325563"/>
          </a:xfrm>
        </p:spPr>
        <p:txBody>
          <a:bodyPr/>
          <a:lstStyle/>
          <a:p>
            <a:r>
              <a:rPr lang="en-US" dirty="0"/>
              <a:t>Click to edit Master title style</a:t>
            </a:r>
          </a:p>
        </p:txBody>
      </p:sp>
      <p:sp>
        <p:nvSpPr>
          <p:cNvPr id="9" name="Footer Placeholder 4">
            <a:extLst>
              <a:ext uri="{FF2B5EF4-FFF2-40B4-BE49-F238E27FC236}">
                <a16:creationId xmlns:a16="http://schemas.microsoft.com/office/drawing/2014/main" id="{D15CA6CD-B9CA-429B-B07F-2541A46611C7}"/>
              </a:ext>
            </a:extLst>
          </p:cNvPr>
          <p:cNvSpPr>
            <a:spLocks noGrp="1"/>
          </p:cNvSpPr>
          <p:nvPr>
            <p:ph type="ftr" sz="quarter" idx="11"/>
          </p:nvPr>
        </p:nvSpPr>
        <p:spPr>
          <a:xfrm>
            <a:off x="513829" y="6363318"/>
            <a:ext cx="5966098" cy="365125"/>
          </a:xfrm>
        </p:spPr>
        <p:txBody>
          <a:bodyPr/>
          <a:lstStyle/>
          <a:p>
            <a:r>
              <a:rPr lang="en-US"/>
              <a:t>Director Update July 2024</a:t>
            </a:r>
            <a:endParaRPr lang="en-US" dirty="0"/>
          </a:p>
        </p:txBody>
      </p:sp>
      <p:sp>
        <p:nvSpPr>
          <p:cNvPr id="10" name="Slide Number Placeholder 5">
            <a:extLst>
              <a:ext uri="{FF2B5EF4-FFF2-40B4-BE49-F238E27FC236}">
                <a16:creationId xmlns:a16="http://schemas.microsoft.com/office/drawing/2014/main" id="{CBE7D3E4-4F5B-4762-8237-ABFCA6BFEC7B}"/>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1" name="Graphic 10" descr="Oklahoma Education Logo">
            <a:extLst>
              <a:ext uri="{FF2B5EF4-FFF2-40B4-BE49-F238E27FC236}">
                <a16:creationId xmlns:a16="http://schemas.microsoft.com/office/drawing/2014/main" id="{BB09BD23-FEF0-4355-8A5C-D7B77BA9365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2" name="Straight Connector 11">
            <a:extLst>
              <a:ext uri="{FF2B5EF4-FFF2-40B4-BE49-F238E27FC236}">
                <a16:creationId xmlns:a16="http://schemas.microsoft.com/office/drawing/2014/main" id="{A2ACC9EA-191F-467A-BFF3-3AC0F1985D1C}"/>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2051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DC2813-3CD3-5449-A15E-A10B42378763}"/>
              </a:ext>
            </a:extLst>
          </p:cNvPr>
          <p:cNvSpPr>
            <a:spLocks noGrp="1"/>
          </p:cNvSpPr>
          <p:nvPr>
            <p:ph type="title"/>
          </p:nvPr>
        </p:nvSpPr>
        <p:spPr>
          <a:xfrm>
            <a:off x="371061" y="365125"/>
            <a:ext cx="1098273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06C0279-A432-554A-B4BA-32BB7BF5EC41}"/>
              </a:ext>
            </a:extLst>
          </p:cNvPr>
          <p:cNvSpPr>
            <a:spLocks noGrp="1"/>
          </p:cNvSpPr>
          <p:nvPr>
            <p:ph type="body" idx="1"/>
          </p:nvPr>
        </p:nvSpPr>
        <p:spPr>
          <a:xfrm>
            <a:off x="371061" y="1825625"/>
            <a:ext cx="10982739"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0E8A69AA-344F-0A44-ADCB-6C46AF2BC557}"/>
              </a:ext>
            </a:extLst>
          </p:cNvPr>
          <p:cNvSpPr>
            <a:spLocks noGrp="1"/>
          </p:cNvSpPr>
          <p:nvPr>
            <p:ph type="ftr" sz="quarter" idx="3"/>
          </p:nvPr>
        </p:nvSpPr>
        <p:spPr>
          <a:xfrm>
            <a:off x="750896" y="6356350"/>
            <a:ext cx="5966098" cy="365125"/>
          </a:xfrm>
          <a:prstGeom prst="rect">
            <a:avLst/>
          </a:prstGeom>
        </p:spPr>
        <p:txBody>
          <a:bodyPr vert="horz" lIns="91440" tIns="45720" rIns="91440" bIns="45720" rtlCol="0" anchor="ctr"/>
          <a:lstStyle>
            <a:lvl1pPr algn="l">
              <a:defRPr sz="1200">
                <a:solidFill>
                  <a:schemeClr val="accent6"/>
                </a:solidFill>
              </a:defRPr>
            </a:lvl1pPr>
          </a:lstStyle>
          <a:p>
            <a:r>
              <a:rPr lang="en-US"/>
              <a:t>Director Update July 2024</a:t>
            </a:r>
            <a:endParaRPr lang="en-US" dirty="0"/>
          </a:p>
        </p:txBody>
      </p:sp>
      <p:sp>
        <p:nvSpPr>
          <p:cNvPr id="6" name="Slide Number Placeholder 5">
            <a:extLst>
              <a:ext uri="{FF2B5EF4-FFF2-40B4-BE49-F238E27FC236}">
                <a16:creationId xmlns:a16="http://schemas.microsoft.com/office/drawing/2014/main" id="{6CEFAAAC-834A-4843-BEE0-B1F96C2B5210}"/>
              </a:ext>
            </a:extLst>
          </p:cNvPr>
          <p:cNvSpPr>
            <a:spLocks noGrp="1"/>
          </p:cNvSpPr>
          <p:nvPr>
            <p:ph type="sldNum" sz="quarter" idx="4"/>
          </p:nvPr>
        </p:nvSpPr>
        <p:spPr>
          <a:xfrm>
            <a:off x="129309" y="6356350"/>
            <a:ext cx="621587" cy="365125"/>
          </a:xfrm>
          <a:prstGeom prst="rect">
            <a:avLst/>
          </a:prstGeom>
        </p:spPr>
        <p:txBody>
          <a:bodyPr vert="horz" lIns="91440" tIns="45720" rIns="91440" bIns="45720" rtlCol="0" anchor="ctr"/>
          <a:lstStyle>
            <a:lvl1pPr algn="l">
              <a:defRPr sz="1200">
                <a:solidFill>
                  <a:schemeClr val="accent6"/>
                </a:solidFill>
              </a:defRPr>
            </a:lvl1pPr>
          </a:lstStyle>
          <a:p>
            <a:pPr algn="r"/>
            <a:fld id="{D5CA4161-6EC3-4748-B7F3-82EA64CE3DD4}" type="slidenum">
              <a:rPr lang="en-US" smtClean="0"/>
              <a:pPr algn="r"/>
              <a:t>‹#›</a:t>
            </a:fld>
            <a:endParaRPr lang="en-US" dirty="0"/>
          </a:p>
        </p:txBody>
      </p:sp>
    </p:spTree>
    <p:extLst>
      <p:ext uri="{BB962C8B-B14F-4D97-AF65-F5344CB8AC3E}">
        <p14:creationId xmlns:p14="http://schemas.microsoft.com/office/powerpoint/2010/main" val="2037723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32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urldefense.com/v3/__https:/links-2.govdelivery.com/CL0/https:*2F*2Fosde-special-education.ticketleap.com*2Fdirector-summit-2024-burn-flat*2F/1/0101019129b62e9b-c902cfdb-5c10-40d1-8b9f-137b7e87eca1-000000/tLfcJOy8e3H-i1rhhaSBHPyMFAlomXxL2ede22XZXkY=365__;JSUlJQ!!NZFi6Pppv9YRQw!qoryHlA0Me5S-ZRKeekprsGTIWvPZ9EC6WPYNVEnamT4_E6ePEQwwsOF3rFH3BMsKfG8STTDBkQs9qTGco3SoUdt6kwi$" TargetMode="External"/><Relationship Id="rId7" Type="http://schemas.openxmlformats.org/officeDocument/2006/relationships/hyperlink" Target="https://urldefense.com/v3/__https:/links-2.govdelivery.com/CL0/https:*2F*2Fosde-special-education.ticketleap.com*2Fdirector-summit-2024-enid*2F/1/0101019129b62e9b-c902cfdb-5c10-40d1-8b9f-137b7e87eca1-000000/lSj_Tu-u6yGoKwMV3_CeCHq1XKTzQaMXPzCeEzCV6rk=365__;JSUlJQ!!NZFi6Pppv9YRQw!qoryHlA0Me5S-ZRKeekprsGTIWvPZ9EC6WPYNVEnamT4_E6ePEQwwsOF3rFH3BMsKfG8STTDBkQs9qTGco3SoeXUXKtq$" TargetMode="External"/><Relationship Id="rId2" Type="http://schemas.openxmlformats.org/officeDocument/2006/relationships/hyperlink" Target="https://urldefense.com/v3/__https:/links-2.govdelivery.com/CL0/https:*2F*2Fosde-special-education.ticketleap.com*2Fdirector-summit-2024-duncan*2F/1/0101019129b62e9b-c902cfdb-5c10-40d1-8b9f-137b7e87eca1-000000/pWHL_sCdDA2baoOHHsZkNa82H5zib1fmeDeBAxVvcCs=365__;JSUlJQ!!NZFi6Pppv9YRQw!qoryHlA0Me5S-ZRKeekprsGTIWvPZ9EC6WPYNVEnamT4_E6ePEQwwsOF3rFH3BMsKfG8STTDBkQs9qTGco3SoUGKVHz_$" TargetMode="External"/><Relationship Id="rId1" Type="http://schemas.openxmlformats.org/officeDocument/2006/relationships/slideLayout" Target="../slideLayouts/slideLayout2.xml"/><Relationship Id="rId6" Type="http://schemas.openxmlformats.org/officeDocument/2006/relationships/hyperlink" Target="https://urldefense.com/v3/__https:/links-2.govdelivery.com/CL0/https:*2F*2Fosde-special-education.ticketleap.com*2Fdirector-summit-2024-owasso*2F/1/0101019129b62e9b-c902cfdb-5c10-40d1-8b9f-137b7e87eca1-000000/wVFZLIyqcsGR-iEZdqobI0B1FkP2UV2ZRyQGP6jfnAU=365__;JSUlJQ!!NZFi6Pppv9YRQw!qoryHlA0Me5S-ZRKeekprsGTIWvPZ9EC6WPYNVEnamT4_E6ePEQwwsOF3rFH3BMsKfG8STTDBkQs9qTGco3SoWb1QKXK$" TargetMode="External"/><Relationship Id="rId5" Type="http://schemas.openxmlformats.org/officeDocument/2006/relationships/hyperlink" Target="https://urldefense.com/v3/__https:/links-2.govdelivery.com/CL0/https:*2F*2Fosde-special-education.ticketleap.com*2Fdirector-summit-2024-okc*2F/1/0101019129b62e9b-c902cfdb-5c10-40d1-8b9f-137b7e87eca1-000000/dgGoEhenQyNGYXS_TY22qeKkIbSRhUMrxM7N9Am8pu0=365__;JSUlJQ!!NZFi6Pppv9YRQw!qoryHlA0Me5S-ZRKeekprsGTIWvPZ9EC6WPYNVEnamT4_E6ePEQwwsOF3rFH3BMsKfG8STTDBkQs9qTGco3SofXj_1UD$" TargetMode="External"/><Relationship Id="rId4" Type="http://schemas.openxmlformats.org/officeDocument/2006/relationships/hyperlink" Target="https://urldefense.com/v3/__https:/links-2.govdelivery.com/CL0/https:*2F*2Fosde-special-education.ticketleap.com*2Fdirector-summit-2024-mcalester*2F/1/0101019129b62e9b-c902cfdb-5c10-40d1-8b9f-137b7e87eca1-000000/5rSMI2saNJwVbuET_KsJf_AAAee8jizG1v8MuSONHho=365__;JSUlJQ!!NZFi6Pppv9YRQw!qoryHlA0Me5S-ZRKeekprsGTIWvPZ9EC6WPYNVEnamT4_E6ePEQwwsOF3rFH3BMsKfG8STTDBkQs9qTGco3SoVthJo0v$"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michele-deberry@oushc.edu" TargetMode="External"/><Relationship Id="rId2" Type="http://schemas.openxmlformats.org/officeDocument/2006/relationships/hyperlink" Target="mailto:Megan.Salisbury@sde.ok.gov"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urldefense.com/v3/__https:/links-2.govdelivery.com/CL0/https:*2F*2Fosde-special-education.ticketleap.com*2Foklahomas-engaging-support-conference---stillwater*2F/1/0101019129b62e9b-c902cfdb-5c10-40d1-8b9f-137b7e87eca1-000000/k9YwWX-TKYVHNfYQLz2tUAZHa6Jd-bCo0_QH3UAwLu4=365__;JSUlJQ!!NZFi6Pppv9YRQw!qoryHlA0Me5S-ZRKeekprsGTIWvPZ9EC6WPYNVEnamT4_E6ePEQwwsOF3rFH3BMsKfG8STTDBkQs9qTGco3SofpM28Sw$" TargetMode="External"/><Relationship Id="rId7" Type="http://schemas.openxmlformats.org/officeDocument/2006/relationships/hyperlink" Target="mailto:abby.johnson@sde.ok.gov" TargetMode="External"/><Relationship Id="rId2" Type="http://schemas.openxmlformats.org/officeDocument/2006/relationships/hyperlink" Target="https://urldefense.com/v3/__https:/links-2.govdelivery.com/CL0/https:*2F*2Fosde-special-education.ticketleap.com*2Foklahomas-engaging-support-conference--*2F/1/0101019129b62e9b-c902cfdb-5c10-40d1-8b9f-137b7e87eca1-000000/EaWURVB0G22-gnIyR64GI7wkNG-r9fSMH0DrZYnUvyU=365__;JSUlJQ!!NZFi6Pppv9YRQw!qoryHlA0Me5S-ZRKeekprsGTIWvPZ9EC6WPYNVEnamT4_E6ePEQwwsOF3rFH3BMsKfG8STTDBkQs9qTGco3SoV6Jzz72$" TargetMode="External"/><Relationship Id="rId1" Type="http://schemas.openxmlformats.org/officeDocument/2006/relationships/slideLayout" Target="../slideLayouts/slideLayout2.xml"/><Relationship Id="rId6" Type="http://schemas.openxmlformats.org/officeDocument/2006/relationships/hyperlink" Target="mailto:Megan.Salisbury@sde.ok.gov" TargetMode="External"/><Relationship Id="rId5" Type="http://schemas.openxmlformats.org/officeDocument/2006/relationships/hyperlink" Target="https://urldefense.com/v3/__https:/links-2.govdelivery.com/CL0/https:*2F*2Fosde-special-education.ticketleap.com*2Foklahomas-engaging-support-conference---guymon*2F/1/0101019129b62e9b-c902cfdb-5c10-40d1-8b9f-137b7e87eca1-000000/XNjk2hao-jd51FMJJvThlKjvfIGZDJ54vqqRwdVCncI=365__;JSUlJQ!!NZFi6Pppv9YRQw!qoryHlA0Me5S-ZRKeekprsGTIWvPZ9EC6WPYNVEnamT4_E6ePEQwwsOF3rFH3BMsKfG8STTDBkQs9qTGco3SodZaUTsh$" TargetMode="External"/><Relationship Id="rId4" Type="http://schemas.openxmlformats.org/officeDocument/2006/relationships/hyperlink" Target="https://urldefense.com/v3/__https:/links-2.govdelivery.com/CL0/https:*2F*2Fosde-special-education.ticketleap.com*2Foklahomas-engaging-support-conference---lawton*2F/1/0101019129b62e9b-c902cfdb-5c10-40d1-8b9f-137b7e87eca1-000000/RER4PSp690gUI9FkCcnnx329WTrdITTZNB-m4WusIjo=365__;JSUlJQ!!NZFi6Pppv9YRQw!qoryHlA0Me5S-ZRKeekprsGTIWvPZ9EC6WPYNVEnamT4_E6ePEQwwsOF3rFH3BMsKfG8STTDBkQs9qTGco3SoZOG0BKY$"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urldefense.com/v3/__https:/links-2.govdelivery.com/CL0/http:*2F*2Fevents-osde.ticketleap.com*2Fokc-area--diabetes-management-training-in-person*2F/1/01010190757800b0-95de70df-d7c4-42fd-9bfc-7d9a541b5338-000000/KOmfsU8MYrgQ6B4v4EaDm0OtMf-2itoijyA696XyWxs=359__;JSUlJQ!!NZFi6Pppv9YRQw!oZIuTC3FZg15NTbiBgdLoFvn9FYcq8I4YSN8jz3CSz2DkU78kSl46pvlTrLcPEM2EI4HF8Z0pqMWbrujPRius3fAlBui_g$" TargetMode="External"/><Relationship Id="rId2" Type="http://schemas.openxmlformats.org/officeDocument/2006/relationships/hyperlink" Target="https://urldefense.com/v3/__https:/links-2.govdelivery.com/CL0/https:*2F*2Fwww.oscn.net*2Fapplications*2Foscn*2FDeliverDocument.asp*3FCiteID=450390/1/01010190757800b0-95de70df-d7c4-42fd-9bfc-7d9a541b5338-000000/rFfMhUSjCqMoJZU3jnMo0R9IOCTORJxJms-cIwBZA6s=359__;JSUlJSUl!!NZFi6Pppv9YRQw!oZIuTC3FZg15NTbiBgdLoFvn9FYcq8I4YSN8jz3CSz2DkU78kSl46pvlTrLcPEM2EI4HF8Z0pqMWbrujPRius3dHdFFX0g$" TargetMode="External"/><Relationship Id="rId1" Type="http://schemas.openxmlformats.org/officeDocument/2006/relationships/slideLayout" Target="../slideLayouts/slideLayout2.xml"/><Relationship Id="rId6" Type="http://schemas.openxmlformats.org/officeDocument/2006/relationships/hyperlink" Target="https://urldefense.com/v3/__https:/links-2.govdelivery.com/CL0/https:*2F*2Fevents.gcc.teams.microsoft.com*2Fevent*2Fd2039f03-6e98-48a6-8fc2-8dbafc77b11d@9a307864-3e98-4f08-b90a-728b62cf32c5/1/01010190757800b0-95de70df-d7c4-42fd-9bfc-7d9a541b5338-000000/f5rpbVVm4cS91SZlx5R2m-V30hBcs44APFFd0yM3zuE=359__;JSUlJQ!!NZFi6Pppv9YRQw!oZIuTC3FZg15NTbiBgdLoFvn9FYcq8I4YSN8jz3CSz2DkU78kSl46pvlTrLcPEM2EI4HF8Z0pqMWbrujPRius3fJ72dXOA$" TargetMode="External"/><Relationship Id="rId5" Type="http://schemas.openxmlformats.org/officeDocument/2006/relationships/hyperlink" Target="https://urldefense.com/v3/__https:/links-2.govdelivery.com/CL0/https:*2F*2Fevents.gcc.teams.microsoft.com*2Fevent*2F8bbb6ace-7008-4747-b18a-d50f91b1630d@9a307864-3e98-4f08-b90a-728b62cf32c5/1/01010190757800b0-95de70df-d7c4-42fd-9bfc-7d9a541b5338-000000/ciLbhhUdPnMftHMidYsnmybLWSwrWMBKZ94ak6Gk-IQ=359__;JSUlJQ!!NZFi6Pppv9YRQw!oZIuTC3FZg15NTbiBgdLoFvn9FYcq8I4YSN8jz3CSz2DkU78kSl46pvlTrLcPEM2EI4HF8Z0pqMWbrujPRius3cZQiq7aw$" TargetMode="External"/><Relationship Id="rId4" Type="http://schemas.openxmlformats.org/officeDocument/2006/relationships/hyperlink" Target="https://urldefense.com/v3/__https:/links-2.govdelivery.com/CL0/https:*2F*2Fevents.gcc.teams.microsoft.com*2Fevent*2F3a508a91-d830-41b6-9336-d0e3b036cf2a@9a307864-3e98-4f08-b90a-728b62cf32c5/1/01010190757800b0-95de70df-d7c4-42fd-9bfc-7d9a541b5338-000000/F0vCCyaFT-aKMSXs_TFH7M4fzyUEDzH05OOxJRX3oiM=359__;JSUlJQ!!NZFi6Pppv9YRQw!oZIuTC3FZg15NTbiBgdLoFvn9FYcq8I4YSN8jz3CSz2DkU78kSl46pvlTrLcPEM2EI4HF8Z0pqMWbrujPRius3cPRehh2g$"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urldefense.com/v3/__https:/links-2.govdelivery.com/CL0/https:*2F*2Fwww.oscn.net*2Fapplications*2Foscn*2FDeliverDocument.asp*3FCiteID=447911/2/01010190757800b0-95de70df-d7c4-42fd-9bfc-7d9a541b5338-000000/Fo-Up_ciquYwM9hTFlxwjN7VNrzxDAEC1j3cO_3T51w=359__;JSUlJSUl!!NZFi6Pppv9YRQw!oZIuTC3FZg15NTbiBgdLoFvn9FYcq8I4YSN8jz3CSz2DkU78kSl46pvlTrLcPEM2EI4HF8Z0pqMWbrujPRius3fnkNL1Qg$" TargetMode="External"/><Relationship Id="rId7" Type="http://schemas.openxmlformats.org/officeDocument/2006/relationships/hyperlink" Target="https://urldefense.com/v3/__https:/links-2.govdelivery.com/CL0/http:*2F*2Fevents-osde.ticketleap.com*2Ftulsa--vision-screening-trainer-of-providers*2F/1/01010190757800b0-95de70df-d7c4-42fd-9bfc-7d9a541b5338-000000/f4rVXqI3dV9Aex4xuvEErcKHc2cdbo_wMLLssIs5GbM=359__;JSUlJQ!!NZFi6Pppv9YRQw!oZIuTC3FZg15NTbiBgdLoFvn9FYcq8I4YSN8jz3CSz2DkU78kSl46pvlTrLcPEM2EI4HF8Z0pqMWbrujPRius3frWP3_LA$" TargetMode="External"/><Relationship Id="rId2" Type="http://schemas.openxmlformats.org/officeDocument/2006/relationships/hyperlink" Target="https://urldefense.com/v3/__https:/links-2.govdelivery.com/CL0/https:*2F*2Fwww.oscn.net*2Fapplications*2Foscn*2FDeliverDocument.asp*3FCiteID=447911/1/01010190757800b0-95de70df-d7c4-42fd-9bfc-7d9a541b5338-000000/CfswHfGi8g_9jPnWyAHM1ftXUtCps7CEiZalKOxCzEc=359__;JSUlJSUl!!NZFi6Pppv9YRQw!oZIuTC3FZg15NTbiBgdLoFvn9FYcq8I4YSN8jz3CSz2DkU78kSl46pvlTrLcPEM2EI4HF8Z0pqMWbrujPRius3eEfO73mw$" TargetMode="External"/><Relationship Id="rId1" Type="http://schemas.openxmlformats.org/officeDocument/2006/relationships/slideLayout" Target="../slideLayouts/slideLayout2.xml"/><Relationship Id="rId6" Type="http://schemas.openxmlformats.org/officeDocument/2006/relationships/hyperlink" Target="https://urldefense.com/v3/__https:/links-2.govdelivery.com/CL0/http:*2F*2Fevents-osde.ticketleap.com*2Fokc--vision-screening-trainer-of-providers*2F/1/01010190757800b0-95de70df-d7c4-42fd-9bfc-7d9a541b5338-000000/DkrTVFMNviEu8-BSLR_8HPXN_T67lAMuGdZAdEqwK48=359__;JSUlJQ!!NZFi6Pppv9YRQw!oZIuTC3FZg15NTbiBgdLoFvn9FYcq8I4YSN8jz3CSz2DkU78kSl46pvlTrLcPEM2EI4HF8Z0pqMWbrujPRius3dyFXUf2g$" TargetMode="External"/><Relationship Id="rId5" Type="http://schemas.openxmlformats.org/officeDocument/2006/relationships/hyperlink" Target="https://urldefense.com/v3/__https:/links-2.govdelivery.com/CL0/http:*2F*2Fevents-osde.ticketleap.com*2Ftulsa--vision-screening-provider-training*2F/1/01010190757800b0-95de70df-d7c4-42fd-9bfc-7d9a541b5338-000000/LMBDg_AWMeLIrrwv4QeaOW1J6oZwNjPag7ZVLtYhauY=359__;JSUlJQ!!NZFi6Pppv9YRQw!oZIuTC3FZg15NTbiBgdLoFvn9FYcq8I4YSN8jz3CSz2DkU78kSl46pvlTrLcPEM2EI4HF8Z0pqMWbrujPRius3dTsUZYPw$" TargetMode="External"/><Relationship Id="rId4" Type="http://schemas.openxmlformats.org/officeDocument/2006/relationships/hyperlink" Target="https://urldefense.com/v3/__https:/links-2.govdelivery.com/CL0/http:*2F*2Fevents-osde.ticketleap.com*2Fokc--vision-screening-provider-training*2F/1/01010190757800b0-95de70df-d7c4-42fd-9bfc-7d9a541b5338-000000/D_O7VUqaCH__NafpvpReKcC7waWh6glg8FGbbI6G-Y4=359__;JSUlJQ!!NZFi6Pppv9YRQw!oZIuTC3FZg15NTbiBgdLoFvn9FYcq8I4YSN8jz3CSz2DkU78kSl46pvlTrLcPEM2EI4HF8Z0pqMWbrujPRius3ennBNUZA$"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sde.ok.gov/finance"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mailto:Elana.Grissom@sde.ok.gov"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Kellie.carter@sde.ok.gov"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sde.ok.gov/caseload-class-size"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mailto:Megan.Salisbury@sde.ok.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640797B4-4414-534A-A4A6-659B35516D4F}"/>
              </a:ext>
            </a:extLst>
          </p:cNvPr>
          <p:cNvSpPr>
            <a:spLocks noGrp="1"/>
          </p:cNvSpPr>
          <p:nvPr>
            <p:ph type="ctrTitle"/>
          </p:nvPr>
        </p:nvSpPr>
        <p:spPr>
          <a:xfrm>
            <a:off x="453232" y="685800"/>
            <a:ext cx="4980404" cy="1959159"/>
          </a:xfrm>
        </p:spPr>
        <p:txBody>
          <a:bodyPr>
            <a:normAutofit/>
          </a:bodyPr>
          <a:lstStyle/>
          <a:p>
            <a:pPr algn="ctr"/>
            <a:r>
              <a:rPr lang="en-US" sz="4900" dirty="0"/>
              <a:t>Director Update</a:t>
            </a:r>
            <a:br>
              <a:rPr lang="en-US" sz="4900" dirty="0"/>
            </a:br>
            <a:r>
              <a:rPr lang="en-US" sz="3200" dirty="0"/>
              <a:t>August 12, 2024</a:t>
            </a:r>
          </a:p>
        </p:txBody>
      </p:sp>
      <p:sp>
        <p:nvSpPr>
          <p:cNvPr id="3" name="Subtitle 2">
            <a:extLst>
              <a:ext uri="{FF2B5EF4-FFF2-40B4-BE49-F238E27FC236}">
                <a16:creationId xmlns:a16="http://schemas.microsoft.com/office/drawing/2014/main" id="{38558C54-A741-4C20-9CC6-CD3FC1400575}"/>
              </a:ext>
            </a:extLst>
          </p:cNvPr>
          <p:cNvSpPr>
            <a:spLocks noGrp="1"/>
          </p:cNvSpPr>
          <p:nvPr>
            <p:ph type="subTitle" idx="1"/>
          </p:nvPr>
        </p:nvSpPr>
        <p:spPr>
          <a:xfrm>
            <a:off x="453232" y="3974165"/>
            <a:ext cx="7147194" cy="769442"/>
          </a:xfrm>
        </p:spPr>
        <p:txBody>
          <a:bodyPr>
            <a:noAutofit/>
          </a:bodyPr>
          <a:lstStyle/>
          <a:p>
            <a:pPr>
              <a:lnSpc>
                <a:spcPct val="100000"/>
              </a:lnSpc>
              <a:spcBef>
                <a:spcPts val="600"/>
              </a:spcBef>
            </a:pPr>
            <a:r>
              <a:rPr lang="en-US" b="1" dirty="0">
                <a:solidFill>
                  <a:schemeClr val="tx2"/>
                </a:solidFill>
              </a:rPr>
              <a:t>Tina Spence</a:t>
            </a:r>
          </a:p>
          <a:p>
            <a:pPr>
              <a:lnSpc>
                <a:spcPct val="100000"/>
              </a:lnSpc>
              <a:spcBef>
                <a:spcPts val="600"/>
              </a:spcBef>
            </a:pPr>
            <a:r>
              <a:rPr lang="en-US" b="1" dirty="0">
                <a:solidFill>
                  <a:schemeClr val="tx2"/>
                </a:solidFill>
              </a:rPr>
              <a:t>Assistant Program Director, </a:t>
            </a:r>
          </a:p>
          <a:p>
            <a:pPr>
              <a:lnSpc>
                <a:spcPct val="100000"/>
              </a:lnSpc>
              <a:spcBef>
                <a:spcPts val="600"/>
              </a:spcBef>
            </a:pPr>
            <a:r>
              <a:rPr lang="en-US" b="1" dirty="0">
                <a:solidFill>
                  <a:schemeClr val="tx2"/>
                </a:solidFill>
              </a:rPr>
              <a:t>Special Education Services</a:t>
            </a:r>
          </a:p>
          <a:p>
            <a:pPr>
              <a:lnSpc>
                <a:spcPct val="100000"/>
              </a:lnSpc>
            </a:pPr>
            <a:r>
              <a:rPr lang="en-US" b="1" dirty="0">
                <a:solidFill>
                  <a:schemeClr val="tx2"/>
                </a:solidFill>
              </a:rPr>
              <a:t>                  </a:t>
            </a:r>
          </a:p>
        </p:txBody>
      </p:sp>
      <p:sp>
        <p:nvSpPr>
          <p:cNvPr id="4" name="TextBox 3">
            <a:extLst>
              <a:ext uri="{FF2B5EF4-FFF2-40B4-BE49-F238E27FC236}">
                <a16:creationId xmlns:a16="http://schemas.microsoft.com/office/drawing/2014/main" id="{4C1E7F14-6523-66C4-F0A7-E8660A71C4D1}"/>
              </a:ext>
            </a:extLst>
          </p:cNvPr>
          <p:cNvSpPr txBox="1"/>
          <p:nvPr/>
        </p:nvSpPr>
        <p:spPr>
          <a:xfrm>
            <a:off x="3047301" y="3107932"/>
            <a:ext cx="6094602" cy="646331"/>
          </a:xfrm>
          <a:prstGeom prst="rect">
            <a:avLst/>
          </a:prstGeom>
          <a:noFill/>
        </p:spPr>
        <p:txBody>
          <a:bodyPr wrap="square">
            <a:spAutoFit/>
          </a:bodyPr>
          <a:lstStyle/>
          <a:p>
            <a:br>
              <a:rPr lang="en-US" dirty="0"/>
            </a:br>
            <a:endParaRPr lang="en-US" dirty="0"/>
          </a:p>
        </p:txBody>
      </p:sp>
    </p:spTree>
    <p:extLst>
      <p:ext uri="{BB962C8B-B14F-4D97-AF65-F5344CB8AC3E}">
        <p14:creationId xmlns:p14="http://schemas.microsoft.com/office/powerpoint/2010/main" val="180728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4CA61-E1AA-A284-C1BC-1AB0EA2190D1}"/>
              </a:ext>
            </a:extLst>
          </p:cNvPr>
          <p:cNvSpPr>
            <a:spLocks noGrp="1"/>
          </p:cNvSpPr>
          <p:nvPr>
            <p:ph type="title"/>
          </p:nvPr>
        </p:nvSpPr>
        <p:spPr/>
        <p:txBody>
          <a:bodyPr/>
          <a:lstStyle/>
          <a:p>
            <a:r>
              <a:rPr lang="en-US" dirty="0"/>
              <a:t>SES Finance Team</a:t>
            </a:r>
          </a:p>
        </p:txBody>
      </p:sp>
      <p:sp>
        <p:nvSpPr>
          <p:cNvPr id="3" name="Content Placeholder 2">
            <a:extLst>
              <a:ext uri="{FF2B5EF4-FFF2-40B4-BE49-F238E27FC236}">
                <a16:creationId xmlns:a16="http://schemas.microsoft.com/office/drawing/2014/main" id="{B5E4B549-4FDD-27DD-1FA1-6B0DE05298D6}"/>
              </a:ext>
            </a:extLst>
          </p:cNvPr>
          <p:cNvSpPr>
            <a:spLocks noGrp="1"/>
          </p:cNvSpPr>
          <p:nvPr>
            <p:ph idx="1"/>
          </p:nvPr>
        </p:nvSpPr>
        <p:spPr/>
        <p:txBody>
          <a:bodyPr/>
          <a:lstStyle/>
          <a:p>
            <a:r>
              <a:rPr lang="en-US" dirty="0"/>
              <a:t>Karen Howard</a:t>
            </a:r>
          </a:p>
          <a:p>
            <a:pPr lvl="1"/>
            <a:r>
              <a:rPr lang="en-US" dirty="0"/>
              <a:t>Carole Tomlin</a:t>
            </a:r>
          </a:p>
          <a:p>
            <a:pPr lvl="1"/>
            <a:r>
              <a:rPr lang="en-US" dirty="0"/>
              <a:t>Janet Felton</a:t>
            </a:r>
          </a:p>
          <a:p>
            <a:pPr lvl="1"/>
            <a:r>
              <a:rPr lang="en-US" dirty="0"/>
              <a:t>Mitchell Kern</a:t>
            </a:r>
          </a:p>
        </p:txBody>
      </p:sp>
      <p:sp>
        <p:nvSpPr>
          <p:cNvPr id="4" name="Footer Placeholder 3">
            <a:extLst>
              <a:ext uri="{FF2B5EF4-FFF2-40B4-BE49-F238E27FC236}">
                <a16:creationId xmlns:a16="http://schemas.microsoft.com/office/drawing/2014/main" id="{3FF94008-6748-7B83-F639-D79F9A557092}"/>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90A74662-64C8-0082-ECE1-594BF05F9E25}"/>
              </a:ext>
            </a:extLst>
          </p:cNvPr>
          <p:cNvSpPr>
            <a:spLocks noGrp="1"/>
          </p:cNvSpPr>
          <p:nvPr>
            <p:ph type="sldNum" sz="quarter" idx="12"/>
          </p:nvPr>
        </p:nvSpPr>
        <p:spPr/>
        <p:txBody>
          <a:bodyPr/>
          <a:lstStyle/>
          <a:p>
            <a:fld id="{D5CA4161-6EC3-4748-B7F3-82EA64CE3DD4}" type="slidenum">
              <a:rPr lang="en-US" smtClean="0"/>
              <a:pPr/>
              <a:t>10</a:t>
            </a:fld>
            <a:endParaRPr lang="en-US" dirty="0"/>
          </a:p>
        </p:txBody>
      </p:sp>
    </p:spTree>
    <p:extLst>
      <p:ext uri="{BB962C8B-B14F-4D97-AF65-F5344CB8AC3E}">
        <p14:creationId xmlns:p14="http://schemas.microsoft.com/office/powerpoint/2010/main" val="4082876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82BBF-520F-FCF6-7BEA-4B1876197D2D}"/>
              </a:ext>
            </a:extLst>
          </p:cNvPr>
          <p:cNvSpPr>
            <a:spLocks noGrp="1"/>
          </p:cNvSpPr>
          <p:nvPr>
            <p:ph type="title"/>
          </p:nvPr>
        </p:nvSpPr>
        <p:spPr/>
        <p:txBody>
          <a:bodyPr/>
          <a:lstStyle/>
          <a:p>
            <a:r>
              <a:rPr lang="en-US" dirty="0"/>
              <a:t>SES Data Team</a:t>
            </a:r>
          </a:p>
        </p:txBody>
      </p:sp>
      <p:sp>
        <p:nvSpPr>
          <p:cNvPr id="3" name="Content Placeholder 2">
            <a:extLst>
              <a:ext uri="{FF2B5EF4-FFF2-40B4-BE49-F238E27FC236}">
                <a16:creationId xmlns:a16="http://schemas.microsoft.com/office/drawing/2014/main" id="{6C3CEFA3-1B21-58DB-CC81-4B12E668CDA5}"/>
              </a:ext>
            </a:extLst>
          </p:cNvPr>
          <p:cNvSpPr>
            <a:spLocks noGrp="1"/>
          </p:cNvSpPr>
          <p:nvPr>
            <p:ph idx="1"/>
          </p:nvPr>
        </p:nvSpPr>
        <p:spPr/>
        <p:txBody>
          <a:bodyPr/>
          <a:lstStyle/>
          <a:p>
            <a:r>
              <a:rPr lang="en-US" dirty="0"/>
              <a:t>Travis Thompson</a:t>
            </a:r>
          </a:p>
          <a:p>
            <a:pPr lvl="1"/>
            <a:r>
              <a:rPr lang="en-US" dirty="0"/>
              <a:t>Tanis Thompson (8/19/24)</a:t>
            </a:r>
          </a:p>
        </p:txBody>
      </p:sp>
      <p:sp>
        <p:nvSpPr>
          <p:cNvPr id="4" name="Footer Placeholder 3">
            <a:extLst>
              <a:ext uri="{FF2B5EF4-FFF2-40B4-BE49-F238E27FC236}">
                <a16:creationId xmlns:a16="http://schemas.microsoft.com/office/drawing/2014/main" id="{B2E45165-1A6E-70C1-BF59-92D8CE38AD50}"/>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B1F32AEB-FC72-4845-D65B-44555F5BAB26}"/>
              </a:ext>
            </a:extLst>
          </p:cNvPr>
          <p:cNvSpPr>
            <a:spLocks noGrp="1"/>
          </p:cNvSpPr>
          <p:nvPr>
            <p:ph type="sldNum" sz="quarter" idx="12"/>
          </p:nvPr>
        </p:nvSpPr>
        <p:spPr/>
        <p:txBody>
          <a:bodyPr/>
          <a:lstStyle/>
          <a:p>
            <a:fld id="{D5CA4161-6EC3-4748-B7F3-82EA64CE3DD4}" type="slidenum">
              <a:rPr lang="en-US" smtClean="0"/>
              <a:pPr/>
              <a:t>11</a:t>
            </a:fld>
            <a:endParaRPr lang="en-US" dirty="0"/>
          </a:p>
        </p:txBody>
      </p:sp>
    </p:spTree>
    <p:extLst>
      <p:ext uri="{BB962C8B-B14F-4D97-AF65-F5344CB8AC3E}">
        <p14:creationId xmlns:p14="http://schemas.microsoft.com/office/powerpoint/2010/main" val="1580696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577F-4173-39A5-DD3E-5168EADBEBEF}"/>
              </a:ext>
            </a:extLst>
          </p:cNvPr>
          <p:cNvSpPr>
            <a:spLocks noGrp="1"/>
          </p:cNvSpPr>
          <p:nvPr>
            <p:ph type="title"/>
          </p:nvPr>
        </p:nvSpPr>
        <p:spPr/>
        <p:txBody>
          <a:bodyPr/>
          <a:lstStyle/>
          <a:p>
            <a:r>
              <a:rPr lang="en-US" dirty="0"/>
              <a:t>SES Monitoring Team</a:t>
            </a:r>
          </a:p>
        </p:txBody>
      </p:sp>
      <p:sp>
        <p:nvSpPr>
          <p:cNvPr id="3" name="Content Placeholder 2">
            <a:extLst>
              <a:ext uri="{FF2B5EF4-FFF2-40B4-BE49-F238E27FC236}">
                <a16:creationId xmlns:a16="http://schemas.microsoft.com/office/drawing/2014/main" id="{BED76A0D-E50D-B832-A504-BC10EABE92E8}"/>
              </a:ext>
            </a:extLst>
          </p:cNvPr>
          <p:cNvSpPr>
            <a:spLocks noGrp="1"/>
          </p:cNvSpPr>
          <p:nvPr>
            <p:ph idx="1"/>
          </p:nvPr>
        </p:nvSpPr>
        <p:spPr/>
        <p:txBody>
          <a:bodyPr/>
          <a:lstStyle/>
          <a:p>
            <a:r>
              <a:rPr lang="en-US" dirty="0"/>
              <a:t>Kristen Coleman</a:t>
            </a:r>
          </a:p>
          <a:p>
            <a:pPr lvl="1"/>
            <a:r>
              <a:rPr lang="en-US" dirty="0"/>
              <a:t>Felica Denton</a:t>
            </a:r>
          </a:p>
          <a:p>
            <a:pPr lvl="1"/>
            <a:r>
              <a:rPr lang="en-US" dirty="0"/>
              <a:t>Megan Withers </a:t>
            </a:r>
          </a:p>
          <a:p>
            <a:pPr lvl="2"/>
            <a:r>
              <a:rPr lang="en-US" dirty="0"/>
              <a:t>(.5 monitoring/.5 Preschool-619 coordinator)</a:t>
            </a:r>
          </a:p>
        </p:txBody>
      </p:sp>
      <p:sp>
        <p:nvSpPr>
          <p:cNvPr id="4" name="Footer Placeholder 3">
            <a:extLst>
              <a:ext uri="{FF2B5EF4-FFF2-40B4-BE49-F238E27FC236}">
                <a16:creationId xmlns:a16="http://schemas.microsoft.com/office/drawing/2014/main" id="{39B736F3-47B6-0263-A417-C8FDAC6F00F6}"/>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AE54BC43-A1A4-2035-9FA1-FEAFF197BD3D}"/>
              </a:ext>
            </a:extLst>
          </p:cNvPr>
          <p:cNvSpPr>
            <a:spLocks noGrp="1"/>
          </p:cNvSpPr>
          <p:nvPr>
            <p:ph type="sldNum" sz="quarter" idx="12"/>
          </p:nvPr>
        </p:nvSpPr>
        <p:spPr/>
        <p:txBody>
          <a:bodyPr/>
          <a:lstStyle/>
          <a:p>
            <a:fld id="{D5CA4161-6EC3-4748-B7F3-82EA64CE3DD4}" type="slidenum">
              <a:rPr lang="en-US" smtClean="0"/>
              <a:pPr/>
              <a:t>12</a:t>
            </a:fld>
            <a:endParaRPr lang="en-US" dirty="0"/>
          </a:p>
        </p:txBody>
      </p:sp>
    </p:spTree>
    <p:extLst>
      <p:ext uri="{BB962C8B-B14F-4D97-AF65-F5344CB8AC3E}">
        <p14:creationId xmlns:p14="http://schemas.microsoft.com/office/powerpoint/2010/main" val="3054405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577F-4173-39A5-DD3E-5168EADBEBEF}"/>
              </a:ext>
            </a:extLst>
          </p:cNvPr>
          <p:cNvSpPr>
            <a:spLocks noGrp="1"/>
          </p:cNvSpPr>
          <p:nvPr>
            <p:ph type="title"/>
          </p:nvPr>
        </p:nvSpPr>
        <p:spPr/>
        <p:txBody>
          <a:bodyPr/>
          <a:lstStyle/>
          <a:p>
            <a:r>
              <a:rPr lang="en-US" dirty="0"/>
              <a:t>SES Dispute Resolution Team</a:t>
            </a:r>
          </a:p>
        </p:txBody>
      </p:sp>
      <p:sp>
        <p:nvSpPr>
          <p:cNvPr id="3" name="Content Placeholder 2">
            <a:extLst>
              <a:ext uri="{FF2B5EF4-FFF2-40B4-BE49-F238E27FC236}">
                <a16:creationId xmlns:a16="http://schemas.microsoft.com/office/drawing/2014/main" id="{BED76A0D-E50D-B832-A504-BC10EABE92E8}"/>
              </a:ext>
            </a:extLst>
          </p:cNvPr>
          <p:cNvSpPr>
            <a:spLocks noGrp="1"/>
          </p:cNvSpPr>
          <p:nvPr>
            <p:ph idx="1"/>
          </p:nvPr>
        </p:nvSpPr>
        <p:spPr/>
        <p:txBody>
          <a:bodyPr/>
          <a:lstStyle/>
          <a:p>
            <a:r>
              <a:rPr lang="en-US" dirty="0"/>
              <a:t>Shea Stark</a:t>
            </a:r>
          </a:p>
          <a:p>
            <a:pPr lvl="1"/>
            <a:r>
              <a:rPr lang="en-US" dirty="0"/>
              <a:t>Keaton </a:t>
            </a:r>
            <a:r>
              <a:rPr lang="en-US" dirty="0" err="1"/>
              <a:t>Oberst</a:t>
            </a:r>
            <a:r>
              <a:rPr lang="en-US" dirty="0"/>
              <a:t> (State Complaints)</a:t>
            </a:r>
          </a:p>
          <a:p>
            <a:pPr lvl="1"/>
            <a:r>
              <a:rPr lang="en-US" dirty="0"/>
              <a:t>Abby Johnson (</a:t>
            </a:r>
            <a:r>
              <a:rPr lang="en-US" dirty="0" err="1"/>
              <a:t>Awareity</a:t>
            </a:r>
            <a:r>
              <a:rPr lang="en-US" dirty="0"/>
              <a:t>)</a:t>
            </a:r>
          </a:p>
        </p:txBody>
      </p:sp>
      <p:sp>
        <p:nvSpPr>
          <p:cNvPr id="4" name="Footer Placeholder 3">
            <a:extLst>
              <a:ext uri="{FF2B5EF4-FFF2-40B4-BE49-F238E27FC236}">
                <a16:creationId xmlns:a16="http://schemas.microsoft.com/office/drawing/2014/main" id="{39B736F3-47B6-0263-A417-C8FDAC6F00F6}"/>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AE54BC43-A1A4-2035-9FA1-FEAFF197BD3D}"/>
              </a:ext>
            </a:extLst>
          </p:cNvPr>
          <p:cNvSpPr>
            <a:spLocks noGrp="1"/>
          </p:cNvSpPr>
          <p:nvPr>
            <p:ph type="sldNum" sz="quarter" idx="12"/>
          </p:nvPr>
        </p:nvSpPr>
        <p:spPr/>
        <p:txBody>
          <a:bodyPr/>
          <a:lstStyle/>
          <a:p>
            <a:fld id="{D5CA4161-6EC3-4748-B7F3-82EA64CE3DD4}" type="slidenum">
              <a:rPr lang="en-US" smtClean="0"/>
              <a:pPr/>
              <a:t>13</a:t>
            </a:fld>
            <a:endParaRPr lang="en-US" dirty="0"/>
          </a:p>
        </p:txBody>
      </p:sp>
    </p:spTree>
    <p:extLst>
      <p:ext uri="{BB962C8B-B14F-4D97-AF65-F5344CB8AC3E}">
        <p14:creationId xmlns:p14="http://schemas.microsoft.com/office/powerpoint/2010/main" val="2852897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577F-4173-39A5-DD3E-5168EADBEBEF}"/>
              </a:ext>
            </a:extLst>
          </p:cNvPr>
          <p:cNvSpPr>
            <a:spLocks noGrp="1"/>
          </p:cNvSpPr>
          <p:nvPr>
            <p:ph type="title"/>
          </p:nvPr>
        </p:nvSpPr>
        <p:spPr/>
        <p:txBody>
          <a:bodyPr/>
          <a:lstStyle/>
          <a:p>
            <a:r>
              <a:rPr lang="en-US" dirty="0"/>
              <a:t>SES Policies &amp; Procedures Team</a:t>
            </a:r>
          </a:p>
        </p:txBody>
      </p:sp>
      <p:sp>
        <p:nvSpPr>
          <p:cNvPr id="3" name="Content Placeholder 2">
            <a:extLst>
              <a:ext uri="{FF2B5EF4-FFF2-40B4-BE49-F238E27FC236}">
                <a16:creationId xmlns:a16="http://schemas.microsoft.com/office/drawing/2014/main" id="{BED76A0D-E50D-B832-A504-BC10EABE92E8}"/>
              </a:ext>
            </a:extLst>
          </p:cNvPr>
          <p:cNvSpPr>
            <a:spLocks noGrp="1"/>
          </p:cNvSpPr>
          <p:nvPr>
            <p:ph idx="1"/>
          </p:nvPr>
        </p:nvSpPr>
        <p:spPr/>
        <p:txBody>
          <a:bodyPr/>
          <a:lstStyle/>
          <a:p>
            <a:r>
              <a:rPr lang="en-US" dirty="0"/>
              <a:t>Nancy Goosen</a:t>
            </a:r>
          </a:p>
          <a:p>
            <a:pPr lvl="1"/>
            <a:r>
              <a:rPr lang="en-US" dirty="0"/>
              <a:t>Carolyn Thomas (Staffing)</a:t>
            </a:r>
          </a:p>
          <a:p>
            <a:pPr lvl="1"/>
            <a:r>
              <a:rPr lang="en-US" dirty="0"/>
              <a:t>Elana Grissom (Alternate Placements)</a:t>
            </a:r>
          </a:p>
          <a:p>
            <a:pPr lvl="1"/>
            <a:r>
              <a:rPr lang="en-US" dirty="0"/>
              <a:t>Vacant (Professional Development)</a:t>
            </a:r>
          </a:p>
          <a:p>
            <a:pPr lvl="1"/>
            <a:r>
              <a:rPr lang="en-US" dirty="0"/>
              <a:t>Cami Dotson (Evaluation/Eligibility)</a:t>
            </a:r>
          </a:p>
          <a:p>
            <a:pPr lvl="1"/>
            <a:r>
              <a:rPr lang="en-US" dirty="0"/>
              <a:t>Tracy Prince (Deaf Education) (8/26/24)</a:t>
            </a:r>
          </a:p>
        </p:txBody>
      </p:sp>
      <p:sp>
        <p:nvSpPr>
          <p:cNvPr id="4" name="Footer Placeholder 3">
            <a:extLst>
              <a:ext uri="{FF2B5EF4-FFF2-40B4-BE49-F238E27FC236}">
                <a16:creationId xmlns:a16="http://schemas.microsoft.com/office/drawing/2014/main" id="{39B736F3-47B6-0263-A417-C8FDAC6F00F6}"/>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AE54BC43-A1A4-2035-9FA1-FEAFF197BD3D}"/>
              </a:ext>
            </a:extLst>
          </p:cNvPr>
          <p:cNvSpPr>
            <a:spLocks noGrp="1"/>
          </p:cNvSpPr>
          <p:nvPr>
            <p:ph type="sldNum" sz="quarter" idx="12"/>
          </p:nvPr>
        </p:nvSpPr>
        <p:spPr/>
        <p:txBody>
          <a:bodyPr/>
          <a:lstStyle/>
          <a:p>
            <a:fld id="{D5CA4161-6EC3-4748-B7F3-82EA64CE3DD4}" type="slidenum">
              <a:rPr lang="en-US" smtClean="0"/>
              <a:pPr/>
              <a:t>14</a:t>
            </a:fld>
            <a:endParaRPr lang="en-US" dirty="0"/>
          </a:p>
        </p:txBody>
      </p:sp>
    </p:spTree>
    <p:extLst>
      <p:ext uri="{BB962C8B-B14F-4D97-AF65-F5344CB8AC3E}">
        <p14:creationId xmlns:p14="http://schemas.microsoft.com/office/powerpoint/2010/main" val="2085988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577F-4173-39A5-DD3E-5168EADBEBEF}"/>
              </a:ext>
            </a:extLst>
          </p:cNvPr>
          <p:cNvSpPr>
            <a:spLocks noGrp="1"/>
          </p:cNvSpPr>
          <p:nvPr>
            <p:ph type="title"/>
          </p:nvPr>
        </p:nvSpPr>
        <p:spPr/>
        <p:txBody>
          <a:bodyPr/>
          <a:lstStyle/>
          <a:p>
            <a:r>
              <a:rPr lang="en-US" dirty="0"/>
              <a:t>SPDG Grant</a:t>
            </a:r>
          </a:p>
        </p:txBody>
      </p:sp>
      <p:sp>
        <p:nvSpPr>
          <p:cNvPr id="3" name="Content Placeholder 2">
            <a:extLst>
              <a:ext uri="{FF2B5EF4-FFF2-40B4-BE49-F238E27FC236}">
                <a16:creationId xmlns:a16="http://schemas.microsoft.com/office/drawing/2014/main" id="{BED76A0D-E50D-B832-A504-BC10EABE92E8}"/>
              </a:ext>
            </a:extLst>
          </p:cNvPr>
          <p:cNvSpPr>
            <a:spLocks noGrp="1"/>
          </p:cNvSpPr>
          <p:nvPr>
            <p:ph idx="1"/>
          </p:nvPr>
        </p:nvSpPr>
        <p:spPr/>
        <p:txBody>
          <a:bodyPr/>
          <a:lstStyle/>
          <a:p>
            <a:r>
              <a:rPr lang="en-US" dirty="0"/>
              <a:t>Alexa Hudak (.5 SPDG/.5 SSIP)</a:t>
            </a:r>
          </a:p>
          <a:p>
            <a:pPr lvl="1"/>
            <a:r>
              <a:rPr lang="en-US" dirty="0"/>
              <a:t>Jasmine Brown (.5 SPDG/.5 SSIP)</a:t>
            </a:r>
          </a:p>
          <a:p>
            <a:pPr lvl="2"/>
            <a:r>
              <a:rPr lang="en-US" dirty="0"/>
              <a:t>Nicole Herron (SSIP Instructional Coach)</a:t>
            </a:r>
          </a:p>
          <a:p>
            <a:pPr lvl="2"/>
            <a:r>
              <a:rPr lang="en-US" dirty="0"/>
              <a:t>Wendy Hardwick (SPDG Instructional Coach)</a:t>
            </a:r>
          </a:p>
          <a:p>
            <a:pPr lvl="2"/>
            <a:r>
              <a:rPr lang="en-US" dirty="0"/>
              <a:t>Vacant (SPDG Instructional Coach)</a:t>
            </a:r>
          </a:p>
          <a:p>
            <a:pPr lvl="2"/>
            <a:r>
              <a:rPr lang="en-US" dirty="0"/>
              <a:t>Benjamin Taylor (Digital Content Specialist)</a:t>
            </a:r>
          </a:p>
        </p:txBody>
      </p:sp>
      <p:sp>
        <p:nvSpPr>
          <p:cNvPr id="4" name="Footer Placeholder 3">
            <a:extLst>
              <a:ext uri="{FF2B5EF4-FFF2-40B4-BE49-F238E27FC236}">
                <a16:creationId xmlns:a16="http://schemas.microsoft.com/office/drawing/2014/main" id="{39B736F3-47B6-0263-A417-C8FDAC6F00F6}"/>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AE54BC43-A1A4-2035-9FA1-FEAFF197BD3D}"/>
              </a:ext>
            </a:extLst>
          </p:cNvPr>
          <p:cNvSpPr>
            <a:spLocks noGrp="1"/>
          </p:cNvSpPr>
          <p:nvPr>
            <p:ph type="sldNum" sz="quarter" idx="12"/>
          </p:nvPr>
        </p:nvSpPr>
        <p:spPr/>
        <p:txBody>
          <a:bodyPr/>
          <a:lstStyle/>
          <a:p>
            <a:fld id="{D5CA4161-6EC3-4748-B7F3-82EA64CE3DD4}" type="slidenum">
              <a:rPr lang="en-US" smtClean="0"/>
              <a:pPr/>
              <a:t>15</a:t>
            </a:fld>
            <a:endParaRPr lang="en-US" dirty="0"/>
          </a:p>
        </p:txBody>
      </p:sp>
    </p:spTree>
    <p:extLst>
      <p:ext uri="{BB962C8B-B14F-4D97-AF65-F5344CB8AC3E}">
        <p14:creationId xmlns:p14="http://schemas.microsoft.com/office/powerpoint/2010/main" val="1027618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577F-4173-39A5-DD3E-5168EADBEBEF}"/>
              </a:ext>
            </a:extLst>
          </p:cNvPr>
          <p:cNvSpPr>
            <a:spLocks noGrp="1"/>
          </p:cNvSpPr>
          <p:nvPr>
            <p:ph type="title"/>
          </p:nvPr>
        </p:nvSpPr>
        <p:spPr/>
        <p:txBody>
          <a:bodyPr/>
          <a:lstStyle/>
          <a:p>
            <a:r>
              <a:rPr lang="en-US" dirty="0"/>
              <a:t>OP2P Grant</a:t>
            </a:r>
          </a:p>
        </p:txBody>
      </p:sp>
      <p:sp>
        <p:nvSpPr>
          <p:cNvPr id="3" name="Content Placeholder 2">
            <a:extLst>
              <a:ext uri="{FF2B5EF4-FFF2-40B4-BE49-F238E27FC236}">
                <a16:creationId xmlns:a16="http://schemas.microsoft.com/office/drawing/2014/main" id="{BED76A0D-E50D-B832-A504-BC10EABE92E8}"/>
              </a:ext>
            </a:extLst>
          </p:cNvPr>
          <p:cNvSpPr>
            <a:spLocks noGrp="1"/>
          </p:cNvSpPr>
          <p:nvPr>
            <p:ph idx="1"/>
          </p:nvPr>
        </p:nvSpPr>
        <p:spPr/>
        <p:txBody>
          <a:bodyPr/>
          <a:lstStyle/>
          <a:p>
            <a:r>
              <a:rPr lang="en-US" dirty="0"/>
              <a:t>Lori Chesnut</a:t>
            </a:r>
          </a:p>
          <a:p>
            <a:pPr lvl="1"/>
            <a:r>
              <a:rPr lang="en-US" dirty="0"/>
              <a:t>Donna Tye-Lewis</a:t>
            </a:r>
          </a:p>
          <a:p>
            <a:pPr lvl="2"/>
            <a:r>
              <a:rPr lang="en-US" dirty="0"/>
              <a:t>Claudia Beckner</a:t>
            </a:r>
          </a:p>
          <a:p>
            <a:pPr lvl="2"/>
            <a:r>
              <a:rPr lang="en-US" dirty="0"/>
              <a:t>Erin Berry (8/5/24)</a:t>
            </a:r>
          </a:p>
          <a:p>
            <a:pPr lvl="2"/>
            <a:r>
              <a:rPr lang="en-US" dirty="0"/>
              <a:t>April Bowden (8/19/24)</a:t>
            </a:r>
          </a:p>
          <a:p>
            <a:pPr lvl="2"/>
            <a:r>
              <a:rPr lang="en-US" dirty="0"/>
              <a:t>Vacant</a:t>
            </a:r>
          </a:p>
        </p:txBody>
      </p:sp>
      <p:sp>
        <p:nvSpPr>
          <p:cNvPr id="4" name="Footer Placeholder 3">
            <a:extLst>
              <a:ext uri="{FF2B5EF4-FFF2-40B4-BE49-F238E27FC236}">
                <a16:creationId xmlns:a16="http://schemas.microsoft.com/office/drawing/2014/main" id="{39B736F3-47B6-0263-A417-C8FDAC6F00F6}"/>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AE54BC43-A1A4-2035-9FA1-FEAFF197BD3D}"/>
              </a:ext>
            </a:extLst>
          </p:cNvPr>
          <p:cNvSpPr>
            <a:spLocks noGrp="1"/>
          </p:cNvSpPr>
          <p:nvPr>
            <p:ph type="sldNum" sz="quarter" idx="12"/>
          </p:nvPr>
        </p:nvSpPr>
        <p:spPr/>
        <p:txBody>
          <a:bodyPr/>
          <a:lstStyle/>
          <a:p>
            <a:fld id="{D5CA4161-6EC3-4748-B7F3-82EA64CE3DD4}" type="slidenum">
              <a:rPr lang="en-US" smtClean="0"/>
              <a:pPr/>
              <a:t>16</a:t>
            </a:fld>
            <a:endParaRPr lang="en-US" dirty="0"/>
          </a:p>
        </p:txBody>
      </p:sp>
    </p:spTree>
    <p:extLst>
      <p:ext uri="{BB962C8B-B14F-4D97-AF65-F5344CB8AC3E}">
        <p14:creationId xmlns:p14="http://schemas.microsoft.com/office/powerpoint/2010/main" val="1830130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577F-4173-39A5-DD3E-5168EADBEBEF}"/>
              </a:ext>
            </a:extLst>
          </p:cNvPr>
          <p:cNvSpPr>
            <a:spLocks noGrp="1"/>
          </p:cNvSpPr>
          <p:nvPr>
            <p:ph type="title"/>
          </p:nvPr>
        </p:nvSpPr>
        <p:spPr/>
        <p:txBody>
          <a:bodyPr/>
          <a:lstStyle/>
          <a:p>
            <a:r>
              <a:rPr lang="en-US" dirty="0"/>
              <a:t>School Based Medicaid Grant</a:t>
            </a:r>
          </a:p>
        </p:txBody>
      </p:sp>
      <p:sp>
        <p:nvSpPr>
          <p:cNvPr id="3" name="Content Placeholder 2">
            <a:extLst>
              <a:ext uri="{FF2B5EF4-FFF2-40B4-BE49-F238E27FC236}">
                <a16:creationId xmlns:a16="http://schemas.microsoft.com/office/drawing/2014/main" id="{BED76A0D-E50D-B832-A504-BC10EABE92E8}"/>
              </a:ext>
            </a:extLst>
          </p:cNvPr>
          <p:cNvSpPr>
            <a:spLocks noGrp="1"/>
          </p:cNvSpPr>
          <p:nvPr>
            <p:ph idx="1"/>
          </p:nvPr>
        </p:nvSpPr>
        <p:spPr/>
        <p:txBody>
          <a:bodyPr/>
          <a:lstStyle/>
          <a:p>
            <a:r>
              <a:rPr lang="en-US" dirty="0"/>
              <a:t>Kellie Carter</a:t>
            </a:r>
          </a:p>
          <a:p>
            <a:pPr lvl="1"/>
            <a:r>
              <a:rPr lang="en-US" dirty="0"/>
              <a:t>Vacant (School-based Medicaid Specialist)</a:t>
            </a:r>
          </a:p>
          <a:p>
            <a:pPr lvl="1"/>
            <a:r>
              <a:rPr lang="en-US" dirty="0"/>
              <a:t>Vacant (School-based Medicaid Specialist)</a:t>
            </a:r>
          </a:p>
          <a:p>
            <a:pPr lvl="1"/>
            <a:endParaRPr lang="en-US" dirty="0"/>
          </a:p>
        </p:txBody>
      </p:sp>
      <p:sp>
        <p:nvSpPr>
          <p:cNvPr id="4" name="Footer Placeholder 3">
            <a:extLst>
              <a:ext uri="{FF2B5EF4-FFF2-40B4-BE49-F238E27FC236}">
                <a16:creationId xmlns:a16="http://schemas.microsoft.com/office/drawing/2014/main" id="{39B736F3-47B6-0263-A417-C8FDAC6F00F6}"/>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AE54BC43-A1A4-2035-9FA1-FEAFF197BD3D}"/>
              </a:ext>
            </a:extLst>
          </p:cNvPr>
          <p:cNvSpPr>
            <a:spLocks noGrp="1"/>
          </p:cNvSpPr>
          <p:nvPr>
            <p:ph type="sldNum" sz="quarter" idx="12"/>
          </p:nvPr>
        </p:nvSpPr>
        <p:spPr/>
        <p:txBody>
          <a:bodyPr/>
          <a:lstStyle/>
          <a:p>
            <a:fld id="{D5CA4161-6EC3-4748-B7F3-82EA64CE3DD4}" type="slidenum">
              <a:rPr lang="en-US" smtClean="0"/>
              <a:pPr/>
              <a:t>17</a:t>
            </a:fld>
            <a:endParaRPr lang="en-US" dirty="0"/>
          </a:p>
        </p:txBody>
      </p:sp>
    </p:spTree>
    <p:extLst>
      <p:ext uri="{BB962C8B-B14F-4D97-AF65-F5344CB8AC3E}">
        <p14:creationId xmlns:p14="http://schemas.microsoft.com/office/powerpoint/2010/main" val="2587801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577F-4173-39A5-DD3E-5168EADBEBEF}"/>
              </a:ext>
            </a:extLst>
          </p:cNvPr>
          <p:cNvSpPr>
            <a:spLocks noGrp="1"/>
          </p:cNvSpPr>
          <p:nvPr>
            <p:ph type="title"/>
          </p:nvPr>
        </p:nvSpPr>
        <p:spPr/>
        <p:txBody>
          <a:bodyPr/>
          <a:lstStyle/>
          <a:p>
            <a:r>
              <a:rPr lang="en-US" dirty="0"/>
              <a:t>Administrative Support</a:t>
            </a:r>
          </a:p>
        </p:txBody>
      </p:sp>
      <p:sp>
        <p:nvSpPr>
          <p:cNvPr id="3" name="Content Placeholder 2">
            <a:extLst>
              <a:ext uri="{FF2B5EF4-FFF2-40B4-BE49-F238E27FC236}">
                <a16:creationId xmlns:a16="http://schemas.microsoft.com/office/drawing/2014/main" id="{BED76A0D-E50D-B832-A504-BC10EABE92E8}"/>
              </a:ext>
            </a:extLst>
          </p:cNvPr>
          <p:cNvSpPr>
            <a:spLocks noGrp="1"/>
          </p:cNvSpPr>
          <p:nvPr>
            <p:ph idx="1"/>
          </p:nvPr>
        </p:nvSpPr>
        <p:spPr/>
        <p:txBody>
          <a:bodyPr/>
          <a:lstStyle/>
          <a:p>
            <a:r>
              <a:rPr lang="en-US" dirty="0"/>
              <a:t>Megan Salisbury</a:t>
            </a:r>
          </a:p>
          <a:p>
            <a:pPr lvl="1"/>
            <a:r>
              <a:rPr lang="en-US" dirty="0"/>
              <a:t>Maria Baca (8/19/24)</a:t>
            </a:r>
          </a:p>
          <a:p>
            <a:pPr lvl="1"/>
            <a:r>
              <a:rPr lang="en-US" dirty="0"/>
              <a:t>Heather Hancock</a:t>
            </a:r>
          </a:p>
          <a:p>
            <a:pPr lvl="1"/>
            <a:endParaRPr lang="en-US" dirty="0"/>
          </a:p>
        </p:txBody>
      </p:sp>
      <p:sp>
        <p:nvSpPr>
          <p:cNvPr id="4" name="Footer Placeholder 3">
            <a:extLst>
              <a:ext uri="{FF2B5EF4-FFF2-40B4-BE49-F238E27FC236}">
                <a16:creationId xmlns:a16="http://schemas.microsoft.com/office/drawing/2014/main" id="{39B736F3-47B6-0263-A417-C8FDAC6F00F6}"/>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AE54BC43-A1A4-2035-9FA1-FEAFF197BD3D}"/>
              </a:ext>
            </a:extLst>
          </p:cNvPr>
          <p:cNvSpPr>
            <a:spLocks noGrp="1"/>
          </p:cNvSpPr>
          <p:nvPr>
            <p:ph type="sldNum" sz="quarter" idx="12"/>
          </p:nvPr>
        </p:nvSpPr>
        <p:spPr/>
        <p:txBody>
          <a:bodyPr/>
          <a:lstStyle/>
          <a:p>
            <a:fld id="{D5CA4161-6EC3-4748-B7F3-82EA64CE3DD4}" type="slidenum">
              <a:rPr lang="en-US" smtClean="0"/>
              <a:pPr/>
              <a:t>18</a:t>
            </a:fld>
            <a:endParaRPr lang="en-US" dirty="0"/>
          </a:p>
        </p:txBody>
      </p:sp>
    </p:spTree>
    <p:extLst>
      <p:ext uri="{BB962C8B-B14F-4D97-AF65-F5344CB8AC3E}">
        <p14:creationId xmlns:p14="http://schemas.microsoft.com/office/powerpoint/2010/main" val="493598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CB295A7-D736-94BA-422E-9DF8CACFC9A7}"/>
              </a:ext>
            </a:extLst>
          </p:cNvPr>
          <p:cNvSpPr>
            <a:spLocks noGrp="1"/>
          </p:cNvSpPr>
          <p:nvPr>
            <p:ph type="title"/>
          </p:nvPr>
        </p:nvSpPr>
        <p:spPr/>
        <p:txBody>
          <a:bodyPr/>
          <a:lstStyle/>
          <a:p>
            <a:r>
              <a:rPr lang="en-US" dirty="0"/>
              <a:t>Good To Know</a:t>
            </a:r>
          </a:p>
        </p:txBody>
      </p:sp>
      <p:sp>
        <p:nvSpPr>
          <p:cNvPr id="7" name="Text Placeholder 6">
            <a:extLst>
              <a:ext uri="{FF2B5EF4-FFF2-40B4-BE49-F238E27FC236}">
                <a16:creationId xmlns:a16="http://schemas.microsoft.com/office/drawing/2014/main" id="{8F21E494-80FD-4B51-D287-915B401C5333}"/>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67795D3C-3E99-11C8-67CD-254BD0BE96EB}"/>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BA9966A6-DC87-FFD1-A88E-32041155E523}"/>
              </a:ext>
            </a:extLst>
          </p:cNvPr>
          <p:cNvSpPr>
            <a:spLocks noGrp="1"/>
          </p:cNvSpPr>
          <p:nvPr>
            <p:ph type="sldNum" sz="quarter" idx="12"/>
          </p:nvPr>
        </p:nvSpPr>
        <p:spPr/>
        <p:txBody>
          <a:bodyPr/>
          <a:lstStyle/>
          <a:p>
            <a:fld id="{D5CA4161-6EC3-4748-B7F3-82EA64CE3DD4}" type="slidenum">
              <a:rPr lang="en-US" smtClean="0"/>
              <a:pPr/>
              <a:t>19</a:t>
            </a:fld>
            <a:endParaRPr lang="en-US" dirty="0"/>
          </a:p>
        </p:txBody>
      </p:sp>
    </p:spTree>
    <p:extLst>
      <p:ext uri="{BB962C8B-B14F-4D97-AF65-F5344CB8AC3E}">
        <p14:creationId xmlns:p14="http://schemas.microsoft.com/office/powerpoint/2010/main" val="1465480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70369-3CCF-7F17-4806-1F7903EF720A}"/>
              </a:ext>
            </a:extLst>
          </p:cNvPr>
          <p:cNvSpPr>
            <a:spLocks noGrp="1"/>
          </p:cNvSpPr>
          <p:nvPr>
            <p:ph type="title"/>
          </p:nvPr>
        </p:nvSpPr>
        <p:spPr/>
        <p:txBody>
          <a:bodyPr/>
          <a:lstStyle/>
          <a:p>
            <a:r>
              <a:rPr lang="en-US" dirty="0"/>
              <a:t>Welcome</a:t>
            </a:r>
          </a:p>
        </p:txBody>
      </p:sp>
      <p:sp>
        <p:nvSpPr>
          <p:cNvPr id="6" name="Text Placeholder 5">
            <a:extLst>
              <a:ext uri="{FF2B5EF4-FFF2-40B4-BE49-F238E27FC236}">
                <a16:creationId xmlns:a16="http://schemas.microsoft.com/office/drawing/2014/main" id="{0C77A07D-D715-4656-9BC1-F7B9D318B132}"/>
              </a:ext>
            </a:extLst>
          </p:cNvPr>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FBB71015-9FD3-6275-2B33-41BB4495E7E0}"/>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B30F25E1-6124-A9EE-0ADE-2BAE6785E820}"/>
              </a:ext>
            </a:extLst>
          </p:cNvPr>
          <p:cNvSpPr>
            <a:spLocks noGrp="1"/>
          </p:cNvSpPr>
          <p:nvPr>
            <p:ph type="sldNum" sz="quarter" idx="12"/>
          </p:nvPr>
        </p:nvSpPr>
        <p:spPr/>
        <p:txBody>
          <a:bodyPr/>
          <a:lstStyle/>
          <a:p>
            <a:fld id="{D5CA4161-6EC3-4748-B7F3-82EA64CE3DD4}" type="slidenum">
              <a:rPr lang="en-US" smtClean="0"/>
              <a:pPr/>
              <a:t>2</a:t>
            </a:fld>
            <a:endParaRPr lang="en-US" dirty="0"/>
          </a:p>
        </p:txBody>
      </p:sp>
    </p:spTree>
    <p:extLst>
      <p:ext uri="{BB962C8B-B14F-4D97-AF65-F5344CB8AC3E}">
        <p14:creationId xmlns:p14="http://schemas.microsoft.com/office/powerpoint/2010/main" val="2316732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4F469-A478-4DFA-8B03-E9D784DB4E41}"/>
              </a:ext>
            </a:extLst>
          </p:cNvPr>
          <p:cNvSpPr>
            <a:spLocks noGrp="1"/>
          </p:cNvSpPr>
          <p:nvPr>
            <p:ph type="title"/>
          </p:nvPr>
        </p:nvSpPr>
        <p:spPr/>
        <p:txBody>
          <a:bodyPr/>
          <a:lstStyle/>
          <a:p>
            <a:r>
              <a:rPr lang="en-US" dirty="0"/>
              <a:t>WAVE Rollover Update</a:t>
            </a:r>
          </a:p>
        </p:txBody>
      </p:sp>
      <p:sp>
        <p:nvSpPr>
          <p:cNvPr id="3" name="Content Placeholder 2">
            <a:extLst>
              <a:ext uri="{FF2B5EF4-FFF2-40B4-BE49-F238E27FC236}">
                <a16:creationId xmlns:a16="http://schemas.microsoft.com/office/drawing/2014/main" id="{350278DA-5AA3-4FD3-A584-C9B7B5AD257A}"/>
              </a:ext>
            </a:extLst>
          </p:cNvPr>
          <p:cNvSpPr>
            <a:spLocks noGrp="1"/>
          </p:cNvSpPr>
          <p:nvPr>
            <p:ph idx="1"/>
          </p:nvPr>
        </p:nvSpPr>
        <p:spPr>
          <a:xfrm>
            <a:off x="294199" y="1538654"/>
            <a:ext cx="11603603" cy="4638309"/>
          </a:xfrm>
        </p:spPr>
        <p:txBody>
          <a:bodyPr/>
          <a:lstStyle/>
          <a:p>
            <a:r>
              <a:rPr lang="en-US" b="0" i="0" dirty="0">
                <a:solidFill>
                  <a:srgbClr val="000000"/>
                </a:solidFill>
                <a:effectLst/>
              </a:rPr>
              <a:t>The WAVE is now online but will only receive your district data </a:t>
            </a:r>
            <a:r>
              <a:rPr lang="en-US" b="0" i="1" dirty="0">
                <a:solidFill>
                  <a:srgbClr val="000000"/>
                </a:solidFill>
                <a:effectLst/>
              </a:rPr>
              <a:t>if</a:t>
            </a:r>
            <a:r>
              <a:rPr lang="en-US" b="0" i="0" dirty="0">
                <a:solidFill>
                  <a:srgbClr val="000000"/>
                </a:solidFill>
                <a:effectLst/>
              </a:rPr>
              <a:t> your vendor is sending the new SIF version 2.7 with updated codes as defined in the published mapping document. SIS vendors are working to address WAVE errors.</a:t>
            </a:r>
          </a:p>
          <a:p>
            <a:r>
              <a:rPr lang="en-US" b="0" i="0" dirty="0">
                <a:solidFill>
                  <a:srgbClr val="000000"/>
                </a:solidFill>
                <a:effectLst/>
              </a:rPr>
              <a:t>If you are not seeing data in WAVE beginning </a:t>
            </a:r>
            <a:r>
              <a:rPr lang="en-US" dirty="0">
                <a:solidFill>
                  <a:srgbClr val="000000"/>
                </a:solidFill>
              </a:rPr>
              <a:t>August 7th</a:t>
            </a:r>
            <a:r>
              <a:rPr lang="en-US" b="0" i="0" dirty="0">
                <a:solidFill>
                  <a:srgbClr val="000000"/>
                </a:solidFill>
                <a:effectLst/>
              </a:rPr>
              <a:t>, reach out to your vendor. There may be needed updates that you must schedule in order to send the updated codes to WAVE.</a:t>
            </a:r>
            <a:endParaRPr lang="en-US" dirty="0"/>
          </a:p>
        </p:txBody>
      </p:sp>
      <p:sp>
        <p:nvSpPr>
          <p:cNvPr id="4" name="Footer Placeholder 3">
            <a:extLst>
              <a:ext uri="{FF2B5EF4-FFF2-40B4-BE49-F238E27FC236}">
                <a16:creationId xmlns:a16="http://schemas.microsoft.com/office/drawing/2014/main" id="{E981CB51-D40F-4E58-9510-405A6EEE9A44}"/>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95828B1A-4F30-4BB5-9EDC-6FD111E02574}"/>
              </a:ext>
            </a:extLst>
          </p:cNvPr>
          <p:cNvSpPr>
            <a:spLocks noGrp="1"/>
          </p:cNvSpPr>
          <p:nvPr>
            <p:ph type="sldNum" sz="quarter" idx="12"/>
          </p:nvPr>
        </p:nvSpPr>
        <p:spPr/>
        <p:txBody>
          <a:bodyPr/>
          <a:lstStyle/>
          <a:p>
            <a:fld id="{D5CA4161-6EC3-4748-B7F3-82EA64CE3DD4}" type="slidenum">
              <a:rPr lang="en-US" smtClean="0"/>
              <a:pPr/>
              <a:t>20</a:t>
            </a:fld>
            <a:endParaRPr lang="en-US" dirty="0"/>
          </a:p>
        </p:txBody>
      </p:sp>
    </p:spTree>
    <p:extLst>
      <p:ext uri="{BB962C8B-B14F-4D97-AF65-F5344CB8AC3E}">
        <p14:creationId xmlns:p14="http://schemas.microsoft.com/office/powerpoint/2010/main" val="14524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4F469-A478-4DFA-8B03-E9D784DB4E41}"/>
              </a:ext>
            </a:extLst>
          </p:cNvPr>
          <p:cNvSpPr>
            <a:spLocks noGrp="1"/>
          </p:cNvSpPr>
          <p:nvPr>
            <p:ph type="title"/>
          </p:nvPr>
        </p:nvSpPr>
        <p:spPr/>
        <p:txBody>
          <a:bodyPr/>
          <a:lstStyle/>
          <a:p>
            <a:r>
              <a:rPr lang="en-US" dirty="0"/>
              <a:t>WAVE Rollover Update</a:t>
            </a:r>
          </a:p>
        </p:txBody>
      </p:sp>
      <p:sp>
        <p:nvSpPr>
          <p:cNvPr id="3" name="Content Placeholder 2">
            <a:extLst>
              <a:ext uri="{FF2B5EF4-FFF2-40B4-BE49-F238E27FC236}">
                <a16:creationId xmlns:a16="http://schemas.microsoft.com/office/drawing/2014/main" id="{350278DA-5AA3-4FD3-A584-C9B7B5AD257A}"/>
              </a:ext>
            </a:extLst>
          </p:cNvPr>
          <p:cNvSpPr>
            <a:spLocks noGrp="1"/>
          </p:cNvSpPr>
          <p:nvPr>
            <p:ph idx="1"/>
          </p:nvPr>
        </p:nvSpPr>
        <p:spPr/>
        <p:txBody>
          <a:bodyPr/>
          <a:lstStyle/>
          <a:p>
            <a:pPr marL="0" indent="0">
              <a:buNone/>
            </a:pPr>
            <a:r>
              <a:rPr lang="en-US" b="0" i="0" dirty="0">
                <a:solidFill>
                  <a:srgbClr val="000000"/>
                </a:solidFill>
                <a:effectLst/>
              </a:rPr>
              <a:t>On the WAVE homepage, you can see the number of objects your vendor is sending. You should expect to at least 8 objects sent last week. This is the minimum number of objects needed to process STNs and get students to </a:t>
            </a:r>
            <a:r>
              <a:rPr lang="en-US" b="0" i="0" dirty="0" err="1">
                <a:solidFill>
                  <a:srgbClr val="000000"/>
                </a:solidFill>
                <a:effectLst/>
              </a:rPr>
              <a:t>EdPlan</a:t>
            </a:r>
            <a:r>
              <a:rPr lang="en-US" b="0" i="0" dirty="0">
                <a:solidFill>
                  <a:srgbClr val="000000"/>
                </a:solidFill>
                <a:effectLst/>
              </a:rPr>
              <a:t>. Your vendor knows which objects meet the minimum requirement.</a:t>
            </a:r>
            <a:endParaRPr lang="en-US" dirty="0"/>
          </a:p>
        </p:txBody>
      </p:sp>
      <p:sp>
        <p:nvSpPr>
          <p:cNvPr id="4" name="Footer Placeholder 3">
            <a:extLst>
              <a:ext uri="{FF2B5EF4-FFF2-40B4-BE49-F238E27FC236}">
                <a16:creationId xmlns:a16="http://schemas.microsoft.com/office/drawing/2014/main" id="{E981CB51-D40F-4E58-9510-405A6EEE9A44}"/>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95828B1A-4F30-4BB5-9EDC-6FD111E02574}"/>
              </a:ext>
            </a:extLst>
          </p:cNvPr>
          <p:cNvSpPr>
            <a:spLocks noGrp="1"/>
          </p:cNvSpPr>
          <p:nvPr>
            <p:ph type="sldNum" sz="quarter" idx="12"/>
          </p:nvPr>
        </p:nvSpPr>
        <p:spPr/>
        <p:txBody>
          <a:bodyPr/>
          <a:lstStyle/>
          <a:p>
            <a:fld id="{D5CA4161-6EC3-4748-B7F3-82EA64CE3DD4}" type="slidenum">
              <a:rPr lang="en-US" smtClean="0"/>
              <a:pPr/>
              <a:t>21</a:t>
            </a:fld>
            <a:endParaRPr lang="en-US" dirty="0"/>
          </a:p>
        </p:txBody>
      </p:sp>
      <p:pic>
        <p:nvPicPr>
          <p:cNvPr id="7" name="Picture 6">
            <a:extLst>
              <a:ext uri="{FF2B5EF4-FFF2-40B4-BE49-F238E27FC236}">
                <a16:creationId xmlns:a16="http://schemas.microsoft.com/office/drawing/2014/main" id="{98F386B1-64B3-42E9-968A-984723DE3E3B}"/>
              </a:ext>
            </a:extLst>
          </p:cNvPr>
          <p:cNvPicPr>
            <a:picLocks noChangeAspect="1"/>
          </p:cNvPicPr>
          <p:nvPr/>
        </p:nvPicPr>
        <p:blipFill>
          <a:blip r:embed="rId2"/>
          <a:stretch>
            <a:fillRect/>
          </a:stretch>
        </p:blipFill>
        <p:spPr>
          <a:xfrm>
            <a:off x="3133725" y="4356588"/>
            <a:ext cx="5924550" cy="2476500"/>
          </a:xfrm>
          <a:prstGeom prst="rect">
            <a:avLst/>
          </a:prstGeom>
        </p:spPr>
      </p:pic>
    </p:spTree>
    <p:extLst>
      <p:ext uri="{BB962C8B-B14F-4D97-AF65-F5344CB8AC3E}">
        <p14:creationId xmlns:p14="http://schemas.microsoft.com/office/powerpoint/2010/main" val="202247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4F469-A478-4DFA-8B03-E9D784DB4E41}"/>
              </a:ext>
            </a:extLst>
          </p:cNvPr>
          <p:cNvSpPr>
            <a:spLocks noGrp="1"/>
          </p:cNvSpPr>
          <p:nvPr>
            <p:ph type="title"/>
          </p:nvPr>
        </p:nvSpPr>
        <p:spPr/>
        <p:txBody>
          <a:bodyPr/>
          <a:lstStyle/>
          <a:p>
            <a:r>
              <a:rPr lang="en-US" dirty="0"/>
              <a:t>WAVE Rollover Update</a:t>
            </a:r>
          </a:p>
        </p:txBody>
      </p:sp>
      <p:sp>
        <p:nvSpPr>
          <p:cNvPr id="3" name="Content Placeholder 2">
            <a:extLst>
              <a:ext uri="{FF2B5EF4-FFF2-40B4-BE49-F238E27FC236}">
                <a16:creationId xmlns:a16="http://schemas.microsoft.com/office/drawing/2014/main" id="{350278DA-5AA3-4FD3-A584-C9B7B5AD257A}"/>
              </a:ext>
            </a:extLst>
          </p:cNvPr>
          <p:cNvSpPr>
            <a:spLocks noGrp="1"/>
          </p:cNvSpPr>
          <p:nvPr>
            <p:ph idx="1"/>
          </p:nvPr>
        </p:nvSpPr>
        <p:spPr/>
        <p:txBody>
          <a:bodyPr>
            <a:normAutofit lnSpcReduction="10000"/>
          </a:bodyPr>
          <a:lstStyle/>
          <a:p>
            <a:pPr marL="0" indent="0">
              <a:buNone/>
            </a:pPr>
            <a:r>
              <a:rPr lang="en-US" dirty="0"/>
              <a:t>You may also access the data validation wizard in WAVE and see any errors in data that have come into the WAVE.</a:t>
            </a:r>
          </a:p>
          <a:p>
            <a:pPr marL="0" indent="0">
              <a:buNone/>
            </a:pPr>
            <a:endParaRPr lang="en-US" dirty="0"/>
          </a:p>
          <a:p>
            <a:pPr marL="0" indent="0">
              <a:buNone/>
            </a:pPr>
            <a:endParaRPr lang="en-US" dirty="0"/>
          </a:p>
          <a:p>
            <a:pPr marL="0" indent="0">
              <a:buNone/>
            </a:pPr>
            <a:endParaRPr lang="en-US" dirty="0"/>
          </a:p>
          <a:p>
            <a:pPr marL="0" indent="0">
              <a:buNone/>
            </a:pPr>
            <a:r>
              <a:rPr lang="en-US" dirty="0"/>
              <a:t>Communication with the SIS Administrator in your district as they should know how to work with the SIS vendor to get your data flowing. </a:t>
            </a:r>
          </a:p>
        </p:txBody>
      </p:sp>
      <p:sp>
        <p:nvSpPr>
          <p:cNvPr id="4" name="Footer Placeholder 3">
            <a:extLst>
              <a:ext uri="{FF2B5EF4-FFF2-40B4-BE49-F238E27FC236}">
                <a16:creationId xmlns:a16="http://schemas.microsoft.com/office/drawing/2014/main" id="{E981CB51-D40F-4E58-9510-405A6EEE9A44}"/>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95828B1A-4F30-4BB5-9EDC-6FD111E02574}"/>
              </a:ext>
            </a:extLst>
          </p:cNvPr>
          <p:cNvSpPr>
            <a:spLocks noGrp="1"/>
          </p:cNvSpPr>
          <p:nvPr>
            <p:ph type="sldNum" sz="quarter" idx="12"/>
          </p:nvPr>
        </p:nvSpPr>
        <p:spPr/>
        <p:txBody>
          <a:bodyPr/>
          <a:lstStyle/>
          <a:p>
            <a:fld id="{D5CA4161-6EC3-4748-B7F3-82EA64CE3DD4}" type="slidenum">
              <a:rPr lang="en-US" smtClean="0"/>
              <a:pPr/>
              <a:t>22</a:t>
            </a:fld>
            <a:endParaRPr lang="en-US" dirty="0"/>
          </a:p>
        </p:txBody>
      </p:sp>
      <p:pic>
        <p:nvPicPr>
          <p:cNvPr id="7" name="Picture 6">
            <a:extLst>
              <a:ext uri="{FF2B5EF4-FFF2-40B4-BE49-F238E27FC236}">
                <a16:creationId xmlns:a16="http://schemas.microsoft.com/office/drawing/2014/main" id="{707288EF-A5D5-4996-AEC0-06FA6B956EB7}"/>
              </a:ext>
            </a:extLst>
          </p:cNvPr>
          <p:cNvPicPr>
            <a:picLocks noChangeAspect="1"/>
          </p:cNvPicPr>
          <p:nvPr/>
        </p:nvPicPr>
        <p:blipFill>
          <a:blip r:embed="rId2"/>
          <a:stretch>
            <a:fillRect/>
          </a:stretch>
        </p:blipFill>
        <p:spPr>
          <a:xfrm>
            <a:off x="2947621" y="3081337"/>
            <a:ext cx="6562324" cy="1103801"/>
          </a:xfrm>
          <a:prstGeom prst="rect">
            <a:avLst/>
          </a:prstGeom>
        </p:spPr>
      </p:pic>
    </p:spTree>
    <p:extLst>
      <p:ext uri="{BB962C8B-B14F-4D97-AF65-F5344CB8AC3E}">
        <p14:creationId xmlns:p14="http://schemas.microsoft.com/office/powerpoint/2010/main" val="3166672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4D9E1-9283-38A7-874B-18380BBE15EE}"/>
              </a:ext>
            </a:extLst>
          </p:cNvPr>
          <p:cNvSpPr>
            <a:spLocks noGrp="1"/>
          </p:cNvSpPr>
          <p:nvPr>
            <p:ph type="title"/>
          </p:nvPr>
        </p:nvSpPr>
        <p:spPr/>
        <p:txBody>
          <a:bodyPr/>
          <a:lstStyle/>
          <a:p>
            <a:r>
              <a:rPr lang="en-US" dirty="0">
                <a:cs typeface="Arial"/>
              </a:rPr>
              <a:t>Revised Policies &amp; Procedures</a:t>
            </a:r>
            <a:endParaRPr lang="en-US" dirty="0"/>
          </a:p>
        </p:txBody>
      </p:sp>
      <p:sp>
        <p:nvSpPr>
          <p:cNvPr id="3" name="Content Placeholder 2">
            <a:extLst>
              <a:ext uri="{FF2B5EF4-FFF2-40B4-BE49-F238E27FC236}">
                <a16:creationId xmlns:a16="http://schemas.microsoft.com/office/drawing/2014/main" id="{C4B820A3-3440-266C-5061-9B8D612092AD}"/>
              </a:ext>
            </a:extLst>
          </p:cNvPr>
          <p:cNvSpPr>
            <a:spLocks noGrp="1"/>
          </p:cNvSpPr>
          <p:nvPr>
            <p:ph idx="1"/>
          </p:nvPr>
        </p:nvSpPr>
        <p:spPr/>
        <p:txBody>
          <a:bodyPr vert="horz" lIns="91440" tIns="45720" rIns="91440" bIns="45720" rtlCol="0" anchor="t">
            <a:normAutofit/>
          </a:bodyPr>
          <a:lstStyle/>
          <a:p>
            <a:r>
              <a:rPr lang="en-US" dirty="0">
                <a:ea typeface="+mn-lt"/>
                <a:cs typeface="+mn-lt"/>
              </a:rPr>
              <a:t>Request for SBE Approval Aug. 22</a:t>
            </a:r>
          </a:p>
          <a:p>
            <a:r>
              <a:rPr lang="en-US" dirty="0">
                <a:ea typeface="+mn-lt"/>
                <a:cs typeface="+mn-lt"/>
              </a:rPr>
              <a:t>In effect Aug. 22</a:t>
            </a:r>
          </a:p>
          <a:p>
            <a:endParaRPr lang="en-US" baseline="30000" dirty="0">
              <a:ea typeface="+mn-lt"/>
              <a:cs typeface="+mn-lt"/>
            </a:endParaRPr>
          </a:p>
          <a:p>
            <a:pPr marL="0" indent="0">
              <a:buNone/>
            </a:pPr>
            <a:endParaRPr lang="en-US" baseline="30000" dirty="0">
              <a:ea typeface="+mn-lt"/>
              <a:cs typeface="+mn-lt"/>
            </a:endParaRPr>
          </a:p>
        </p:txBody>
      </p:sp>
      <p:sp>
        <p:nvSpPr>
          <p:cNvPr id="4" name="Footer Placeholder 3">
            <a:extLst>
              <a:ext uri="{FF2B5EF4-FFF2-40B4-BE49-F238E27FC236}">
                <a16:creationId xmlns:a16="http://schemas.microsoft.com/office/drawing/2014/main" id="{930F5CF2-F77E-7989-C298-9E76DA23A959}"/>
              </a:ext>
            </a:extLst>
          </p:cNvPr>
          <p:cNvSpPr>
            <a:spLocks noGrp="1"/>
          </p:cNvSpPr>
          <p:nvPr>
            <p:ph type="ftr" sz="quarter" idx="11"/>
          </p:nvPr>
        </p:nvSpPr>
        <p:spPr/>
        <p:txBody>
          <a:bodyPr/>
          <a:lstStyle/>
          <a:p>
            <a:r>
              <a:rPr lang="en-US"/>
              <a:t>Director Update July 2024</a:t>
            </a:r>
          </a:p>
        </p:txBody>
      </p:sp>
      <p:sp>
        <p:nvSpPr>
          <p:cNvPr id="5" name="Slide Number Placeholder 4">
            <a:extLst>
              <a:ext uri="{FF2B5EF4-FFF2-40B4-BE49-F238E27FC236}">
                <a16:creationId xmlns:a16="http://schemas.microsoft.com/office/drawing/2014/main" id="{8C85CBFB-D321-D7CF-7177-F16FD33C0739}"/>
              </a:ext>
            </a:extLst>
          </p:cNvPr>
          <p:cNvSpPr>
            <a:spLocks noGrp="1"/>
          </p:cNvSpPr>
          <p:nvPr>
            <p:ph type="sldNum" sz="quarter" idx="12"/>
          </p:nvPr>
        </p:nvSpPr>
        <p:spPr/>
        <p:txBody>
          <a:bodyPr/>
          <a:lstStyle/>
          <a:p>
            <a:fld id="{D5CA4161-6EC3-4748-B7F3-82EA64CE3DD4}" type="slidenum">
              <a:rPr lang="en-US" smtClean="0"/>
              <a:pPr/>
              <a:t>23</a:t>
            </a:fld>
            <a:endParaRPr lang="en-US"/>
          </a:p>
        </p:txBody>
      </p:sp>
    </p:spTree>
    <p:extLst>
      <p:ext uri="{BB962C8B-B14F-4D97-AF65-F5344CB8AC3E}">
        <p14:creationId xmlns:p14="http://schemas.microsoft.com/office/powerpoint/2010/main" val="2608282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358CF-2E43-4106-88D0-382AF161B4CC}"/>
              </a:ext>
            </a:extLst>
          </p:cNvPr>
          <p:cNvSpPr>
            <a:spLocks noGrp="1"/>
          </p:cNvSpPr>
          <p:nvPr>
            <p:ph type="title"/>
          </p:nvPr>
        </p:nvSpPr>
        <p:spPr/>
        <p:txBody>
          <a:bodyPr/>
          <a:lstStyle/>
          <a:p>
            <a:r>
              <a:rPr lang="en-US" dirty="0"/>
              <a:t>Director Summit</a:t>
            </a:r>
          </a:p>
        </p:txBody>
      </p:sp>
      <p:sp>
        <p:nvSpPr>
          <p:cNvPr id="3" name="Content Placeholder 2">
            <a:extLst>
              <a:ext uri="{FF2B5EF4-FFF2-40B4-BE49-F238E27FC236}">
                <a16:creationId xmlns:a16="http://schemas.microsoft.com/office/drawing/2014/main" id="{A5988E3E-16EF-431F-9A80-00A6A5590C34}"/>
              </a:ext>
            </a:extLst>
          </p:cNvPr>
          <p:cNvSpPr>
            <a:spLocks noGrp="1"/>
          </p:cNvSpPr>
          <p:nvPr>
            <p:ph idx="1"/>
          </p:nvPr>
        </p:nvSpPr>
        <p:spPr/>
        <p:txBody>
          <a:bodyPr>
            <a:normAutofit fontScale="85000" lnSpcReduction="20000"/>
          </a:bodyPr>
          <a:lstStyle/>
          <a:p>
            <a:pPr marL="0" indent="0">
              <a:buNone/>
            </a:pPr>
            <a:r>
              <a:rPr lang="en-US" b="0" i="0" dirty="0">
                <a:solidFill>
                  <a:srgbClr val="000000"/>
                </a:solidFill>
                <a:effectLst/>
              </a:rPr>
              <a:t>OSDE-Office of Special Education Services is offering a two-day Directors' Summit. The 2-day Directors' Summit will be in-person, offered at six different regional locations across Oklahoma during the first two weeks in September.</a:t>
            </a:r>
          </a:p>
          <a:p>
            <a:pPr algn="l"/>
            <a:r>
              <a:rPr lang="en-US" b="1" dirty="0">
                <a:solidFill>
                  <a:srgbClr val="000000"/>
                </a:solidFill>
                <a:effectLst/>
              </a:rPr>
              <a:t>Day One</a:t>
            </a:r>
            <a:r>
              <a:rPr lang="en-US" dirty="0">
                <a:solidFill>
                  <a:srgbClr val="000000"/>
                </a:solidFill>
                <a:effectLst/>
              </a:rPr>
              <a:t>: The first day aims to build the knowledge of the "</a:t>
            </a:r>
            <a:r>
              <a:rPr lang="en-US" b="1" dirty="0">
                <a:solidFill>
                  <a:srgbClr val="000000"/>
                </a:solidFill>
                <a:effectLst/>
              </a:rPr>
              <a:t>new</a:t>
            </a:r>
            <a:r>
              <a:rPr lang="en-US" dirty="0">
                <a:solidFill>
                  <a:srgbClr val="000000"/>
                </a:solidFill>
                <a:effectLst/>
              </a:rPr>
              <a:t>" 2024 amendments to the Oklahoma Special Education Policies and Procedures.</a:t>
            </a:r>
          </a:p>
          <a:p>
            <a:pPr algn="l"/>
            <a:r>
              <a:rPr lang="en-US" b="1" dirty="0">
                <a:solidFill>
                  <a:srgbClr val="000000"/>
                </a:solidFill>
                <a:effectLst/>
              </a:rPr>
              <a:t>Day Two</a:t>
            </a:r>
            <a:r>
              <a:rPr lang="en-US" dirty="0">
                <a:solidFill>
                  <a:srgbClr val="000000"/>
                </a:solidFill>
                <a:effectLst/>
              </a:rPr>
              <a:t>: The second day aims to provide updates to the U.S. Department of Education, Office of Special Education Programs (OSEP) requirements for monitoring and compliance, and targeted guidance regarding common compliance errors in Oklahoma.</a:t>
            </a:r>
          </a:p>
          <a:p>
            <a:pPr marL="0" indent="0">
              <a:buNone/>
            </a:pPr>
            <a:endParaRPr lang="en-US" dirty="0"/>
          </a:p>
        </p:txBody>
      </p:sp>
      <p:sp>
        <p:nvSpPr>
          <p:cNvPr id="4" name="Footer Placeholder 3">
            <a:extLst>
              <a:ext uri="{FF2B5EF4-FFF2-40B4-BE49-F238E27FC236}">
                <a16:creationId xmlns:a16="http://schemas.microsoft.com/office/drawing/2014/main" id="{61F289CA-68EC-43FB-BD43-EC1F882DD510}"/>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33FFA0E3-C88C-4198-A4E3-58A4B3CC957C}"/>
              </a:ext>
            </a:extLst>
          </p:cNvPr>
          <p:cNvSpPr>
            <a:spLocks noGrp="1"/>
          </p:cNvSpPr>
          <p:nvPr>
            <p:ph type="sldNum" sz="quarter" idx="12"/>
          </p:nvPr>
        </p:nvSpPr>
        <p:spPr/>
        <p:txBody>
          <a:bodyPr/>
          <a:lstStyle/>
          <a:p>
            <a:fld id="{D5CA4161-6EC3-4748-B7F3-82EA64CE3DD4}" type="slidenum">
              <a:rPr lang="en-US" smtClean="0"/>
              <a:pPr/>
              <a:t>24</a:t>
            </a:fld>
            <a:endParaRPr lang="en-US" dirty="0"/>
          </a:p>
        </p:txBody>
      </p:sp>
    </p:spTree>
    <p:extLst>
      <p:ext uri="{BB962C8B-B14F-4D97-AF65-F5344CB8AC3E}">
        <p14:creationId xmlns:p14="http://schemas.microsoft.com/office/powerpoint/2010/main" val="204717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EFB67-571A-4148-814C-D2D0A3C333BB}"/>
              </a:ext>
            </a:extLst>
          </p:cNvPr>
          <p:cNvSpPr>
            <a:spLocks noGrp="1"/>
          </p:cNvSpPr>
          <p:nvPr>
            <p:ph type="title"/>
          </p:nvPr>
        </p:nvSpPr>
        <p:spPr/>
        <p:txBody>
          <a:bodyPr/>
          <a:lstStyle/>
          <a:p>
            <a:r>
              <a:rPr lang="en-US" dirty="0"/>
              <a:t>Director Summit Dates</a:t>
            </a:r>
          </a:p>
        </p:txBody>
      </p:sp>
      <p:sp>
        <p:nvSpPr>
          <p:cNvPr id="3" name="Content Placeholder 2">
            <a:extLst>
              <a:ext uri="{FF2B5EF4-FFF2-40B4-BE49-F238E27FC236}">
                <a16:creationId xmlns:a16="http://schemas.microsoft.com/office/drawing/2014/main" id="{60C30E34-E31A-48DB-B4D4-0FBC501BB29E}"/>
              </a:ext>
            </a:extLst>
          </p:cNvPr>
          <p:cNvSpPr>
            <a:spLocks noGrp="1"/>
          </p:cNvSpPr>
          <p:nvPr>
            <p:ph idx="1"/>
          </p:nvPr>
        </p:nvSpPr>
        <p:spPr/>
        <p:txBody>
          <a:bodyPr/>
          <a:lstStyle/>
          <a:p>
            <a:pPr algn="l">
              <a:buFont typeface="Arial" panose="020B0604020202020204" pitchFamily="34" charset="0"/>
              <a:buChar char="•"/>
            </a:pPr>
            <a:r>
              <a:rPr lang="en-US" sz="2800" b="0" i="0" dirty="0">
                <a:solidFill>
                  <a:srgbClr val="000000"/>
                </a:solidFill>
                <a:effectLst/>
                <a:hlinkClick r:id="rId2"/>
              </a:rPr>
              <a:t>Duncan, Oklahoma</a:t>
            </a:r>
            <a:r>
              <a:rPr lang="en-US" sz="2800" b="0" i="0" dirty="0">
                <a:solidFill>
                  <a:srgbClr val="000000"/>
                </a:solidFill>
                <a:effectLst/>
              </a:rPr>
              <a:t>: September 3-4, 2024</a:t>
            </a:r>
          </a:p>
          <a:p>
            <a:pPr algn="l">
              <a:buFont typeface="Arial" panose="020B0604020202020204" pitchFamily="34" charset="0"/>
              <a:buChar char="•"/>
            </a:pPr>
            <a:r>
              <a:rPr lang="en-US" sz="2800" b="0" i="0" dirty="0">
                <a:solidFill>
                  <a:srgbClr val="000000"/>
                </a:solidFill>
                <a:effectLst/>
                <a:hlinkClick r:id="rId3"/>
              </a:rPr>
              <a:t>Burns Flat, Oklahoma</a:t>
            </a:r>
            <a:r>
              <a:rPr lang="en-US" sz="2800" b="0" i="0" dirty="0">
                <a:solidFill>
                  <a:srgbClr val="000000"/>
                </a:solidFill>
                <a:effectLst/>
              </a:rPr>
              <a:t>: September 4-5, 2024</a:t>
            </a:r>
          </a:p>
          <a:p>
            <a:pPr algn="l">
              <a:buFont typeface="Arial" panose="020B0604020202020204" pitchFamily="34" charset="0"/>
              <a:buChar char="•"/>
            </a:pPr>
            <a:r>
              <a:rPr lang="en-US" sz="2800" b="0" i="0" dirty="0">
                <a:solidFill>
                  <a:srgbClr val="000000"/>
                </a:solidFill>
                <a:effectLst/>
                <a:hlinkClick r:id="rId4"/>
              </a:rPr>
              <a:t>McAlester, Oklahoma</a:t>
            </a:r>
            <a:r>
              <a:rPr lang="en-US" sz="2800" b="0" i="0" dirty="0">
                <a:solidFill>
                  <a:srgbClr val="000000"/>
                </a:solidFill>
                <a:effectLst/>
              </a:rPr>
              <a:t>: September 5-6, 2024</a:t>
            </a:r>
          </a:p>
          <a:p>
            <a:pPr algn="l">
              <a:buFont typeface="Arial" panose="020B0604020202020204" pitchFamily="34" charset="0"/>
              <a:buChar char="•"/>
            </a:pPr>
            <a:r>
              <a:rPr lang="en-US" sz="2800" b="0" i="0" dirty="0">
                <a:solidFill>
                  <a:srgbClr val="000000"/>
                </a:solidFill>
                <a:effectLst/>
                <a:hlinkClick r:id="rId5"/>
              </a:rPr>
              <a:t>Oklahoma City, Oklahoma</a:t>
            </a:r>
            <a:r>
              <a:rPr lang="en-US" sz="2800" b="0" i="0" dirty="0">
                <a:solidFill>
                  <a:srgbClr val="000000"/>
                </a:solidFill>
                <a:effectLst/>
              </a:rPr>
              <a:t>: September 6 and September 9, 2024</a:t>
            </a:r>
          </a:p>
          <a:p>
            <a:pPr algn="l">
              <a:buFont typeface="Arial" panose="020B0604020202020204" pitchFamily="34" charset="0"/>
              <a:buChar char="•"/>
            </a:pPr>
            <a:r>
              <a:rPr lang="en-US" sz="2800" b="0" i="0" dirty="0">
                <a:solidFill>
                  <a:srgbClr val="000000"/>
                </a:solidFill>
                <a:effectLst/>
                <a:hlinkClick r:id="rId6"/>
              </a:rPr>
              <a:t>Owasso, Oklahoma</a:t>
            </a:r>
            <a:r>
              <a:rPr lang="en-US" sz="2800" b="0" i="0" dirty="0">
                <a:solidFill>
                  <a:srgbClr val="000000"/>
                </a:solidFill>
                <a:effectLst/>
              </a:rPr>
              <a:t>: September 9-10, 2024</a:t>
            </a:r>
          </a:p>
          <a:p>
            <a:pPr algn="l">
              <a:buFont typeface="Arial" panose="020B0604020202020204" pitchFamily="34" charset="0"/>
              <a:buChar char="•"/>
            </a:pPr>
            <a:r>
              <a:rPr lang="en-US" sz="2800" b="0" i="0" dirty="0">
                <a:solidFill>
                  <a:srgbClr val="000000"/>
                </a:solidFill>
                <a:effectLst/>
                <a:hlinkClick r:id="rId7"/>
              </a:rPr>
              <a:t>Enid, Oklahoma</a:t>
            </a:r>
            <a:r>
              <a:rPr lang="en-US" sz="2800" b="0" i="0" dirty="0">
                <a:solidFill>
                  <a:srgbClr val="000000"/>
                </a:solidFill>
                <a:effectLst/>
              </a:rPr>
              <a:t>: September 10-11, 2024</a:t>
            </a:r>
          </a:p>
          <a:p>
            <a:endParaRPr lang="en-US" dirty="0"/>
          </a:p>
        </p:txBody>
      </p:sp>
      <p:sp>
        <p:nvSpPr>
          <p:cNvPr id="4" name="Footer Placeholder 3">
            <a:extLst>
              <a:ext uri="{FF2B5EF4-FFF2-40B4-BE49-F238E27FC236}">
                <a16:creationId xmlns:a16="http://schemas.microsoft.com/office/drawing/2014/main" id="{C055C25A-7C23-4EB6-8048-33C53755834F}"/>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A1666194-78EE-4FAE-8DFB-456FDB133C43}"/>
              </a:ext>
            </a:extLst>
          </p:cNvPr>
          <p:cNvSpPr>
            <a:spLocks noGrp="1"/>
          </p:cNvSpPr>
          <p:nvPr>
            <p:ph type="sldNum" sz="quarter" idx="12"/>
          </p:nvPr>
        </p:nvSpPr>
        <p:spPr/>
        <p:txBody>
          <a:bodyPr/>
          <a:lstStyle/>
          <a:p>
            <a:fld id="{D5CA4161-6EC3-4748-B7F3-82EA64CE3DD4}" type="slidenum">
              <a:rPr lang="en-US" smtClean="0"/>
              <a:pPr/>
              <a:t>25</a:t>
            </a:fld>
            <a:endParaRPr lang="en-US" dirty="0"/>
          </a:p>
        </p:txBody>
      </p:sp>
    </p:spTree>
    <p:extLst>
      <p:ext uri="{BB962C8B-B14F-4D97-AF65-F5344CB8AC3E}">
        <p14:creationId xmlns:p14="http://schemas.microsoft.com/office/powerpoint/2010/main" val="3014056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41FF6-F89F-0FD0-9FBA-39349D338AA3}"/>
              </a:ext>
            </a:extLst>
          </p:cNvPr>
          <p:cNvSpPr>
            <a:spLocks noGrp="1"/>
          </p:cNvSpPr>
          <p:nvPr>
            <p:ph type="title"/>
          </p:nvPr>
        </p:nvSpPr>
        <p:spPr>
          <a:xfrm>
            <a:off x="294199" y="142344"/>
            <a:ext cx="11603603" cy="1325563"/>
          </a:xfrm>
        </p:spPr>
        <p:txBody>
          <a:bodyPr/>
          <a:lstStyle/>
          <a:p>
            <a:r>
              <a:rPr lang="en-US" dirty="0"/>
              <a:t>Due Dates	</a:t>
            </a:r>
          </a:p>
        </p:txBody>
      </p:sp>
      <p:sp>
        <p:nvSpPr>
          <p:cNvPr id="3" name="Content Placeholder 2">
            <a:extLst>
              <a:ext uri="{FF2B5EF4-FFF2-40B4-BE49-F238E27FC236}">
                <a16:creationId xmlns:a16="http://schemas.microsoft.com/office/drawing/2014/main" id="{0004C74A-23A3-2F7E-3A59-EE214CD663B6}"/>
              </a:ext>
            </a:extLst>
          </p:cNvPr>
          <p:cNvSpPr>
            <a:spLocks noGrp="1"/>
          </p:cNvSpPr>
          <p:nvPr>
            <p:ph idx="1"/>
          </p:nvPr>
        </p:nvSpPr>
        <p:spPr>
          <a:xfrm>
            <a:off x="294199" y="1275127"/>
            <a:ext cx="11603603" cy="4901836"/>
          </a:xfrm>
        </p:spPr>
        <p:txBody>
          <a:bodyPr>
            <a:normAutofit/>
          </a:bodyPr>
          <a:lstStyle/>
          <a:p>
            <a:r>
              <a:rPr lang="en-US" dirty="0"/>
              <a:t>August 30 SPARK applications due for sped teacher coaching through SPDG, includes a stipend for participation</a:t>
            </a:r>
          </a:p>
          <a:p>
            <a:endParaRPr lang="en-US" dirty="0"/>
          </a:p>
          <a:p>
            <a:r>
              <a:rPr lang="en-US" dirty="0"/>
              <a:t>September 1 FY 24 Close Outs in GMS due</a:t>
            </a:r>
          </a:p>
          <a:p>
            <a:endParaRPr lang="en-US" dirty="0"/>
          </a:p>
          <a:p>
            <a:r>
              <a:rPr lang="en-US" dirty="0"/>
              <a:t>September 27 Professional Development Bonus Point Submission due for the 2023-2024 school year.</a:t>
            </a:r>
          </a:p>
        </p:txBody>
      </p:sp>
      <p:sp>
        <p:nvSpPr>
          <p:cNvPr id="4" name="Footer Placeholder 3">
            <a:extLst>
              <a:ext uri="{FF2B5EF4-FFF2-40B4-BE49-F238E27FC236}">
                <a16:creationId xmlns:a16="http://schemas.microsoft.com/office/drawing/2014/main" id="{327A68E6-2188-76C0-0E67-0ACDCC0A87B3}"/>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BF44FA3E-B180-1372-9EB1-B21EE6E15E0D}"/>
              </a:ext>
            </a:extLst>
          </p:cNvPr>
          <p:cNvSpPr>
            <a:spLocks noGrp="1"/>
          </p:cNvSpPr>
          <p:nvPr>
            <p:ph type="sldNum" sz="quarter" idx="12"/>
          </p:nvPr>
        </p:nvSpPr>
        <p:spPr/>
        <p:txBody>
          <a:bodyPr/>
          <a:lstStyle/>
          <a:p>
            <a:fld id="{D5CA4161-6EC3-4748-B7F3-82EA64CE3DD4}" type="slidenum">
              <a:rPr lang="en-US" smtClean="0"/>
              <a:pPr/>
              <a:t>26</a:t>
            </a:fld>
            <a:endParaRPr lang="en-US" dirty="0"/>
          </a:p>
        </p:txBody>
      </p:sp>
    </p:spTree>
    <p:extLst>
      <p:ext uri="{BB962C8B-B14F-4D97-AF65-F5344CB8AC3E}">
        <p14:creationId xmlns:p14="http://schemas.microsoft.com/office/powerpoint/2010/main" val="3356141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9850B-98F8-3DBA-9D46-E1AEC78F11DE}"/>
              </a:ext>
            </a:extLst>
          </p:cNvPr>
          <p:cNvSpPr>
            <a:spLocks noGrp="1"/>
          </p:cNvSpPr>
          <p:nvPr>
            <p:ph type="title"/>
          </p:nvPr>
        </p:nvSpPr>
        <p:spPr/>
        <p:txBody>
          <a:bodyPr/>
          <a:lstStyle/>
          <a:p>
            <a:r>
              <a:rPr lang="en-US" dirty="0"/>
              <a:t>Training	</a:t>
            </a:r>
          </a:p>
        </p:txBody>
      </p:sp>
      <p:sp>
        <p:nvSpPr>
          <p:cNvPr id="3" name="Content Placeholder 2">
            <a:extLst>
              <a:ext uri="{FF2B5EF4-FFF2-40B4-BE49-F238E27FC236}">
                <a16:creationId xmlns:a16="http://schemas.microsoft.com/office/drawing/2014/main" id="{AD41F821-4A1B-7E56-254B-6C5729F3FACD}"/>
              </a:ext>
            </a:extLst>
          </p:cNvPr>
          <p:cNvSpPr>
            <a:spLocks noGrp="1"/>
          </p:cNvSpPr>
          <p:nvPr>
            <p:ph idx="1"/>
          </p:nvPr>
        </p:nvSpPr>
        <p:spPr/>
        <p:txBody>
          <a:bodyPr>
            <a:normAutofit/>
          </a:bodyPr>
          <a:lstStyle/>
          <a:p>
            <a:r>
              <a:rPr lang="en-US" dirty="0"/>
              <a:t>*NEW* CPI Verbal Intervention (only)</a:t>
            </a:r>
          </a:p>
          <a:p>
            <a:pPr lvl="1"/>
            <a:r>
              <a:rPr lang="en-US" dirty="0"/>
              <a:t>August 29 Stillwater</a:t>
            </a:r>
          </a:p>
          <a:p>
            <a:pPr lvl="1"/>
            <a:r>
              <a:rPr lang="en-US" dirty="0"/>
              <a:t>September 5 Ardmore</a:t>
            </a:r>
          </a:p>
          <a:p>
            <a:r>
              <a:rPr lang="en-US" dirty="0"/>
              <a:t>Prong II Training</a:t>
            </a:r>
          </a:p>
          <a:p>
            <a:pPr lvl="1"/>
            <a:r>
              <a:rPr lang="en-US" dirty="0"/>
              <a:t>September 13 Sapulpa</a:t>
            </a:r>
          </a:p>
          <a:p>
            <a:pPr lvl="1"/>
            <a:r>
              <a:rPr lang="en-US" dirty="0"/>
              <a:t>September 20 El Reno</a:t>
            </a:r>
          </a:p>
          <a:p>
            <a:r>
              <a:rPr lang="en-US" dirty="0"/>
              <a:t>Early Childhood Data Open Door</a:t>
            </a:r>
          </a:p>
          <a:p>
            <a:pPr lvl="1"/>
            <a:r>
              <a:rPr lang="en-US" dirty="0"/>
              <a:t>September 19 Virtual</a:t>
            </a:r>
          </a:p>
          <a:p>
            <a:pPr lvl="1"/>
            <a:endParaRPr lang="en-US" dirty="0"/>
          </a:p>
          <a:p>
            <a:pPr lvl="1"/>
            <a:endParaRPr lang="en-US" dirty="0"/>
          </a:p>
        </p:txBody>
      </p:sp>
      <p:sp>
        <p:nvSpPr>
          <p:cNvPr id="4" name="Footer Placeholder 3">
            <a:extLst>
              <a:ext uri="{FF2B5EF4-FFF2-40B4-BE49-F238E27FC236}">
                <a16:creationId xmlns:a16="http://schemas.microsoft.com/office/drawing/2014/main" id="{DB714531-4EAA-664D-DD81-CF164DEDFCB0}"/>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9B3962A1-E3D5-07C1-44B7-CEEA9BBBA6B1}"/>
              </a:ext>
            </a:extLst>
          </p:cNvPr>
          <p:cNvSpPr>
            <a:spLocks noGrp="1"/>
          </p:cNvSpPr>
          <p:nvPr>
            <p:ph type="sldNum" sz="quarter" idx="12"/>
          </p:nvPr>
        </p:nvSpPr>
        <p:spPr/>
        <p:txBody>
          <a:bodyPr/>
          <a:lstStyle/>
          <a:p>
            <a:fld id="{D5CA4161-6EC3-4748-B7F3-82EA64CE3DD4}" type="slidenum">
              <a:rPr lang="en-US" smtClean="0"/>
              <a:pPr/>
              <a:t>27</a:t>
            </a:fld>
            <a:endParaRPr lang="en-US" dirty="0"/>
          </a:p>
        </p:txBody>
      </p:sp>
    </p:spTree>
    <p:extLst>
      <p:ext uri="{BB962C8B-B14F-4D97-AF65-F5344CB8AC3E}">
        <p14:creationId xmlns:p14="http://schemas.microsoft.com/office/powerpoint/2010/main" val="34573459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0CB42-CE30-0B53-CD04-A0D5925B6687}"/>
              </a:ext>
            </a:extLst>
          </p:cNvPr>
          <p:cNvSpPr>
            <a:spLocks noGrp="1"/>
          </p:cNvSpPr>
          <p:nvPr>
            <p:ph type="title"/>
          </p:nvPr>
        </p:nvSpPr>
        <p:spPr/>
        <p:txBody>
          <a:bodyPr/>
          <a:lstStyle/>
          <a:p>
            <a:r>
              <a:rPr lang="en-US" dirty="0"/>
              <a:t>Oklahoma School-Based Therapist Network</a:t>
            </a:r>
          </a:p>
        </p:txBody>
      </p:sp>
      <p:sp>
        <p:nvSpPr>
          <p:cNvPr id="3" name="Content Placeholder 2">
            <a:extLst>
              <a:ext uri="{FF2B5EF4-FFF2-40B4-BE49-F238E27FC236}">
                <a16:creationId xmlns:a16="http://schemas.microsoft.com/office/drawing/2014/main" id="{4CFEBF8B-08FF-C34C-3322-D9CE5C7B161F}"/>
              </a:ext>
            </a:extLst>
          </p:cNvPr>
          <p:cNvSpPr>
            <a:spLocks noGrp="1"/>
          </p:cNvSpPr>
          <p:nvPr>
            <p:ph idx="1"/>
          </p:nvPr>
        </p:nvSpPr>
        <p:spPr/>
        <p:txBody>
          <a:bodyPr>
            <a:normAutofit fontScale="85000" lnSpcReduction="10000"/>
          </a:bodyPr>
          <a:lstStyle/>
          <a:p>
            <a:r>
              <a:rPr lang="en-US" dirty="0"/>
              <a:t>In partnership with the Lee Mitchener Tolbert Center for Developmental Disabilities, Oklahoma Autism Network, and OU Health Science Center</a:t>
            </a:r>
          </a:p>
          <a:p>
            <a:r>
              <a:rPr lang="en-US" dirty="0"/>
              <a:t>Providing:</a:t>
            </a:r>
          </a:p>
          <a:p>
            <a:pPr lvl="1"/>
            <a:r>
              <a:rPr lang="en-US" dirty="0"/>
              <a:t>Continuing Education (Conferences, Webinars, Lunch &amp; Learn 1</a:t>
            </a:r>
            <a:r>
              <a:rPr lang="en-US" baseline="30000" dirty="0"/>
              <a:t>st</a:t>
            </a:r>
            <a:r>
              <a:rPr lang="en-US" dirty="0"/>
              <a:t> year School Therapist Training Series)</a:t>
            </a:r>
          </a:p>
          <a:p>
            <a:pPr lvl="1"/>
            <a:r>
              <a:rPr lang="en-US" dirty="0"/>
              <a:t>Technical Support/Consultation</a:t>
            </a:r>
          </a:p>
          <a:p>
            <a:pPr lvl="1"/>
            <a:r>
              <a:rPr lang="en-US" dirty="0"/>
              <a:t>Online Resource Library</a:t>
            </a:r>
          </a:p>
          <a:p>
            <a:r>
              <a:rPr lang="en-US" dirty="0">
                <a:hlinkClick r:id="rId2"/>
              </a:rPr>
              <a:t>Megan.Salisbury@sde.ok.gov</a:t>
            </a:r>
            <a:r>
              <a:rPr lang="en-US" dirty="0"/>
              <a:t>  to be added to the SB Therapist listserv </a:t>
            </a:r>
          </a:p>
          <a:p>
            <a:r>
              <a:rPr lang="en-US" dirty="0">
                <a:hlinkClick r:id="rId3"/>
              </a:rPr>
              <a:t>michele-deberry@oushc.edu</a:t>
            </a:r>
            <a:r>
              <a:rPr lang="en-US" dirty="0"/>
              <a:t> for any questions</a:t>
            </a:r>
          </a:p>
        </p:txBody>
      </p:sp>
      <p:sp>
        <p:nvSpPr>
          <p:cNvPr id="4" name="Footer Placeholder 3">
            <a:extLst>
              <a:ext uri="{FF2B5EF4-FFF2-40B4-BE49-F238E27FC236}">
                <a16:creationId xmlns:a16="http://schemas.microsoft.com/office/drawing/2014/main" id="{1C5BB9F5-3F97-2C15-275E-FAECC61258D8}"/>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CF58B044-F8AF-A072-D945-E22E7879EFCE}"/>
              </a:ext>
            </a:extLst>
          </p:cNvPr>
          <p:cNvSpPr>
            <a:spLocks noGrp="1"/>
          </p:cNvSpPr>
          <p:nvPr>
            <p:ph type="sldNum" sz="quarter" idx="12"/>
          </p:nvPr>
        </p:nvSpPr>
        <p:spPr/>
        <p:txBody>
          <a:bodyPr/>
          <a:lstStyle/>
          <a:p>
            <a:fld id="{D5CA4161-6EC3-4748-B7F3-82EA64CE3DD4}" type="slidenum">
              <a:rPr lang="en-US" smtClean="0"/>
              <a:pPr/>
              <a:t>28</a:t>
            </a:fld>
            <a:endParaRPr lang="en-US" dirty="0"/>
          </a:p>
        </p:txBody>
      </p:sp>
    </p:spTree>
    <p:extLst>
      <p:ext uri="{BB962C8B-B14F-4D97-AF65-F5344CB8AC3E}">
        <p14:creationId xmlns:p14="http://schemas.microsoft.com/office/powerpoint/2010/main" val="1348929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92D52-554D-4394-9C5C-06901A1991BA}"/>
              </a:ext>
            </a:extLst>
          </p:cNvPr>
          <p:cNvSpPr>
            <a:spLocks noGrp="1"/>
          </p:cNvSpPr>
          <p:nvPr>
            <p:ph type="title"/>
          </p:nvPr>
        </p:nvSpPr>
        <p:spPr/>
        <p:txBody>
          <a:bodyPr/>
          <a:lstStyle/>
          <a:p>
            <a:r>
              <a:rPr lang="en-US" dirty="0"/>
              <a:t>Oklahoma’s Engaging Support Conference</a:t>
            </a:r>
          </a:p>
        </p:txBody>
      </p:sp>
      <p:sp>
        <p:nvSpPr>
          <p:cNvPr id="3" name="Content Placeholder 2">
            <a:extLst>
              <a:ext uri="{FF2B5EF4-FFF2-40B4-BE49-F238E27FC236}">
                <a16:creationId xmlns:a16="http://schemas.microsoft.com/office/drawing/2014/main" id="{824AEF06-0779-4019-892D-06A3609880A1}"/>
              </a:ext>
            </a:extLst>
          </p:cNvPr>
          <p:cNvSpPr>
            <a:spLocks noGrp="1"/>
          </p:cNvSpPr>
          <p:nvPr>
            <p:ph idx="1"/>
          </p:nvPr>
        </p:nvSpPr>
        <p:spPr>
          <a:xfrm>
            <a:off x="294199" y="1556238"/>
            <a:ext cx="11603603" cy="4620725"/>
          </a:xfrm>
        </p:spPr>
        <p:txBody>
          <a:bodyPr>
            <a:normAutofit fontScale="62500" lnSpcReduction="20000"/>
          </a:bodyPr>
          <a:lstStyle/>
          <a:p>
            <a:pPr marL="0" indent="0" algn="l">
              <a:buNone/>
            </a:pPr>
            <a:r>
              <a:rPr lang="en-US" sz="4000" dirty="0">
                <a:solidFill>
                  <a:srgbClr val="000000"/>
                </a:solidFill>
                <a:effectLst/>
              </a:rPr>
              <a:t>The Oklahoma State Department of Education, Office of Special Education Services will be hosting our Annual Conference for Support Staff for the 2024-2025 School Year. </a:t>
            </a:r>
          </a:p>
          <a:p>
            <a:pPr marL="0" indent="0" algn="l">
              <a:buNone/>
            </a:pPr>
            <a:endParaRPr lang="en-US" sz="4000" dirty="0">
              <a:solidFill>
                <a:srgbClr val="000000"/>
              </a:solidFill>
              <a:effectLst/>
            </a:endParaRPr>
          </a:p>
          <a:p>
            <a:pPr algn="l">
              <a:buFont typeface="Arial" panose="020B0604020202020204" pitchFamily="34" charset="0"/>
              <a:buChar char="•"/>
            </a:pPr>
            <a:r>
              <a:rPr lang="en-US" sz="4000" b="0" i="0" dirty="0">
                <a:solidFill>
                  <a:srgbClr val="000000"/>
                </a:solidFill>
                <a:effectLst/>
              </a:rPr>
              <a:t>September 6, 2024: </a:t>
            </a:r>
            <a:r>
              <a:rPr lang="en-US" sz="4000" b="0" i="0" dirty="0">
                <a:solidFill>
                  <a:srgbClr val="000000"/>
                </a:solidFill>
                <a:effectLst/>
                <a:hlinkClick r:id="rId2"/>
              </a:rPr>
              <a:t>Ardmore, Oklahoma </a:t>
            </a:r>
            <a:endParaRPr lang="en-US" sz="4000" b="0" i="0" dirty="0">
              <a:solidFill>
                <a:srgbClr val="000000"/>
              </a:solidFill>
              <a:effectLst/>
            </a:endParaRPr>
          </a:p>
          <a:p>
            <a:pPr algn="l">
              <a:buFont typeface="Arial" panose="020B0604020202020204" pitchFamily="34" charset="0"/>
              <a:buChar char="•"/>
            </a:pPr>
            <a:r>
              <a:rPr lang="en-US" sz="4000" b="0" i="0" dirty="0">
                <a:solidFill>
                  <a:srgbClr val="000000"/>
                </a:solidFill>
                <a:effectLst/>
              </a:rPr>
              <a:t>November 1, 2024: </a:t>
            </a:r>
            <a:r>
              <a:rPr lang="en-US" sz="4000" b="0" i="0" dirty="0">
                <a:solidFill>
                  <a:srgbClr val="000000"/>
                </a:solidFill>
                <a:effectLst/>
                <a:hlinkClick r:id="rId3"/>
              </a:rPr>
              <a:t>Stillwater, Oklahoma</a:t>
            </a:r>
            <a:r>
              <a:rPr lang="en-US" sz="4000" b="0" i="0" dirty="0">
                <a:solidFill>
                  <a:srgbClr val="000000"/>
                </a:solidFill>
                <a:effectLst/>
              </a:rPr>
              <a:t> </a:t>
            </a:r>
          </a:p>
          <a:p>
            <a:pPr algn="l">
              <a:buFont typeface="Arial" panose="020B0604020202020204" pitchFamily="34" charset="0"/>
              <a:buChar char="•"/>
            </a:pPr>
            <a:r>
              <a:rPr lang="en-US" sz="4000" b="0" i="0" dirty="0">
                <a:solidFill>
                  <a:srgbClr val="000000"/>
                </a:solidFill>
                <a:effectLst/>
              </a:rPr>
              <a:t>January 30, 2025: </a:t>
            </a:r>
            <a:r>
              <a:rPr lang="en-US" sz="4000" b="0" i="0" dirty="0">
                <a:solidFill>
                  <a:srgbClr val="000000"/>
                </a:solidFill>
                <a:effectLst/>
                <a:hlinkClick r:id="rId4"/>
              </a:rPr>
              <a:t>Lawton, Oklahoma</a:t>
            </a:r>
            <a:r>
              <a:rPr lang="en-US" sz="4000" b="0" i="0" dirty="0">
                <a:solidFill>
                  <a:srgbClr val="000000"/>
                </a:solidFill>
                <a:effectLst/>
              </a:rPr>
              <a:t> </a:t>
            </a:r>
          </a:p>
          <a:p>
            <a:pPr algn="l">
              <a:buFont typeface="Arial" panose="020B0604020202020204" pitchFamily="34" charset="0"/>
              <a:buChar char="•"/>
            </a:pPr>
            <a:r>
              <a:rPr lang="en-US" sz="4000" b="0" i="0" dirty="0">
                <a:solidFill>
                  <a:srgbClr val="000000"/>
                </a:solidFill>
                <a:effectLst/>
              </a:rPr>
              <a:t>February 6, 2025: </a:t>
            </a:r>
            <a:r>
              <a:rPr lang="en-US" sz="4000" b="0" i="0" dirty="0">
                <a:solidFill>
                  <a:srgbClr val="000000"/>
                </a:solidFill>
                <a:effectLst/>
                <a:hlinkClick r:id="rId5"/>
              </a:rPr>
              <a:t>Guymon, Oklahoma</a:t>
            </a:r>
            <a:r>
              <a:rPr lang="en-US" sz="4000" b="0" i="0" dirty="0">
                <a:solidFill>
                  <a:srgbClr val="000000"/>
                </a:solidFill>
                <a:effectLst/>
              </a:rPr>
              <a:t> </a:t>
            </a:r>
          </a:p>
          <a:p>
            <a:pPr marL="0" indent="0" algn="l">
              <a:buNone/>
            </a:pPr>
            <a:endParaRPr lang="en-US" sz="4000" b="0" i="0" dirty="0">
              <a:solidFill>
                <a:srgbClr val="000000"/>
              </a:solidFill>
              <a:effectLst/>
            </a:endParaRPr>
          </a:p>
          <a:p>
            <a:pPr marL="0" indent="0" algn="l">
              <a:buNone/>
            </a:pPr>
            <a:r>
              <a:rPr lang="en-US" sz="4000" dirty="0">
                <a:solidFill>
                  <a:srgbClr val="000000"/>
                </a:solidFill>
                <a:effectLst/>
              </a:rPr>
              <a:t>If you have any questions about the Oklahoma's Engaging Support Conference, please email </a:t>
            </a:r>
            <a:r>
              <a:rPr lang="en-US" sz="4000" dirty="0">
                <a:solidFill>
                  <a:srgbClr val="0048FF"/>
                </a:solidFill>
                <a:effectLst/>
                <a:hlinkClick r:id="rId6"/>
              </a:rPr>
              <a:t>Megan Salisbury</a:t>
            </a:r>
            <a:r>
              <a:rPr lang="en-US" sz="4000" dirty="0">
                <a:solidFill>
                  <a:srgbClr val="000000"/>
                </a:solidFill>
                <a:effectLst/>
              </a:rPr>
              <a:t> or </a:t>
            </a:r>
            <a:r>
              <a:rPr lang="en-US" sz="4000" dirty="0">
                <a:solidFill>
                  <a:srgbClr val="0048FF"/>
                </a:solidFill>
                <a:effectLst/>
                <a:hlinkClick r:id="rId7"/>
              </a:rPr>
              <a:t>Abby Johnson</a:t>
            </a:r>
            <a:r>
              <a:rPr lang="en-US" sz="4000" dirty="0">
                <a:solidFill>
                  <a:srgbClr val="000000"/>
                </a:solidFill>
                <a:effectLst/>
              </a:rPr>
              <a:t>. </a:t>
            </a:r>
          </a:p>
          <a:p>
            <a:endParaRPr lang="en-US" dirty="0"/>
          </a:p>
        </p:txBody>
      </p:sp>
      <p:sp>
        <p:nvSpPr>
          <p:cNvPr id="4" name="Footer Placeholder 3">
            <a:extLst>
              <a:ext uri="{FF2B5EF4-FFF2-40B4-BE49-F238E27FC236}">
                <a16:creationId xmlns:a16="http://schemas.microsoft.com/office/drawing/2014/main" id="{ED9F0775-075B-44DE-8690-7E03FB579D6A}"/>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F5B355EF-64FD-473E-94D7-DC1836E95B5F}"/>
              </a:ext>
            </a:extLst>
          </p:cNvPr>
          <p:cNvSpPr>
            <a:spLocks noGrp="1"/>
          </p:cNvSpPr>
          <p:nvPr>
            <p:ph type="sldNum" sz="quarter" idx="12"/>
          </p:nvPr>
        </p:nvSpPr>
        <p:spPr/>
        <p:txBody>
          <a:bodyPr/>
          <a:lstStyle/>
          <a:p>
            <a:fld id="{D5CA4161-6EC3-4748-B7F3-82EA64CE3DD4}" type="slidenum">
              <a:rPr lang="en-US" smtClean="0"/>
              <a:pPr/>
              <a:t>29</a:t>
            </a:fld>
            <a:endParaRPr lang="en-US" dirty="0"/>
          </a:p>
        </p:txBody>
      </p:sp>
    </p:spTree>
    <p:extLst>
      <p:ext uri="{BB962C8B-B14F-4D97-AF65-F5344CB8AC3E}">
        <p14:creationId xmlns:p14="http://schemas.microsoft.com/office/powerpoint/2010/main" val="2959208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EAF1359E-E38F-75D4-54E5-4C9B988BBC68}"/>
              </a:ext>
            </a:extLst>
          </p:cNvPr>
          <p:cNvPicPr>
            <a:picLocks noGrp="1" noChangeAspect="1"/>
          </p:cNvPicPr>
          <p:nvPr>
            <p:ph idx="1"/>
          </p:nvPr>
        </p:nvPicPr>
        <p:blipFill>
          <a:blip r:embed="rId2"/>
          <a:stretch>
            <a:fillRect/>
          </a:stretch>
        </p:blipFill>
        <p:spPr>
          <a:xfrm>
            <a:off x="3310466" y="643466"/>
            <a:ext cx="5571067" cy="5571067"/>
          </a:xfrm>
          <a:prstGeom prst="rect">
            <a:avLst/>
          </a:prstGeom>
        </p:spPr>
      </p:pic>
      <p:sp>
        <p:nvSpPr>
          <p:cNvPr id="4" name="Footer Placeholder 3">
            <a:extLst>
              <a:ext uri="{FF2B5EF4-FFF2-40B4-BE49-F238E27FC236}">
                <a16:creationId xmlns:a16="http://schemas.microsoft.com/office/drawing/2014/main" id="{31F7489E-DE34-2A1B-6ABC-5CEF58CA222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gn="ctr">
              <a:spcAft>
                <a:spcPts val="600"/>
              </a:spcAft>
            </a:pPr>
            <a:r>
              <a:rPr lang="en-US" kern="1200">
                <a:solidFill>
                  <a:schemeClr val="tx1">
                    <a:tint val="75000"/>
                  </a:schemeClr>
                </a:solidFill>
                <a:latin typeface="+mn-lt"/>
                <a:ea typeface="+mn-ea"/>
                <a:cs typeface="+mn-cs"/>
              </a:rPr>
              <a:t>Director Update July 2024</a:t>
            </a:r>
            <a:endParaRPr lang="en-US" kern="1200" dirty="0">
              <a:solidFill>
                <a:schemeClr val="tx1">
                  <a:tint val="75000"/>
                </a:schemeClr>
              </a:solidFill>
              <a:latin typeface="+mn-lt"/>
              <a:ea typeface="+mn-ea"/>
              <a:cs typeface="+mn-cs"/>
            </a:endParaRPr>
          </a:p>
        </p:txBody>
      </p:sp>
      <p:sp>
        <p:nvSpPr>
          <p:cNvPr id="5" name="Slide Number Placeholder 4">
            <a:extLst>
              <a:ext uri="{FF2B5EF4-FFF2-40B4-BE49-F238E27FC236}">
                <a16:creationId xmlns:a16="http://schemas.microsoft.com/office/drawing/2014/main" id="{EE879064-DC6D-F888-17E3-BFD00940F2DB}"/>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D5CA4161-6EC3-4748-B7F3-82EA64CE3DD4}" type="slidenum">
              <a:rPr lang="en-US" smtClean="0">
                <a:solidFill>
                  <a:schemeClr val="tx1">
                    <a:tint val="75000"/>
                  </a:schemeClr>
                </a:solidFill>
              </a:rPr>
              <a:pPr>
                <a:spcAft>
                  <a:spcPts val="600"/>
                </a:spcAft>
              </a:pPr>
              <a:t>3</a:t>
            </a:fld>
            <a:endParaRPr lang="en-US">
              <a:solidFill>
                <a:schemeClr val="tx1">
                  <a:tint val="75000"/>
                </a:schemeClr>
              </a:solidFill>
            </a:endParaRPr>
          </a:p>
        </p:txBody>
      </p:sp>
    </p:spTree>
    <p:extLst>
      <p:ext uri="{BB962C8B-B14F-4D97-AF65-F5344CB8AC3E}">
        <p14:creationId xmlns:p14="http://schemas.microsoft.com/office/powerpoint/2010/main" val="31575628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9AE11-4096-EBBC-992F-DCE912FDDC32}"/>
              </a:ext>
            </a:extLst>
          </p:cNvPr>
          <p:cNvSpPr>
            <a:spLocks noGrp="1"/>
          </p:cNvSpPr>
          <p:nvPr>
            <p:ph type="title"/>
          </p:nvPr>
        </p:nvSpPr>
        <p:spPr/>
        <p:txBody>
          <a:bodyPr/>
          <a:lstStyle/>
          <a:p>
            <a:r>
              <a:rPr lang="en-US" dirty="0"/>
              <a:t>Paraprofessional Asynchronous Training Modules – Direct Step (LRP)</a:t>
            </a:r>
          </a:p>
        </p:txBody>
      </p:sp>
      <p:sp>
        <p:nvSpPr>
          <p:cNvPr id="3" name="Content Placeholder 2">
            <a:extLst>
              <a:ext uri="{FF2B5EF4-FFF2-40B4-BE49-F238E27FC236}">
                <a16:creationId xmlns:a16="http://schemas.microsoft.com/office/drawing/2014/main" id="{69FAEC19-ED9A-7A79-FBD2-CB1DD4D774BD}"/>
              </a:ext>
            </a:extLst>
          </p:cNvPr>
          <p:cNvSpPr>
            <a:spLocks noGrp="1"/>
          </p:cNvSpPr>
          <p:nvPr>
            <p:ph idx="1"/>
          </p:nvPr>
        </p:nvSpPr>
        <p:spPr/>
        <p:txBody>
          <a:bodyPr/>
          <a:lstStyle/>
          <a:p>
            <a:r>
              <a:rPr lang="en-US" dirty="0"/>
              <a:t>1500 paraprofessionals</a:t>
            </a:r>
          </a:p>
          <a:p>
            <a:r>
              <a:rPr lang="en-US" dirty="0"/>
              <a:t>Each receive a bundle of 10 modules (not required to complete all of the modules)</a:t>
            </a:r>
          </a:p>
          <a:p>
            <a:r>
              <a:rPr lang="en-US" dirty="0"/>
              <a:t>Self paced</a:t>
            </a:r>
          </a:p>
          <a:p>
            <a:r>
              <a:rPr lang="en-US" dirty="0"/>
              <a:t>Results in a certificate of completion</a:t>
            </a:r>
          </a:p>
          <a:p>
            <a:r>
              <a:rPr lang="en-US" dirty="0"/>
              <a:t>Opens August 12</a:t>
            </a:r>
          </a:p>
        </p:txBody>
      </p:sp>
      <p:sp>
        <p:nvSpPr>
          <p:cNvPr id="4" name="Footer Placeholder 3">
            <a:extLst>
              <a:ext uri="{FF2B5EF4-FFF2-40B4-BE49-F238E27FC236}">
                <a16:creationId xmlns:a16="http://schemas.microsoft.com/office/drawing/2014/main" id="{E543FE77-5076-1F7F-948D-C11A62405E53}"/>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4B81D835-85D8-2677-958A-4AF7B5496BFD}"/>
              </a:ext>
            </a:extLst>
          </p:cNvPr>
          <p:cNvSpPr>
            <a:spLocks noGrp="1"/>
          </p:cNvSpPr>
          <p:nvPr>
            <p:ph type="sldNum" sz="quarter" idx="12"/>
          </p:nvPr>
        </p:nvSpPr>
        <p:spPr/>
        <p:txBody>
          <a:bodyPr/>
          <a:lstStyle/>
          <a:p>
            <a:fld id="{D5CA4161-6EC3-4748-B7F3-82EA64CE3DD4}" type="slidenum">
              <a:rPr lang="en-US" smtClean="0"/>
              <a:pPr/>
              <a:t>30</a:t>
            </a:fld>
            <a:endParaRPr lang="en-US" dirty="0"/>
          </a:p>
        </p:txBody>
      </p:sp>
    </p:spTree>
    <p:extLst>
      <p:ext uri="{BB962C8B-B14F-4D97-AF65-F5344CB8AC3E}">
        <p14:creationId xmlns:p14="http://schemas.microsoft.com/office/powerpoint/2010/main" val="510359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89CCA-9876-A4FF-37B1-2E47CCC5D1BD}"/>
              </a:ext>
            </a:extLst>
          </p:cNvPr>
          <p:cNvSpPr>
            <a:spLocks noGrp="1"/>
          </p:cNvSpPr>
          <p:nvPr>
            <p:ph type="title"/>
          </p:nvPr>
        </p:nvSpPr>
        <p:spPr/>
        <p:txBody>
          <a:bodyPr/>
          <a:lstStyle/>
          <a:p>
            <a:r>
              <a:rPr lang="en-US" dirty="0"/>
              <a:t>Early Childhood Transition Training</a:t>
            </a:r>
            <a:br>
              <a:rPr lang="en-US" dirty="0"/>
            </a:br>
            <a:r>
              <a:rPr lang="en-US" dirty="0"/>
              <a:t>From </a:t>
            </a:r>
            <a:r>
              <a:rPr lang="en-US" dirty="0" err="1"/>
              <a:t>SoonerStart</a:t>
            </a:r>
            <a:r>
              <a:rPr lang="en-US" dirty="0"/>
              <a:t> to LEA</a:t>
            </a:r>
          </a:p>
        </p:txBody>
      </p:sp>
      <p:sp>
        <p:nvSpPr>
          <p:cNvPr id="3" name="Content Placeholder 2">
            <a:extLst>
              <a:ext uri="{FF2B5EF4-FFF2-40B4-BE49-F238E27FC236}">
                <a16:creationId xmlns:a16="http://schemas.microsoft.com/office/drawing/2014/main" id="{9B63DE59-A6AC-616C-80F8-5708443F9CC5}"/>
              </a:ext>
            </a:extLst>
          </p:cNvPr>
          <p:cNvSpPr>
            <a:spLocks noGrp="1"/>
          </p:cNvSpPr>
          <p:nvPr>
            <p:ph idx="1"/>
          </p:nvPr>
        </p:nvSpPr>
        <p:spPr/>
        <p:txBody>
          <a:bodyPr>
            <a:normAutofit fontScale="92500" lnSpcReduction="20000"/>
          </a:bodyPr>
          <a:lstStyle/>
          <a:p>
            <a:r>
              <a:rPr lang="en-US" dirty="0"/>
              <a:t>Wednesday, October 2, 2024, 9:00 AM - 12:00 PM: </a:t>
            </a:r>
          </a:p>
          <a:p>
            <a:pPr lvl="1"/>
            <a:r>
              <a:rPr lang="en-US" dirty="0"/>
              <a:t>Oklahoma City </a:t>
            </a:r>
          </a:p>
          <a:p>
            <a:r>
              <a:rPr lang="en-US" dirty="0"/>
              <a:t>Tuesday, October 15, 2024, 9:00 AM - 12:00 PM: </a:t>
            </a:r>
          </a:p>
          <a:p>
            <a:pPr lvl="1"/>
            <a:r>
              <a:rPr lang="en-US" dirty="0"/>
              <a:t>Enid</a:t>
            </a:r>
          </a:p>
          <a:p>
            <a:r>
              <a:rPr lang="en-US" dirty="0"/>
              <a:t> Monday, October 21, 2024, 9:00 AM - 12:00 PM:</a:t>
            </a:r>
          </a:p>
          <a:p>
            <a:pPr lvl="1"/>
            <a:r>
              <a:rPr lang="en-US" dirty="0"/>
              <a:t>Lawton</a:t>
            </a:r>
          </a:p>
          <a:p>
            <a:r>
              <a:rPr lang="en-US" dirty="0"/>
              <a:t> Tuesday, November 12, 2024, 12:30 PM - 3:30 PM </a:t>
            </a:r>
          </a:p>
          <a:p>
            <a:pPr lvl="1"/>
            <a:r>
              <a:rPr lang="en-US" dirty="0"/>
              <a:t>McAlester</a:t>
            </a:r>
          </a:p>
          <a:p>
            <a:r>
              <a:rPr lang="en-US" dirty="0"/>
              <a:t> Wednesday, November 13, 2024, 9:00 AM - 12:00 PM: </a:t>
            </a:r>
          </a:p>
          <a:p>
            <a:pPr lvl="1"/>
            <a:r>
              <a:rPr lang="en-US" dirty="0"/>
              <a:t>Tulsa</a:t>
            </a:r>
          </a:p>
        </p:txBody>
      </p:sp>
      <p:sp>
        <p:nvSpPr>
          <p:cNvPr id="4" name="Footer Placeholder 3">
            <a:extLst>
              <a:ext uri="{FF2B5EF4-FFF2-40B4-BE49-F238E27FC236}">
                <a16:creationId xmlns:a16="http://schemas.microsoft.com/office/drawing/2014/main" id="{62088BD8-B723-DD34-3C63-52A0622B4656}"/>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178ADA70-75C9-F668-AB14-B42BA6183F8E}"/>
              </a:ext>
            </a:extLst>
          </p:cNvPr>
          <p:cNvSpPr>
            <a:spLocks noGrp="1"/>
          </p:cNvSpPr>
          <p:nvPr>
            <p:ph type="sldNum" sz="quarter" idx="12"/>
          </p:nvPr>
        </p:nvSpPr>
        <p:spPr/>
        <p:txBody>
          <a:bodyPr/>
          <a:lstStyle/>
          <a:p>
            <a:fld id="{D5CA4161-6EC3-4748-B7F3-82EA64CE3DD4}" type="slidenum">
              <a:rPr lang="en-US" smtClean="0"/>
              <a:pPr/>
              <a:t>31</a:t>
            </a:fld>
            <a:endParaRPr lang="en-US" dirty="0"/>
          </a:p>
        </p:txBody>
      </p:sp>
    </p:spTree>
    <p:extLst>
      <p:ext uri="{BB962C8B-B14F-4D97-AF65-F5344CB8AC3E}">
        <p14:creationId xmlns:p14="http://schemas.microsoft.com/office/powerpoint/2010/main" val="1053951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4E623-8F00-2A7D-F46E-742F89A0975A}"/>
              </a:ext>
            </a:extLst>
          </p:cNvPr>
          <p:cNvSpPr>
            <a:spLocks noGrp="1"/>
          </p:cNvSpPr>
          <p:nvPr>
            <p:ph type="title"/>
          </p:nvPr>
        </p:nvSpPr>
        <p:spPr/>
        <p:txBody>
          <a:bodyPr/>
          <a:lstStyle/>
          <a:p>
            <a:r>
              <a:rPr lang="en-US" dirty="0"/>
              <a:t>Diabetes Management Training (DMT)</a:t>
            </a:r>
          </a:p>
        </p:txBody>
      </p:sp>
      <p:sp>
        <p:nvSpPr>
          <p:cNvPr id="3" name="Content Placeholder 2">
            <a:extLst>
              <a:ext uri="{FF2B5EF4-FFF2-40B4-BE49-F238E27FC236}">
                <a16:creationId xmlns:a16="http://schemas.microsoft.com/office/drawing/2014/main" id="{0049AAB0-225F-0A4F-4753-6560851CBAEC}"/>
              </a:ext>
            </a:extLst>
          </p:cNvPr>
          <p:cNvSpPr>
            <a:spLocks noGrp="1"/>
          </p:cNvSpPr>
          <p:nvPr>
            <p:ph idx="1"/>
          </p:nvPr>
        </p:nvSpPr>
        <p:spPr/>
        <p:txBody>
          <a:bodyPr>
            <a:normAutofit fontScale="92500" lnSpcReduction="10000"/>
          </a:bodyPr>
          <a:lstStyle/>
          <a:p>
            <a:r>
              <a:rPr lang="en-US" dirty="0"/>
              <a:t>Meets the requirements of </a:t>
            </a:r>
            <a:r>
              <a:rPr lang="en-US" b="0" i="0" u="sng" dirty="0">
                <a:solidFill>
                  <a:srgbClr val="000000"/>
                </a:solidFill>
                <a:effectLst/>
                <a:highlight>
                  <a:srgbClr val="FFFFFF"/>
                </a:highlight>
                <a:hlinkClick r:id="rId2"/>
              </a:rPr>
              <a:t>70 O.S. § 1210.196.5</a:t>
            </a:r>
            <a:endParaRPr lang="en-US" b="0" i="0" u="sng" dirty="0">
              <a:solidFill>
                <a:srgbClr val="000000"/>
              </a:solidFill>
              <a:effectLst/>
              <a:highlight>
                <a:srgbClr val="FFFFFF"/>
              </a:highlight>
            </a:endParaRPr>
          </a:p>
          <a:p>
            <a:r>
              <a:rPr lang="en-US" dirty="0">
                <a:solidFill>
                  <a:srgbClr val="000000"/>
                </a:solidFill>
                <a:highlight>
                  <a:srgbClr val="FFFFFF"/>
                </a:highlight>
              </a:rPr>
              <a:t>Live In Person</a:t>
            </a:r>
          </a:p>
          <a:p>
            <a:pPr lvl="1"/>
            <a:r>
              <a:rPr lang="en-US" b="0" i="0" dirty="0">
                <a:solidFill>
                  <a:srgbClr val="000000"/>
                </a:solidFill>
                <a:effectLst/>
                <a:highlight>
                  <a:srgbClr val="FFFFFF"/>
                </a:highlight>
                <a:latin typeface="Palatino"/>
              </a:rPr>
              <a:t>OKC Area: September 4, 2024- </a:t>
            </a:r>
            <a:r>
              <a:rPr lang="en-US" b="0" i="0" dirty="0">
                <a:solidFill>
                  <a:srgbClr val="000000"/>
                </a:solidFill>
                <a:effectLst/>
                <a:highlight>
                  <a:srgbClr val="FFFFFF"/>
                </a:highlight>
                <a:latin typeface="Palatino"/>
                <a:hlinkClick r:id="rId3" tooltip="events-osde.ticketleap.com/okc-area--diabetes-management-training-in-person/"/>
              </a:rPr>
              <a:t>Register Here</a:t>
            </a:r>
            <a:endParaRPr lang="en-US" dirty="0">
              <a:solidFill>
                <a:srgbClr val="000000"/>
              </a:solidFill>
              <a:highlight>
                <a:srgbClr val="FFFFFF"/>
              </a:highlight>
            </a:endParaRPr>
          </a:p>
          <a:p>
            <a:r>
              <a:rPr lang="en-US" dirty="0">
                <a:solidFill>
                  <a:srgbClr val="000000"/>
                </a:solidFill>
                <a:highlight>
                  <a:srgbClr val="FFFFFF"/>
                </a:highlight>
              </a:rPr>
              <a:t>Live Virtual</a:t>
            </a:r>
          </a:p>
          <a:p>
            <a:pPr lvl="1"/>
            <a:r>
              <a:rPr lang="en-US" b="0" i="0" dirty="0">
                <a:solidFill>
                  <a:srgbClr val="000000"/>
                </a:solidFill>
                <a:effectLst/>
                <a:highlight>
                  <a:srgbClr val="FFFFFF"/>
                </a:highlight>
                <a:latin typeface="Palatino"/>
              </a:rPr>
              <a:t>August 27, 2024- </a:t>
            </a:r>
            <a:r>
              <a:rPr lang="en-US" b="0" i="0" dirty="0">
                <a:solidFill>
                  <a:srgbClr val="000000"/>
                </a:solidFill>
                <a:effectLst/>
                <a:highlight>
                  <a:srgbClr val="FFFFFF"/>
                </a:highlight>
                <a:latin typeface="Palatino"/>
                <a:hlinkClick r:id="rId4" tooltip="https://events.gcc.teams.microsoft.com/event/3a508a91-d830-41b6-9336-d0e3b036cf2a@9a307864-3e98-4f08-b90a-728b62cf32c5"/>
              </a:rPr>
              <a:t>Register Here</a:t>
            </a:r>
            <a:endParaRPr lang="en-US" b="0" i="0" dirty="0">
              <a:solidFill>
                <a:srgbClr val="000000"/>
              </a:solidFill>
              <a:effectLst/>
              <a:highlight>
                <a:srgbClr val="FFFFFF"/>
              </a:highlight>
              <a:latin typeface="Palatino"/>
            </a:endParaRPr>
          </a:p>
          <a:p>
            <a:pPr lvl="1"/>
            <a:r>
              <a:rPr lang="en-US" b="0" i="0" dirty="0">
                <a:solidFill>
                  <a:srgbClr val="000000"/>
                </a:solidFill>
                <a:effectLst/>
                <a:highlight>
                  <a:srgbClr val="FFFFFF"/>
                </a:highlight>
                <a:latin typeface="Palatino"/>
              </a:rPr>
              <a:t>September 24, 2024- </a:t>
            </a:r>
            <a:r>
              <a:rPr lang="en-US" b="0" i="0" dirty="0">
                <a:solidFill>
                  <a:srgbClr val="000000"/>
                </a:solidFill>
                <a:effectLst/>
                <a:highlight>
                  <a:srgbClr val="FFFFFF"/>
                </a:highlight>
                <a:latin typeface="Palatino"/>
                <a:hlinkClick r:id="rId5"/>
              </a:rPr>
              <a:t>Register Here</a:t>
            </a:r>
            <a:endParaRPr lang="en-US" b="0" i="0" dirty="0">
              <a:solidFill>
                <a:srgbClr val="000000"/>
              </a:solidFill>
              <a:effectLst/>
              <a:highlight>
                <a:srgbClr val="FFFFFF"/>
              </a:highlight>
              <a:latin typeface="Palatino"/>
            </a:endParaRPr>
          </a:p>
          <a:p>
            <a:pPr lvl="1"/>
            <a:r>
              <a:rPr lang="en-US" b="0" i="0" dirty="0">
                <a:solidFill>
                  <a:srgbClr val="000000"/>
                </a:solidFill>
                <a:effectLst/>
                <a:highlight>
                  <a:srgbClr val="FFFFFF"/>
                </a:highlight>
                <a:latin typeface="Palatino"/>
              </a:rPr>
              <a:t>November 7, 2024- </a:t>
            </a:r>
            <a:r>
              <a:rPr lang="en-US" b="0" i="0" dirty="0">
                <a:solidFill>
                  <a:srgbClr val="000000"/>
                </a:solidFill>
                <a:effectLst/>
                <a:highlight>
                  <a:srgbClr val="FFFFFF"/>
                </a:highlight>
                <a:latin typeface="Palatino"/>
                <a:hlinkClick r:id="rId6" tooltip="https://events.gcc.teams.microsoft.com/event/d2039f03-6e98-48a6-8fc2-8dbafc77b11d@9a307864-3e98-4f08-b90a-728b62cf32c5"/>
              </a:rPr>
              <a:t>Register Here</a:t>
            </a:r>
            <a:endParaRPr lang="en-US" b="0" i="0" dirty="0">
              <a:solidFill>
                <a:srgbClr val="000000"/>
              </a:solidFill>
              <a:effectLst/>
              <a:highlight>
                <a:srgbClr val="FFFFFF"/>
              </a:highlight>
              <a:latin typeface="Palatino"/>
            </a:endParaRPr>
          </a:p>
          <a:p>
            <a:r>
              <a:rPr lang="en-US" dirty="0">
                <a:solidFill>
                  <a:srgbClr val="000000"/>
                </a:solidFill>
                <a:highlight>
                  <a:srgbClr val="FFFFFF"/>
                </a:highlight>
              </a:rPr>
              <a:t>On-Demand Virtual OSDE Connect</a:t>
            </a:r>
          </a:p>
          <a:p>
            <a:pPr lvl="1"/>
            <a:r>
              <a:rPr lang="en-US" dirty="0">
                <a:solidFill>
                  <a:srgbClr val="000000"/>
                </a:solidFill>
                <a:highlight>
                  <a:srgbClr val="FFFFFF"/>
                </a:highlight>
                <a:latin typeface="Palatino"/>
              </a:rPr>
              <a:t>Find Classes</a:t>
            </a:r>
            <a:endParaRPr lang="en-US" b="0" i="0" dirty="0">
              <a:solidFill>
                <a:srgbClr val="000000"/>
              </a:solidFill>
              <a:effectLst/>
              <a:highlight>
                <a:srgbClr val="FFFFFF"/>
              </a:highlight>
              <a:latin typeface="Palatino"/>
            </a:endParaRPr>
          </a:p>
        </p:txBody>
      </p:sp>
      <p:sp>
        <p:nvSpPr>
          <p:cNvPr id="4" name="Footer Placeholder 3">
            <a:extLst>
              <a:ext uri="{FF2B5EF4-FFF2-40B4-BE49-F238E27FC236}">
                <a16:creationId xmlns:a16="http://schemas.microsoft.com/office/drawing/2014/main" id="{5D3EE7D3-E526-E048-64FE-BE9603F170D6}"/>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753C9DFC-B754-E6BB-D1B3-EE0CA075D92D}"/>
              </a:ext>
            </a:extLst>
          </p:cNvPr>
          <p:cNvSpPr>
            <a:spLocks noGrp="1"/>
          </p:cNvSpPr>
          <p:nvPr>
            <p:ph type="sldNum" sz="quarter" idx="12"/>
          </p:nvPr>
        </p:nvSpPr>
        <p:spPr/>
        <p:txBody>
          <a:bodyPr/>
          <a:lstStyle/>
          <a:p>
            <a:fld id="{D5CA4161-6EC3-4748-B7F3-82EA64CE3DD4}" type="slidenum">
              <a:rPr lang="en-US" smtClean="0"/>
              <a:pPr/>
              <a:t>32</a:t>
            </a:fld>
            <a:endParaRPr lang="en-US" dirty="0"/>
          </a:p>
        </p:txBody>
      </p:sp>
    </p:spTree>
    <p:extLst>
      <p:ext uri="{BB962C8B-B14F-4D97-AF65-F5344CB8AC3E}">
        <p14:creationId xmlns:p14="http://schemas.microsoft.com/office/powerpoint/2010/main" val="620431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C962C-AF2C-E447-1703-5AB70BA0FC8E}"/>
              </a:ext>
            </a:extLst>
          </p:cNvPr>
          <p:cNvSpPr>
            <a:spLocks noGrp="1"/>
          </p:cNvSpPr>
          <p:nvPr>
            <p:ph type="title"/>
          </p:nvPr>
        </p:nvSpPr>
        <p:spPr/>
        <p:txBody>
          <a:bodyPr/>
          <a:lstStyle/>
          <a:p>
            <a:r>
              <a:rPr lang="en-US" dirty="0"/>
              <a:t>Vision Screening Provider Training</a:t>
            </a:r>
          </a:p>
        </p:txBody>
      </p:sp>
      <p:sp>
        <p:nvSpPr>
          <p:cNvPr id="3" name="Content Placeholder 2">
            <a:extLst>
              <a:ext uri="{FF2B5EF4-FFF2-40B4-BE49-F238E27FC236}">
                <a16:creationId xmlns:a16="http://schemas.microsoft.com/office/drawing/2014/main" id="{F00838A7-331F-9EE6-29CD-5C3DC314C714}"/>
              </a:ext>
            </a:extLst>
          </p:cNvPr>
          <p:cNvSpPr>
            <a:spLocks noGrp="1"/>
          </p:cNvSpPr>
          <p:nvPr>
            <p:ph idx="1"/>
          </p:nvPr>
        </p:nvSpPr>
        <p:spPr/>
        <p:txBody>
          <a:bodyPr>
            <a:normAutofit/>
          </a:bodyPr>
          <a:lstStyle/>
          <a:p>
            <a:r>
              <a:rPr lang="en-US" sz="2800" b="0" i="0" dirty="0">
                <a:solidFill>
                  <a:srgbClr val="000000"/>
                </a:solidFill>
                <a:effectLst/>
                <a:highlight>
                  <a:srgbClr val="FFFFFF"/>
                </a:highlight>
              </a:rPr>
              <a:t>This course fulfills the requirements listed in</a:t>
            </a:r>
            <a:r>
              <a:rPr lang="en-US" sz="2800" b="0" i="0" dirty="0">
                <a:solidFill>
                  <a:srgbClr val="000000"/>
                </a:solidFill>
                <a:effectLst/>
                <a:highlight>
                  <a:srgbClr val="FFFFFF"/>
                </a:highlight>
                <a:hlinkClick r:id="rId2"/>
              </a:rPr>
              <a:t> </a:t>
            </a:r>
            <a:r>
              <a:rPr lang="en-US" sz="2800" b="0" i="0" dirty="0">
                <a:solidFill>
                  <a:srgbClr val="1155CC"/>
                </a:solidFill>
                <a:effectLst/>
                <a:highlight>
                  <a:srgbClr val="FFFFFF"/>
                </a:highlight>
                <a:hlinkClick r:id="rId3"/>
              </a:rPr>
              <a:t>70 O.S § 1210.284</a:t>
            </a:r>
            <a:r>
              <a:rPr lang="en-US" sz="2800" b="0" i="0" dirty="0">
                <a:solidFill>
                  <a:srgbClr val="000000"/>
                </a:solidFill>
                <a:effectLst/>
                <a:highlight>
                  <a:srgbClr val="FFFFFF"/>
                </a:highlight>
              </a:rPr>
              <a:t>:</a:t>
            </a:r>
          </a:p>
          <a:p>
            <a:r>
              <a:rPr lang="en-US" sz="2800" b="1" i="0" dirty="0">
                <a:solidFill>
                  <a:srgbClr val="242424"/>
                </a:solidFill>
                <a:effectLst/>
                <a:highlight>
                  <a:srgbClr val="FFFFFF"/>
                </a:highlight>
              </a:rPr>
              <a:t>Live Class Options-</a:t>
            </a:r>
          </a:p>
          <a:p>
            <a:r>
              <a:rPr lang="en-US" b="0" i="0" dirty="0">
                <a:solidFill>
                  <a:srgbClr val="000000"/>
                </a:solidFill>
                <a:effectLst/>
                <a:highlight>
                  <a:srgbClr val="FFFFFF"/>
                </a:highlight>
              </a:rPr>
              <a:t>Vision Screening Provider Training- 9:00 AM - 12:00 PM</a:t>
            </a:r>
          </a:p>
          <a:p>
            <a:pPr lvl="1"/>
            <a:r>
              <a:rPr lang="en-US" sz="2400" b="0" i="0" dirty="0">
                <a:solidFill>
                  <a:srgbClr val="000000"/>
                </a:solidFill>
                <a:effectLst/>
                <a:highlight>
                  <a:srgbClr val="FFFFFF"/>
                </a:highlight>
              </a:rPr>
              <a:t>Oklahoma City: September 19, 2024 - </a:t>
            </a:r>
            <a:r>
              <a:rPr lang="en-US" sz="2400" b="0" i="0" dirty="0">
                <a:solidFill>
                  <a:srgbClr val="1155CC"/>
                </a:solidFill>
                <a:effectLst/>
                <a:highlight>
                  <a:srgbClr val="FFFFFF"/>
                </a:highlight>
                <a:hlinkClick r:id="rId4"/>
              </a:rPr>
              <a:t>Register Here</a:t>
            </a:r>
            <a:endParaRPr lang="en-US" sz="2400" b="0" i="0" dirty="0">
              <a:solidFill>
                <a:srgbClr val="000000"/>
              </a:solidFill>
              <a:effectLst/>
              <a:highlight>
                <a:srgbClr val="FFFFFF"/>
              </a:highlight>
            </a:endParaRPr>
          </a:p>
          <a:p>
            <a:pPr lvl="1"/>
            <a:r>
              <a:rPr lang="en-US" sz="2400" b="0" i="0" dirty="0">
                <a:solidFill>
                  <a:srgbClr val="000000"/>
                </a:solidFill>
                <a:effectLst/>
                <a:highlight>
                  <a:srgbClr val="FFFFFF"/>
                </a:highlight>
              </a:rPr>
              <a:t>Tulsa: October 3, 2024 - </a:t>
            </a:r>
            <a:r>
              <a:rPr lang="en-US" sz="2400" b="0" i="0" dirty="0">
                <a:solidFill>
                  <a:srgbClr val="1155CC"/>
                </a:solidFill>
                <a:effectLst/>
                <a:highlight>
                  <a:srgbClr val="FFFFFF"/>
                </a:highlight>
                <a:hlinkClick r:id="rId5"/>
              </a:rPr>
              <a:t>Register Here</a:t>
            </a:r>
            <a:endParaRPr lang="en-US" sz="2400" b="0" i="0" dirty="0">
              <a:solidFill>
                <a:srgbClr val="000000"/>
              </a:solidFill>
              <a:effectLst/>
              <a:highlight>
                <a:srgbClr val="FFFFFF"/>
              </a:highlight>
            </a:endParaRPr>
          </a:p>
          <a:p>
            <a:r>
              <a:rPr lang="en-US" sz="2800" b="0" i="0" dirty="0">
                <a:solidFill>
                  <a:srgbClr val="000000"/>
                </a:solidFill>
                <a:effectLst/>
                <a:highlight>
                  <a:srgbClr val="FFFFFF"/>
                </a:highlight>
              </a:rPr>
              <a:t>Vision Screening Trainer of Provider (only available to those who are certified in Vision Screening Provider Training) - 1:00 PM - 4:00 PM</a:t>
            </a:r>
          </a:p>
          <a:p>
            <a:pPr lvl="1"/>
            <a:r>
              <a:rPr lang="en-US" sz="2400" b="0" i="0" dirty="0">
                <a:solidFill>
                  <a:srgbClr val="000000"/>
                </a:solidFill>
                <a:effectLst/>
                <a:highlight>
                  <a:srgbClr val="FFFFFF"/>
                </a:highlight>
              </a:rPr>
              <a:t>Oklahoma City: September 19, 2024 - </a:t>
            </a:r>
            <a:r>
              <a:rPr lang="en-US" sz="2400" b="0" i="0" dirty="0">
                <a:solidFill>
                  <a:srgbClr val="1155CC"/>
                </a:solidFill>
                <a:effectLst/>
                <a:highlight>
                  <a:srgbClr val="FFFFFF"/>
                </a:highlight>
                <a:hlinkClick r:id="rId6"/>
              </a:rPr>
              <a:t>Register Here</a:t>
            </a:r>
            <a:endParaRPr lang="en-US" sz="2400" b="0" i="0" dirty="0">
              <a:solidFill>
                <a:srgbClr val="000000"/>
              </a:solidFill>
              <a:effectLst/>
              <a:highlight>
                <a:srgbClr val="FFFFFF"/>
              </a:highlight>
            </a:endParaRPr>
          </a:p>
          <a:p>
            <a:pPr lvl="1"/>
            <a:r>
              <a:rPr lang="en-US" sz="2400" b="0" i="0" dirty="0">
                <a:solidFill>
                  <a:srgbClr val="000000"/>
                </a:solidFill>
                <a:effectLst/>
                <a:highlight>
                  <a:srgbClr val="FFFFFF"/>
                </a:highlight>
              </a:rPr>
              <a:t>Tulsa: October 3, 2024 -   </a:t>
            </a:r>
            <a:r>
              <a:rPr lang="en-US" sz="2400" b="0" i="0" dirty="0">
                <a:solidFill>
                  <a:srgbClr val="1155CC"/>
                </a:solidFill>
                <a:effectLst/>
                <a:highlight>
                  <a:srgbClr val="FFFFFF"/>
                </a:highlight>
                <a:hlinkClick r:id="rId7"/>
              </a:rPr>
              <a:t>Register Here</a:t>
            </a:r>
            <a:endParaRPr lang="en-US" sz="2400" b="0" i="0" dirty="0">
              <a:solidFill>
                <a:srgbClr val="000000"/>
              </a:solidFill>
              <a:effectLst/>
              <a:highlight>
                <a:srgbClr val="FFFFFF"/>
              </a:highlight>
            </a:endParaRPr>
          </a:p>
          <a:p>
            <a:endParaRPr lang="en-US" sz="2800" dirty="0"/>
          </a:p>
        </p:txBody>
      </p:sp>
      <p:sp>
        <p:nvSpPr>
          <p:cNvPr id="4" name="Footer Placeholder 3">
            <a:extLst>
              <a:ext uri="{FF2B5EF4-FFF2-40B4-BE49-F238E27FC236}">
                <a16:creationId xmlns:a16="http://schemas.microsoft.com/office/drawing/2014/main" id="{F23B7709-E0DA-1BB6-F76B-3A7681B2B7D8}"/>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2E302CB5-FA26-0D4B-4249-4BAB1A605E5A}"/>
              </a:ext>
            </a:extLst>
          </p:cNvPr>
          <p:cNvSpPr>
            <a:spLocks noGrp="1"/>
          </p:cNvSpPr>
          <p:nvPr>
            <p:ph type="sldNum" sz="quarter" idx="12"/>
          </p:nvPr>
        </p:nvSpPr>
        <p:spPr/>
        <p:txBody>
          <a:bodyPr/>
          <a:lstStyle/>
          <a:p>
            <a:fld id="{D5CA4161-6EC3-4748-B7F3-82EA64CE3DD4}" type="slidenum">
              <a:rPr lang="en-US" smtClean="0"/>
              <a:pPr/>
              <a:t>33</a:t>
            </a:fld>
            <a:endParaRPr lang="en-US" dirty="0"/>
          </a:p>
        </p:txBody>
      </p:sp>
    </p:spTree>
    <p:extLst>
      <p:ext uri="{BB962C8B-B14F-4D97-AF65-F5344CB8AC3E}">
        <p14:creationId xmlns:p14="http://schemas.microsoft.com/office/powerpoint/2010/main" val="20721998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7CA08-8CFF-27FE-2CA2-65677417B99C}"/>
              </a:ext>
            </a:extLst>
          </p:cNvPr>
          <p:cNvSpPr>
            <a:spLocks noGrp="1"/>
          </p:cNvSpPr>
          <p:nvPr>
            <p:ph type="title"/>
          </p:nvPr>
        </p:nvSpPr>
        <p:spPr/>
        <p:txBody>
          <a:bodyPr/>
          <a:lstStyle/>
          <a:p>
            <a:r>
              <a:rPr lang="en-US" dirty="0"/>
              <a:t>FY 25 Project Applications</a:t>
            </a:r>
          </a:p>
        </p:txBody>
      </p:sp>
      <p:sp>
        <p:nvSpPr>
          <p:cNvPr id="3" name="Content Placeholder 2">
            <a:extLst>
              <a:ext uri="{FF2B5EF4-FFF2-40B4-BE49-F238E27FC236}">
                <a16:creationId xmlns:a16="http://schemas.microsoft.com/office/drawing/2014/main" id="{93B257E4-3CBC-1B93-F8CC-CD03BB1950BA}"/>
              </a:ext>
            </a:extLst>
          </p:cNvPr>
          <p:cNvSpPr>
            <a:spLocks noGrp="1"/>
          </p:cNvSpPr>
          <p:nvPr>
            <p:ph idx="1"/>
          </p:nvPr>
        </p:nvSpPr>
        <p:spPr/>
        <p:txBody>
          <a:bodyPr>
            <a:normAutofit fontScale="92500" lnSpcReduction="10000"/>
          </a:bodyPr>
          <a:lstStyle/>
          <a:p>
            <a:r>
              <a:rPr lang="en-US" dirty="0"/>
              <a:t>Open for budget applications now	</a:t>
            </a:r>
          </a:p>
          <a:p>
            <a:pPr lvl="1"/>
            <a:r>
              <a:rPr lang="en-US" dirty="0"/>
              <a:t>619 – Stipends for MTSS implementation</a:t>
            </a:r>
          </a:p>
          <a:p>
            <a:pPr lvl="1"/>
            <a:r>
              <a:rPr lang="en-US" dirty="0"/>
              <a:t>618 – Develop or Expand Extended Transition Services</a:t>
            </a:r>
          </a:p>
          <a:p>
            <a:pPr lvl="1"/>
            <a:r>
              <a:rPr lang="en-US" dirty="0"/>
              <a:t>616 – Reimbursement for certification exams passed (must be related to special education)</a:t>
            </a:r>
          </a:p>
          <a:p>
            <a:pPr lvl="1"/>
            <a:r>
              <a:rPr lang="en-US" dirty="0"/>
              <a:t>615 – District provided Professional Development </a:t>
            </a:r>
          </a:p>
          <a:p>
            <a:pPr lvl="2"/>
            <a:r>
              <a:rPr lang="en-US" dirty="0"/>
              <a:t>(Due Date December 31</a:t>
            </a:r>
            <a:r>
              <a:rPr lang="en-US" baseline="30000" dirty="0"/>
              <a:t>st</a:t>
            </a:r>
            <a:r>
              <a:rPr lang="en-US" dirty="0"/>
              <a:t>)</a:t>
            </a:r>
          </a:p>
          <a:p>
            <a:pPr lvl="1"/>
            <a:r>
              <a:rPr lang="en-US" dirty="0"/>
              <a:t>613 – Reimbursement for state approved Professional Development reimbursement for registration, substitutes, and travel</a:t>
            </a:r>
          </a:p>
          <a:p>
            <a:r>
              <a:rPr lang="en-US" dirty="0"/>
              <a:t>Memos with specific information for each project can be found here. </a:t>
            </a:r>
            <a:r>
              <a:rPr lang="en-US" dirty="0">
                <a:hlinkClick r:id="rId2"/>
              </a:rPr>
              <a:t>https://sde.ok.gov/finance</a:t>
            </a:r>
            <a:r>
              <a:rPr lang="en-US" dirty="0"/>
              <a:t> Scroll to the bottom of the page.</a:t>
            </a:r>
          </a:p>
        </p:txBody>
      </p:sp>
      <p:sp>
        <p:nvSpPr>
          <p:cNvPr id="4" name="Footer Placeholder 3">
            <a:extLst>
              <a:ext uri="{FF2B5EF4-FFF2-40B4-BE49-F238E27FC236}">
                <a16:creationId xmlns:a16="http://schemas.microsoft.com/office/drawing/2014/main" id="{297E3ED7-1A1D-8472-2937-B45EEB9804F5}"/>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B71AC084-B11C-4025-E377-B6B41B068AF7}"/>
              </a:ext>
            </a:extLst>
          </p:cNvPr>
          <p:cNvSpPr>
            <a:spLocks noGrp="1"/>
          </p:cNvSpPr>
          <p:nvPr>
            <p:ph type="sldNum" sz="quarter" idx="12"/>
          </p:nvPr>
        </p:nvSpPr>
        <p:spPr/>
        <p:txBody>
          <a:bodyPr/>
          <a:lstStyle/>
          <a:p>
            <a:fld id="{D5CA4161-6EC3-4748-B7F3-82EA64CE3DD4}" type="slidenum">
              <a:rPr lang="en-US" smtClean="0"/>
              <a:pPr/>
              <a:t>34</a:t>
            </a:fld>
            <a:endParaRPr lang="en-US" dirty="0"/>
          </a:p>
        </p:txBody>
      </p:sp>
    </p:spTree>
    <p:extLst>
      <p:ext uri="{BB962C8B-B14F-4D97-AF65-F5344CB8AC3E}">
        <p14:creationId xmlns:p14="http://schemas.microsoft.com/office/powerpoint/2010/main" val="8394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8DCBC-BA1F-311D-C020-4073B372EE40}"/>
              </a:ext>
            </a:extLst>
          </p:cNvPr>
          <p:cNvSpPr>
            <a:spLocks noGrp="1"/>
          </p:cNvSpPr>
          <p:nvPr>
            <p:ph type="title"/>
          </p:nvPr>
        </p:nvSpPr>
        <p:spPr/>
        <p:txBody>
          <a:bodyPr/>
          <a:lstStyle/>
          <a:p>
            <a:r>
              <a:rPr lang="en-US" dirty="0"/>
              <a:t>Residential Facility Students	</a:t>
            </a:r>
          </a:p>
        </p:txBody>
      </p:sp>
      <p:sp>
        <p:nvSpPr>
          <p:cNvPr id="3" name="Content Placeholder 2">
            <a:extLst>
              <a:ext uri="{FF2B5EF4-FFF2-40B4-BE49-F238E27FC236}">
                <a16:creationId xmlns:a16="http://schemas.microsoft.com/office/drawing/2014/main" id="{A18A105A-7AA9-85DD-B82B-7ACBE424BE83}"/>
              </a:ext>
            </a:extLst>
          </p:cNvPr>
          <p:cNvSpPr>
            <a:spLocks noGrp="1"/>
          </p:cNvSpPr>
          <p:nvPr>
            <p:ph idx="1"/>
          </p:nvPr>
        </p:nvSpPr>
        <p:spPr/>
        <p:txBody>
          <a:bodyPr/>
          <a:lstStyle/>
          <a:p>
            <a:r>
              <a:rPr lang="en-US" dirty="0"/>
              <a:t>Free online curriculum (seat/license)</a:t>
            </a:r>
          </a:p>
          <a:p>
            <a:pPr marL="0" indent="0">
              <a:buNone/>
            </a:pPr>
            <a:endParaRPr lang="en-US" dirty="0"/>
          </a:p>
          <a:p>
            <a:r>
              <a:rPr lang="en-US" dirty="0"/>
              <a:t>Contact </a:t>
            </a:r>
            <a:r>
              <a:rPr lang="en-US" dirty="0">
                <a:hlinkClick r:id="rId2"/>
              </a:rPr>
              <a:t>Elana.Grissom@sde.ok.gov</a:t>
            </a:r>
            <a:endParaRPr lang="en-US" dirty="0"/>
          </a:p>
          <a:p>
            <a:pPr marL="0" indent="0">
              <a:buNone/>
            </a:pPr>
            <a:endParaRPr lang="en-US" dirty="0"/>
          </a:p>
        </p:txBody>
      </p:sp>
      <p:sp>
        <p:nvSpPr>
          <p:cNvPr id="4" name="Footer Placeholder 3">
            <a:extLst>
              <a:ext uri="{FF2B5EF4-FFF2-40B4-BE49-F238E27FC236}">
                <a16:creationId xmlns:a16="http://schemas.microsoft.com/office/drawing/2014/main" id="{6C6187C7-E1F6-87C6-DE41-5CD9DC60D9F2}"/>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8FA8B222-0F1A-1310-2C99-70B7B528FE71}"/>
              </a:ext>
            </a:extLst>
          </p:cNvPr>
          <p:cNvSpPr>
            <a:spLocks noGrp="1"/>
          </p:cNvSpPr>
          <p:nvPr>
            <p:ph type="sldNum" sz="quarter" idx="12"/>
          </p:nvPr>
        </p:nvSpPr>
        <p:spPr/>
        <p:txBody>
          <a:bodyPr/>
          <a:lstStyle/>
          <a:p>
            <a:fld id="{D5CA4161-6EC3-4748-B7F3-82EA64CE3DD4}" type="slidenum">
              <a:rPr lang="en-US" smtClean="0"/>
              <a:pPr/>
              <a:t>35</a:t>
            </a:fld>
            <a:endParaRPr lang="en-US" dirty="0"/>
          </a:p>
        </p:txBody>
      </p:sp>
    </p:spTree>
    <p:extLst>
      <p:ext uri="{BB962C8B-B14F-4D97-AF65-F5344CB8AC3E}">
        <p14:creationId xmlns:p14="http://schemas.microsoft.com/office/powerpoint/2010/main" val="20917386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07A7A-6D3D-FEE7-FF93-6E5397E882A1}"/>
              </a:ext>
            </a:extLst>
          </p:cNvPr>
          <p:cNvSpPr>
            <a:spLocks noGrp="1"/>
          </p:cNvSpPr>
          <p:nvPr>
            <p:ph type="title"/>
          </p:nvPr>
        </p:nvSpPr>
        <p:spPr/>
        <p:txBody>
          <a:bodyPr/>
          <a:lstStyle/>
          <a:p>
            <a:r>
              <a:rPr lang="en-US" dirty="0"/>
              <a:t>School Based Medicaid Grant Award</a:t>
            </a:r>
          </a:p>
        </p:txBody>
      </p:sp>
      <p:sp>
        <p:nvSpPr>
          <p:cNvPr id="3" name="Content Placeholder 2">
            <a:extLst>
              <a:ext uri="{FF2B5EF4-FFF2-40B4-BE49-F238E27FC236}">
                <a16:creationId xmlns:a16="http://schemas.microsoft.com/office/drawing/2014/main" id="{8A34385B-03AA-A382-01F3-D953DB48DC92}"/>
              </a:ext>
            </a:extLst>
          </p:cNvPr>
          <p:cNvSpPr>
            <a:spLocks noGrp="1"/>
          </p:cNvSpPr>
          <p:nvPr>
            <p:ph idx="1"/>
          </p:nvPr>
        </p:nvSpPr>
        <p:spPr/>
        <p:txBody>
          <a:bodyPr/>
          <a:lstStyle/>
          <a:p>
            <a:r>
              <a:rPr lang="en-US" dirty="0"/>
              <a:t>Awarded July 1 to OHCA and OSDE as a sub-grantee</a:t>
            </a:r>
          </a:p>
          <a:p>
            <a:r>
              <a:rPr lang="en-US" dirty="0"/>
              <a:t>2 additional staff members to assist districts in School Based Medicaid Billing </a:t>
            </a:r>
          </a:p>
          <a:p>
            <a:r>
              <a:rPr lang="en-US" dirty="0">
                <a:hlinkClick r:id="rId2"/>
              </a:rPr>
              <a:t>Kellie.carter@sde.ok.gov</a:t>
            </a:r>
            <a:r>
              <a:rPr lang="en-US" dirty="0"/>
              <a:t> for more information</a:t>
            </a:r>
          </a:p>
        </p:txBody>
      </p:sp>
      <p:sp>
        <p:nvSpPr>
          <p:cNvPr id="4" name="Footer Placeholder 3">
            <a:extLst>
              <a:ext uri="{FF2B5EF4-FFF2-40B4-BE49-F238E27FC236}">
                <a16:creationId xmlns:a16="http://schemas.microsoft.com/office/drawing/2014/main" id="{8718809A-B509-9C83-2DF3-EF5F3FFA1D93}"/>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2A482DA2-DB67-014D-5E86-5AC46D45C376}"/>
              </a:ext>
            </a:extLst>
          </p:cNvPr>
          <p:cNvSpPr>
            <a:spLocks noGrp="1"/>
          </p:cNvSpPr>
          <p:nvPr>
            <p:ph type="sldNum" sz="quarter" idx="12"/>
          </p:nvPr>
        </p:nvSpPr>
        <p:spPr/>
        <p:txBody>
          <a:bodyPr/>
          <a:lstStyle/>
          <a:p>
            <a:fld id="{D5CA4161-6EC3-4748-B7F3-82EA64CE3DD4}" type="slidenum">
              <a:rPr lang="en-US" smtClean="0"/>
              <a:pPr/>
              <a:t>36</a:t>
            </a:fld>
            <a:endParaRPr lang="en-US" dirty="0"/>
          </a:p>
        </p:txBody>
      </p:sp>
    </p:spTree>
    <p:extLst>
      <p:ext uri="{BB962C8B-B14F-4D97-AF65-F5344CB8AC3E}">
        <p14:creationId xmlns:p14="http://schemas.microsoft.com/office/powerpoint/2010/main" val="3078583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950DE-41FE-87AA-6A5F-1B20CD546652}"/>
              </a:ext>
            </a:extLst>
          </p:cNvPr>
          <p:cNvSpPr>
            <a:spLocks noGrp="1"/>
          </p:cNvSpPr>
          <p:nvPr>
            <p:ph type="title"/>
          </p:nvPr>
        </p:nvSpPr>
        <p:spPr/>
        <p:txBody>
          <a:bodyPr/>
          <a:lstStyle/>
          <a:p>
            <a:r>
              <a:rPr lang="en-US" dirty="0"/>
              <a:t>Cyclical Monitoring</a:t>
            </a:r>
          </a:p>
        </p:txBody>
      </p:sp>
      <p:sp>
        <p:nvSpPr>
          <p:cNvPr id="3" name="Content Placeholder 2">
            <a:extLst>
              <a:ext uri="{FF2B5EF4-FFF2-40B4-BE49-F238E27FC236}">
                <a16:creationId xmlns:a16="http://schemas.microsoft.com/office/drawing/2014/main" id="{657C0390-4E28-FAEB-2C56-7A86048CE22B}"/>
              </a:ext>
            </a:extLst>
          </p:cNvPr>
          <p:cNvSpPr>
            <a:spLocks noGrp="1"/>
          </p:cNvSpPr>
          <p:nvPr>
            <p:ph idx="1"/>
          </p:nvPr>
        </p:nvSpPr>
        <p:spPr/>
        <p:txBody>
          <a:bodyPr>
            <a:normAutofit/>
          </a:bodyPr>
          <a:lstStyle/>
          <a:p>
            <a:r>
              <a:rPr lang="en-US" dirty="0"/>
              <a:t>Is separate from other forms of monitoring such as Differentiated Monitoring Results (DMR) and Selective Reviews.</a:t>
            </a:r>
          </a:p>
          <a:p>
            <a:r>
              <a:rPr lang="en-US" dirty="0"/>
              <a:t>Occurs once every six years for each district.  </a:t>
            </a:r>
          </a:p>
          <a:p>
            <a:r>
              <a:rPr lang="en-US" dirty="0"/>
              <a:t>554 Districts, including Charters, Co-ops, OJA, and OSD/OSB</a:t>
            </a:r>
          </a:p>
          <a:p>
            <a:r>
              <a:rPr lang="en-US" dirty="0"/>
              <a:t>6 Cohorts (92+/-)</a:t>
            </a:r>
          </a:p>
          <a:p>
            <a:r>
              <a:rPr lang="en-US" dirty="0"/>
              <a:t>4 Quarters per Cohort (23+/-)</a:t>
            </a:r>
          </a:p>
          <a:p>
            <a:endParaRPr lang="en-US" dirty="0"/>
          </a:p>
          <a:p>
            <a:endParaRPr lang="en-US" dirty="0"/>
          </a:p>
        </p:txBody>
      </p:sp>
      <p:sp>
        <p:nvSpPr>
          <p:cNvPr id="4" name="Footer Placeholder 3">
            <a:extLst>
              <a:ext uri="{FF2B5EF4-FFF2-40B4-BE49-F238E27FC236}">
                <a16:creationId xmlns:a16="http://schemas.microsoft.com/office/drawing/2014/main" id="{7324A28D-B8D0-FA42-3304-E724FACBC9B9}"/>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77952F3B-77E6-F29D-A910-DCEC34E620C8}"/>
              </a:ext>
            </a:extLst>
          </p:cNvPr>
          <p:cNvSpPr>
            <a:spLocks noGrp="1"/>
          </p:cNvSpPr>
          <p:nvPr>
            <p:ph type="sldNum" sz="quarter" idx="12"/>
          </p:nvPr>
        </p:nvSpPr>
        <p:spPr/>
        <p:txBody>
          <a:bodyPr/>
          <a:lstStyle/>
          <a:p>
            <a:fld id="{D5CA4161-6EC3-4748-B7F3-82EA64CE3DD4}" type="slidenum">
              <a:rPr lang="en-US" smtClean="0"/>
              <a:pPr/>
              <a:t>37</a:t>
            </a:fld>
            <a:endParaRPr lang="en-US" dirty="0"/>
          </a:p>
        </p:txBody>
      </p:sp>
    </p:spTree>
    <p:extLst>
      <p:ext uri="{BB962C8B-B14F-4D97-AF65-F5344CB8AC3E}">
        <p14:creationId xmlns:p14="http://schemas.microsoft.com/office/powerpoint/2010/main" val="9427994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5AC36-28D0-177F-62E9-DDE28B24F63E}"/>
              </a:ext>
            </a:extLst>
          </p:cNvPr>
          <p:cNvSpPr>
            <a:spLocks noGrp="1"/>
          </p:cNvSpPr>
          <p:nvPr>
            <p:ph type="title"/>
          </p:nvPr>
        </p:nvSpPr>
        <p:spPr/>
        <p:txBody>
          <a:bodyPr/>
          <a:lstStyle/>
          <a:p>
            <a:r>
              <a:rPr lang="en-US" dirty="0"/>
              <a:t>Cyclical Monitoring Types</a:t>
            </a:r>
          </a:p>
        </p:txBody>
      </p:sp>
      <p:sp>
        <p:nvSpPr>
          <p:cNvPr id="3" name="Content Placeholder 2">
            <a:extLst>
              <a:ext uri="{FF2B5EF4-FFF2-40B4-BE49-F238E27FC236}">
                <a16:creationId xmlns:a16="http://schemas.microsoft.com/office/drawing/2014/main" id="{33B53052-F0AB-52B4-FCF6-ABF8F9B0C1B6}"/>
              </a:ext>
            </a:extLst>
          </p:cNvPr>
          <p:cNvSpPr>
            <a:spLocks noGrp="1"/>
          </p:cNvSpPr>
          <p:nvPr>
            <p:ph idx="1"/>
          </p:nvPr>
        </p:nvSpPr>
        <p:spPr>
          <a:xfrm>
            <a:off x="258234" y="1690688"/>
            <a:ext cx="11603603" cy="5124450"/>
          </a:xfrm>
        </p:spPr>
        <p:txBody>
          <a:bodyPr>
            <a:normAutofit fontScale="47500" lnSpcReduction="20000"/>
          </a:bodyPr>
          <a:lstStyle/>
          <a:p>
            <a:pPr marL="0" indent="0">
              <a:buNone/>
            </a:pPr>
            <a:r>
              <a:rPr lang="en-US" sz="5900" dirty="0"/>
              <a:t>Districts will participate in one of two types of monitoring.  The monitoring type will be assigned by the SES.</a:t>
            </a:r>
          </a:p>
          <a:p>
            <a:pPr marL="0" indent="0">
              <a:buNone/>
            </a:pPr>
            <a:r>
              <a:rPr lang="en-US" sz="5900" b="1" dirty="0"/>
              <a:t>1) Comprehensive Monitoring</a:t>
            </a:r>
            <a:r>
              <a:rPr lang="en-US" sz="5900" dirty="0"/>
              <a:t>- inclusive of all IDEA program areas</a:t>
            </a:r>
          </a:p>
          <a:p>
            <a:pPr marL="0" indent="0">
              <a:buNone/>
            </a:pPr>
            <a:r>
              <a:rPr lang="en-US" sz="5900" b="1" dirty="0"/>
              <a:t>2) Targeted Monitoring</a:t>
            </a:r>
            <a:r>
              <a:rPr lang="en-US" sz="5900" dirty="0"/>
              <a:t> – May include one or more</a:t>
            </a:r>
          </a:p>
          <a:p>
            <a:pPr lvl="1"/>
            <a:r>
              <a:rPr lang="en-US" sz="5100" dirty="0"/>
              <a:t>Indicator(s) Examples:</a:t>
            </a:r>
          </a:p>
          <a:p>
            <a:pPr lvl="2"/>
            <a:r>
              <a:rPr lang="en-US" sz="5100" dirty="0"/>
              <a:t>Child Find * Secondary Transition, * Early Childhood * Discipline                   * Assessment</a:t>
            </a:r>
          </a:p>
          <a:p>
            <a:pPr lvl="1"/>
            <a:r>
              <a:rPr lang="en-US" sz="5100" dirty="0"/>
              <a:t>Fisca</a:t>
            </a:r>
            <a:r>
              <a:rPr lang="en-US" sz="4400" dirty="0"/>
              <a:t>l</a:t>
            </a:r>
          </a:p>
          <a:p>
            <a:pPr marL="0" indent="0">
              <a:buNone/>
            </a:pPr>
            <a:r>
              <a:rPr lang="en-US" sz="5900" dirty="0"/>
              <a:t>The 6 year monitoring cycle will always include a sampling of student-level file review (e.g. RED, Consent, MEEGS, IEP, Written Notice, Invitation for Meeting, MD, Seclusion/Restraint, Counseling, Compliance dates) as well as a review of district policies and procedures. </a:t>
            </a:r>
          </a:p>
          <a:p>
            <a:pPr lvl="1"/>
            <a:endParaRPr lang="en-US" dirty="0"/>
          </a:p>
          <a:p>
            <a:pPr lvl="1"/>
            <a:endParaRPr lang="en-US" dirty="0"/>
          </a:p>
          <a:p>
            <a:pPr lvl="1"/>
            <a:r>
              <a:rPr lang="en-US" dirty="0"/>
              <a:t>*</a:t>
            </a:r>
          </a:p>
        </p:txBody>
      </p:sp>
      <p:sp>
        <p:nvSpPr>
          <p:cNvPr id="4" name="Footer Placeholder 3">
            <a:extLst>
              <a:ext uri="{FF2B5EF4-FFF2-40B4-BE49-F238E27FC236}">
                <a16:creationId xmlns:a16="http://schemas.microsoft.com/office/drawing/2014/main" id="{AC87AE3D-44B5-E3AA-FA2B-D59242C32CE7}"/>
              </a:ext>
            </a:extLst>
          </p:cNvPr>
          <p:cNvSpPr>
            <a:spLocks noGrp="1"/>
          </p:cNvSpPr>
          <p:nvPr>
            <p:ph type="ftr" sz="quarter" idx="11"/>
          </p:nvPr>
        </p:nvSpPr>
        <p:spPr/>
        <p:txBody>
          <a:bodyPr/>
          <a:lstStyle/>
          <a:p>
            <a:r>
              <a:rPr lang="en-US" dirty="0"/>
              <a:t>Director Update July 2024</a:t>
            </a:r>
          </a:p>
        </p:txBody>
      </p:sp>
      <p:sp>
        <p:nvSpPr>
          <p:cNvPr id="5" name="Slide Number Placeholder 4">
            <a:extLst>
              <a:ext uri="{FF2B5EF4-FFF2-40B4-BE49-F238E27FC236}">
                <a16:creationId xmlns:a16="http://schemas.microsoft.com/office/drawing/2014/main" id="{0B9EB5F6-FE43-C8F2-947E-74031FAEC5D3}"/>
              </a:ext>
            </a:extLst>
          </p:cNvPr>
          <p:cNvSpPr>
            <a:spLocks noGrp="1"/>
          </p:cNvSpPr>
          <p:nvPr>
            <p:ph type="sldNum" sz="quarter" idx="12"/>
          </p:nvPr>
        </p:nvSpPr>
        <p:spPr/>
        <p:txBody>
          <a:bodyPr/>
          <a:lstStyle/>
          <a:p>
            <a:fld id="{D5CA4161-6EC3-4748-B7F3-82EA64CE3DD4}" type="slidenum">
              <a:rPr lang="en-US" smtClean="0"/>
              <a:pPr/>
              <a:t>38</a:t>
            </a:fld>
            <a:endParaRPr lang="en-US" dirty="0"/>
          </a:p>
        </p:txBody>
      </p:sp>
    </p:spTree>
    <p:extLst>
      <p:ext uri="{BB962C8B-B14F-4D97-AF65-F5344CB8AC3E}">
        <p14:creationId xmlns:p14="http://schemas.microsoft.com/office/powerpoint/2010/main" val="2096071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950DE-41FE-87AA-6A5F-1B20CD546652}"/>
              </a:ext>
            </a:extLst>
          </p:cNvPr>
          <p:cNvSpPr>
            <a:spLocks noGrp="1"/>
          </p:cNvSpPr>
          <p:nvPr>
            <p:ph type="title"/>
          </p:nvPr>
        </p:nvSpPr>
        <p:spPr/>
        <p:txBody>
          <a:bodyPr/>
          <a:lstStyle/>
          <a:p>
            <a:r>
              <a:rPr lang="en-US" dirty="0"/>
              <a:t>Cyclical Monitoring Process</a:t>
            </a:r>
          </a:p>
        </p:txBody>
      </p:sp>
      <p:sp>
        <p:nvSpPr>
          <p:cNvPr id="3" name="Content Placeholder 2">
            <a:extLst>
              <a:ext uri="{FF2B5EF4-FFF2-40B4-BE49-F238E27FC236}">
                <a16:creationId xmlns:a16="http://schemas.microsoft.com/office/drawing/2014/main" id="{657C0390-4E28-FAEB-2C56-7A86048CE22B}"/>
              </a:ext>
            </a:extLst>
          </p:cNvPr>
          <p:cNvSpPr>
            <a:spLocks noGrp="1"/>
          </p:cNvSpPr>
          <p:nvPr>
            <p:ph idx="1"/>
          </p:nvPr>
        </p:nvSpPr>
        <p:spPr/>
        <p:txBody>
          <a:bodyPr>
            <a:normAutofit fontScale="92500" lnSpcReduction="10000"/>
          </a:bodyPr>
          <a:lstStyle/>
          <a:p>
            <a:r>
              <a:rPr lang="en-US" dirty="0"/>
              <a:t>Announcement</a:t>
            </a:r>
          </a:p>
          <a:p>
            <a:r>
              <a:rPr lang="en-US" dirty="0"/>
              <a:t>Training</a:t>
            </a:r>
          </a:p>
          <a:p>
            <a:r>
              <a:rPr lang="en-US" dirty="0"/>
              <a:t>Self-Assessment (Protocols)</a:t>
            </a:r>
          </a:p>
          <a:p>
            <a:r>
              <a:rPr lang="en-US" dirty="0"/>
              <a:t>Document Submission (Varies by Monitoring Type)</a:t>
            </a:r>
          </a:p>
          <a:p>
            <a:r>
              <a:rPr lang="en-US" dirty="0"/>
              <a:t>Engagement – (Monitoring, may be in person or virtual and results in a Written Report)</a:t>
            </a:r>
          </a:p>
          <a:p>
            <a:r>
              <a:rPr lang="en-US" dirty="0"/>
              <a:t>Close Out (1 year Correction window for any findings of noncompliance)</a:t>
            </a:r>
          </a:p>
          <a:p>
            <a:endParaRPr lang="en-US" dirty="0"/>
          </a:p>
        </p:txBody>
      </p:sp>
      <p:sp>
        <p:nvSpPr>
          <p:cNvPr id="4" name="Footer Placeholder 3">
            <a:extLst>
              <a:ext uri="{FF2B5EF4-FFF2-40B4-BE49-F238E27FC236}">
                <a16:creationId xmlns:a16="http://schemas.microsoft.com/office/drawing/2014/main" id="{7324A28D-B8D0-FA42-3304-E724FACBC9B9}"/>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77952F3B-77E6-F29D-A910-DCEC34E620C8}"/>
              </a:ext>
            </a:extLst>
          </p:cNvPr>
          <p:cNvSpPr>
            <a:spLocks noGrp="1"/>
          </p:cNvSpPr>
          <p:nvPr>
            <p:ph type="sldNum" sz="quarter" idx="12"/>
          </p:nvPr>
        </p:nvSpPr>
        <p:spPr/>
        <p:txBody>
          <a:bodyPr/>
          <a:lstStyle/>
          <a:p>
            <a:fld id="{D5CA4161-6EC3-4748-B7F3-82EA64CE3DD4}" type="slidenum">
              <a:rPr lang="en-US" smtClean="0"/>
              <a:pPr/>
              <a:t>39</a:t>
            </a:fld>
            <a:endParaRPr lang="en-US" dirty="0"/>
          </a:p>
        </p:txBody>
      </p:sp>
    </p:spTree>
    <p:extLst>
      <p:ext uri="{BB962C8B-B14F-4D97-AF65-F5344CB8AC3E}">
        <p14:creationId xmlns:p14="http://schemas.microsoft.com/office/powerpoint/2010/main" val="952630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2C4BE-660A-E876-5F9A-3166C74FE99D}"/>
              </a:ext>
            </a:extLst>
          </p:cNvPr>
          <p:cNvSpPr>
            <a:spLocks noGrp="1"/>
          </p:cNvSpPr>
          <p:nvPr>
            <p:ph type="title"/>
          </p:nvPr>
        </p:nvSpPr>
        <p:spPr/>
        <p:txBody>
          <a:bodyPr/>
          <a:lstStyle/>
          <a:p>
            <a:r>
              <a:rPr lang="en-US" dirty="0"/>
              <a:t>Director Call Schedule</a:t>
            </a:r>
          </a:p>
        </p:txBody>
      </p:sp>
      <p:sp>
        <p:nvSpPr>
          <p:cNvPr id="3" name="Content Placeholder 2">
            <a:extLst>
              <a:ext uri="{FF2B5EF4-FFF2-40B4-BE49-F238E27FC236}">
                <a16:creationId xmlns:a16="http://schemas.microsoft.com/office/drawing/2014/main" id="{364B01E5-4957-7AB4-5C92-37256C61DF79}"/>
              </a:ext>
            </a:extLst>
          </p:cNvPr>
          <p:cNvSpPr>
            <a:spLocks noGrp="1"/>
          </p:cNvSpPr>
          <p:nvPr>
            <p:ph idx="1"/>
          </p:nvPr>
        </p:nvSpPr>
        <p:spPr/>
        <p:txBody>
          <a:bodyPr/>
          <a:lstStyle/>
          <a:p>
            <a:r>
              <a:rPr lang="en-US" dirty="0"/>
              <a:t>Director Update</a:t>
            </a:r>
          </a:p>
          <a:p>
            <a:pPr lvl="1"/>
            <a:r>
              <a:rPr lang="en-US" dirty="0"/>
              <a:t>2</a:t>
            </a:r>
            <a:r>
              <a:rPr lang="en-US" baseline="30000" dirty="0"/>
              <a:t>nd</a:t>
            </a:r>
            <a:r>
              <a:rPr lang="en-US" dirty="0"/>
              <a:t> Monday of every month 3:00-3:30</a:t>
            </a:r>
          </a:p>
          <a:p>
            <a:r>
              <a:rPr lang="en-US" dirty="0"/>
              <a:t>Director Deep Dive</a:t>
            </a:r>
          </a:p>
          <a:p>
            <a:pPr lvl="1"/>
            <a:r>
              <a:rPr lang="en-US" dirty="0"/>
              <a:t>4</a:t>
            </a:r>
            <a:r>
              <a:rPr lang="en-US" baseline="30000" dirty="0"/>
              <a:t>th</a:t>
            </a:r>
            <a:r>
              <a:rPr lang="en-US" dirty="0"/>
              <a:t> Monday of every month 3:00-4:00 (except May)</a:t>
            </a:r>
          </a:p>
          <a:p>
            <a:endParaRPr lang="en-US" dirty="0"/>
          </a:p>
        </p:txBody>
      </p:sp>
      <p:sp>
        <p:nvSpPr>
          <p:cNvPr id="4" name="Footer Placeholder 3">
            <a:extLst>
              <a:ext uri="{FF2B5EF4-FFF2-40B4-BE49-F238E27FC236}">
                <a16:creationId xmlns:a16="http://schemas.microsoft.com/office/drawing/2014/main" id="{271EC292-D9CC-9E10-B9B2-D53D7A7CD23F}"/>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9A03BED3-8A24-C9BC-8DF6-AE2E1BBC9EB3}"/>
              </a:ext>
            </a:extLst>
          </p:cNvPr>
          <p:cNvSpPr>
            <a:spLocks noGrp="1"/>
          </p:cNvSpPr>
          <p:nvPr>
            <p:ph type="sldNum" sz="quarter" idx="12"/>
          </p:nvPr>
        </p:nvSpPr>
        <p:spPr/>
        <p:txBody>
          <a:bodyPr/>
          <a:lstStyle/>
          <a:p>
            <a:fld id="{D5CA4161-6EC3-4748-B7F3-82EA64CE3DD4}" type="slidenum">
              <a:rPr lang="en-US" smtClean="0"/>
              <a:pPr/>
              <a:t>4</a:t>
            </a:fld>
            <a:endParaRPr lang="en-US" dirty="0"/>
          </a:p>
        </p:txBody>
      </p:sp>
    </p:spTree>
    <p:extLst>
      <p:ext uri="{BB962C8B-B14F-4D97-AF65-F5344CB8AC3E}">
        <p14:creationId xmlns:p14="http://schemas.microsoft.com/office/powerpoint/2010/main" val="13106759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AF4AD-1728-7E41-540D-60595052EB2A}"/>
              </a:ext>
            </a:extLst>
          </p:cNvPr>
          <p:cNvSpPr>
            <a:spLocks noGrp="1"/>
          </p:cNvSpPr>
          <p:nvPr>
            <p:ph type="title"/>
          </p:nvPr>
        </p:nvSpPr>
        <p:spPr/>
        <p:txBody>
          <a:bodyPr/>
          <a:lstStyle/>
          <a:p>
            <a:r>
              <a:rPr lang="en-US" dirty="0"/>
              <a:t>Cyclical Monitoring Cohort 1 </a:t>
            </a:r>
          </a:p>
        </p:txBody>
      </p:sp>
      <p:sp>
        <p:nvSpPr>
          <p:cNvPr id="3" name="Content Placeholder 2">
            <a:extLst>
              <a:ext uri="{FF2B5EF4-FFF2-40B4-BE49-F238E27FC236}">
                <a16:creationId xmlns:a16="http://schemas.microsoft.com/office/drawing/2014/main" id="{C7BD924C-56BE-69A4-ACA1-CD1213802608}"/>
              </a:ext>
            </a:extLst>
          </p:cNvPr>
          <p:cNvSpPr>
            <a:spLocks noGrp="1"/>
          </p:cNvSpPr>
          <p:nvPr>
            <p:ph idx="1"/>
          </p:nvPr>
        </p:nvSpPr>
        <p:spPr/>
        <p:txBody>
          <a:bodyPr>
            <a:normAutofit lnSpcReduction="10000"/>
          </a:bodyPr>
          <a:lstStyle/>
          <a:p>
            <a:pPr lvl="1"/>
            <a:r>
              <a:rPr lang="en-US" dirty="0"/>
              <a:t>Cohort 1 </a:t>
            </a:r>
            <a:r>
              <a:rPr lang="en-US" b="1" dirty="0"/>
              <a:t>Announcement</a:t>
            </a:r>
            <a:r>
              <a:rPr lang="en-US" dirty="0"/>
              <a:t> – December 2024</a:t>
            </a:r>
          </a:p>
          <a:p>
            <a:pPr lvl="1"/>
            <a:r>
              <a:rPr lang="en-US" dirty="0"/>
              <a:t>Cohort 1 </a:t>
            </a:r>
            <a:r>
              <a:rPr lang="en-US" b="1" dirty="0"/>
              <a:t>Training</a:t>
            </a:r>
            <a:r>
              <a:rPr lang="en-US" dirty="0"/>
              <a:t> – January 2025</a:t>
            </a:r>
          </a:p>
          <a:p>
            <a:pPr lvl="1"/>
            <a:r>
              <a:rPr lang="en-US" dirty="0"/>
              <a:t>Cohort 1 </a:t>
            </a:r>
            <a:r>
              <a:rPr lang="en-US" dirty="0" err="1"/>
              <a:t>Qtr</a:t>
            </a:r>
            <a:r>
              <a:rPr lang="en-US" dirty="0"/>
              <a:t> 1 Submit Document Review – May 2025</a:t>
            </a:r>
          </a:p>
          <a:p>
            <a:pPr lvl="1"/>
            <a:r>
              <a:rPr lang="en-US" dirty="0"/>
              <a:t>Cohort 1 </a:t>
            </a:r>
            <a:r>
              <a:rPr lang="en-US" dirty="0" err="1"/>
              <a:t>Qtr</a:t>
            </a:r>
            <a:r>
              <a:rPr lang="en-US" dirty="0"/>
              <a:t> 1 Engagement- July-September 2025</a:t>
            </a:r>
          </a:p>
          <a:p>
            <a:pPr lvl="1"/>
            <a:r>
              <a:rPr lang="en-US" dirty="0"/>
              <a:t>Cohort 1 </a:t>
            </a:r>
            <a:r>
              <a:rPr lang="en-US" dirty="0" err="1"/>
              <a:t>Qtr</a:t>
            </a:r>
            <a:r>
              <a:rPr lang="en-US" dirty="0"/>
              <a:t> 2 Submit Document Review – August 2025</a:t>
            </a:r>
          </a:p>
          <a:p>
            <a:pPr lvl="1"/>
            <a:r>
              <a:rPr lang="en-US" dirty="0"/>
              <a:t>Cohort 1 </a:t>
            </a:r>
            <a:r>
              <a:rPr lang="en-US" dirty="0" err="1"/>
              <a:t>Qtr</a:t>
            </a:r>
            <a:r>
              <a:rPr lang="en-US" dirty="0"/>
              <a:t> 2 Engagement- October-December 2025</a:t>
            </a:r>
          </a:p>
          <a:p>
            <a:pPr lvl="1"/>
            <a:r>
              <a:rPr lang="en-US" dirty="0"/>
              <a:t>Cohort 1 </a:t>
            </a:r>
            <a:r>
              <a:rPr lang="en-US" dirty="0" err="1"/>
              <a:t>Qtr</a:t>
            </a:r>
            <a:r>
              <a:rPr lang="en-US" dirty="0"/>
              <a:t> 3 Submit Document Review – November 2025</a:t>
            </a:r>
          </a:p>
          <a:p>
            <a:pPr lvl="1"/>
            <a:r>
              <a:rPr lang="en-US" dirty="0"/>
              <a:t>Cohort 1 </a:t>
            </a:r>
            <a:r>
              <a:rPr lang="en-US" dirty="0" err="1"/>
              <a:t>Qtr</a:t>
            </a:r>
            <a:r>
              <a:rPr lang="en-US" dirty="0"/>
              <a:t> 3 Engagement- January – March 2026</a:t>
            </a:r>
          </a:p>
          <a:p>
            <a:pPr lvl="1"/>
            <a:r>
              <a:rPr lang="en-US" dirty="0"/>
              <a:t>Cohort 1 </a:t>
            </a:r>
            <a:r>
              <a:rPr lang="en-US" dirty="0" err="1"/>
              <a:t>Qtr</a:t>
            </a:r>
            <a:r>
              <a:rPr lang="en-US" dirty="0"/>
              <a:t> 4 Submit Document Review – February 2026</a:t>
            </a:r>
          </a:p>
          <a:p>
            <a:pPr lvl="1"/>
            <a:r>
              <a:rPr lang="en-US" dirty="0"/>
              <a:t>Cohort 1 </a:t>
            </a:r>
            <a:r>
              <a:rPr lang="en-US" dirty="0" err="1"/>
              <a:t>Qtr</a:t>
            </a:r>
            <a:r>
              <a:rPr lang="en-US" dirty="0"/>
              <a:t> 4 Engagement- April – June 2026</a:t>
            </a:r>
          </a:p>
          <a:p>
            <a:pPr lvl="1"/>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8900554C-E35F-2C1A-7B19-03C15053EF9C}"/>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5081914A-66D3-F649-3962-BE5D90A9A3A4}"/>
              </a:ext>
            </a:extLst>
          </p:cNvPr>
          <p:cNvSpPr>
            <a:spLocks noGrp="1"/>
          </p:cNvSpPr>
          <p:nvPr>
            <p:ph type="sldNum" sz="quarter" idx="12"/>
          </p:nvPr>
        </p:nvSpPr>
        <p:spPr/>
        <p:txBody>
          <a:bodyPr/>
          <a:lstStyle/>
          <a:p>
            <a:fld id="{D5CA4161-6EC3-4748-B7F3-82EA64CE3DD4}" type="slidenum">
              <a:rPr lang="en-US" smtClean="0"/>
              <a:pPr/>
              <a:t>40</a:t>
            </a:fld>
            <a:endParaRPr lang="en-US" dirty="0"/>
          </a:p>
        </p:txBody>
      </p:sp>
    </p:spTree>
    <p:extLst>
      <p:ext uri="{BB962C8B-B14F-4D97-AF65-F5344CB8AC3E}">
        <p14:creationId xmlns:p14="http://schemas.microsoft.com/office/powerpoint/2010/main" val="421651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76545-4DBE-4AD5-9B2D-9CEB4B3701B8}"/>
              </a:ext>
            </a:extLst>
          </p:cNvPr>
          <p:cNvSpPr>
            <a:spLocks noGrp="1"/>
          </p:cNvSpPr>
          <p:nvPr>
            <p:ph type="title"/>
          </p:nvPr>
        </p:nvSpPr>
        <p:spPr/>
        <p:txBody>
          <a:bodyPr/>
          <a:lstStyle/>
          <a:p>
            <a:r>
              <a:rPr lang="en-US" dirty="0"/>
              <a:t>Looking Ahead – Watch the Listserv for:</a:t>
            </a:r>
          </a:p>
        </p:txBody>
      </p:sp>
      <p:sp>
        <p:nvSpPr>
          <p:cNvPr id="3" name="Content Placeholder 2">
            <a:extLst>
              <a:ext uri="{FF2B5EF4-FFF2-40B4-BE49-F238E27FC236}">
                <a16:creationId xmlns:a16="http://schemas.microsoft.com/office/drawing/2014/main" id="{E89E452B-6888-A1E8-2F84-89CF0311423E}"/>
              </a:ext>
            </a:extLst>
          </p:cNvPr>
          <p:cNvSpPr>
            <a:spLocks noGrp="1"/>
          </p:cNvSpPr>
          <p:nvPr>
            <p:ph idx="1"/>
          </p:nvPr>
        </p:nvSpPr>
        <p:spPr>
          <a:xfrm>
            <a:off x="294199" y="1451295"/>
            <a:ext cx="11603603" cy="4725668"/>
          </a:xfrm>
        </p:spPr>
        <p:txBody>
          <a:bodyPr>
            <a:normAutofit/>
          </a:bodyPr>
          <a:lstStyle/>
          <a:p>
            <a:r>
              <a:rPr lang="en-US" dirty="0"/>
              <a:t>Early Career School Psych Training and Mentorship</a:t>
            </a:r>
          </a:p>
          <a:p>
            <a:r>
              <a:rPr lang="en-US" dirty="0"/>
              <a:t>Early Career Special Education Teacher Training</a:t>
            </a:r>
          </a:p>
          <a:p>
            <a:r>
              <a:rPr lang="en-US" dirty="0"/>
              <a:t>Change for Long Term Sub modules and Para modules moving to OSDE connect and will no longer be on Pepper.  Transition date to be announced.  Currently continue to use modules on Pepper.</a:t>
            </a:r>
          </a:p>
        </p:txBody>
      </p:sp>
      <p:sp>
        <p:nvSpPr>
          <p:cNvPr id="4" name="Footer Placeholder 3">
            <a:extLst>
              <a:ext uri="{FF2B5EF4-FFF2-40B4-BE49-F238E27FC236}">
                <a16:creationId xmlns:a16="http://schemas.microsoft.com/office/drawing/2014/main" id="{DE5FADC8-AAFE-B092-0314-9623AFD63284}"/>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8C579C2F-DABD-B9FE-0245-E10F7994459B}"/>
              </a:ext>
            </a:extLst>
          </p:cNvPr>
          <p:cNvSpPr>
            <a:spLocks noGrp="1"/>
          </p:cNvSpPr>
          <p:nvPr>
            <p:ph type="sldNum" sz="quarter" idx="12"/>
          </p:nvPr>
        </p:nvSpPr>
        <p:spPr/>
        <p:txBody>
          <a:bodyPr/>
          <a:lstStyle/>
          <a:p>
            <a:fld id="{D5CA4161-6EC3-4748-B7F3-82EA64CE3DD4}" type="slidenum">
              <a:rPr lang="en-US" smtClean="0"/>
              <a:pPr/>
              <a:t>41</a:t>
            </a:fld>
            <a:endParaRPr lang="en-US" dirty="0"/>
          </a:p>
        </p:txBody>
      </p:sp>
    </p:spTree>
    <p:extLst>
      <p:ext uri="{BB962C8B-B14F-4D97-AF65-F5344CB8AC3E}">
        <p14:creationId xmlns:p14="http://schemas.microsoft.com/office/powerpoint/2010/main" val="25492075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2B667-6AEA-4842-83B8-6F7A62A125D3}"/>
              </a:ext>
            </a:extLst>
          </p:cNvPr>
          <p:cNvSpPr>
            <a:spLocks noGrp="1"/>
          </p:cNvSpPr>
          <p:nvPr>
            <p:ph type="title"/>
          </p:nvPr>
        </p:nvSpPr>
        <p:spPr/>
        <p:txBody>
          <a:bodyPr/>
          <a:lstStyle/>
          <a:p>
            <a:r>
              <a:rPr lang="en-US" dirty="0"/>
              <a:t>New Caseload Report	</a:t>
            </a:r>
          </a:p>
        </p:txBody>
      </p:sp>
      <p:sp>
        <p:nvSpPr>
          <p:cNvPr id="3" name="Content Placeholder 2">
            <a:extLst>
              <a:ext uri="{FF2B5EF4-FFF2-40B4-BE49-F238E27FC236}">
                <a16:creationId xmlns:a16="http://schemas.microsoft.com/office/drawing/2014/main" id="{3C4925F8-2238-461F-84A1-4ADDAE6DBDAF}"/>
              </a:ext>
            </a:extLst>
          </p:cNvPr>
          <p:cNvSpPr>
            <a:spLocks noGrp="1"/>
          </p:cNvSpPr>
          <p:nvPr>
            <p:ph idx="1"/>
          </p:nvPr>
        </p:nvSpPr>
        <p:spPr>
          <a:xfrm>
            <a:off x="294199" y="1512277"/>
            <a:ext cx="11603603" cy="4664686"/>
          </a:xfrm>
        </p:spPr>
        <p:txBody>
          <a:bodyPr>
            <a:normAutofit fontScale="92500" lnSpcReduction="20000"/>
          </a:bodyPr>
          <a:lstStyle/>
          <a:p>
            <a:r>
              <a:rPr lang="en-US" dirty="0" err="1"/>
              <a:t>EdPlan</a:t>
            </a:r>
            <a:r>
              <a:rPr lang="en-US" dirty="0"/>
              <a:t> will rerelease a “User Caseload Report” in Advanced Reporting System</a:t>
            </a:r>
          </a:p>
          <a:p>
            <a:r>
              <a:rPr lang="en-US" dirty="0"/>
              <a:t>There will be several tabs:</a:t>
            </a:r>
          </a:p>
          <a:p>
            <a:pPr lvl="1"/>
            <a:r>
              <a:rPr lang="en-US" dirty="0"/>
              <a:t>Data Analysis Guide – answer common questions about the report</a:t>
            </a:r>
          </a:p>
          <a:p>
            <a:pPr lvl="1"/>
            <a:r>
              <a:rPr lang="en-US" dirty="0"/>
              <a:t>Caseload FTE – FTE calculations for special education teachers</a:t>
            </a:r>
          </a:p>
          <a:p>
            <a:pPr lvl="1"/>
            <a:r>
              <a:rPr lang="en-US" dirty="0"/>
              <a:t>Caseload Student Summary – how caseload weights for each student</a:t>
            </a:r>
          </a:p>
          <a:p>
            <a:pPr lvl="1"/>
            <a:r>
              <a:rPr lang="en-US" dirty="0"/>
              <a:t>Caseload Details  - types of services and LRE</a:t>
            </a:r>
          </a:p>
          <a:p>
            <a:pPr lvl="1"/>
            <a:r>
              <a:rPr lang="en-US" dirty="0"/>
              <a:t>Speech Caseload Summary – caseload for speech providers</a:t>
            </a:r>
          </a:p>
          <a:p>
            <a:pPr lvl="1"/>
            <a:endParaRPr lang="en-US" dirty="0"/>
          </a:p>
          <a:p>
            <a:r>
              <a:rPr lang="en-US" dirty="0"/>
              <a:t>Additional information will be sent out through the </a:t>
            </a:r>
            <a:r>
              <a:rPr lang="en-US" dirty="0" err="1"/>
              <a:t>ListServ</a:t>
            </a:r>
            <a:r>
              <a:rPr lang="en-US" dirty="0"/>
              <a:t> this week.</a:t>
            </a:r>
          </a:p>
        </p:txBody>
      </p:sp>
      <p:sp>
        <p:nvSpPr>
          <p:cNvPr id="4" name="Footer Placeholder 3">
            <a:extLst>
              <a:ext uri="{FF2B5EF4-FFF2-40B4-BE49-F238E27FC236}">
                <a16:creationId xmlns:a16="http://schemas.microsoft.com/office/drawing/2014/main" id="{A842AFC4-C82C-41E0-8F19-1D863D3FF1E7}"/>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008B3D04-3D46-4DBB-991A-5AFD2EEB5D0F}"/>
              </a:ext>
            </a:extLst>
          </p:cNvPr>
          <p:cNvSpPr>
            <a:spLocks noGrp="1"/>
          </p:cNvSpPr>
          <p:nvPr>
            <p:ph type="sldNum" sz="quarter" idx="12"/>
          </p:nvPr>
        </p:nvSpPr>
        <p:spPr/>
        <p:txBody>
          <a:bodyPr/>
          <a:lstStyle/>
          <a:p>
            <a:fld id="{D5CA4161-6EC3-4748-B7F3-82EA64CE3DD4}" type="slidenum">
              <a:rPr lang="en-US" smtClean="0"/>
              <a:pPr/>
              <a:t>42</a:t>
            </a:fld>
            <a:endParaRPr lang="en-US" dirty="0"/>
          </a:p>
        </p:txBody>
      </p:sp>
    </p:spTree>
    <p:extLst>
      <p:ext uri="{BB962C8B-B14F-4D97-AF65-F5344CB8AC3E}">
        <p14:creationId xmlns:p14="http://schemas.microsoft.com/office/powerpoint/2010/main" val="27438223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92C-9886-44F3-AA8E-AFA643C43459}"/>
              </a:ext>
            </a:extLst>
          </p:cNvPr>
          <p:cNvSpPr>
            <a:spLocks noGrp="1"/>
          </p:cNvSpPr>
          <p:nvPr>
            <p:ph type="title"/>
          </p:nvPr>
        </p:nvSpPr>
        <p:spPr/>
        <p:txBody>
          <a:bodyPr/>
          <a:lstStyle/>
          <a:p>
            <a:r>
              <a:rPr lang="en-US" dirty="0"/>
              <a:t>Caseload   vs   Workload</a:t>
            </a:r>
          </a:p>
        </p:txBody>
      </p:sp>
      <p:sp>
        <p:nvSpPr>
          <p:cNvPr id="3" name="Content Placeholder 2">
            <a:extLst>
              <a:ext uri="{FF2B5EF4-FFF2-40B4-BE49-F238E27FC236}">
                <a16:creationId xmlns:a16="http://schemas.microsoft.com/office/drawing/2014/main" id="{8FB6402D-B5F3-4C22-8F85-F71292046D98}"/>
              </a:ext>
            </a:extLst>
          </p:cNvPr>
          <p:cNvSpPr>
            <a:spLocks noGrp="1"/>
          </p:cNvSpPr>
          <p:nvPr>
            <p:ph idx="1"/>
          </p:nvPr>
        </p:nvSpPr>
        <p:spPr/>
        <p:txBody>
          <a:bodyPr>
            <a:normAutofit fontScale="85000" lnSpcReduction="10000"/>
          </a:bodyPr>
          <a:lstStyle/>
          <a:p>
            <a:r>
              <a:rPr lang="en-US" dirty="0"/>
              <a:t>There are now two options for requesting an exception to caseload of teachers, including contract speech.</a:t>
            </a:r>
          </a:p>
          <a:p>
            <a:pPr marL="0" indent="0">
              <a:buNone/>
            </a:pPr>
            <a:endParaRPr lang="en-US" dirty="0"/>
          </a:p>
          <a:p>
            <a:r>
              <a:rPr lang="en-US" dirty="0"/>
              <a:t>You must select one of the two options for all teachers for the school year.</a:t>
            </a:r>
          </a:p>
          <a:p>
            <a:pPr marL="0" indent="0">
              <a:buNone/>
            </a:pPr>
            <a:endParaRPr lang="en-US" dirty="0"/>
          </a:p>
          <a:p>
            <a:r>
              <a:rPr lang="en-US" dirty="0"/>
              <a:t>The forms will be posted on the </a:t>
            </a:r>
            <a:r>
              <a:rPr lang="en-US" dirty="0">
                <a:hlinkClick r:id="rId2"/>
              </a:rPr>
              <a:t>Compliance tab</a:t>
            </a:r>
            <a:r>
              <a:rPr lang="en-US"/>
              <a:t>. </a:t>
            </a:r>
          </a:p>
          <a:p>
            <a:endParaRPr lang="en-US" dirty="0"/>
          </a:p>
          <a:p>
            <a:r>
              <a:rPr lang="en-US" dirty="0"/>
              <a:t>2025-2026 SY – LEA Agreements you will identify which you will use.</a:t>
            </a:r>
          </a:p>
        </p:txBody>
      </p:sp>
      <p:sp>
        <p:nvSpPr>
          <p:cNvPr id="4" name="Footer Placeholder 3">
            <a:extLst>
              <a:ext uri="{FF2B5EF4-FFF2-40B4-BE49-F238E27FC236}">
                <a16:creationId xmlns:a16="http://schemas.microsoft.com/office/drawing/2014/main" id="{EDC5779A-8F28-4614-9440-034D808A0CAE}"/>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DE9796C2-64EB-4F44-8D75-72E08405A38D}"/>
              </a:ext>
            </a:extLst>
          </p:cNvPr>
          <p:cNvSpPr>
            <a:spLocks noGrp="1"/>
          </p:cNvSpPr>
          <p:nvPr>
            <p:ph type="sldNum" sz="quarter" idx="12"/>
          </p:nvPr>
        </p:nvSpPr>
        <p:spPr/>
        <p:txBody>
          <a:bodyPr/>
          <a:lstStyle/>
          <a:p>
            <a:fld id="{D5CA4161-6EC3-4748-B7F3-82EA64CE3DD4}" type="slidenum">
              <a:rPr lang="en-US" smtClean="0"/>
              <a:pPr/>
              <a:t>43</a:t>
            </a:fld>
            <a:endParaRPr lang="en-US" dirty="0"/>
          </a:p>
        </p:txBody>
      </p:sp>
    </p:spTree>
    <p:extLst>
      <p:ext uri="{BB962C8B-B14F-4D97-AF65-F5344CB8AC3E}">
        <p14:creationId xmlns:p14="http://schemas.microsoft.com/office/powerpoint/2010/main" val="20030346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29DB5-AB19-41EF-83B9-6AA9D1735DF3}"/>
              </a:ext>
            </a:extLst>
          </p:cNvPr>
          <p:cNvSpPr>
            <a:spLocks noGrp="1"/>
          </p:cNvSpPr>
          <p:nvPr>
            <p:ph type="title"/>
          </p:nvPr>
        </p:nvSpPr>
        <p:spPr/>
        <p:txBody>
          <a:bodyPr/>
          <a:lstStyle/>
          <a:p>
            <a:r>
              <a:rPr lang="en-US" dirty="0"/>
              <a:t>     Caseload          vs         Workload</a:t>
            </a:r>
          </a:p>
        </p:txBody>
      </p:sp>
      <p:pic>
        <p:nvPicPr>
          <p:cNvPr id="7" name="Content Placeholder 6">
            <a:extLst>
              <a:ext uri="{FF2B5EF4-FFF2-40B4-BE49-F238E27FC236}">
                <a16:creationId xmlns:a16="http://schemas.microsoft.com/office/drawing/2014/main" id="{A5FCABE7-7F1A-483A-A690-987124022218}"/>
              </a:ext>
            </a:extLst>
          </p:cNvPr>
          <p:cNvPicPr>
            <a:picLocks noGrp="1" noChangeAspect="1"/>
          </p:cNvPicPr>
          <p:nvPr>
            <p:ph idx="1"/>
          </p:nvPr>
        </p:nvPicPr>
        <p:blipFill>
          <a:blip r:embed="rId2"/>
          <a:stretch>
            <a:fillRect/>
          </a:stretch>
        </p:blipFill>
        <p:spPr>
          <a:xfrm>
            <a:off x="942531" y="1512277"/>
            <a:ext cx="3600299" cy="4664686"/>
          </a:xfrm>
        </p:spPr>
      </p:pic>
      <p:sp>
        <p:nvSpPr>
          <p:cNvPr id="4" name="Footer Placeholder 3">
            <a:extLst>
              <a:ext uri="{FF2B5EF4-FFF2-40B4-BE49-F238E27FC236}">
                <a16:creationId xmlns:a16="http://schemas.microsoft.com/office/drawing/2014/main" id="{5DD0BE25-876D-49AD-9DB1-C85E73BDD16C}"/>
              </a:ext>
            </a:extLst>
          </p:cNvPr>
          <p:cNvSpPr>
            <a:spLocks noGrp="1"/>
          </p:cNvSpPr>
          <p:nvPr>
            <p:ph type="ftr" sz="quarter" idx="11"/>
          </p:nvPr>
        </p:nvSpPr>
        <p:spPr/>
        <p:txBody>
          <a:bodyPr/>
          <a:lstStyle/>
          <a:p>
            <a:r>
              <a:rPr lang="en-US" dirty="0"/>
              <a:t>Director Update July 2024</a:t>
            </a:r>
          </a:p>
        </p:txBody>
      </p:sp>
      <p:sp>
        <p:nvSpPr>
          <p:cNvPr id="5" name="Slide Number Placeholder 4">
            <a:extLst>
              <a:ext uri="{FF2B5EF4-FFF2-40B4-BE49-F238E27FC236}">
                <a16:creationId xmlns:a16="http://schemas.microsoft.com/office/drawing/2014/main" id="{9911831D-90F0-4300-BD3D-1E78B8784A1C}"/>
              </a:ext>
            </a:extLst>
          </p:cNvPr>
          <p:cNvSpPr>
            <a:spLocks noGrp="1"/>
          </p:cNvSpPr>
          <p:nvPr>
            <p:ph type="sldNum" sz="quarter" idx="12"/>
          </p:nvPr>
        </p:nvSpPr>
        <p:spPr/>
        <p:txBody>
          <a:bodyPr/>
          <a:lstStyle/>
          <a:p>
            <a:fld id="{D5CA4161-6EC3-4748-B7F3-82EA64CE3DD4}" type="slidenum">
              <a:rPr lang="en-US" smtClean="0"/>
              <a:pPr/>
              <a:t>44</a:t>
            </a:fld>
            <a:endParaRPr lang="en-US" dirty="0"/>
          </a:p>
        </p:txBody>
      </p:sp>
      <p:pic>
        <p:nvPicPr>
          <p:cNvPr id="10" name="Picture 9">
            <a:extLst>
              <a:ext uri="{FF2B5EF4-FFF2-40B4-BE49-F238E27FC236}">
                <a16:creationId xmlns:a16="http://schemas.microsoft.com/office/drawing/2014/main" id="{6A1EBD49-0BAE-4394-9852-185A95D23923}"/>
              </a:ext>
            </a:extLst>
          </p:cNvPr>
          <p:cNvPicPr>
            <a:picLocks noChangeAspect="1"/>
          </p:cNvPicPr>
          <p:nvPr/>
        </p:nvPicPr>
        <p:blipFill>
          <a:blip r:embed="rId3"/>
          <a:stretch>
            <a:fillRect/>
          </a:stretch>
        </p:blipFill>
        <p:spPr>
          <a:xfrm>
            <a:off x="5298490" y="1512278"/>
            <a:ext cx="6119412" cy="4664686"/>
          </a:xfrm>
          <a:prstGeom prst="rect">
            <a:avLst/>
          </a:prstGeom>
        </p:spPr>
      </p:pic>
    </p:spTree>
    <p:extLst>
      <p:ext uri="{BB962C8B-B14F-4D97-AF65-F5344CB8AC3E}">
        <p14:creationId xmlns:p14="http://schemas.microsoft.com/office/powerpoint/2010/main" val="9361159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D036D-45DA-4E88-A3A6-6EA76D1F39F9}"/>
              </a:ext>
            </a:extLst>
          </p:cNvPr>
          <p:cNvSpPr>
            <a:spLocks noGrp="1"/>
          </p:cNvSpPr>
          <p:nvPr>
            <p:ph type="title"/>
          </p:nvPr>
        </p:nvSpPr>
        <p:spPr/>
        <p:txBody>
          <a:bodyPr/>
          <a:lstStyle/>
          <a:p>
            <a:r>
              <a:rPr lang="en-US" dirty="0"/>
              <a:t>New Directors</a:t>
            </a:r>
          </a:p>
        </p:txBody>
      </p:sp>
      <p:sp>
        <p:nvSpPr>
          <p:cNvPr id="3" name="Content Placeholder 2">
            <a:extLst>
              <a:ext uri="{FF2B5EF4-FFF2-40B4-BE49-F238E27FC236}">
                <a16:creationId xmlns:a16="http://schemas.microsoft.com/office/drawing/2014/main" id="{65752F79-EAF2-4552-91C5-F48E6A1A0514}"/>
              </a:ext>
            </a:extLst>
          </p:cNvPr>
          <p:cNvSpPr>
            <a:spLocks noGrp="1"/>
          </p:cNvSpPr>
          <p:nvPr>
            <p:ph idx="1"/>
          </p:nvPr>
        </p:nvSpPr>
        <p:spPr/>
        <p:txBody>
          <a:bodyPr/>
          <a:lstStyle/>
          <a:p>
            <a:pPr marL="0" indent="0">
              <a:buNone/>
            </a:pPr>
            <a:r>
              <a:rPr lang="en-US" dirty="0"/>
              <a:t>Contact </a:t>
            </a:r>
            <a:r>
              <a:rPr lang="en-US" dirty="0">
                <a:hlinkClick r:id="rId2"/>
              </a:rPr>
              <a:t>Megan.Salisbury@sde.ok.gov</a:t>
            </a:r>
            <a:r>
              <a:rPr lang="en-US" dirty="0"/>
              <a:t>  to:</a:t>
            </a:r>
          </a:p>
          <a:p>
            <a:pPr marL="0" indent="0">
              <a:buNone/>
            </a:pPr>
            <a:endParaRPr lang="en-US" dirty="0"/>
          </a:p>
          <a:p>
            <a:r>
              <a:rPr lang="en-US" dirty="0"/>
              <a:t>Notify our office that you are a new director </a:t>
            </a:r>
          </a:p>
          <a:p>
            <a:r>
              <a:rPr lang="en-US" dirty="0"/>
              <a:t>Gain </a:t>
            </a:r>
            <a:r>
              <a:rPr lang="en-US" dirty="0" err="1"/>
              <a:t>EdPlan</a:t>
            </a:r>
            <a:r>
              <a:rPr lang="en-US" dirty="0"/>
              <a:t> access as an administrator</a:t>
            </a:r>
          </a:p>
          <a:p>
            <a:r>
              <a:rPr lang="en-US" dirty="0"/>
              <a:t>Be added to the special education Listserv </a:t>
            </a:r>
          </a:p>
          <a:p>
            <a:endParaRPr lang="en-US" dirty="0"/>
          </a:p>
        </p:txBody>
      </p:sp>
      <p:sp>
        <p:nvSpPr>
          <p:cNvPr id="4" name="Footer Placeholder 3">
            <a:extLst>
              <a:ext uri="{FF2B5EF4-FFF2-40B4-BE49-F238E27FC236}">
                <a16:creationId xmlns:a16="http://schemas.microsoft.com/office/drawing/2014/main" id="{B81514BB-2586-47D6-BA57-6D1350205E69}"/>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10EBE141-862B-4FFA-A4ED-EA1F4555C601}"/>
              </a:ext>
            </a:extLst>
          </p:cNvPr>
          <p:cNvSpPr>
            <a:spLocks noGrp="1"/>
          </p:cNvSpPr>
          <p:nvPr>
            <p:ph type="sldNum" sz="quarter" idx="12"/>
          </p:nvPr>
        </p:nvSpPr>
        <p:spPr/>
        <p:txBody>
          <a:bodyPr/>
          <a:lstStyle/>
          <a:p>
            <a:fld id="{D5CA4161-6EC3-4748-B7F3-82EA64CE3DD4}" type="slidenum">
              <a:rPr lang="en-US" smtClean="0"/>
              <a:pPr/>
              <a:t>45</a:t>
            </a:fld>
            <a:endParaRPr lang="en-US" dirty="0"/>
          </a:p>
        </p:txBody>
      </p:sp>
    </p:spTree>
    <p:extLst>
      <p:ext uri="{BB962C8B-B14F-4D97-AF65-F5344CB8AC3E}">
        <p14:creationId xmlns:p14="http://schemas.microsoft.com/office/powerpoint/2010/main" val="803205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ABD39-6F7B-F91F-BAE1-E4F3FE10505C}"/>
              </a:ext>
            </a:extLst>
          </p:cNvPr>
          <p:cNvSpPr>
            <a:spLocks noGrp="1"/>
          </p:cNvSpPr>
          <p:nvPr>
            <p:ph type="title"/>
          </p:nvPr>
        </p:nvSpPr>
        <p:spPr/>
        <p:txBody>
          <a:bodyPr/>
          <a:lstStyle/>
          <a:p>
            <a:pPr algn="ctr"/>
            <a:r>
              <a:rPr lang="en-US" dirty="0"/>
              <a:t>Fall/Winter Director Call Schedule</a:t>
            </a:r>
          </a:p>
        </p:txBody>
      </p:sp>
      <p:sp>
        <p:nvSpPr>
          <p:cNvPr id="4" name="Footer Placeholder 3">
            <a:extLst>
              <a:ext uri="{FF2B5EF4-FFF2-40B4-BE49-F238E27FC236}">
                <a16:creationId xmlns:a16="http://schemas.microsoft.com/office/drawing/2014/main" id="{BD9075E5-5236-8F77-615C-68A195C7279D}"/>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188590EC-BB40-1719-9B44-485943F57337}"/>
              </a:ext>
            </a:extLst>
          </p:cNvPr>
          <p:cNvSpPr>
            <a:spLocks noGrp="1"/>
          </p:cNvSpPr>
          <p:nvPr>
            <p:ph type="sldNum" sz="quarter" idx="12"/>
          </p:nvPr>
        </p:nvSpPr>
        <p:spPr/>
        <p:txBody>
          <a:bodyPr/>
          <a:lstStyle/>
          <a:p>
            <a:fld id="{D5CA4161-6EC3-4748-B7F3-82EA64CE3DD4}" type="slidenum">
              <a:rPr lang="en-US" smtClean="0"/>
              <a:pPr/>
              <a:t>5</a:t>
            </a:fld>
            <a:endParaRPr lang="en-US" dirty="0"/>
          </a:p>
        </p:txBody>
      </p:sp>
      <p:pic>
        <p:nvPicPr>
          <p:cNvPr id="10" name="Content Placeholder 9">
            <a:extLst>
              <a:ext uri="{FF2B5EF4-FFF2-40B4-BE49-F238E27FC236}">
                <a16:creationId xmlns:a16="http://schemas.microsoft.com/office/drawing/2014/main" id="{5EC57822-1CC3-F953-304B-55D838C2F396}"/>
              </a:ext>
            </a:extLst>
          </p:cNvPr>
          <p:cNvPicPr>
            <a:picLocks noGrp="1" noChangeAspect="1"/>
          </p:cNvPicPr>
          <p:nvPr>
            <p:ph idx="1"/>
          </p:nvPr>
        </p:nvPicPr>
        <p:blipFill>
          <a:blip r:embed="rId2"/>
          <a:stretch>
            <a:fillRect/>
          </a:stretch>
        </p:blipFill>
        <p:spPr>
          <a:xfrm>
            <a:off x="1481137" y="1342423"/>
            <a:ext cx="9229725" cy="5071744"/>
          </a:xfrm>
          <a:prstGeom prst="rect">
            <a:avLst/>
          </a:prstGeom>
        </p:spPr>
      </p:pic>
    </p:spTree>
    <p:extLst>
      <p:ext uri="{BB962C8B-B14F-4D97-AF65-F5344CB8AC3E}">
        <p14:creationId xmlns:p14="http://schemas.microsoft.com/office/powerpoint/2010/main" val="2625281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1DDA6-F77E-CB3F-AEBA-D6CA0B7DFB0E}"/>
              </a:ext>
            </a:extLst>
          </p:cNvPr>
          <p:cNvSpPr>
            <a:spLocks noGrp="1"/>
          </p:cNvSpPr>
          <p:nvPr>
            <p:ph type="title"/>
          </p:nvPr>
        </p:nvSpPr>
        <p:spPr/>
        <p:txBody>
          <a:bodyPr/>
          <a:lstStyle/>
          <a:p>
            <a:r>
              <a:rPr lang="en-US" dirty="0"/>
              <a:t>August Deep Dive Director Call	</a:t>
            </a:r>
          </a:p>
        </p:txBody>
      </p:sp>
      <p:sp>
        <p:nvSpPr>
          <p:cNvPr id="3" name="Content Placeholder 2">
            <a:extLst>
              <a:ext uri="{FF2B5EF4-FFF2-40B4-BE49-F238E27FC236}">
                <a16:creationId xmlns:a16="http://schemas.microsoft.com/office/drawing/2014/main" id="{B902F56C-0728-A147-4779-A4063C09D101}"/>
              </a:ext>
            </a:extLst>
          </p:cNvPr>
          <p:cNvSpPr>
            <a:spLocks noGrp="1"/>
          </p:cNvSpPr>
          <p:nvPr>
            <p:ph idx="1"/>
          </p:nvPr>
        </p:nvSpPr>
        <p:spPr/>
        <p:txBody>
          <a:bodyPr>
            <a:normAutofit/>
          </a:bodyPr>
          <a:lstStyle/>
          <a:p>
            <a:r>
              <a:rPr lang="en-US" dirty="0"/>
              <a:t>Monday, August 26, 2024, 3:00-4:00</a:t>
            </a:r>
          </a:p>
          <a:p>
            <a:r>
              <a:rPr lang="en-US" dirty="0"/>
              <a:t>Melissa Ahlgrim/Deann Jones</a:t>
            </a:r>
          </a:p>
          <a:p>
            <a:pPr lvl="1"/>
            <a:r>
              <a:rPr lang="en-US" dirty="0"/>
              <a:t>SB 362 Strong Readers Act (replaces Reading Sufficiency Act (RSA)</a:t>
            </a:r>
          </a:p>
          <a:p>
            <a:r>
              <a:rPr lang="en-US" dirty="0"/>
              <a:t>LRP to give </a:t>
            </a:r>
            <a:r>
              <a:rPr lang="en-US"/>
              <a:t>an overview to </a:t>
            </a:r>
            <a:r>
              <a:rPr lang="en-US" dirty="0"/>
              <a:t>directors regarding the </a:t>
            </a:r>
            <a:r>
              <a:rPr lang="en-US" dirty="0" err="1"/>
              <a:t>DirectSTEP</a:t>
            </a:r>
            <a:r>
              <a:rPr lang="en-US" dirty="0"/>
              <a:t> training for paraprofessionals</a:t>
            </a:r>
          </a:p>
          <a:p>
            <a:endParaRPr lang="en-US" dirty="0"/>
          </a:p>
        </p:txBody>
      </p:sp>
      <p:sp>
        <p:nvSpPr>
          <p:cNvPr id="4" name="Footer Placeholder 3">
            <a:extLst>
              <a:ext uri="{FF2B5EF4-FFF2-40B4-BE49-F238E27FC236}">
                <a16:creationId xmlns:a16="http://schemas.microsoft.com/office/drawing/2014/main" id="{783E6B4D-A367-81DF-821B-91E0445622E1}"/>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085590E8-8698-305B-2D67-C949E3F75D12}"/>
              </a:ext>
            </a:extLst>
          </p:cNvPr>
          <p:cNvSpPr>
            <a:spLocks noGrp="1"/>
          </p:cNvSpPr>
          <p:nvPr>
            <p:ph type="sldNum" sz="quarter" idx="12"/>
          </p:nvPr>
        </p:nvSpPr>
        <p:spPr/>
        <p:txBody>
          <a:bodyPr/>
          <a:lstStyle/>
          <a:p>
            <a:fld id="{D5CA4161-6EC3-4748-B7F3-82EA64CE3DD4}" type="slidenum">
              <a:rPr lang="en-US" smtClean="0"/>
              <a:pPr/>
              <a:t>6</a:t>
            </a:fld>
            <a:endParaRPr lang="en-US" dirty="0"/>
          </a:p>
        </p:txBody>
      </p:sp>
    </p:spTree>
    <p:extLst>
      <p:ext uri="{BB962C8B-B14F-4D97-AF65-F5344CB8AC3E}">
        <p14:creationId xmlns:p14="http://schemas.microsoft.com/office/powerpoint/2010/main" val="3598701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04901-73C3-3474-10C0-B2DAA40B7B91}"/>
              </a:ext>
            </a:extLst>
          </p:cNvPr>
          <p:cNvSpPr>
            <a:spLocks noGrp="1"/>
          </p:cNvSpPr>
          <p:nvPr>
            <p:ph type="title"/>
          </p:nvPr>
        </p:nvSpPr>
        <p:spPr>
          <a:xfrm>
            <a:off x="367667" y="1709738"/>
            <a:ext cx="6041522" cy="2739495"/>
          </a:xfrm>
        </p:spPr>
        <p:txBody>
          <a:bodyPr/>
          <a:lstStyle/>
          <a:p>
            <a:r>
              <a:rPr lang="en-US" dirty="0"/>
              <a:t>Who’s Who in SES</a:t>
            </a:r>
          </a:p>
        </p:txBody>
      </p:sp>
      <p:sp>
        <p:nvSpPr>
          <p:cNvPr id="6" name="Text Placeholder 5">
            <a:extLst>
              <a:ext uri="{FF2B5EF4-FFF2-40B4-BE49-F238E27FC236}">
                <a16:creationId xmlns:a16="http://schemas.microsoft.com/office/drawing/2014/main" id="{56A98445-E4EA-1ACA-9D85-989486240B8A}"/>
              </a:ext>
            </a:extLst>
          </p:cNvPr>
          <p:cNvSpPr>
            <a:spLocks noGrp="1"/>
          </p:cNvSpPr>
          <p:nvPr>
            <p:ph type="body" idx="1"/>
          </p:nvPr>
        </p:nvSpPr>
        <p:spPr/>
        <p:txBody>
          <a:bodyPr/>
          <a:lstStyle/>
          <a:p>
            <a:r>
              <a:rPr lang="en-US" dirty="0"/>
              <a:t>Megan will send a email/phone directory to directors only</a:t>
            </a:r>
          </a:p>
        </p:txBody>
      </p:sp>
      <p:sp>
        <p:nvSpPr>
          <p:cNvPr id="4" name="Footer Placeholder 3">
            <a:extLst>
              <a:ext uri="{FF2B5EF4-FFF2-40B4-BE49-F238E27FC236}">
                <a16:creationId xmlns:a16="http://schemas.microsoft.com/office/drawing/2014/main" id="{F29634F6-21B1-7E0B-18B6-D776ECE313BA}"/>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93FED6EE-BD96-B5BB-D0FA-BBA536895D41}"/>
              </a:ext>
            </a:extLst>
          </p:cNvPr>
          <p:cNvSpPr>
            <a:spLocks noGrp="1"/>
          </p:cNvSpPr>
          <p:nvPr>
            <p:ph type="sldNum" sz="quarter" idx="12"/>
          </p:nvPr>
        </p:nvSpPr>
        <p:spPr/>
        <p:txBody>
          <a:bodyPr/>
          <a:lstStyle/>
          <a:p>
            <a:fld id="{D5CA4161-6EC3-4748-B7F3-82EA64CE3DD4}" type="slidenum">
              <a:rPr lang="en-US" smtClean="0"/>
              <a:pPr/>
              <a:t>7</a:t>
            </a:fld>
            <a:endParaRPr lang="en-US" dirty="0"/>
          </a:p>
        </p:txBody>
      </p:sp>
    </p:spTree>
    <p:extLst>
      <p:ext uri="{BB962C8B-B14F-4D97-AF65-F5344CB8AC3E}">
        <p14:creationId xmlns:p14="http://schemas.microsoft.com/office/powerpoint/2010/main" val="1660869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BFAD8-A0E1-9917-28BF-1CD415B2A361}"/>
              </a:ext>
            </a:extLst>
          </p:cNvPr>
          <p:cNvSpPr>
            <a:spLocks noGrp="1"/>
          </p:cNvSpPr>
          <p:nvPr>
            <p:ph type="title"/>
          </p:nvPr>
        </p:nvSpPr>
        <p:spPr/>
        <p:txBody>
          <a:bodyPr/>
          <a:lstStyle/>
          <a:p>
            <a:r>
              <a:rPr lang="en-US" dirty="0"/>
              <a:t>Office of Special Education Organization</a:t>
            </a:r>
          </a:p>
        </p:txBody>
      </p:sp>
      <p:sp>
        <p:nvSpPr>
          <p:cNvPr id="3" name="Content Placeholder 2">
            <a:extLst>
              <a:ext uri="{FF2B5EF4-FFF2-40B4-BE49-F238E27FC236}">
                <a16:creationId xmlns:a16="http://schemas.microsoft.com/office/drawing/2014/main" id="{0879BAB7-F334-CD3F-FE0B-BCAF33E67473}"/>
              </a:ext>
            </a:extLst>
          </p:cNvPr>
          <p:cNvSpPr>
            <a:spLocks noGrp="1"/>
          </p:cNvSpPr>
          <p:nvPr>
            <p:ph idx="1"/>
          </p:nvPr>
        </p:nvSpPr>
        <p:spPr/>
        <p:txBody>
          <a:bodyPr>
            <a:normAutofit lnSpcReduction="10000"/>
          </a:bodyPr>
          <a:lstStyle/>
          <a:p>
            <a:r>
              <a:rPr lang="en-US" dirty="0"/>
              <a:t>Leadership</a:t>
            </a:r>
          </a:p>
          <a:p>
            <a:pPr lvl="1"/>
            <a:r>
              <a:rPr lang="en-US" dirty="0"/>
              <a:t>Director – Sherri Coats</a:t>
            </a:r>
          </a:p>
          <a:p>
            <a:pPr lvl="1"/>
            <a:r>
              <a:rPr lang="en-US" dirty="0"/>
              <a:t>Assistant Director – Tina Spence</a:t>
            </a:r>
          </a:p>
          <a:p>
            <a:r>
              <a:rPr lang="en-US" dirty="0"/>
              <a:t>Five Teams</a:t>
            </a:r>
          </a:p>
          <a:p>
            <a:pPr lvl="1"/>
            <a:r>
              <a:rPr lang="en-US" dirty="0"/>
              <a:t>Finance Team – Karen Howard</a:t>
            </a:r>
          </a:p>
          <a:p>
            <a:pPr lvl="1"/>
            <a:r>
              <a:rPr lang="en-US" dirty="0"/>
              <a:t>Data Team – Travis Thompson</a:t>
            </a:r>
          </a:p>
          <a:p>
            <a:pPr lvl="1"/>
            <a:r>
              <a:rPr lang="en-US" dirty="0"/>
              <a:t>Monitoring Team – Kristen Coleman</a:t>
            </a:r>
          </a:p>
          <a:p>
            <a:pPr lvl="1"/>
            <a:r>
              <a:rPr lang="en-US" dirty="0"/>
              <a:t>Dispute Resolution Team – Shea Stark</a:t>
            </a:r>
          </a:p>
          <a:p>
            <a:pPr lvl="1"/>
            <a:r>
              <a:rPr lang="en-US" dirty="0"/>
              <a:t>Policies &amp; Procedures Team – Nancy Goosen</a:t>
            </a:r>
          </a:p>
        </p:txBody>
      </p:sp>
      <p:sp>
        <p:nvSpPr>
          <p:cNvPr id="4" name="Footer Placeholder 3">
            <a:extLst>
              <a:ext uri="{FF2B5EF4-FFF2-40B4-BE49-F238E27FC236}">
                <a16:creationId xmlns:a16="http://schemas.microsoft.com/office/drawing/2014/main" id="{95A33A1F-47E7-8CFD-917A-37600DBE0BE3}"/>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4F8B58DB-A9F0-C68C-2BAA-34E588CBE048}"/>
              </a:ext>
            </a:extLst>
          </p:cNvPr>
          <p:cNvSpPr>
            <a:spLocks noGrp="1"/>
          </p:cNvSpPr>
          <p:nvPr>
            <p:ph type="sldNum" sz="quarter" idx="12"/>
          </p:nvPr>
        </p:nvSpPr>
        <p:spPr/>
        <p:txBody>
          <a:bodyPr/>
          <a:lstStyle/>
          <a:p>
            <a:fld id="{D5CA4161-6EC3-4748-B7F3-82EA64CE3DD4}" type="slidenum">
              <a:rPr lang="en-US" smtClean="0"/>
              <a:pPr/>
              <a:t>8</a:t>
            </a:fld>
            <a:endParaRPr lang="en-US" dirty="0"/>
          </a:p>
        </p:txBody>
      </p:sp>
    </p:spTree>
    <p:extLst>
      <p:ext uri="{BB962C8B-B14F-4D97-AF65-F5344CB8AC3E}">
        <p14:creationId xmlns:p14="http://schemas.microsoft.com/office/powerpoint/2010/main" val="3458406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BFAD8-A0E1-9917-28BF-1CD415B2A361}"/>
              </a:ext>
            </a:extLst>
          </p:cNvPr>
          <p:cNvSpPr>
            <a:spLocks noGrp="1"/>
          </p:cNvSpPr>
          <p:nvPr>
            <p:ph type="title"/>
          </p:nvPr>
        </p:nvSpPr>
        <p:spPr/>
        <p:txBody>
          <a:bodyPr/>
          <a:lstStyle/>
          <a:p>
            <a:r>
              <a:rPr lang="en-US" dirty="0"/>
              <a:t>Office of Special Education Organization-2</a:t>
            </a:r>
          </a:p>
        </p:txBody>
      </p:sp>
      <p:sp>
        <p:nvSpPr>
          <p:cNvPr id="3" name="Content Placeholder 2">
            <a:extLst>
              <a:ext uri="{FF2B5EF4-FFF2-40B4-BE49-F238E27FC236}">
                <a16:creationId xmlns:a16="http://schemas.microsoft.com/office/drawing/2014/main" id="{0879BAB7-F334-CD3F-FE0B-BCAF33E67473}"/>
              </a:ext>
            </a:extLst>
          </p:cNvPr>
          <p:cNvSpPr>
            <a:spLocks noGrp="1"/>
          </p:cNvSpPr>
          <p:nvPr>
            <p:ph idx="1"/>
          </p:nvPr>
        </p:nvSpPr>
        <p:spPr/>
        <p:txBody>
          <a:bodyPr>
            <a:normAutofit/>
          </a:bodyPr>
          <a:lstStyle/>
          <a:p>
            <a:r>
              <a:rPr lang="en-US" dirty="0"/>
              <a:t>Three Grants</a:t>
            </a:r>
          </a:p>
          <a:p>
            <a:pPr lvl="1"/>
            <a:r>
              <a:rPr lang="en-US" dirty="0"/>
              <a:t>State Personnel Development Grant – Alexa Hudak</a:t>
            </a:r>
          </a:p>
          <a:p>
            <a:pPr lvl="1"/>
            <a:r>
              <a:rPr lang="en-US" dirty="0"/>
              <a:t>Oklahoma Pathways to Partnership – Lori Chesnut</a:t>
            </a:r>
          </a:p>
          <a:p>
            <a:pPr lvl="1"/>
            <a:r>
              <a:rPr lang="en-US" dirty="0"/>
              <a:t>School Based Medicaid – Kellie Carter</a:t>
            </a:r>
          </a:p>
        </p:txBody>
      </p:sp>
      <p:sp>
        <p:nvSpPr>
          <p:cNvPr id="4" name="Footer Placeholder 3">
            <a:extLst>
              <a:ext uri="{FF2B5EF4-FFF2-40B4-BE49-F238E27FC236}">
                <a16:creationId xmlns:a16="http://schemas.microsoft.com/office/drawing/2014/main" id="{95A33A1F-47E7-8CFD-917A-37600DBE0BE3}"/>
              </a:ext>
            </a:extLst>
          </p:cNvPr>
          <p:cNvSpPr>
            <a:spLocks noGrp="1"/>
          </p:cNvSpPr>
          <p:nvPr>
            <p:ph type="ftr" sz="quarter" idx="11"/>
          </p:nvPr>
        </p:nvSpPr>
        <p:spPr/>
        <p:txBody>
          <a:bodyPr/>
          <a:lstStyle/>
          <a:p>
            <a:r>
              <a:rPr lang="en-US"/>
              <a:t>Director Update July 2024</a:t>
            </a:r>
            <a:endParaRPr lang="en-US" dirty="0"/>
          </a:p>
        </p:txBody>
      </p:sp>
      <p:sp>
        <p:nvSpPr>
          <p:cNvPr id="5" name="Slide Number Placeholder 4">
            <a:extLst>
              <a:ext uri="{FF2B5EF4-FFF2-40B4-BE49-F238E27FC236}">
                <a16:creationId xmlns:a16="http://schemas.microsoft.com/office/drawing/2014/main" id="{4F8B58DB-A9F0-C68C-2BAA-34E588CBE048}"/>
              </a:ext>
            </a:extLst>
          </p:cNvPr>
          <p:cNvSpPr>
            <a:spLocks noGrp="1"/>
          </p:cNvSpPr>
          <p:nvPr>
            <p:ph type="sldNum" sz="quarter" idx="12"/>
          </p:nvPr>
        </p:nvSpPr>
        <p:spPr/>
        <p:txBody>
          <a:bodyPr/>
          <a:lstStyle/>
          <a:p>
            <a:fld id="{D5CA4161-6EC3-4748-B7F3-82EA64CE3DD4}" type="slidenum">
              <a:rPr lang="en-US" smtClean="0"/>
              <a:pPr/>
              <a:t>9</a:t>
            </a:fld>
            <a:endParaRPr lang="en-US" dirty="0"/>
          </a:p>
        </p:txBody>
      </p:sp>
    </p:spTree>
    <p:extLst>
      <p:ext uri="{BB962C8B-B14F-4D97-AF65-F5344CB8AC3E}">
        <p14:creationId xmlns:p14="http://schemas.microsoft.com/office/powerpoint/2010/main" val="1502955948"/>
      </p:ext>
    </p:extLst>
  </p:cSld>
  <p:clrMapOvr>
    <a:masterClrMapping/>
  </p:clrMapOvr>
</p:sld>
</file>

<file path=ppt/theme/theme1.xml><?xml version="1.0" encoding="utf-8"?>
<a:theme xmlns:a="http://schemas.openxmlformats.org/drawingml/2006/main" name="Office Theme">
  <a:themeElements>
    <a:clrScheme name="Oklahoma Education">
      <a:dk1>
        <a:srgbClr val="187BC0"/>
      </a:dk1>
      <a:lt1>
        <a:srgbClr val="FFFFFF"/>
      </a:lt1>
      <a:dk2>
        <a:srgbClr val="000000"/>
      </a:dk2>
      <a:lt2>
        <a:srgbClr val="E7E6E6"/>
      </a:lt2>
      <a:accent1>
        <a:srgbClr val="187BC0"/>
      </a:accent1>
      <a:accent2>
        <a:srgbClr val="326820"/>
      </a:accent2>
      <a:accent3>
        <a:srgbClr val="D15420"/>
      </a:accent3>
      <a:accent4>
        <a:srgbClr val="DE9027"/>
      </a:accent4>
      <a:accent5>
        <a:srgbClr val="004E9A"/>
      </a:accent5>
      <a:accent6>
        <a:srgbClr val="787878"/>
      </a:accent6>
      <a:hlink>
        <a:srgbClr val="0066A6"/>
      </a:hlink>
      <a:folHlink>
        <a:srgbClr val="1CA6D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0F039C9F56664A88D0101173A42059" ma:contentTypeVersion="9" ma:contentTypeDescription="Create a new document." ma:contentTypeScope="" ma:versionID="77f692baa54a836138e8c09d991b2015">
  <xsd:schema xmlns:xsd="http://www.w3.org/2001/XMLSchema" xmlns:xs="http://www.w3.org/2001/XMLSchema" xmlns:p="http://schemas.microsoft.com/office/2006/metadata/properties" xmlns:ns2="d5841c04-8ab1-45d0-a7a9-3e2ef1eb0f19" xmlns:ns3="3a219bbd-8a6c-470c-9a77-55c48485a5eb" targetNamespace="http://schemas.microsoft.com/office/2006/metadata/properties" ma:root="true" ma:fieldsID="f0dd72d9d50abf45761025aa60c3fa75" ns2:_="" ns3:_="">
    <xsd:import namespace="d5841c04-8ab1-45d0-a7a9-3e2ef1eb0f19"/>
    <xsd:import namespace="3a219bbd-8a6c-470c-9a77-55c48485a5e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841c04-8ab1-45d0-a7a9-3e2ef1eb0f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219bbd-8a6c-470c-9a77-55c48485a5e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90434B-CBE5-4AE1-BB9A-78471F5B267E}">
  <ds:schemaRefs>
    <ds:schemaRef ds:uri="http://schemas.microsoft.com/office/2006/documentManagement/types"/>
    <ds:schemaRef ds:uri="3a219bbd-8a6c-470c-9a77-55c48485a5eb"/>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terms/"/>
    <ds:schemaRef ds:uri="d5841c04-8ab1-45d0-a7a9-3e2ef1eb0f19"/>
    <ds:schemaRef ds:uri="http://www.w3.org/XML/1998/namespace"/>
    <ds:schemaRef ds:uri="http://purl.org/dc/dcmitype/"/>
  </ds:schemaRefs>
</ds:datastoreItem>
</file>

<file path=customXml/itemProps2.xml><?xml version="1.0" encoding="utf-8"?>
<ds:datastoreItem xmlns:ds="http://schemas.openxmlformats.org/officeDocument/2006/customXml" ds:itemID="{ACA3F46C-AC89-4C25-BF43-A48BFC5C96F1}">
  <ds:schemaRefs>
    <ds:schemaRef ds:uri="http://schemas.microsoft.com/sharepoint/v3/contenttype/forms"/>
  </ds:schemaRefs>
</ds:datastoreItem>
</file>

<file path=customXml/itemProps3.xml><?xml version="1.0" encoding="utf-8"?>
<ds:datastoreItem xmlns:ds="http://schemas.openxmlformats.org/officeDocument/2006/customXml" ds:itemID="{737A70F3-392A-4B33-9836-6CB37D8818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841c04-8ab1-45d0-a7a9-3e2ef1eb0f19"/>
    <ds:schemaRef ds:uri="3a219bbd-8a6c-470c-9a77-55c48485a5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84123</TotalTime>
  <Words>2183</Words>
  <Application>Microsoft Office PowerPoint</Application>
  <PresentationFormat>Widescreen</PresentationFormat>
  <Paragraphs>347</Paragraphs>
  <Slides>45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Palatino</vt:lpstr>
      <vt:lpstr>Office Theme</vt:lpstr>
      <vt:lpstr>Director Update August 12, 2024</vt:lpstr>
      <vt:lpstr>Welcome</vt:lpstr>
      <vt:lpstr>PowerPoint Presentation</vt:lpstr>
      <vt:lpstr>Director Call Schedule</vt:lpstr>
      <vt:lpstr>Fall/Winter Director Call Schedule</vt:lpstr>
      <vt:lpstr>August Deep Dive Director Call </vt:lpstr>
      <vt:lpstr>Who’s Who in SES</vt:lpstr>
      <vt:lpstr>Office of Special Education Organization</vt:lpstr>
      <vt:lpstr>Office of Special Education Organization-2</vt:lpstr>
      <vt:lpstr>SES Finance Team</vt:lpstr>
      <vt:lpstr>SES Data Team</vt:lpstr>
      <vt:lpstr>SES Monitoring Team</vt:lpstr>
      <vt:lpstr>SES Dispute Resolution Team</vt:lpstr>
      <vt:lpstr>SES Policies &amp; Procedures Team</vt:lpstr>
      <vt:lpstr>SPDG Grant</vt:lpstr>
      <vt:lpstr>OP2P Grant</vt:lpstr>
      <vt:lpstr>School Based Medicaid Grant</vt:lpstr>
      <vt:lpstr>Administrative Support</vt:lpstr>
      <vt:lpstr>Good To Know</vt:lpstr>
      <vt:lpstr>WAVE Rollover Update</vt:lpstr>
      <vt:lpstr>WAVE Rollover Update</vt:lpstr>
      <vt:lpstr>WAVE Rollover Update</vt:lpstr>
      <vt:lpstr>Revised Policies &amp; Procedures</vt:lpstr>
      <vt:lpstr>Director Summit</vt:lpstr>
      <vt:lpstr>Director Summit Dates</vt:lpstr>
      <vt:lpstr>Due Dates </vt:lpstr>
      <vt:lpstr>Training </vt:lpstr>
      <vt:lpstr>Oklahoma School-Based Therapist Network</vt:lpstr>
      <vt:lpstr>Oklahoma’s Engaging Support Conference</vt:lpstr>
      <vt:lpstr>Paraprofessional Asynchronous Training Modules – Direct Step (LRP)</vt:lpstr>
      <vt:lpstr>Early Childhood Transition Training From SoonerStart to LEA</vt:lpstr>
      <vt:lpstr>Diabetes Management Training (DMT)</vt:lpstr>
      <vt:lpstr>Vision Screening Provider Training</vt:lpstr>
      <vt:lpstr>FY 25 Project Applications</vt:lpstr>
      <vt:lpstr>Residential Facility Students </vt:lpstr>
      <vt:lpstr>School Based Medicaid Grant Award</vt:lpstr>
      <vt:lpstr>Cyclical Monitoring</vt:lpstr>
      <vt:lpstr>Cyclical Monitoring Types</vt:lpstr>
      <vt:lpstr>Cyclical Monitoring Process</vt:lpstr>
      <vt:lpstr>Cyclical Monitoring Cohort 1 </vt:lpstr>
      <vt:lpstr>Looking Ahead – Watch the Listserv for:</vt:lpstr>
      <vt:lpstr>New Caseload Report </vt:lpstr>
      <vt:lpstr>Caseload   vs   Workload</vt:lpstr>
      <vt:lpstr>     Caseload          vs         Workload</vt:lpstr>
      <vt:lpstr>New Directors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Cory Ingram</dc:creator>
  <cp:lastModifiedBy>Tina Spence</cp:lastModifiedBy>
  <cp:revision>253</cp:revision>
  <cp:lastPrinted>2024-08-12T17:25:13Z</cp:lastPrinted>
  <dcterms:created xsi:type="dcterms:W3CDTF">2020-03-05T01:01:19Z</dcterms:created>
  <dcterms:modified xsi:type="dcterms:W3CDTF">2024-08-12T18:05:24Z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0x0101000C0F039C9F56664A88D0101173A42059</vt:lpwstr>
  </property>
</Properties>
</file>