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61" r:id="rId5"/>
    <p:sldId id="299" r:id="rId6"/>
    <p:sldId id="308" r:id="rId7"/>
    <p:sldId id="309" r:id="rId8"/>
    <p:sldId id="288" r:id="rId9"/>
    <p:sldId id="296" r:id="rId10"/>
    <p:sldId id="297" r:id="rId11"/>
    <p:sldId id="298" r:id="rId12"/>
    <p:sldId id="310" r:id="rId13"/>
    <p:sldId id="311" r:id="rId14"/>
    <p:sldId id="312" r:id="rId15"/>
    <p:sldId id="313" r:id="rId16"/>
    <p:sldId id="314" r:id="rId17"/>
    <p:sldId id="31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na Corn" initials="JC" lastIdx="2" clrIdx="0">
    <p:extLst>
      <p:ext uri="{19B8F6BF-5375-455C-9EA6-DF929625EA0E}">
        <p15:presenceInfo xmlns:p15="http://schemas.microsoft.com/office/powerpoint/2012/main" userId="S::Janna.Corn@sde.ok.gov::e1fea225-31c9-4b4f-8cde-8521da029f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8F2AD0-BE6A-4358-9694-134752049EE3}" v="2" dt="2022-05-11T20:42:46.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6327"/>
  </p:normalViewPr>
  <p:slideViewPr>
    <p:cSldViewPr snapToGrid="0" snapToObjects="1">
      <p:cViewPr varScale="1">
        <p:scale>
          <a:sx n="88" d="100"/>
          <a:sy n="88" d="100"/>
        </p:scale>
        <p:origin x="77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na Corn" userId="e1fea225-31c9-4b4f-8cde-8521da029f2b" providerId="ADAL" clId="{B68F2AD0-BE6A-4358-9694-134752049EE3}"/>
    <pc:docChg chg="undo redo custSel delSld modSld">
      <pc:chgData name="Janna Corn" userId="e1fea225-31c9-4b4f-8cde-8521da029f2b" providerId="ADAL" clId="{B68F2AD0-BE6A-4358-9694-134752049EE3}" dt="2022-05-11T21:00:22.908" v="533" actId="47"/>
      <pc:docMkLst>
        <pc:docMk/>
      </pc:docMkLst>
      <pc:sldChg chg="modSp mod">
        <pc:chgData name="Janna Corn" userId="e1fea225-31c9-4b4f-8cde-8521da029f2b" providerId="ADAL" clId="{B68F2AD0-BE6A-4358-9694-134752049EE3}" dt="2022-05-11T20:38:33.307" v="1" actId="27636"/>
        <pc:sldMkLst>
          <pc:docMk/>
          <pc:sldMk cId="180728658" sldId="261"/>
        </pc:sldMkLst>
        <pc:spChg chg="mod">
          <ac:chgData name="Janna Corn" userId="e1fea225-31c9-4b4f-8cde-8521da029f2b" providerId="ADAL" clId="{B68F2AD0-BE6A-4358-9694-134752049EE3}" dt="2022-05-11T20:38:33.307" v="1" actId="27636"/>
          <ac:spMkLst>
            <pc:docMk/>
            <pc:sldMk cId="180728658" sldId="261"/>
            <ac:spMk id="17" creationId="{9A7AD821-C802-3048-AE06-8443FBE67764}"/>
          </ac:spMkLst>
        </pc:spChg>
      </pc:sldChg>
      <pc:sldChg chg="modSp mod">
        <pc:chgData name="Janna Corn" userId="e1fea225-31c9-4b4f-8cde-8521da029f2b" providerId="ADAL" clId="{B68F2AD0-BE6A-4358-9694-134752049EE3}" dt="2022-05-11T20:45:31.136" v="241"/>
        <pc:sldMkLst>
          <pc:docMk/>
          <pc:sldMk cId="3134374564" sldId="288"/>
        </pc:sldMkLst>
        <pc:spChg chg="mod">
          <ac:chgData name="Janna Corn" userId="e1fea225-31c9-4b4f-8cde-8521da029f2b" providerId="ADAL" clId="{B68F2AD0-BE6A-4358-9694-134752049EE3}" dt="2022-05-11T20:45:31.136" v="241"/>
          <ac:spMkLst>
            <pc:docMk/>
            <pc:sldMk cId="3134374564" sldId="288"/>
            <ac:spMk id="3" creationId="{CA7A030C-2615-3743-824B-D06266148BCD}"/>
          </ac:spMkLst>
        </pc:spChg>
      </pc:sldChg>
      <pc:sldChg chg="del addCm modCm">
        <pc:chgData name="Janna Corn" userId="e1fea225-31c9-4b4f-8cde-8521da029f2b" providerId="ADAL" clId="{B68F2AD0-BE6A-4358-9694-134752049EE3}" dt="2022-05-11T21:00:22.908" v="533" actId="47"/>
        <pc:sldMkLst>
          <pc:docMk/>
          <pc:sldMk cId="283291876" sldId="295"/>
        </pc:sldMkLst>
      </pc:sldChg>
      <pc:sldChg chg="modSp mod">
        <pc:chgData name="Janna Corn" userId="e1fea225-31c9-4b4f-8cde-8521da029f2b" providerId="ADAL" clId="{B68F2AD0-BE6A-4358-9694-134752049EE3}" dt="2022-05-11T20:45:39.613" v="248" actId="20577"/>
        <pc:sldMkLst>
          <pc:docMk/>
          <pc:sldMk cId="1717780203" sldId="296"/>
        </pc:sldMkLst>
        <pc:spChg chg="mod">
          <ac:chgData name="Janna Corn" userId="e1fea225-31c9-4b4f-8cde-8521da029f2b" providerId="ADAL" clId="{B68F2AD0-BE6A-4358-9694-134752049EE3}" dt="2022-05-11T20:45:39.613" v="248" actId="20577"/>
          <ac:spMkLst>
            <pc:docMk/>
            <pc:sldMk cId="1717780203" sldId="296"/>
            <ac:spMk id="3" creationId="{CA7A030C-2615-3743-824B-D06266148BCD}"/>
          </ac:spMkLst>
        </pc:spChg>
      </pc:sldChg>
      <pc:sldChg chg="modSp mod">
        <pc:chgData name="Janna Corn" userId="e1fea225-31c9-4b4f-8cde-8521da029f2b" providerId="ADAL" clId="{B68F2AD0-BE6A-4358-9694-134752049EE3}" dt="2022-05-11T20:46:28.219" v="262" actId="20577"/>
        <pc:sldMkLst>
          <pc:docMk/>
          <pc:sldMk cId="3311021905" sldId="297"/>
        </pc:sldMkLst>
        <pc:spChg chg="mod">
          <ac:chgData name="Janna Corn" userId="e1fea225-31c9-4b4f-8cde-8521da029f2b" providerId="ADAL" clId="{B68F2AD0-BE6A-4358-9694-134752049EE3}" dt="2022-05-11T20:46:28.219" v="262" actId="20577"/>
          <ac:spMkLst>
            <pc:docMk/>
            <pc:sldMk cId="3311021905" sldId="297"/>
            <ac:spMk id="3" creationId="{CA7A030C-2615-3743-824B-D06266148BCD}"/>
          </ac:spMkLst>
        </pc:spChg>
      </pc:sldChg>
      <pc:sldChg chg="modSp mod">
        <pc:chgData name="Janna Corn" userId="e1fea225-31c9-4b4f-8cde-8521da029f2b" providerId="ADAL" clId="{B68F2AD0-BE6A-4358-9694-134752049EE3}" dt="2022-05-11T20:47:36.195" v="335" actId="20577"/>
        <pc:sldMkLst>
          <pc:docMk/>
          <pc:sldMk cId="4196682331" sldId="298"/>
        </pc:sldMkLst>
        <pc:spChg chg="mod">
          <ac:chgData name="Janna Corn" userId="e1fea225-31c9-4b4f-8cde-8521da029f2b" providerId="ADAL" clId="{B68F2AD0-BE6A-4358-9694-134752049EE3}" dt="2022-05-11T20:47:36.195" v="335" actId="20577"/>
          <ac:spMkLst>
            <pc:docMk/>
            <pc:sldMk cId="4196682331" sldId="298"/>
            <ac:spMk id="3" creationId="{CA7A030C-2615-3743-824B-D06266148BCD}"/>
          </ac:spMkLst>
        </pc:spChg>
      </pc:sldChg>
      <pc:sldChg chg="modSp mod addCm modCm">
        <pc:chgData name="Janna Corn" userId="e1fea225-31c9-4b4f-8cde-8521da029f2b" providerId="ADAL" clId="{B68F2AD0-BE6A-4358-9694-134752049EE3}" dt="2022-05-11T20:42:46.337" v="164"/>
        <pc:sldMkLst>
          <pc:docMk/>
          <pc:sldMk cId="3140353142" sldId="308"/>
        </pc:sldMkLst>
        <pc:spChg chg="mod">
          <ac:chgData name="Janna Corn" userId="e1fea225-31c9-4b4f-8cde-8521da029f2b" providerId="ADAL" clId="{B68F2AD0-BE6A-4358-9694-134752049EE3}" dt="2022-05-11T20:42:21.502" v="162" actId="20577"/>
          <ac:spMkLst>
            <pc:docMk/>
            <pc:sldMk cId="3140353142" sldId="308"/>
            <ac:spMk id="3" creationId="{CA7A030C-2615-3743-824B-D06266148BCD}"/>
          </ac:spMkLst>
        </pc:spChg>
      </pc:sldChg>
      <pc:sldChg chg="modSp mod">
        <pc:chgData name="Janna Corn" userId="e1fea225-31c9-4b4f-8cde-8521da029f2b" providerId="ADAL" clId="{B68F2AD0-BE6A-4358-9694-134752049EE3}" dt="2022-05-11T20:44:20.794" v="213" actId="20577"/>
        <pc:sldMkLst>
          <pc:docMk/>
          <pc:sldMk cId="311821044" sldId="309"/>
        </pc:sldMkLst>
        <pc:spChg chg="mod">
          <ac:chgData name="Janna Corn" userId="e1fea225-31c9-4b4f-8cde-8521da029f2b" providerId="ADAL" clId="{B68F2AD0-BE6A-4358-9694-134752049EE3}" dt="2022-05-11T20:44:20.794" v="213" actId="20577"/>
          <ac:spMkLst>
            <pc:docMk/>
            <pc:sldMk cId="311821044" sldId="309"/>
            <ac:spMk id="3" creationId="{CA7A030C-2615-3743-824B-D06266148BCD}"/>
          </ac:spMkLst>
        </pc:spChg>
      </pc:sldChg>
      <pc:sldChg chg="modSp mod">
        <pc:chgData name="Janna Corn" userId="e1fea225-31c9-4b4f-8cde-8521da029f2b" providerId="ADAL" clId="{B68F2AD0-BE6A-4358-9694-134752049EE3}" dt="2022-05-11T20:56:56.857" v="512" actId="20577"/>
        <pc:sldMkLst>
          <pc:docMk/>
          <pc:sldMk cId="791140088" sldId="311"/>
        </pc:sldMkLst>
        <pc:spChg chg="mod">
          <ac:chgData name="Janna Corn" userId="e1fea225-31c9-4b4f-8cde-8521da029f2b" providerId="ADAL" clId="{B68F2AD0-BE6A-4358-9694-134752049EE3}" dt="2022-05-11T20:56:56.857" v="512" actId="20577"/>
          <ac:spMkLst>
            <pc:docMk/>
            <pc:sldMk cId="791140088" sldId="311"/>
            <ac:spMk id="3" creationId="{CA7A030C-2615-3743-824B-D06266148BCD}"/>
          </ac:spMkLst>
        </pc:spChg>
      </pc:sldChg>
      <pc:sldChg chg="modSp mod">
        <pc:chgData name="Janna Corn" userId="e1fea225-31c9-4b4f-8cde-8521da029f2b" providerId="ADAL" clId="{B68F2AD0-BE6A-4358-9694-134752049EE3}" dt="2022-05-11T20:58:10.304" v="528" actId="20577"/>
        <pc:sldMkLst>
          <pc:docMk/>
          <pc:sldMk cId="1139091154" sldId="312"/>
        </pc:sldMkLst>
        <pc:spChg chg="mod">
          <ac:chgData name="Janna Corn" userId="e1fea225-31c9-4b4f-8cde-8521da029f2b" providerId="ADAL" clId="{B68F2AD0-BE6A-4358-9694-134752049EE3}" dt="2022-05-11T20:58:10.304" v="528" actId="20577"/>
          <ac:spMkLst>
            <pc:docMk/>
            <pc:sldMk cId="1139091154" sldId="312"/>
            <ac:spMk id="3" creationId="{CA7A030C-2615-3743-824B-D06266148BCD}"/>
          </ac:spMkLst>
        </pc:spChg>
      </pc:sldChg>
      <pc:sldChg chg="modSp mod">
        <pc:chgData name="Janna Corn" userId="e1fea225-31c9-4b4f-8cde-8521da029f2b" providerId="ADAL" clId="{B68F2AD0-BE6A-4358-9694-134752049EE3}" dt="2022-05-11T20:59:38.645" v="532" actId="20577"/>
        <pc:sldMkLst>
          <pc:docMk/>
          <pc:sldMk cId="4122855114" sldId="313"/>
        </pc:sldMkLst>
        <pc:spChg chg="mod">
          <ac:chgData name="Janna Corn" userId="e1fea225-31c9-4b4f-8cde-8521da029f2b" providerId="ADAL" clId="{B68F2AD0-BE6A-4358-9694-134752049EE3}" dt="2022-05-11T20:59:38.645" v="532" actId="20577"/>
          <ac:spMkLst>
            <pc:docMk/>
            <pc:sldMk cId="4122855114" sldId="313"/>
            <ac:spMk id="3" creationId="{CA7A030C-2615-3743-824B-D06266148BC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2-05-11T15:42:40.877" idx="2">
    <p:pos x="6624" y="3351"/>
    <p:text>link form</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xmlns=""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oelp@sde.ok.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a:xfrm>
            <a:off x="371061" y="639036"/>
            <a:ext cx="5458239" cy="2387600"/>
          </a:xfrm>
        </p:spPr>
        <p:txBody>
          <a:bodyPr/>
          <a:lstStyle/>
          <a:p>
            <a:r>
              <a:rPr lang="en-US" dirty="0"/>
              <a:t>English Learner Misidentification Appeals Process</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a:xfrm>
            <a:off x="371061" y="3445284"/>
            <a:ext cx="5615404" cy="1453288"/>
          </a:xfrm>
        </p:spPr>
        <p:txBody>
          <a:bodyPr>
            <a:normAutofit/>
          </a:bodyPr>
          <a:lstStyle/>
          <a:p>
            <a:r>
              <a:rPr lang="en-US" dirty="0"/>
              <a:t>Office of English Language Proficiency</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District Narrative</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lnSpcReduction="10000"/>
          </a:bodyPr>
          <a:lstStyle/>
          <a:p>
            <a:pPr marL="0" indent="0">
              <a:buNone/>
            </a:pPr>
            <a:r>
              <a:rPr lang="en-US" sz="2400" dirty="0"/>
              <a:t>A District Narrative must be submitted unless the district is submitting a district Corrective Action Plan.</a:t>
            </a:r>
          </a:p>
          <a:p>
            <a:pPr marL="0" indent="0">
              <a:buNone/>
            </a:pPr>
            <a:r>
              <a:rPr lang="en-US" sz="2400" dirty="0"/>
              <a:t>The specific points the district narrative must address are dependent on the unique situation. For example:</a:t>
            </a:r>
          </a:p>
          <a:p>
            <a:pPr marL="457200" indent="-457200">
              <a:buAutoNum type="arabicPeriod"/>
            </a:pPr>
            <a:r>
              <a:rPr lang="en-US" sz="2400" dirty="0"/>
              <a:t>A district narrative addressing Scenario #2 would need only to describe the internal district situation that led to the incorrect identification.</a:t>
            </a:r>
          </a:p>
          <a:p>
            <a:pPr marL="457200" indent="-457200">
              <a:buAutoNum type="arabicPeriod"/>
            </a:pPr>
            <a:r>
              <a:rPr lang="en-US" sz="2400" dirty="0"/>
              <a:t>A district narrative addressing Scenario #1 would need to describe the circumstances of identification and would provide a description of services the district is providing to address the proficiency issues that resulted in the initial identification of the student. A parent or guardian attestation letter of native English speaker status and/or an explanation of the short-term home environment situation in which the language was spoken will need to be uploaded as supporting documentation.</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791140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Corrective Action Plan (CAP)</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a:bodyPr>
          <a:lstStyle/>
          <a:p>
            <a:pPr marL="0" indent="0">
              <a:buNone/>
            </a:pPr>
            <a:r>
              <a:rPr lang="en-US" sz="2400" dirty="0"/>
              <a:t>A CAP must be submitted in any situation where the misidentification was the result of a lapse in the expected local implementation of state policy. </a:t>
            </a:r>
          </a:p>
          <a:p>
            <a:pPr marL="0" indent="0">
              <a:buNone/>
            </a:pPr>
            <a:r>
              <a:rPr lang="en-US" sz="2400" dirty="0"/>
              <a:t>What the CAP should address will depend on the unique situation. For example:</a:t>
            </a:r>
          </a:p>
          <a:p>
            <a:pPr marL="457200" indent="-457200">
              <a:buAutoNum type="arabicPeriod"/>
            </a:pPr>
            <a:r>
              <a:rPr lang="en-US" sz="2400" dirty="0"/>
              <a:t>A CAP addressing Scenarios #2, #4, and #5 would need to address the lapse in local processes or procedures that led to the incorrect identification and/or student participation in the Screener or ACCESS assessment.</a:t>
            </a:r>
          </a:p>
          <a:p>
            <a:pPr marL="457200" indent="-457200">
              <a:buAutoNum type="arabicPeriod"/>
            </a:pPr>
            <a:r>
              <a:rPr lang="en-US" sz="2400" dirty="0"/>
              <a:t>Scenarios #1 and #2 would generally not require submission of a CAP. </a:t>
            </a:r>
          </a:p>
          <a:p>
            <a:pPr marL="0" indent="0">
              <a:buNone/>
            </a:pPr>
            <a:r>
              <a:rPr lang="en-US" sz="2400" b="1" dirty="0"/>
              <a:t>Note that the CAP must be completed by the district that made the initial error in identification. </a:t>
            </a:r>
            <a:r>
              <a:rPr lang="en-US" sz="2400" dirty="0"/>
              <a:t>OELP staff may assist the appealing district in obtaining the required CAP in instances where the misidentification occurred during a prior district enrollment.</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113909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Supporting Documentation</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a:bodyPr>
          <a:lstStyle/>
          <a:p>
            <a:pPr marL="0" indent="0">
              <a:buNone/>
            </a:pPr>
            <a:r>
              <a:rPr lang="en-US" sz="2400" dirty="0"/>
              <a:t>The supporting documentation required in an appeal is dependent on the unique situation. For example:</a:t>
            </a:r>
          </a:p>
          <a:p>
            <a:pPr marL="457200" indent="-457200">
              <a:buAutoNum type="arabicPeriod"/>
            </a:pPr>
            <a:r>
              <a:rPr lang="en-US" sz="2400" dirty="0"/>
              <a:t>Supporting documentation addressing Scenario #3 must include assessment documentation from the sending state sufficient to verify that the student has met that state’s English language proficiency standards.</a:t>
            </a:r>
          </a:p>
          <a:p>
            <a:pPr marL="457200" indent="-457200">
              <a:buAutoNum type="arabicPeriod"/>
            </a:pPr>
            <a:r>
              <a:rPr lang="en-US" sz="2400" dirty="0"/>
              <a:t>Supporting documentation for Scenario #5 should include the student HLS from the year of the initial misidentification indicating ASL for one or more of the language responses. </a:t>
            </a:r>
          </a:p>
          <a:p>
            <a:pPr marL="0" indent="0">
              <a:buNone/>
            </a:pPr>
            <a:r>
              <a:rPr lang="en-US" sz="2400" dirty="0"/>
              <a:t>OELP staff will assist with clarifying what supporting documentation would be appropriate to the situation.</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4122855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In Closing</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a:bodyPr>
          <a:lstStyle/>
          <a:p>
            <a:pPr marL="0" indent="0">
              <a:buNone/>
            </a:pPr>
            <a:r>
              <a:rPr lang="en-US" sz="2400" dirty="0"/>
              <a:t>The OELP would like to reiterate the following points:</a:t>
            </a:r>
          </a:p>
          <a:p>
            <a:r>
              <a:rPr lang="en-US" sz="2400" dirty="0"/>
              <a:t>There is no scenario considered “absolute” in justifying the removal of EL status. As such, districts should always contact OELP staff prior to submitting an appeal.</a:t>
            </a:r>
          </a:p>
          <a:p>
            <a:r>
              <a:rPr lang="en-US" sz="2400" dirty="0"/>
              <a:t>The submission of an appeal is not a guarantee that the appeal will be approved. </a:t>
            </a:r>
          </a:p>
          <a:p>
            <a:r>
              <a:rPr lang="en-US" sz="2400" dirty="0"/>
              <a:t>In the event an appeal is approved, the associated student Conflict Report may remain populated on the district Conflict Report tab until or beyond the close of the academic year. </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73882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Contact Information</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a:bodyPr>
          <a:lstStyle/>
          <a:p>
            <a:pPr marL="0" indent="0">
              <a:buNone/>
            </a:pPr>
            <a:r>
              <a:rPr lang="en-US" sz="2400" dirty="0"/>
              <a:t>Please forward any questions or concerns regarding the EL misidentification process outlined in this presentation to:</a:t>
            </a:r>
          </a:p>
          <a:p>
            <a:pPr marL="0" indent="0" algn="ctr">
              <a:buNone/>
            </a:pPr>
            <a:endParaRPr lang="en-US" sz="2400" b="1" dirty="0"/>
          </a:p>
          <a:p>
            <a:pPr marL="0" indent="0" algn="ctr">
              <a:buNone/>
            </a:pPr>
            <a:endParaRPr lang="en-US" sz="2400" b="1" dirty="0"/>
          </a:p>
          <a:p>
            <a:pPr marL="0" indent="0" algn="ctr">
              <a:buNone/>
            </a:pPr>
            <a:r>
              <a:rPr lang="en-US" sz="2400" b="1" dirty="0"/>
              <a:t>The OSDE Office of English Language Proficiency</a:t>
            </a:r>
          </a:p>
          <a:p>
            <a:pPr marL="0" indent="0" algn="ctr">
              <a:buNone/>
            </a:pPr>
            <a:r>
              <a:rPr lang="en-US" sz="2400" dirty="0">
                <a:hlinkClick r:id="rId2"/>
              </a:rPr>
              <a:t>oelp@sde.ok.gov</a:t>
            </a:r>
            <a:r>
              <a:rPr lang="en-US" sz="2400" dirty="0"/>
              <a:t> </a:t>
            </a:r>
          </a:p>
          <a:p>
            <a:pPr marL="0" indent="0" algn="ctr">
              <a:buNone/>
            </a:pPr>
            <a:r>
              <a:rPr lang="en-US" sz="2400" dirty="0"/>
              <a:t>(405) 522-5073</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380071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65109"/>
            <a:ext cx="11603603" cy="790815"/>
          </a:xfrm>
        </p:spPr>
        <p:txBody>
          <a:bodyPr/>
          <a:lstStyle/>
          <a:p>
            <a:r>
              <a:rPr lang="en-US" dirty="0"/>
              <a:t>General EL Points to Note</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96815" y="1158097"/>
            <a:ext cx="11291978" cy="5357003"/>
          </a:xfrm>
        </p:spPr>
        <p:txBody>
          <a:bodyPr>
            <a:normAutofit/>
          </a:bodyPr>
          <a:lstStyle/>
          <a:p>
            <a:r>
              <a:rPr lang="en-US" sz="2400" dirty="0"/>
              <a:t>Once a student has been identified as an English Learner, that status will carry forward until the student demonstrates proficiency on the WIDA ACCESS or Alternate ACCESS assessment.</a:t>
            </a:r>
          </a:p>
          <a:p>
            <a:r>
              <a:rPr lang="en-US" sz="2400" dirty="0"/>
              <a:t>Home Language Survey (HLS) responses are not determinative of EL status. As such, “all-English” HLS responses submitted after a student has been identified as an EL have no bearing on the student’s EL status. </a:t>
            </a:r>
          </a:p>
          <a:p>
            <a:r>
              <a:rPr lang="en-US" sz="2400" dirty="0"/>
              <a:t>OSTP ELA scores, CCRA ELA scores, and/or locally administered norm-referenced assessment scores (e.g., STAR, </a:t>
            </a:r>
            <a:r>
              <a:rPr lang="en-US" sz="2400" dirty="0" err="1"/>
              <a:t>Dibbels</a:t>
            </a:r>
            <a:r>
              <a:rPr lang="en-US" sz="2400" dirty="0"/>
              <a:t>, etc.) have no bearing on a student’s EL status.</a:t>
            </a:r>
          </a:p>
          <a:p>
            <a:r>
              <a:rPr lang="en-US" sz="2400" dirty="0"/>
              <a:t>The parent or guardian of an identified EL student may waive the supplemental services that accompany EL status, but the student is to remain identified as an EL in the local information system and is expected to participate annually in the WIDA ACCESS spring assessment.</a:t>
            </a:r>
          </a:p>
          <a:p>
            <a:endParaRPr lang="en-US" sz="2400"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2106260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65109"/>
            <a:ext cx="11603603" cy="790815"/>
          </a:xfrm>
        </p:spPr>
        <p:txBody>
          <a:bodyPr/>
          <a:lstStyle/>
          <a:p>
            <a:r>
              <a:rPr lang="en-US" dirty="0"/>
              <a:t>Continued…</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96815" y="1158097"/>
            <a:ext cx="11291978" cy="5357003"/>
          </a:xfrm>
        </p:spPr>
        <p:txBody>
          <a:bodyPr>
            <a:normAutofit/>
          </a:bodyPr>
          <a:lstStyle/>
          <a:p>
            <a:r>
              <a:rPr lang="en-US" sz="2400" dirty="0"/>
              <a:t>Only a WIDA assessment can bring a student into EL status (Kindergarten Screener, Screener, or MODEL), and only a WIDA assessment can justify the exit of student from EL status (ACCESS or Alternate ACCESS).</a:t>
            </a:r>
          </a:p>
          <a:p>
            <a:r>
              <a:rPr lang="en-US" sz="2400" dirty="0"/>
              <a:t>A student may be both identified as an English learner and determined to have a special learning need. The presence of either status does not prohibit the identification or determination of the other.</a:t>
            </a:r>
          </a:p>
          <a:p>
            <a:r>
              <a:rPr lang="en-US" sz="2400" dirty="0"/>
              <a:t>The WIDA ACCESS assessment is administered in addition to, not in place of, other mandated state assessments (e.g., OSTP and CCRA).</a:t>
            </a:r>
          </a:p>
          <a:p>
            <a:r>
              <a:rPr lang="en-US" sz="2400" dirty="0"/>
              <a:t>A student may be re-identified as an EL after demonstrating proficiency on the WIDA ACCESS assessment, but this should be considered an intervention of last resort in nearly all cases.  Please see All-English EL Identification or Reidentification Form to see if a student meets the criteria for reidentification. </a:t>
            </a:r>
          </a:p>
          <a:p>
            <a:endParaRPr lang="en-US" sz="2400" dirty="0"/>
          </a:p>
          <a:p>
            <a:endParaRPr lang="en-US" sz="2400" dirty="0"/>
          </a:p>
          <a:p>
            <a:endParaRPr lang="en-US" sz="2400"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314035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50822"/>
            <a:ext cx="11603603" cy="773562"/>
          </a:xfrm>
        </p:spPr>
        <p:txBody>
          <a:bodyPr/>
          <a:lstStyle/>
          <a:p>
            <a:r>
              <a:rPr lang="en-US" dirty="0"/>
              <a:t>Appeal Eligibility</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038672"/>
            <a:ext cx="11360989" cy="5447850"/>
          </a:xfrm>
        </p:spPr>
        <p:txBody>
          <a:bodyPr>
            <a:normAutofit/>
          </a:bodyPr>
          <a:lstStyle/>
          <a:p>
            <a:pPr marL="0" indent="0">
              <a:buNone/>
            </a:pPr>
            <a:r>
              <a:rPr lang="en-US" sz="2400" dirty="0"/>
              <a:t>EL status assigned prior to the current school year is generally not eligible for appeal in situations where the available evidence indicates that the initial EL identification was determined correctly, and the subsequent placement assessment was administered in accordance with state policy:</a:t>
            </a:r>
          </a:p>
          <a:p>
            <a:pPr marL="457200" indent="-457200">
              <a:buAutoNum type="arabicPeriod"/>
            </a:pPr>
            <a:r>
              <a:rPr lang="en-US" sz="2400" i="1" dirty="0"/>
              <a:t>The parent or guardian submitted an HLS reporting a language other than English on one or more of the three primary language questions (language most often spoken, routinely spoken in the home, and first language learned) .</a:t>
            </a:r>
          </a:p>
          <a:p>
            <a:pPr marL="457200" indent="-457200">
              <a:buAutoNum type="arabicPeriod"/>
            </a:pPr>
            <a:r>
              <a:rPr lang="en-US" sz="2400" i="1" dirty="0"/>
              <a:t>The district receiving the HLS administered and the appropriate EL screening assessment, and the student did not score proficient. </a:t>
            </a:r>
          </a:p>
          <a:p>
            <a:pPr marL="457200" indent="-457200">
              <a:buAutoNum type="arabicPeriod"/>
            </a:pPr>
            <a:r>
              <a:rPr lang="en-US" sz="2400" i="1" dirty="0"/>
              <a:t>The student was correctly assigned EL status in the local SIS.</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31182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50822"/>
            <a:ext cx="11603603" cy="773562"/>
          </a:xfrm>
        </p:spPr>
        <p:txBody>
          <a:bodyPr/>
          <a:lstStyle/>
          <a:p>
            <a:r>
              <a:rPr lang="en-US" dirty="0"/>
              <a:t>Scenarios 1-3</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080957"/>
          </a:xfrm>
        </p:spPr>
        <p:txBody>
          <a:bodyPr>
            <a:normAutofit/>
          </a:bodyPr>
          <a:lstStyle/>
          <a:p>
            <a:pPr marL="0" indent="0">
              <a:buNone/>
            </a:pPr>
            <a:r>
              <a:rPr lang="en-US" sz="2400" dirty="0"/>
              <a:t>There exist five scenarios that may be seen as reasonable justification for removing a student from EL status without the federally-required demonstration of English language proficiency:</a:t>
            </a:r>
          </a:p>
          <a:p>
            <a:pPr marL="457200" indent="-457200">
              <a:buAutoNum type="arabicPeriod"/>
            </a:pPr>
            <a:r>
              <a:rPr lang="en-US" sz="2400" dirty="0"/>
              <a:t>The student is a native English speaker who was placed in a short-term home environment where the presence of a language other than English led to misidentification as an EL.</a:t>
            </a:r>
          </a:p>
          <a:p>
            <a:pPr marL="457200" indent="-457200">
              <a:buAutoNum type="arabicPeriod"/>
            </a:pPr>
            <a:r>
              <a:rPr lang="en-US" sz="2400" dirty="0"/>
              <a:t>The student demonstrated proficiency on the WIDA ACCESS assessment but was not appropriately assigned former English learner status in the subsequent year(s).</a:t>
            </a:r>
          </a:p>
          <a:p>
            <a:pPr marL="457200" indent="-457200">
              <a:buFont typeface="Arial" panose="020B0604020202020204" pitchFamily="34" charset="0"/>
              <a:buAutoNum type="arabicPeriod"/>
            </a:pPr>
            <a:r>
              <a:rPr lang="en-US" sz="2400" dirty="0"/>
              <a:t>The student was identified as an English learner, transferred to another state, met the requirements of English language proficiency in that state, and has returned to a district in Oklahoma. </a:t>
            </a:r>
          </a:p>
          <a:p>
            <a:pPr marL="457200" indent="-457200">
              <a:buAutoNum type="arabicPeriod"/>
            </a:pPr>
            <a:endParaRPr lang="en-US" sz="2400" dirty="0"/>
          </a:p>
          <a:p>
            <a:pPr marL="0" indent="0">
              <a:buNone/>
            </a:pPr>
            <a:endParaRPr lang="en-US" sz="2400" dirty="0"/>
          </a:p>
          <a:p>
            <a:pPr marL="457200" lvl="1" indent="0">
              <a:buNone/>
            </a:pPr>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313437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07962"/>
            <a:ext cx="11603603" cy="773562"/>
          </a:xfrm>
        </p:spPr>
        <p:txBody>
          <a:bodyPr/>
          <a:lstStyle/>
          <a:p>
            <a:r>
              <a:rPr lang="en-US" dirty="0"/>
              <a:t>Scenarios 4-6</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010095"/>
            <a:ext cx="11360989" cy="5247830"/>
          </a:xfrm>
        </p:spPr>
        <p:txBody>
          <a:bodyPr>
            <a:normAutofit/>
          </a:bodyPr>
          <a:lstStyle/>
          <a:p>
            <a:pPr marL="457200" indent="-457200">
              <a:buFont typeface="+mj-lt"/>
              <a:buAutoNum type="arabicPeriod" startAt="4"/>
            </a:pPr>
            <a:r>
              <a:rPr lang="en-US" sz="2400" dirty="0"/>
              <a:t>The student was initially identified as an EL and/or participated in the Screener and/or ACCESS assessment due to a clerical or procedural error in a previous year, either in the student’s current or former district. </a:t>
            </a:r>
          </a:p>
          <a:p>
            <a:pPr marL="457200" indent="-457200">
              <a:buFont typeface="+mj-lt"/>
              <a:buAutoNum type="arabicPeriod" startAt="4"/>
            </a:pPr>
            <a:r>
              <a:rPr lang="en-US" sz="2400" dirty="0"/>
              <a:t>The student was initially identified as an EL due to a response of ASL (or another form of sign) on the submitted HLS (assuming no other language other than English was also present on the HLS). </a:t>
            </a:r>
          </a:p>
          <a:p>
            <a:r>
              <a:rPr lang="en-US" sz="2400" dirty="0"/>
              <a:t>Note that these are not the only five scenarios that could justify the removal of EL status; they are simply those that are considered most appropriate for appeal. As such, a district </a:t>
            </a:r>
            <a:r>
              <a:rPr lang="en-US" sz="2400" b="1" dirty="0"/>
              <a:t>should discuss with OELP staff</a:t>
            </a:r>
            <a:r>
              <a:rPr lang="en-US" sz="2400" dirty="0"/>
              <a:t> the specific circumstances of a potential EL misidentification prior to gathering documentation and submitting an appeal.</a:t>
            </a:r>
          </a:p>
          <a:p>
            <a:pPr marL="0" indent="0">
              <a:buNone/>
            </a:pPr>
            <a:endParaRPr lang="en-US" sz="2400"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171778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50822"/>
            <a:ext cx="11603603" cy="773562"/>
          </a:xfrm>
        </p:spPr>
        <p:txBody>
          <a:bodyPr/>
          <a:lstStyle/>
          <a:p>
            <a:r>
              <a:rPr lang="en-US" dirty="0"/>
              <a:t>Additional Eligibility Scenarios</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427564" y="1024384"/>
            <a:ext cx="11360989" cy="5447850"/>
          </a:xfrm>
        </p:spPr>
        <p:txBody>
          <a:bodyPr>
            <a:normAutofit/>
          </a:bodyPr>
          <a:lstStyle/>
          <a:p>
            <a:pPr marL="0" indent="0">
              <a:buNone/>
            </a:pPr>
            <a:r>
              <a:rPr lang="en-US" sz="2400" dirty="0"/>
              <a:t>In situations outside the five accepted scenarios, eligibility for appeal will be based on one of the following two questions, based on the unique circumstances of the student:</a:t>
            </a:r>
          </a:p>
          <a:p>
            <a:pPr marL="457200" indent="-457200">
              <a:buFont typeface="+mj-lt"/>
              <a:buAutoNum type="arabicPeriod"/>
            </a:pPr>
            <a:r>
              <a:rPr lang="en-US" sz="2400" i="1" dirty="0"/>
              <a:t>Does the available documentation sufficiently demonstrate that the student is a native English speaker?</a:t>
            </a:r>
          </a:p>
          <a:p>
            <a:pPr marL="457200" indent="-457200">
              <a:buFont typeface="+mj-lt"/>
              <a:buAutoNum type="arabicPeriod"/>
            </a:pPr>
            <a:r>
              <a:rPr lang="en-US" sz="2400" i="1" dirty="0"/>
              <a:t>Can a reasonable case be made, and be supported with appropriate documentation, that the presence of a language other than English on the submitted HLS does not equate to a significant impact on the student’s level of English language proficiency and ability to demonstrate academic success?</a:t>
            </a:r>
          </a:p>
          <a:p>
            <a:r>
              <a:rPr lang="en-US" sz="2400" dirty="0"/>
              <a:t>Approval or denial of an appeal outside the five noted scenarios will be based on available data and factors unique to the situation (e.g., the circumstances of identification, student grades, previous state-mandated assessment scores, local NRT scores, etc.) and will be determined on a case-by-case basis.</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331102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Required Appeal Components</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a:bodyPr>
          <a:lstStyle/>
          <a:p>
            <a:pPr marL="0" indent="0">
              <a:buNone/>
            </a:pPr>
            <a:r>
              <a:rPr lang="en-US" sz="2400" dirty="0"/>
              <a:t>As the situations and circumstances that lead to EL misidentifications may vary, so too will the documentation required when submitting an appeal. </a:t>
            </a:r>
          </a:p>
          <a:p>
            <a:pPr marL="0" indent="0">
              <a:buNone/>
            </a:pPr>
            <a:r>
              <a:rPr lang="en-US" sz="2400" dirty="0"/>
              <a:t>Generally speaking, an appeal </a:t>
            </a:r>
            <a:r>
              <a:rPr lang="en-US" sz="2400" b="1" dirty="0"/>
              <a:t>must</a:t>
            </a:r>
            <a:r>
              <a:rPr lang="en-US" sz="2400" dirty="0"/>
              <a:t> include:</a:t>
            </a:r>
          </a:p>
          <a:p>
            <a:r>
              <a:rPr lang="en-US" sz="2400" dirty="0"/>
              <a:t>A completed EL Misidentification Appeal Form</a:t>
            </a:r>
          </a:p>
          <a:p>
            <a:r>
              <a:rPr lang="en-US" sz="2400" dirty="0"/>
              <a:t>A District Narrative if the district is not submitting a district Corrective Action Plan</a:t>
            </a:r>
          </a:p>
          <a:p>
            <a:pPr marL="0" indent="0">
              <a:buNone/>
            </a:pPr>
            <a:r>
              <a:rPr lang="en-US" sz="2400" dirty="0"/>
              <a:t>And </a:t>
            </a:r>
            <a:r>
              <a:rPr lang="en-US" sz="2400" b="1" dirty="0"/>
              <a:t>may</a:t>
            </a:r>
            <a:r>
              <a:rPr lang="en-US" sz="2400" dirty="0"/>
              <a:t> require either (or both):</a:t>
            </a:r>
          </a:p>
          <a:p>
            <a:r>
              <a:rPr lang="en-US" sz="2400" dirty="0"/>
              <a:t>A Corrective Action Plan (CAP)</a:t>
            </a:r>
          </a:p>
          <a:p>
            <a:r>
              <a:rPr lang="en-US" sz="2400" dirty="0"/>
              <a:t>Supporting documentation relevant to the misidentification</a:t>
            </a:r>
          </a:p>
          <a:p>
            <a:pPr marL="0" indent="0">
              <a:buNone/>
            </a:pPr>
            <a:r>
              <a:rPr lang="en-US" sz="2400" dirty="0"/>
              <a:t>OELP staff will assist in clarifying if a CAP and/or any supporting documentation is required upon discussing the situation with district staff.</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419668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365126"/>
            <a:ext cx="11603603" cy="773562"/>
          </a:xfrm>
        </p:spPr>
        <p:txBody>
          <a:bodyPr/>
          <a:lstStyle/>
          <a:p>
            <a:r>
              <a:rPr lang="en-US" dirty="0"/>
              <a:t>EL Misidentification Appeal Form</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370936" y="1138688"/>
            <a:ext cx="11360989" cy="5224630"/>
          </a:xfrm>
        </p:spPr>
        <p:txBody>
          <a:bodyPr>
            <a:normAutofit/>
          </a:bodyPr>
          <a:lstStyle/>
          <a:p>
            <a:pPr marL="0" indent="0">
              <a:buNone/>
            </a:pPr>
            <a:r>
              <a:rPr lang="en-US" sz="2400" dirty="0"/>
              <a:t>The EL Misidentification Appeal Form must be submitted with any appeal.</a:t>
            </a:r>
          </a:p>
          <a:p>
            <a:pPr marL="0" indent="0">
              <a:buNone/>
            </a:pPr>
            <a:r>
              <a:rPr lang="en-US" sz="2400" dirty="0"/>
              <a:t>Districts must only complete the information requested on the first page of the document:</a:t>
            </a:r>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EL Misidentification</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9</a:t>
            </a:fld>
            <a:endParaRPr lang="en-US" dirty="0"/>
          </a:p>
        </p:txBody>
      </p:sp>
      <p:pic>
        <p:nvPicPr>
          <p:cNvPr id="7" name="Picture 6"/>
          <p:cNvPicPr>
            <a:picLocks noChangeAspect="1"/>
          </p:cNvPicPr>
          <p:nvPr/>
        </p:nvPicPr>
        <p:blipFill>
          <a:blip r:embed="rId2"/>
          <a:stretch>
            <a:fillRect/>
          </a:stretch>
        </p:blipFill>
        <p:spPr>
          <a:xfrm>
            <a:off x="1533525" y="2819406"/>
            <a:ext cx="9124950" cy="2876550"/>
          </a:xfrm>
          <a:prstGeom prst="rect">
            <a:avLst/>
          </a:prstGeom>
        </p:spPr>
      </p:pic>
    </p:spTree>
    <p:extLst>
      <p:ext uri="{BB962C8B-B14F-4D97-AF65-F5344CB8AC3E}">
        <p14:creationId xmlns:p14="http://schemas.microsoft.com/office/powerpoint/2010/main" val="1843680350"/>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BE25389710FE4FBCD578BAD5C17D5C" ma:contentTypeVersion="15" ma:contentTypeDescription="Create a new document." ma:contentTypeScope="" ma:versionID="5c00fad983bab44aead652c045abe180">
  <xsd:schema xmlns:xsd="http://www.w3.org/2001/XMLSchema" xmlns:xs="http://www.w3.org/2001/XMLSchema" xmlns:p="http://schemas.microsoft.com/office/2006/metadata/properties" xmlns:ns1="http://schemas.microsoft.com/sharepoint/v3" xmlns:ns3="7cc876c3-1f77-40bc-8f1f-745f4d6cf5d8" xmlns:ns4="11be6873-b11b-4681-8df7-03100aa59dcb" targetNamespace="http://schemas.microsoft.com/office/2006/metadata/properties" ma:root="true" ma:fieldsID="f0b28807ce6b0ed3373bd9141d1e4b47" ns1:_="" ns3:_="" ns4:_="">
    <xsd:import namespace="http://schemas.microsoft.com/sharepoint/v3"/>
    <xsd:import namespace="7cc876c3-1f77-40bc-8f1f-745f4d6cf5d8"/>
    <xsd:import namespace="11be6873-b11b-4681-8df7-03100aa59dcb"/>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c876c3-1f77-40bc-8f1f-745f4d6cf5d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be6873-b11b-4681-8df7-03100aa59dc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90434B-CBE5-4AE1-BB9A-78471F5B267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11be6873-b11b-4681-8df7-03100aa59dcb"/>
    <ds:schemaRef ds:uri="7cc876c3-1f77-40bc-8f1f-745f4d6cf5d8"/>
    <ds:schemaRef ds:uri="http://www.w3.org/XML/1998/namespace"/>
    <ds:schemaRef ds:uri="http://purl.org/dc/dcmitype/"/>
  </ds:schemaRefs>
</ds:datastoreItem>
</file>

<file path=customXml/itemProps2.xml><?xml version="1.0" encoding="utf-8"?>
<ds:datastoreItem xmlns:ds="http://schemas.openxmlformats.org/officeDocument/2006/customXml" ds:itemID="{904EF57D-5496-4849-96F3-E42E46F4ED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cc876c3-1f77-40bc-8f1f-745f4d6cf5d8"/>
    <ds:schemaRef ds:uri="11be6873-b11b-4681-8df7-03100aa59d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A3F46C-AC89-4C25-BF43-A48BFC5C96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65492</TotalTime>
  <Words>1508</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English Learner Misidentification Appeals Process</vt:lpstr>
      <vt:lpstr>General EL Points to Note</vt:lpstr>
      <vt:lpstr>Continued…</vt:lpstr>
      <vt:lpstr>Appeal Eligibility</vt:lpstr>
      <vt:lpstr>Scenarios 1-3</vt:lpstr>
      <vt:lpstr>Scenarios 4-6</vt:lpstr>
      <vt:lpstr>Additional Eligibility Scenarios</vt:lpstr>
      <vt:lpstr>Required Appeal Components</vt:lpstr>
      <vt:lpstr>EL Misidentification Appeal Form</vt:lpstr>
      <vt:lpstr>District Narrative</vt:lpstr>
      <vt:lpstr>Corrective Action Plan (CAP)</vt:lpstr>
      <vt:lpstr>Supporting Documentation</vt:lpstr>
      <vt:lpstr>In Closing</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Yuseli Freire</cp:lastModifiedBy>
  <cp:revision>205</cp:revision>
  <dcterms:created xsi:type="dcterms:W3CDTF">2020-03-05T01:01:19Z</dcterms:created>
  <dcterms:modified xsi:type="dcterms:W3CDTF">2022-05-26T20:21:31Z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0x010100F3BE25389710FE4FBCD578BAD5C17D5C</vt:lpwstr>
  </property>
</Properties>
</file>