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03"/>
  </p:notesMasterIdLst>
  <p:sldIdLst>
    <p:sldId id="259" r:id="rId5"/>
    <p:sldId id="260" r:id="rId6"/>
    <p:sldId id="261" r:id="rId7"/>
    <p:sldId id="262" r:id="rId8"/>
    <p:sldId id="263" r:id="rId9"/>
    <p:sldId id="264" r:id="rId10"/>
    <p:sldId id="350" r:id="rId11"/>
    <p:sldId id="265" r:id="rId12"/>
    <p:sldId id="266" r:id="rId13"/>
    <p:sldId id="267" r:id="rId14"/>
    <p:sldId id="268" r:id="rId15"/>
    <p:sldId id="269" r:id="rId16"/>
    <p:sldId id="270" r:id="rId17"/>
    <p:sldId id="271" r:id="rId18"/>
    <p:sldId id="272" r:id="rId19"/>
    <p:sldId id="273" r:id="rId20"/>
    <p:sldId id="274" r:id="rId21"/>
    <p:sldId id="354" r:id="rId22"/>
    <p:sldId id="275" r:id="rId23"/>
    <p:sldId id="276" r:id="rId24"/>
    <p:sldId id="277" r:id="rId25"/>
    <p:sldId id="278" r:id="rId26"/>
    <p:sldId id="279" r:id="rId27"/>
    <p:sldId id="280" r:id="rId28"/>
    <p:sldId id="281" r:id="rId29"/>
    <p:sldId id="282" r:id="rId30"/>
    <p:sldId id="283" r:id="rId31"/>
    <p:sldId id="360" r:id="rId32"/>
    <p:sldId id="358" r:id="rId33"/>
    <p:sldId id="359" r:id="rId34"/>
    <p:sldId id="355"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51" r:id="rId96"/>
    <p:sldId id="344" r:id="rId97"/>
    <p:sldId id="345" r:id="rId98"/>
    <p:sldId id="346" r:id="rId99"/>
    <p:sldId id="347" r:id="rId100"/>
    <p:sldId id="353" r:id="rId101"/>
    <p:sldId id="348"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1" autoAdjust="0"/>
    <p:restoredTop sz="94716"/>
  </p:normalViewPr>
  <p:slideViewPr>
    <p:cSldViewPr snapToGrid="0" snapToObjects="1">
      <p:cViewPr varScale="1">
        <p:scale>
          <a:sx n="105" d="100"/>
          <a:sy n="105" d="100"/>
        </p:scale>
        <p:origin x="426" y="108"/>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bleStyles" Target="tableStyle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BCE25-0FFC-4067-9887-0249A296CE06}" type="datetimeFigureOut">
              <a:rPr lang="en-US" smtClean="0"/>
              <a:t>9/30/2019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D60AF-8633-4885-BDE3-63F569FE4E47}" type="slidenum">
              <a:rPr lang="en-US" smtClean="0"/>
              <a:t>‹#›</a:t>
            </a:fld>
            <a:endParaRPr lang="en-US"/>
          </a:p>
        </p:txBody>
      </p:sp>
    </p:spTree>
    <p:extLst>
      <p:ext uri="{BB962C8B-B14F-4D97-AF65-F5344CB8AC3E}">
        <p14:creationId xmlns:p14="http://schemas.microsoft.com/office/powerpoint/2010/main" val="28157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D60AF-8633-4885-BDE3-63F569FE4E47}" type="slidenum">
              <a:rPr lang="en-US" smtClean="0"/>
              <a:t>19</a:t>
            </a:fld>
            <a:endParaRPr lang="en-US"/>
          </a:p>
        </p:txBody>
      </p:sp>
    </p:spTree>
    <p:extLst>
      <p:ext uri="{BB962C8B-B14F-4D97-AF65-F5344CB8AC3E}">
        <p14:creationId xmlns:p14="http://schemas.microsoft.com/office/powerpoint/2010/main" val="300151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C384A-8704-455F-A102-5588632D97DD}" type="slidenum">
              <a:rPr lang="en-US" smtClean="0"/>
              <a:t>96</a:t>
            </a:fld>
            <a:endParaRPr lang="en-US"/>
          </a:p>
        </p:txBody>
      </p:sp>
    </p:spTree>
    <p:extLst>
      <p:ext uri="{BB962C8B-B14F-4D97-AF65-F5344CB8AC3E}">
        <p14:creationId xmlns:p14="http://schemas.microsoft.com/office/powerpoint/2010/main" val="289472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C384A-8704-455F-A102-5588632D97DD}" type="slidenum">
              <a:rPr lang="en-US" smtClean="0"/>
              <a:t>97</a:t>
            </a:fld>
            <a:endParaRPr lang="en-US"/>
          </a:p>
        </p:txBody>
      </p:sp>
    </p:spTree>
    <p:extLst>
      <p:ext uri="{BB962C8B-B14F-4D97-AF65-F5344CB8AC3E}">
        <p14:creationId xmlns:p14="http://schemas.microsoft.com/office/powerpoint/2010/main" val="1203428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00450"/>
            <a:ext cx="6400800" cy="203835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cxnSp>
        <p:nvCxnSpPr>
          <p:cNvPr id="8" name="Straight Connector 7"/>
          <p:cNvCxnSpPr/>
          <p:nvPr userDrawn="1"/>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cxnSp>
        <p:nvCxnSpPr>
          <p:cNvPr id="7" name="Straight Connector 6"/>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cxnSp>
        <p:nvCxnSpPr>
          <p:cNvPr id="8" name="Straight Connector 7"/>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cxnSp>
        <p:nvCxnSpPr>
          <p:cNvPr id="10" name="Straight Connector 9"/>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cxnSp>
        <p:nvCxnSpPr>
          <p:cNvPr id="6" name="Straight Connector 5"/>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fld id="{68C2560D-EC28-3B41-86E8-18F1CE0113B4}" type="datetimeFigureOut">
              <a:rPr lang="en-US" smtClean="0"/>
              <a:pPr/>
              <a:t>9/30/2019</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bg2">
              <a:lumMod val="25000"/>
            </a:schemeClr>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chemeClr val="bg2">
              <a:lumMod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lumMod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lumMod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2145" cy="6855748"/>
          </a:xfrm>
          <a:prstGeom prst="rect">
            <a:avLst/>
          </a:prstGeom>
        </p:spPr>
      </p:pic>
    </p:spTree>
    <p:extLst>
      <p:ext uri="{BB962C8B-B14F-4D97-AF65-F5344CB8AC3E}">
        <p14:creationId xmlns:p14="http://schemas.microsoft.com/office/powerpoint/2010/main" val="739358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221224"/>
            <a:ext cx="7772400" cy="547751"/>
          </a:xfrm>
        </p:spPr>
        <p:txBody>
          <a:bodyPr>
            <a:normAutofit fontScale="90000"/>
          </a:bodyPr>
          <a:lstStyle/>
          <a:p>
            <a:r>
              <a:rPr lang="en-US" dirty="0"/>
              <a:t>Excess Cost</a:t>
            </a:r>
          </a:p>
        </p:txBody>
      </p:sp>
    </p:spTree>
    <p:extLst>
      <p:ext uri="{BB962C8B-B14F-4D97-AF65-F5344CB8AC3E}">
        <p14:creationId xmlns:p14="http://schemas.microsoft.com/office/powerpoint/2010/main" val="1126775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Excess Cost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Excess costs are costs that are over and above what the LEA spends on average for students enrolled at the elementary or secondary level.</a:t>
            </a:r>
          </a:p>
          <a:p>
            <a:pPr marL="0" indent="0">
              <a:buNone/>
            </a:pPr>
            <a:r>
              <a:rPr lang="en-US" dirty="0"/>
              <a:t>Every student enrolled in a public school receives educational support, including students with disabilities. Because a student with a disability is a student entitled to an education first, the concept of excess costs establishes that:</a:t>
            </a:r>
          </a:p>
          <a:p>
            <a:pPr lvl="1"/>
            <a:r>
              <a:rPr lang="en-US" sz="2600" dirty="0"/>
              <a:t>Students with disabilities receive educational support like non-disabled students, and</a:t>
            </a:r>
          </a:p>
          <a:p>
            <a:pPr lvl="1"/>
            <a:r>
              <a:rPr lang="en-US" sz="2600" dirty="0"/>
              <a:t>IDEA Part B funds only pay for the excess cost of educating students with disabilities</a:t>
            </a:r>
            <a:r>
              <a:rPr lang="en-US" sz="1950" dirty="0"/>
              <a:t>.</a:t>
            </a:r>
          </a:p>
        </p:txBody>
      </p:sp>
    </p:spTree>
    <p:extLst>
      <p:ext uri="{BB962C8B-B14F-4D97-AF65-F5344CB8AC3E}">
        <p14:creationId xmlns:p14="http://schemas.microsoft.com/office/powerpoint/2010/main" val="3430813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Excess Cost</a:t>
            </a:r>
            <a:endParaRPr lang="en-US" dirty="0"/>
          </a:p>
        </p:txBody>
      </p:sp>
      <p:sp>
        <p:nvSpPr>
          <p:cNvPr id="3" name="Content Placeholder 2"/>
          <p:cNvSpPr>
            <a:spLocks noGrp="1"/>
          </p:cNvSpPr>
          <p:nvPr>
            <p:ph idx="1"/>
          </p:nvPr>
        </p:nvSpPr>
        <p:spPr/>
        <p:txBody>
          <a:bodyPr/>
          <a:lstStyle/>
          <a:p>
            <a:pPr marL="0" indent="0">
              <a:buNone/>
            </a:pPr>
            <a:r>
              <a:rPr lang="en-US" dirty="0"/>
              <a:t>Districts can view their Excess Cost online through the Oklahoma Cost Accounting System.</a:t>
            </a:r>
          </a:p>
          <a:p>
            <a:pPr marL="0" indent="0">
              <a:buNone/>
            </a:pPr>
            <a:r>
              <a:rPr lang="en-US" dirty="0"/>
              <a:t>If an LEA has not met excess cost in both elementary and secondary, the district will be issued a citation, and a reduction in State Aid funding will be imposed.</a:t>
            </a:r>
          </a:p>
          <a:p>
            <a:endParaRPr lang="en-US" dirty="0"/>
          </a:p>
        </p:txBody>
      </p:sp>
    </p:spTree>
    <p:extLst>
      <p:ext uri="{BB962C8B-B14F-4D97-AF65-F5344CB8AC3E}">
        <p14:creationId xmlns:p14="http://schemas.microsoft.com/office/powerpoint/2010/main" val="2565314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288" y="1124712"/>
            <a:ext cx="7114032" cy="482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2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880" y="857250"/>
            <a:ext cx="6437375" cy="5143500"/>
          </a:xfrm>
          <a:prstGeom prst="rect">
            <a:avLst/>
          </a:prstGeom>
        </p:spPr>
      </p:pic>
    </p:spTree>
    <p:extLst>
      <p:ext uri="{BB962C8B-B14F-4D97-AF65-F5344CB8AC3E}">
        <p14:creationId xmlns:p14="http://schemas.microsoft.com/office/powerpoint/2010/main" val="910556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5748" y="-178594"/>
            <a:ext cx="12001500" cy="7215188"/>
          </a:xfrm>
          <a:prstGeom prst="rect">
            <a:avLst/>
          </a:prstGeom>
        </p:spPr>
      </p:pic>
      <p:sp>
        <p:nvSpPr>
          <p:cNvPr id="3" name="Rectangle 2">
            <a:extLst>
              <a:ext uri="{FF2B5EF4-FFF2-40B4-BE49-F238E27FC236}">
                <a16:creationId xmlns:a16="http://schemas.microsoft.com/office/drawing/2014/main" id="{7ADA29A1-E15B-E748-A324-A7301540E0C2}"/>
              </a:ext>
            </a:extLst>
          </p:cNvPr>
          <p:cNvSpPr/>
          <p:nvPr/>
        </p:nvSpPr>
        <p:spPr>
          <a:xfrm rot="5400000">
            <a:off x="3866622" y="3756458"/>
            <a:ext cx="6370112" cy="1901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36840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212080"/>
            <a:ext cx="7772400" cy="556895"/>
          </a:xfrm>
        </p:spPr>
        <p:txBody>
          <a:bodyPr>
            <a:normAutofit fontScale="90000"/>
          </a:bodyPr>
          <a:lstStyle/>
          <a:p>
            <a:r>
              <a:rPr lang="en-US" dirty="0"/>
              <a:t>Maintenance of Effort</a:t>
            </a:r>
          </a:p>
        </p:txBody>
      </p:sp>
    </p:spTree>
    <p:extLst>
      <p:ext uri="{BB962C8B-B14F-4D97-AF65-F5344CB8AC3E}">
        <p14:creationId xmlns:p14="http://schemas.microsoft.com/office/powerpoint/2010/main" val="2572398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of Effort</a:t>
            </a:r>
          </a:p>
        </p:txBody>
      </p:sp>
      <p:sp>
        <p:nvSpPr>
          <p:cNvPr id="3" name="Content Placeholder 2"/>
          <p:cNvSpPr>
            <a:spLocks noGrp="1"/>
          </p:cNvSpPr>
          <p:nvPr>
            <p:ph idx="1"/>
          </p:nvPr>
        </p:nvSpPr>
        <p:spPr/>
        <p:txBody>
          <a:bodyPr/>
          <a:lstStyle/>
          <a:p>
            <a:pPr marL="0" indent="0">
              <a:buNone/>
            </a:pPr>
            <a:r>
              <a:rPr lang="en-US" dirty="0"/>
              <a:t>Must maintain 100% the level of expenditures from State and/or Local funds spent on special education and related services.</a:t>
            </a:r>
          </a:p>
          <a:p>
            <a:endParaRPr lang="en-US" dirty="0"/>
          </a:p>
        </p:txBody>
      </p:sp>
    </p:spTree>
    <p:extLst>
      <p:ext uri="{BB962C8B-B14F-4D97-AF65-F5344CB8AC3E}">
        <p14:creationId xmlns:p14="http://schemas.microsoft.com/office/powerpoint/2010/main" val="2888030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of Effort</a:t>
            </a:r>
          </a:p>
        </p:txBody>
      </p:sp>
      <p:sp>
        <p:nvSpPr>
          <p:cNvPr id="3" name="Content Placeholder 2"/>
          <p:cNvSpPr>
            <a:spLocks noGrp="1"/>
          </p:cNvSpPr>
          <p:nvPr>
            <p:ph idx="1"/>
          </p:nvPr>
        </p:nvSpPr>
        <p:spPr>
          <a:xfrm>
            <a:off x="420624" y="1417638"/>
            <a:ext cx="8229600" cy="4525963"/>
          </a:xfrm>
        </p:spPr>
        <p:txBody>
          <a:bodyPr/>
          <a:lstStyle/>
          <a:p>
            <a:pPr marL="0" indent="0">
              <a:buNone/>
            </a:pPr>
            <a:r>
              <a:rPr lang="en-US" sz="3000" dirty="0" smtClean="0"/>
              <a:t>An LEA may use one of four methods to demonstrate they have met MOE requirements under IDEA.  </a:t>
            </a:r>
          </a:p>
          <a:p>
            <a:pPr lvl="1">
              <a:buFont typeface="Arial" panose="020B0604020202020204" pitchFamily="34" charset="0"/>
              <a:buChar char="•"/>
            </a:pPr>
            <a:r>
              <a:rPr lang="en-US" sz="3000" dirty="0" smtClean="0"/>
              <a:t>	</a:t>
            </a:r>
            <a:r>
              <a:rPr lang="en-US" sz="2600" dirty="0" smtClean="0"/>
              <a:t>local total expenditures</a:t>
            </a:r>
          </a:p>
          <a:p>
            <a:pPr lvl="1">
              <a:buFont typeface="Arial" panose="020B0604020202020204" pitchFamily="34" charset="0"/>
              <a:buChar char="•"/>
            </a:pPr>
            <a:r>
              <a:rPr lang="en-US" sz="2600" dirty="0" smtClean="0"/>
              <a:t>	local per capita</a:t>
            </a:r>
          </a:p>
          <a:p>
            <a:pPr lvl="1">
              <a:buFont typeface="Arial" panose="020B0604020202020204" pitchFamily="34" charset="0"/>
              <a:buChar char="•"/>
            </a:pPr>
            <a:r>
              <a:rPr lang="en-US" sz="2600" dirty="0" smtClean="0"/>
              <a:t>	state and local total expenditures</a:t>
            </a:r>
          </a:p>
          <a:p>
            <a:pPr lvl="1">
              <a:buFont typeface="Arial" panose="020B0604020202020204" pitchFamily="34" charset="0"/>
              <a:buChar char="•"/>
            </a:pPr>
            <a:r>
              <a:rPr lang="en-US" sz="2600" dirty="0" smtClean="0"/>
              <a:t>	state and local per capita</a:t>
            </a:r>
          </a:p>
          <a:p>
            <a:endParaRPr lang="en-US" dirty="0"/>
          </a:p>
        </p:txBody>
      </p:sp>
    </p:spTree>
    <p:extLst>
      <p:ext uri="{BB962C8B-B14F-4D97-AF65-F5344CB8AC3E}">
        <p14:creationId xmlns:p14="http://schemas.microsoft.com/office/powerpoint/2010/main" val="1593436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Maintenance of Effort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Oklahoma </a:t>
            </a:r>
            <a:r>
              <a:rPr lang="en-US" dirty="0"/>
              <a:t>Cost Accounting System (OCAS</a:t>
            </a:r>
            <a:r>
              <a:rPr lang="en-US" dirty="0" smtClean="0"/>
              <a:t>) calculates using just 2 ways:</a:t>
            </a:r>
            <a:endParaRPr lang="en-US" dirty="0"/>
          </a:p>
          <a:p>
            <a:pPr lvl="1"/>
            <a:r>
              <a:rPr lang="en-US" dirty="0"/>
              <a:t>The total expenditures of the LEA for special education and related </a:t>
            </a:r>
            <a:r>
              <a:rPr lang="en-US" dirty="0" smtClean="0"/>
              <a:t>services (state and local).</a:t>
            </a:r>
            <a:endParaRPr lang="en-US" dirty="0"/>
          </a:p>
          <a:p>
            <a:pPr lvl="1"/>
            <a:r>
              <a:rPr lang="en-US" dirty="0"/>
              <a:t>Per capita amount spent on children receiving special education </a:t>
            </a:r>
            <a:r>
              <a:rPr lang="en-US" dirty="0" smtClean="0"/>
              <a:t>services (state and local).</a:t>
            </a:r>
            <a:endParaRPr lang="en-US" dirty="0"/>
          </a:p>
          <a:p>
            <a:pPr marL="0" indent="0">
              <a:buNone/>
            </a:pPr>
            <a:r>
              <a:rPr lang="en-US" dirty="0"/>
              <a:t>If </a:t>
            </a:r>
            <a:r>
              <a:rPr lang="en-US" dirty="0" smtClean="0"/>
              <a:t>both, </a:t>
            </a:r>
            <a:r>
              <a:rPr lang="en-US" dirty="0"/>
              <a:t>the total </a:t>
            </a:r>
            <a:r>
              <a:rPr lang="en-US" dirty="0" smtClean="0"/>
              <a:t>amount of expenditures </a:t>
            </a:r>
            <a:r>
              <a:rPr lang="en-US" dirty="0"/>
              <a:t>and the per capita amount decreased in the second (i.e., subsequent) year, the LEA has failed to meet the MOE requirement.</a:t>
            </a:r>
          </a:p>
          <a:p>
            <a:endParaRPr lang="en-US" dirty="0"/>
          </a:p>
        </p:txBody>
      </p:sp>
    </p:spTree>
    <p:extLst>
      <p:ext uri="{BB962C8B-B14F-4D97-AF65-F5344CB8AC3E}">
        <p14:creationId xmlns:p14="http://schemas.microsoft.com/office/powerpoint/2010/main" val="1077121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2A72-1566-C340-A75C-979E29DF6192}"/>
              </a:ext>
            </a:extLst>
          </p:cNvPr>
          <p:cNvSpPr>
            <a:spLocks noGrp="1"/>
          </p:cNvSpPr>
          <p:nvPr>
            <p:ph type="ctrTitle"/>
          </p:nvPr>
        </p:nvSpPr>
        <p:spPr>
          <a:xfrm>
            <a:off x="198013" y="996696"/>
            <a:ext cx="8804320" cy="2493026"/>
          </a:xfrm>
        </p:spPr>
        <p:txBody>
          <a:bodyPr>
            <a:normAutofit/>
          </a:bodyPr>
          <a:lstStyle/>
          <a:p>
            <a:r>
              <a:rPr lang="en-US" dirty="0">
                <a:cs typeface="Times New Roman" panose="02020603050405020304" pitchFamily="18" charset="0"/>
              </a:rPr>
              <a:t>Financial Management of </a:t>
            </a:r>
            <a:br>
              <a:rPr lang="en-US" dirty="0">
                <a:cs typeface="Times New Roman" panose="02020603050405020304" pitchFamily="18" charset="0"/>
              </a:rPr>
            </a:br>
            <a:r>
              <a:rPr lang="en-US" dirty="0">
                <a:cs typeface="Times New Roman" panose="02020603050405020304" pitchFamily="18" charset="0"/>
              </a:rPr>
              <a:t>Special Education Programs</a:t>
            </a:r>
            <a:br>
              <a:rPr lang="en-US" dirty="0">
                <a:cs typeface="Times New Roman" panose="02020603050405020304" pitchFamily="18" charset="0"/>
              </a:rPr>
            </a:br>
            <a:r>
              <a:rPr lang="en-US" dirty="0">
                <a:cs typeface="Times New Roman" panose="02020603050405020304" pitchFamily="18" charset="0"/>
              </a:rPr>
              <a:t>Federal IDEA Part B Funds</a:t>
            </a:r>
            <a:endParaRPr lang="en-US" dirty="0"/>
          </a:p>
        </p:txBody>
      </p:sp>
      <p:sp>
        <p:nvSpPr>
          <p:cNvPr id="3" name="Subtitle 2">
            <a:extLst>
              <a:ext uri="{FF2B5EF4-FFF2-40B4-BE49-F238E27FC236}">
                <a16:creationId xmlns:a16="http://schemas.microsoft.com/office/drawing/2014/main" id="{FA7BCB10-F0AD-B745-9D5D-AE75FE0F02D2}"/>
              </a:ext>
            </a:extLst>
          </p:cNvPr>
          <p:cNvSpPr>
            <a:spLocks noGrp="1"/>
          </p:cNvSpPr>
          <p:nvPr>
            <p:ph type="subTitle" idx="1"/>
          </p:nvPr>
        </p:nvSpPr>
        <p:spPr/>
        <p:txBody>
          <a:bodyPr/>
          <a:lstStyle/>
          <a:p>
            <a:r>
              <a:rPr lang="en-US" dirty="0"/>
              <a:t>Special Education Services</a:t>
            </a:r>
          </a:p>
        </p:txBody>
      </p:sp>
    </p:spTree>
    <p:extLst>
      <p:ext uri="{BB962C8B-B14F-4D97-AF65-F5344CB8AC3E}">
        <p14:creationId xmlns:p14="http://schemas.microsoft.com/office/powerpoint/2010/main" val="702489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Maintenance of Effort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Districts are required to input MOE data information when completing their new fiscal year LEA Agreement.</a:t>
            </a:r>
          </a:p>
          <a:p>
            <a:pPr marL="0" indent="0">
              <a:buNone/>
            </a:pPr>
            <a:r>
              <a:rPr lang="en-US" dirty="0"/>
              <a:t>All data information must match data submitted through Oklahoma Cost Accounting Services (OCAS) </a:t>
            </a:r>
          </a:p>
          <a:p>
            <a:pPr marL="0" indent="0">
              <a:buNone/>
            </a:pPr>
            <a:r>
              <a:rPr lang="en-US" dirty="0"/>
              <a:t>IDEA Part B budgets cannot be approved unless the MOE tab has been completed and the district has demonstrated compliance.</a:t>
            </a:r>
          </a:p>
          <a:p>
            <a:endParaRPr lang="en-US" dirty="0"/>
          </a:p>
        </p:txBody>
      </p:sp>
    </p:spTree>
    <p:extLst>
      <p:ext uri="{BB962C8B-B14F-4D97-AF65-F5344CB8AC3E}">
        <p14:creationId xmlns:p14="http://schemas.microsoft.com/office/powerpoint/2010/main" val="1397126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688" y="2395728"/>
            <a:ext cx="6419025" cy="3373247"/>
          </a:xfrm>
        </p:spPr>
        <p:txBody>
          <a:bodyPr/>
          <a:lstStyle/>
          <a:p>
            <a:r>
              <a:rPr lang="en-US" dirty="0" smtClean="0"/>
              <a:t>Miscoding is not</a:t>
            </a:r>
            <a:br>
              <a:rPr lang="en-US" dirty="0" smtClean="0"/>
            </a:br>
            <a:r>
              <a:rPr lang="en-US" dirty="0" smtClean="0"/>
              <a:t>   an EXCEPTION</a:t>
            </a:r>
            <a:r>
              <a:rPr lang="en-US" dirty="0"/>
              <a:t/>
            </a:r>
            <a:br>
              <a:rPr lang="en-US" dirty="0"/>
            </a:br>
            <a:endParaRPr lang="en-US" dirty="0"/>
          </a:p>
        </p:txBody>
      </p:sp>
    </p:spTree>
    <p:extLst>
      <p:ext uri="{BB962C8B-B14F-4D97-AF65-F5344CB8AC3E}">
        <p14:creationId xmlns:p14="http://schemas.microsoft.com/office/powerpoint/2010/main" val="1472863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Maintenance of Effort</a:t>
            </a:r>
            <a:endParaRPr lang="en-US" dirty="0"/>
          </a:p>
        </p:txBody>
      </p:sp>
      <p:sp>
        <p:nvSpPr>
          <p:cNvPr id="3" name="Content Placeholder 2"/>
          <p:cNvSpPr>
            <a:spLocks noGrp="1"/>
          </p:cNvSpPr>
          <p:nvPr>
            <p:ph idx="1"/>
          </p:nvPr>
        </p:nvSpPr>
        <p:spPr/>
        <p:txBody>
          <a:bodyPr/>
          <a:lstStyle/>
          <a:p>
            <a:pPr marL="0" indent="0">
              <a:buNone/>
            </a:pPr>
            <a:r>
              <a:rPr lang="en-US" dirty="0"/>
              <a:t>If an LEA receives notification that the MOE requirement has not been met, an opportunity will be provided for the LEA to submit documentation of allowable exceptions. </a:t>
            </a:r>
          </a:p>
          <a:p>
            <a:endParaRPr lang="en-US" dirty="0"/>
          </a:p>
        </p:txBody>
      </p:sp>
    </p:spTree>
    <p:extLst>
      <p:ext uri="{BB962C8B-B14F-4D97-AF65-F5344CB8AC3E}">
        <p14:creationId xmlns:p14="http://schemas.microsoft.com/office/powerpoint/2010/main" val="1023044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Maintenance of Effort</a:t>
            </a:r>
            <a:endParaRPr lang="en-US" dirty="0"/>
          </a:p>
        </p:txBody>
      </p:sp>
      <p:sp>
        <p:nvSpPr>
          <p:cNvPr id="3" name="Content Placeholder 2"/>
          <p:cNvSpPr>
            <a:spLocks noGrp="1"/>
          </p:cNvSpPr>
          <p:nvPr>
            <p:ph idx="1"/>
          </p:nvPr>
        </p:nvSpPr>
        <p:spPr/>
        <p:txBody>
          <a:bodyPr/>
          <a:lstStyle/>
          <a:p>
            <a:pPr marL="0" indent="0">
              <a:buNone/>
            </a:pPr>
            <a:r>
              <a:rPr lang="en-US" dirty="0"/>
              <a:t>Exceptions:</a:t>
            </a:r>
          </a:p>
          <a:p>
            <a:pPr lvl="1"/>
            <a:r>
              <a:rPr lang="en-US" dirty="0"/>
              <a:t>Voluntary departure, by retirement or otherwise, or departure for just cause, of special education or related services personnel.</a:t>
            </a:r>
          </a:p>
          <a:p>
            <a:pPr lvl="1"/>
            <a:r>
              <a:rPr lang="en-US" dirty="0"/>
              <a:t>A decrease in the enrollment of children with disabilities.</a:t>
            </a:r>
          </a:p>
          <a:p>
            <a:endParaRPr lang="en-US" dirty="0"/>
          </a:p>
        </p:txBody>
      </p:sp>
    </p:spTree>
    <p:extLst>
      <p:ext uri="{BB962C8B-B14F-4D97-AF65-F5344CB8AC3E}">
        <p14:creationId xmlns:p14="http://schemas.microsoft.com/office/powerpoint/2010/main" val="1147907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Maintenance of Effort</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pPr marL="0" indent="0">
              <a:buNone/>
            </a:pPr>
            <a:r>
              <a:rPr lang="en-US" dirty="0"/>
              <a:t>Exceptions:</a:t>
            </a:r>
          </a:p>
          <a:p>
            <a:pPr lvl="1"/>
            <a:r>
              <a:rPr lang="en-US" dirty="0"/>
              <a:t>The termination of the obligation of the agency, consistent with this part, to provide a program of special education to a particular child with a disability that is an exceptionally costly program, as determined by the SEA, because the child</a:t>
            </a:r>
          </a:p>
          <a:p>
            <a:pPr lvl="1"/>
            <a:r>
              <a:rPr lang="en-US" dirty="0"/>
              <a:t>has left the jurisdiction of the agency;</a:t>
            </a:r>
          </a:p>
          <a:p>
            <a:pPr lvl="1"/>
            <a:r>
              <a:rPr lang="en-US" dirty="0"/>
              <a:t>has reached the age at which the obligation of the agency to provide Free Appropriate Public Education to the child has terminated; or</a:t>
            </a:r>
          </a:p>
          <a:p>
            <a:pPr lvl="1"/>
            <a:r>
              <a:rPr lang="en-US" dirty="0"/>
              <a:t>no longer need the program of special education.</a:t>
            </a:r>
          </a:p>
          <a:p>
            <a:endParaRPr lang="en-US" dirty="0"/>
          </a:p>
        </p:txBody>
      </p:sp>
    </p:spTree>
    <p:extLst>
      <p:ext uri="{BB962C8B-B14F-4D97-AF65-F5344CB8AC3E}">
        <p14:creationId xmlns:p14="http://schemas.microsoft.com/office/powerpoint/2010/main" val="3887413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Maintenance of Effort</a:t>
            </a:r>
            <a:endParaRPr lang="en-US" dirty="0"/>
          </a:p>
        </p:txBody>
      </p:sp>
      <p:sp>
        <p:nvSpPr>
          <p:cNvPr id="3" name="Content Placeholder 2"/>
          <p:cNvSpPr>
            <a:spLocks noGrp="1"/>
          </p:cNvSpPr>
          <p:nvPr>
            <p:ph idx="1"/>
          </p:nvPr>
        </p:nvSpPr>
        <p:spPr/>
        <p:txBody>
          <a:bodyPr/>
          <a:lstStyle/>
          <a:p>
            <a:pPr marL="0" indent="0">
              <a:buNone/>
            </a:pPr>
            <a:r>
              <a:rPr lang="en-US" dirty="0" smtClean="0"/>
              <a:t>Exceptions:</a:t>
            </a:r>
            <a:endParaRPr lang="en-US" dirty="0"/>
          </a:p>
          <a:p>
            <a:pPr lvl="1"/>
            <a:r>
              <a:rPr lang="en-US" dirty="0"/>
              <a:t>The termination of costly expenditures for  long-term purchases, such as the acquisition of equipment or the construction of school facilities; or</a:t>
            </a:r>
          </a:p>
          <a:p>
            <a:pPr lvl="1"/>
            <a:r>
              <a:rPr lang="en-US" dirty="0"/>
              <a:t>The assumption of cost by the high cost fund operated by the SEA.</a:t>
            </a:r>
          </a:p>
          <a:p>
            <a:endParaRPr lang="en-US" dirty="0"/>
          </a:p>
        </p:txBody>
      </p:sp>
    </p:spTree>
    <p:extLst>
      <p:ext uri="{BB962C8B-B14F-4D97-AF65-F5344CB8AC3E}">
        <p14:creationId xmlns:p14="http://schemas.microsoft.com/office/powerpoint/2010/main" val="568973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Maintenance of Effort</a:t>
            </a:r>
            <a:endParaRPr lang="en-US" dirty="0"/>
          </a:p>
        </p:txBody>
      </p:sp>
      <p:sp>
        <p:nvSpPr>
          <p:cNvPr id="3" name="Content Placeholder 2"/>
          <p:cNvSpPr>
            <a:spLocks noGrp="1"/>
          </p:cNvSpPr>
          <p:nvPr>
            <p:ph idx="1"/>
          </p:nvPr>
        </p:nvSpPr>
        <p:spPr/>
        <p:txBody>
          <a:bodyPr/>
          <a:lstStyle/>
          <a:p>
            <a:pPr marL="0" indent="0">
              <a:buNone/>
            </a:pPr>
            <a:r>
              <a:rPr lang="en-US" dirty="0"/>
              <a:t>Special Education Services can assist your </a:t>
            </a:r>
            <a:r>
              <a:rPr lang="en-US" dirty="0" smtClean="0"/>
              <a:t>district</a:t>
            </a:r>
          </a:p>
          <a:p>
            <a:pPr marL="0" indent="0">
              <a:buNone/>
            </a:pPr>
            <a:endParaRPr lang="en-US" dirty="0"/>
          </a:p>
          <a:p>
            <a:pPr lvl="1"/>
            <a:r>
              <a:rPr lang="en-US" dirty="0"/>
              <a:t>OSDE-SES will receive a list of LEAs failing to meet MOE.</a:t>
            </a:r>
          </a:p>
          <a:p>
            <a:pPr lvl="1"/>
            <a:r>
              <a:rPr lang="en-US" dirty="0"/>
              <a:t>Working with LEAs, SES will contact and request specific documentation.</a:t>
            </a:r>
          </a:p>
          <a:p>
            <a:endParaRPr lang="en-US" dirty="0"/>
          </a:p>
        </p:txBody>
      </p:sp>
    </p:spTree>
    <p:extLst>
      <p:ext uri="{BB962C8B-B14F-4D97-AF65-F5344CB8AC3E}">
        <p14:creationId xmlns:p14="http://schemas.microsoft.com/office/powerpoint/2010/main" val="3000101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of Effort</a:t>
            </a:r>
          </a:p>
        </p:txBody>
      </p:sp>
      <p:sp>
        <p:nvSpPr>
          <p:cNvPr id="3" name="Content Placeholder 2"/>
          <p:cNvSpPr>
            <a:spLocks noGrp="1"/>
          </p:cNvSpPr>
          <p:nvPr>
            <p:ph idx="1"/>
          </p:nvPr>
        </p:nvSpPr>
        <p:spPr/>
        <p:txBody>
          <a:bodyPr/>
          <a:lstStyle/>
          <a:p>
            <a:pPr marL="0" indent="0">
              <a:buNone/>
            </a:pPr>
            <a:r>
              <a:rPr lang="en-US" dirty="0"/>
              <a:t>LEAs failing to then meet MOE, will be issued a citation, and a reduction to their State Aid funding.</a:t>
            </a:r>
          </a:p>
          <a:p>
            <a:pPr marL="0" indent="0">
              <a:buNone/>
            </a:pPr>
            <a:r>
              <a:rPr lang="en-US" dirty="0"/>
              <a:t>Everyone loses when MOE is not met, funds leave your district and our State.</a:t>
            </a:r>
          </a:p>
          <a:p>
            <a:pPr marL="0" indent="0">
              <a:buNone/>
            </a:pPr>
            <a:r>
              <a:rPr lang="en-US" dirty="0"/>
              <a:t>Paying the penalty does not reduce your base.  You must maintain the MOE base set prior to the penalty.</a:t>
            </a:r>
          </a:p>
          <a:p>
            <a:endParaRPr lang="en-US" dirty="0"/>
          </a:p>
        </p:txBody>
      </p:sp>
    </p:spTree>
    <p:extLst>
      <p:ext uri="{BB962C8B-B14F-4D97-AF65-F5344CB8AC3E}">
        <p14:creationId xmlns:p14="http://schemas.microsoft.com/office/powerpoint/2010/main" val="2469831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Coordinated Early Intervening Services (CEIS)</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971933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
            <a:ext cx="8229600" cy="914718"/>
          </a:xfrm>
        </p:spPr>
        <p:txBody>
          <a:bodyPr>
            <a:normAutofit fontScale="90000"/>
          </a:bodyPr>
          <a:lstStyle/>
          <a:p>
            <a:r>
              <a:rPr lang="en-US" dirty="0">
                <a:latin typeface="Tw Cen MT" panose="020B0602020104020603" pitchFamily="34" charset="0"/>
                <a:cs typeface="Times New Roman" panose="02020603050405020304" pitchFamily="18" charset="0"/>
              </a:rPr>
              <a:t>Coordinated Early Intervening Services (CEIS)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a:latin typeface="Tw Cen MT" panose="020B0602020104020603" pitchFamily="34" charset="0"/>
                <a:cs typeface="Times New Roman" panose="02020603050405020304" pitchFamily="18" charset="0"/>
              </a:rPr>
              <a:t>CEIS are services provided to children who are not currently identified as needing special education or related services, but who need additional academic or behavioral support to succeed in general education.</a:t>
            </a:r>
          </a:p>
          <a:p>
            <a:pPr lvl="1"/>
            <a:r>
              <a:rPr lang="en-US" sz="2400" dirty="0">
                <a:latin typeface="Tw Cen MT" panose="020B0602020104020603" pitchFamily="34" charset="0"/>
                <a:cs typeface="Times New Roman" panose="02020603050405020304" pitchFamily="18" charset="0"/>
              </a:rPr>
              <a:t>LEAs may now voluntarily reserve up to 15 percent of their Part B funds for CEIS.</a:t>
            </a:r>
          </a:p>
          <a:p>
            <a:pPr lvl="1"/>
            <a:r>
              <a:rPr lang="en-US" sz="2400" dirty="0">
                <a:latin typeface="Tw Cen MT" panose="020B0602020104020603" pitchFamily="34" charset="0"/>
                <a:cs typeface="Times New Roman" panose="02020603050405020304" pitchFamily="18" charset="0"/>
              </a:rPr>
              <a:t>Starting in 2018-2019, LEAs identified as having significant disproportionality will be required to set aside 15 percent of their Part B funds to provide comprehensive CEIS to children in the LEA, particularly, but not exclusively, to children in those groups that were significantly over identified.  </a:t>
            </a:r>
          </a:p>
          <a:p>
            <a:endParaRPr lang="en-US" dirty="0"/>
          </a:p>
        </p:txBody>
      </p:sp>
    </p:spTree>
    <p:extLst>
      <p:ext uri="{BB962C8B-B14F-4D97-AF65-F5344CB8AC3E}">
        <p14:creationId xmlns:p14="http://schemas.microsoft.com/office/powerpoint/2010/main" val="1720029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Federal IDEA Part B Funds</a:t>
            </a:r>
            <a:endParaRPr lang="en-US" dirty="0"/>
          </a:p>
        </p:txBody>
      </p:sp>
      <p:sp>
        <p:nvSpPr>
          <p:cNvPr id="7" name="Content Placeholder 6"/>
          <p:cNvSpPr>
            <a:spLocks noGrp="1"/>
          </p:cNvSpPr>
          <p:nvPr>
            <p:ph idx="1"/>
          </p:nvPr>
        </p:nvSpPr>
        <p:spPr/>
        <p:txBody>
          <a:bodyPr/>
          <a:lstStyle/>
          <a:p>
            <a:pPr marL="0" indent="0">
              <a:buNone/>
            </a:pPr>
            <a:r>
              <a:rPr lang="en-US" dirty="0"/>
              <a:t>IDEA Part B funds are Federal funds the Local Education Agency (LEA) receives to help support the special education program and implement IDEA.</a:t>
            </a:r>
          </a:p>
        </p:txBody>
      </p:sp>
    </p:spTree>
    <p:extLst>
      <p:ext uri="{BB962C8B-B14F-4D97-AF65-F5344CB8AC3E}">
        <p14:creationId xmlns:p14="http://schemas.microsoft.com/office/powerpoint/2010/main" val="549013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1353630"/>
          </a:xfrm>
        </p:spPr>
        <p:txBody>
          <a:bodyPr>
            <a:normAutofit fontScale="90000"/>
          </a:bodyPr>
          <a:lstStyle/>
          <a:p>
            <a:r>
              <a:rPr lang="en-US" dirty="0">
                <a:latin typeface="Tw Cen MT" panose="020B0602020104020603" pitchFamily="34" charset="0"/>
                <a:cs typeface="Times New Roman" panose="02020603050405020304" pitchFamily="18" charset="0"/>
              </a:rPr>
              <a:t>Coordinated Early Intervening Services</a:t>
            </a:r>
            <a:endParaRPr lang="en-US" dirty="0">
              <a:latin typeface="Tw Cen MT" panose="020B0602020104020603" pitchFamily="34" charset="0"/>
            </a:endParaRP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CEIS is important for identifying and addressing learning difficulties early.</a:t>
            </a:r>
          </a:p>
          <a:p>
            <a:r>
              <a:rPr lang="en-US" dirty="0">
                <a:latin typeface="Times New Roman" panose="02020603050405020304" pitchFamily="18" charset="0"/>
                <a:cs typeface="Times New Roman" panose="02020603050405020304" pitchFamily="18" charset="0"/>
              </a:rPr>
              <a:t>Research indicates that the earlier the intervention, the more effective the support and the less severe the learning difficulties will be.</a:t>
            </a:r>
          </a:p>
          <a:p>
            <a:r>
              <a:rPr lang="en-US" dirty="0">
                <a:latin typeface="Times New Roman" panose="02020603050405020304" pitchFamily="18" charset="0"/>
                <a:cs typeface="Times New Roman" panose="02020603050405020304" pitchFamily="18" charset="0"/>
              </a:rPr>
              <a:t>Delays in providing support may increase the intensity, and the cost of the services needed to address learning difficulties.</a:t>
            </a:r>
          </a:p>
          <a:p>
            <a:endParaRPr lang="en-US" dirty="0"/>
          </a:p>
        </p:txBody>
      </p:sp>
    </p:spTree>
    <p:extLst>
      <p:ext uri="{BB962C8B-B14F-4D97-AF65-F5344CB8AC3E}">
        <p14:creationId xmlns:p14="http://schemas.microsoft.com/office/powerpoint/2010/main" val="2649158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68"/>
            <a:ext cx="8229600" cy="1024128"/>
          </a:xfrm>
        </p:spPr>
        <p:txBody>
          <a:bodyPr>
            <a:normAutofit fontScale="90000"/>
          </a:bodyPr>
          <a:lstStyle/>
          <a:p>
            <a:r>
              <a:rPr lang="en-US" dirty="0">
                <a:latin typeface="Tw Cen MT" panose="020B0602020104020603" pitchFamily="34" charset="0"/>
                <a:cs typeface="Times New Roman" panose="02020603050405020304" pitchFamily="18" charset="0"/>
              </a:rPr>
              <a:t>Coordinated Early Intervening Services</a:t>
            </a:r>
            <a:endParaRPr lang="en-US" dirty="0">
              <a:latin typeface="Tw Cen MT" panose="020B0602020104020603"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latin typeface="Tw Cen MT" panose="020B0602020104020603" pitchFamily="34" charset="0"/>
                <a:cs typeface="Times New Roman" panose="02020603050405020304" pitchFamily="18" charset="0"/>
              </a:rPr>
              <a:t>CEIS activities that may be funded under Part B include:</a:t>
            </a:r>
          </a:p>
          <a:p>
            <a:r>
              <a:rPr lang="en-US" dirty="0">
                <a:latin typeface="Tw Cen MT" panose="020B0602020104020603" pitchFamily="34" charset="0"/>
                <a:cs typeface="Times New Roman" panose="02020603050405020304" pitchFamily="18" charset="0"/>
              </a:rPr>
              <a:t>Provide professional development for teachers and other school staff to enable such personnel to deliver scientifically based academic and behavioral interventions based literacy instruction and where appropriate, instruction on the use of adaptive and instructional software and; </a:t>
            </a:r>
          </a:p>
          <a:p>
            <a:r>
              <a:rPr lang="en-US" dirty="0">
                <a:latin typeface="Tw Cen MT" panose="020B0602020104020603" pitchFamily="34" charset="0"/>
                <a:cs typeface="Times New Roman" panose="02020603050405020304" pitchFamily="18" charset="0"/>
              </a:rPr>
              <a:t>Provide educational and behavioral evaluations, services, and supports, including based literacy instruction.</a:t>
            </a:r>
          </a:p>
          <a:p>
            <a:endParaRPr lang="en-US" dirty="0"/>
          </a:p>
        </p:txBody>
      </p:sp>
    </p:spTree>
    <p:extLst>
      <p:ext uri="{BB962C8B-B14F-4D97-AF65-F5344CB8AC3E}">
        <p14:creationId xmlns:p14="http://schemas.microsoft.com/office/powerpoint/2010/main" val="444765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474720"/>
            <a:ext cx="7772400" cy="2294255"/>
          </a:xfrm>
        </p:spPr>
        <p:txBody>
          <a:bodyPr>
            <a:normAutofit fontScale="90000"/>
          </a:bodyPr>
          <a:lstStyle/>
          <a:p>
            <a:r>
              <a:rPr lang="en-US" dirty="0" smtClean="0"/>
              <a:t>Comprehensive Coordinated Early Intervening Services (CCEIS): Significant Disproportionality</a:t>
            </a:r>
            <a:endParaRPr lang="en-US" dirty="0"/>
          </a:p>
        </p:txBody>
      </p:sp>
    </p:spTree>
    <p:extLst>
      <p:ext uri="{BB962C8B-B14F-4D97-AF65-F5344CB8AC3E}">
        <p14:creationId xmlns:p14="http://schemas.microsoft.com/office/powerpoint/2010/main" val="1352979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CCEIS / Significant Disproportionality </a:t>
            </a:r>
          </a:p>
        </p:txBody>
      </p:sp>
      <p:sp>
        <p:nvSpPr>
          <p:cNvPr id="3" name="Content Placeholder 2"/>
          <p:cNvSpPr>
            <a:spLocks noGrp="1"/>
          </p:cNvSpPr>
          <p:nvPr>
            <p:ph idx="1"/>
          </p:nvPr>
        </p:nvSpPr>
        <p:spPr>
          <a:xfrm>
            <a:off x="457200" y="1600201"/>
            <a:ext cx="8229600" cy="4242816"/>
          </a:xfrm>
        </p:spPr>
        <p:txBody>
          <a:bodyPr/>
          <a:lstStyle/>
          <a:p>
            <a:pPr marL="0" indent="0">
              <a:buNone/>
            </a:pPr>
            <a:r>
              <a:rPr lang="en-US" dirty="0" smtClean="0"/>
              <a:t>Revised regulations on significant disproportionality (34 CFR §300.636) have been finalized by the Office of Special Education Programs (OSEP).  These regulations enforce the use of IDEA funds to be used on mandatory Comprehensive Coordinated Early Intervening Services (CCEIS).  </a:t>
            </a:r>
            <a:endParaRPr lang="en-US" dirty="0"/>
          </a:p>
        </p:txBody>
      </p:sp>
    </p:spTree>
    <p:extLst>
      <p:ext uri="{BB962C8B-B14F-4D97-AF65-F5344CB8AC3E}">
        <p14:creationId xmlns:p14="http://schemas.microsoft.com/office/powerpoint/2010/main" val="2374964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CCEIS / Significant Disproportionality </a:t>
            </a:r>
            <a:endParaRPr lang="en-US" dirty="0"/>
          </a:p>
        </p:txBody>
      </p:sp>
      <p:sp>
        <p:nvSpPr>
          <p:cNvPr id="5" name="Content Placeholder 4"/>
          <p:cNvSpPr>
            <a:spLocks noGrp="1"/>
          </p:cNvSpPr>
          <p:nvPr>
            <p:ph idx="1"/>
          </p:nvPr>
        </p:nvSpPr>
        <p:spPr>
          <a:xfrm>
            <a:off x="457200" y="1490472"/>
            <a:ext cx="8229600" cy="4635691"/>
          </a:xfrm>
        </p:spPr>
        <p:txBody>
          <a:bodyPr>
            <a:normAutofit fontScale="92500" lnSpcReduction="10000"/>
          </a:bodyPr>
          <a:lstStyle/>
          <a:p>
            <a:pPr marL="0" indent="0">
              <a:buNone/>
            </a:pPr>
            <a:r>
              <a:rPr lang="en-US" dirty="0" smtClean="0"/>
              <a:t>LEAs found to be significantly disproportionate are required to set aside 15 percent of their total allocation.  This will include any re-allocations.</a:t>
            </a:r>
          </a:p>
          <a:p>
            <a:pPr marL="0" indent="0">
              <a:buNone/>
            </a:pPr>
            <a:r>
              <a:rPr lang="en-US" dirty="0" smtClean="0"/>
              <a:t>The LEA must serve children age 3 through grade 12 who are and are not currently identified as needing special education or related services but are in need of additional academic and behavioral support.</a:t>
            </a:r>
          </a:p>
          <a:p>
            <a:pPr marL="0" indent="0">
              <a:buNone/>
            </a:pPr>
            <a:r>
              <a:rPr lang="en-US" dirty="0" smtClean="0"/>
              <a:t>Funds must be used to identify and address the factors which contributed to the significant disproportionality for the identified category.</a:t>
            </a:r>
          </a:p>
          <a:p>
            <a:endParaRPr lang="en-US" dirty="0" smtClean="0"/>
          </a:p>
          <a:p>
            <a:endParaRPr lang="en-US" dirty="0"/>
          </a:p>
        </p:txBody>
      </p:sp>
    </p:spTree>
    <p:extLst>
      <p:ext uri="{BB962C8B-B14F-4D97-AF65-F5344CB8AC3E}">
        <p14:creationId xmlns:p14="http://schemas.microsoft.com/office/powerpoint/2010/main" val="458592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CCEIS / Significant Disproportionality </a:t>
            </a:r>
          </a:p>
        </p:txBody>
      </p:sp>
      <p:sp>
        <p:nvSpPr>
          <p:cNvPr id="5" name="Content Placeholder 4"/>
          <p:cNvSpPr>
            <a:spLocks noGrp="1"/>
          </p:cNvSpPr>
          <p:nvPr>
            <p:ph idx="1"/>
          </p:nvPr>
        </p:nvSpPr>
        <p:spPr/>
        <p:txBody>
          <a:bodyPr>
            <a:normAutofit/>
          </a:bodyPr>
          <a:lstStyle/>
          <a:p>
            <a:pPr marL="0" indent="0">
              <a:buNone/>
            </a:pPr>
            <a:r>
              <a:rPr lang="en-US" dirty="0" smtClean="0"/>
              <a:t>LEAs may use CCEIS funds for training, professional development, behavioral evaluations, and supports such as: </a:t>
            </a:r>
          </a:p>
          <a:p>
            <a:pPr marL="0" indent="0">
              <a:buNone/>
            </a:pPr>
            <a:r>
              <a:rPr lang="en-US" dirty="0" smtClean="0"/>
              <a:t>	-Functional Behavioral Assessments</a:t>
            </a:r>
          </a:p>
          <a:p>
            <a:pPr marL="0" indent="0">
              <a:buNone/>
            </a:pPr>
            <a:r>
              <a:rPr lang="en-US" dirty="0" smtClean="0"/>
              <a:t>	-Behavioral Intervention plans</a:t>
            </a:r>
          </a:p>
          <a:p>
            <a:pPr marL="0" indent="0">
              <a:buNone/>
            </a:pPr>
            <a:r>
              <a:rPr lang="en-US" dirty="0" smtClean="0"/>
              <a:t>But only to the extent to address the factors identified as contributing to the significant disproportionality identified by the State. </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615575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CCEIS / Significant Disproportionality </a:t>
            </a:r>
          </a:p>
        </p:txBody>
      </p:sp>
      <p:sp>
        <p:nvSpPr>
          <p:cNvPr id="3" name="Content Placeholder 2"/>
          <p:cNvSpPr>
            <a:spLocks noGrp="1"/>
          </p:cNvSpPr>
          <p:nvPr>
            <p:ph idx="1"/>
          </p:nvPr>
        </p:nvSpPr>
        <p:spPr/>
        <p:txBody>
          <a:bodyPr/>
          <a:lstStyle/>
          <a:p>
            <a:pPr marL="0" indent="0">
              <a:buNone/>
            </a:pPr>
            <a:r>
              <a:rPr lang="en-US" dirty="0"/>
              <a:t>LEAs required to set aside funds for CCEIS cannot reduce the districts MOE.</a:t>
            </a:r>
          </a:p>
          <a:p>
            <a:pPr marL="0" indent="0">
              <a:buNone/>
            </a:pPr>
            <a:r>
              <a:rPr lang="en-US" dirty="0" smtClean="0"/>
              <a:t>Funds </a:t>
            </a:r>
            <a:r>
              <a:rPr lang="en-US" dirty="0"/>
              <a:t>must supplement not supplant</a:t>
            </a:r>
            <a:r>
              <a:rPr lang="en-US" dirty="0" smtClean="0"/>
              <a:t>.</a:t>
            </a:r>
          </a:p>
          <a:p>
            <a:pPr marL="0" indent="0">
              <a:buNone/>
            </a:pPr>
            <a:r>
              <a:rPr lang="en-US" dirty="0" smtClean="0"/>
              <a:t>Funds </a:t>
            </a:r>
            <a:r>
              <a:rPr lang="en-US" dirty="0"/>
              <a:t>cannot be used to provide services already required by law</a:t>
            </a:r>
            <a:r>
              <a:rPr lang="en-US" dirty="0" smtClean="0"/>
              <a:t>.</a:t>
            </a:r>
          </a:p>
          <a:p>
            <a:pPr marL="0" indent="0">
              <a:buNone/>
            </a:pPr>
            <a:r>
              <a:rPr lang="en-US" dirty="0" smtClean="0"/>
              <a:t>Funds </a:t>
            </a:r>
            <a:r>
              <a:rPr lang="en-US" dirty="0"/>
              <a:t>cannot be used to provide services that were paid for </a:t>
            </a:r>
            <a:r>
              <a:rPr lang="en-US" dirty="0" smtClean="0"/>
              <a:t>with other funds in a previous year. </a:t>
            </a:r>
            <a:endParaRPr lang="en-US" dirty="0"/>
          </a:p>
          <a:p>
            <a:endParaRPr lang="en-US" dirty="0" smtClean="0"/>
          </a:p>
          <a:p>
            <a:endParaRPr lang="en-US" dirty="0"/>
          </a:p>
        </p:txBody>
      </p:sp>
    </p:spTree>
    <p:extLst>
      <p:ext uri="{BB962C8B-B14F-4D97-AF65-F5344CB8AC3E}">
        <p14:creationId xmlns:p14="http://schemas.microsoft.com/office/powerpoint/2010/main" val="190071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CCEIS / Significant Disproportionality </a:t>
            </a:r>
          </a:p>
        </p:txBody>
      </p:sp>
      <p:sp>
        <p:nvSpPr>
          <p:cNvPr id="3" name="Content Placeholder 2"/>
          <p:cNvSpPr>
            <a:spLocks noGrp="1"/>
          </p:cNvSpPr>
          <p:nvPr>
            <p:ph idx="1"/>
          </p:nvPr>
        </p:nvSpPr>
        <p:spPr/>
        <p:txBody>
          <a:bodyPr>
            <a:normAutofit lnSpcReduction="10000"/>
          </a:bodyPr>
          <a:lstStyle/>
          <a:p>
            <a:pPr marL="0" indent="0">
              <a:buNone/>
            </a:pPr>
            <a:r>
              <a:rPr lang="en-US" dirty="0"/>
              <a:t>Example of an LEA with Significant Disproportionality regarding MOE:</a:t>
            </a:r>
          </a:p>
          <a:p>
            <a:pPr marL="0" indent="0">
              <a:buNone/>
            </a:pPr>
            <a:r>
              <a:rPr lang="en-US" dirty="0"/>
              <a:t>An LEA has a 621 allocation of $2,166,666</a:t>
            </a:r>
          </a:p>
          <a:p>
            <a:pPr marL="0" indent="0">
              <a:buNone/>
            </a:pPr>
            <a:r>
              <a:rPr lang="en-US" dirty="0"/>
              <a:t>The next year it received a $1,000,000 increase and it’s allocation is now $3,166,666</a:t>
            </a:r>
          </a:p>
          <a:p>
            <a:pPr marL="0" indent="0">
              <a:buNone/>
            </a:pPr>
            <a:r>
              <a:rPr lang="en-US" dirty="0"/>
              <a:t>Amount available for up to 50 percent reduction = $500,000</a:t>
            </a:r>
          </a:p>
          <a:p>
            <a:pPr marL="0" indent="0">
              <a:buNone/>
            </a:pPr>
            <a:r>
              <a:rPr lang="en-US" dirty="0"/>
              <a:t>Amount available for up to 15 percent for CEIS = $475,000</a:t>
            </a:r>
          </a:p>
          <a:p>
            <a:endParaRPr lang="en-US" dirty="0"/>
          </a:p>
        </p:txBody>
      </p:sp>
    </p:spTree>
    <p:extLst>
      <p:ext uri="{BB962C8B-B14F-4D97-AF65-F5344CB8AC3E}">
        <p14:creationId xmlns:p14="http://schemas.microsoft.com/office/powerpoint/2010/main" val="1771733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CCEIS / Significant Disproportionality </a:t>
            </a:r>
          </a:p>
        </p:txBody>
      </p:sp>
      <p:sp>
        <p:nvSpPr>
          <p:cNvPr id="3" name="Content Placeholder 2"/>
          <p:cNvSpPr>
            <a:spLocks noGrp="1"/>
          </p:cNvSpPr>
          <p:nvPr>
            <p:ph idx="1"/>
          </p:nvPr>
        </p:nvSpPr>
        <p:spPr/>
        <p:txBody>
          <a:bodyPr>
            <a:normAutofit lnSpcReduction="10000"/>
          </a:bodyPr>
          <a:lstStyle/>
          <a:p>
            <a:pPr marL="0" indent="0">
              <a:buNone/>
            </a:pPr>
            <a:r>
              <a:rPr lang="en-US" dirty="0"/>
              <a:t>If the LEA has been identified as having significant disproportionality:</a:t>
            </a:r>
          </a:p>
          <a:p>
            <a:pPr marL="0" indent="0">
              <a:buNone/>
            </a:pPr>
            <a:r>
              <a:rPr lang="en-US" dirty="0" smtClean="0"/>
              <a:t>Amount </a:t>
            </a:r>
            <a:r>
              <a:rPr lang="en-US" dirty="0"/>
              <a:t>available for 50 percent reduction = 0</a:t>
            </a:r>
          </a:p>
          <a:p>
            <a:pPr marL="0" indent="0">
              <a:buNone/>
            </a:pPr>
            <a:r>
              <a:rPr lang="en-US" dirty="0" smtClean="0"/>
              <a:t>Reason: any amount reserved for CCEIS must reflect subtraction of any amount by which MOE will be reduced and since the LEA is required to use the full 15 percent, it cannot reduce its MOE by any amount.  The amount the LEA must reserve for CCEIS = $475,000</a:t>
            </a:r>
          </a:p>
          <a:p>
            <a:endParaRPr lang="en-US" dirty="0"/>
          </a:p>
          <a:p>
            <a:endParaRPr lang="en-US" dirty="0"/>
          </a:p>
        </p:txBody>
      </p:sp>
    </p:spTree>
    <p:extLst>
      <p:ext uri="{BB962C8B-B14F-4D97-AF65-F5344CB8AC3E}">
        <p14:creationId xmlns:p14="http://schemas.microsoft.com/office/powerpoint/2010/main" val="25777840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Time and Effort</a:t>
            </a:r>
          </a:p>
        </p:txBody>
      </p:sp>
    </p:spTree>
    <p:extLst>
      <p:ext uri="{BB962C8B-B14F-4D97-AF65-F5344CB8AC3E}">
        <p14:creationId xmlns:p14="http://schemas.microsoft.com/office/powerpoint/2010/main" val="544701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Federal IDEA Part B Funds</a:t>
            </a:r>
            <a:endParaRPr lang="en-US" dirty="0"/>
          </a:p>
        </p:txBody>
      </p:sp>
      <p:pic>
        <p:nvPicPr>
          <p:cNvPr id="1026" name="img292767" descr="12fa17ba-0891-4a51-83e4-0f140ae08b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617" y="1740206"/>
            <a:ext cx="6495506" cy="362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124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and Effort</a:t>
            </a:r>
            <a:endParaRPr lang="en-US" dirty="0"/>
          </a:p>
        </p:txBody>
      </p:sp>
      <p:sp>
        <p:nvSpPr>
          <p:cNvPr id="3" name="Content Placeholder 2"/>
          <p:cNvSpPr>
            <a:spLocks noGrp="1"/>
          </p:cNvSpPr>
          <p:nvPr>
            <p:ph idx="1"/>
          </p:nvPr>
        </p:nvSpPr>
        <p:spPr/>
        <p:txBody>
          <a:bodyPr/>
          <a:lstStyle/>
          <a:p>
            <a:pPr marL="0" indent="0">
              <a:buNone/>
            </a:pPr>
            <a:r>
              <a:rPr lang="en-US" dirty="0"/>
              <a:t>In general, salaries and wages of employees who work on federally funded programs may be paid with federal funds as long as they are working on the grant objectives and appropriate time and effort records are maintained.</a:t>
            </a:r>
          </a:p>
          <a:p>
            <a:endParaRPr lang="en-US" dirty="0"/>
          </a:p>
        </p:txBody>
      </p:sp>
    </p:spTree>
    <p:extLst>
      <p:ext uri="{BB962C8B-B14F-4D97-AF65-F5344CB8AC3E}">
        <p14:creationId xmlns:p14="http://schemas.microsoft.com/office/powerpoint/2010/main" val="3421608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and Effort</a:t>
            </a:r>
            <a:endParaRPr lang="en-US" dirty="0"/>
          </a:p>
        </p:txBody>
      </p:sp>
      <p:sp>
        <p:nvSpPr>
          <p:cNvPr id="3" name="Content Placeholder 2"/>
          <p:cNvSpPr>
            <a:spLocks noGrp="1"/>
          </p:cNvSpPr>
          <p:nvPr>
            <p:ph idx="1"/>
          </p:nvPr>
        </p:nvSpPr>
        <p:spPr/>
        <p:txBody>
          <a:bodyPr/>
          <a:lstStyle/>
          <a:p>
            <a:pPr marL="0" indent="0">
              <a:buNone/>
            </a:pPr>
            <a:r>
              <a:rPr lang="en-US" dirty="0"/>
              <a:t>All employees must maintain documentation showing that their salaries are allocable to a federal program.</a:t>
            </a:r>
          </a:p>
          <a:p>
            <a:endParaRPr lang="en-US" dirty="0"/>
          </a:p>
          <a:p>
            <a:pPr marL="0" indent="0">
              <a:buNone/>
            </a:pPr>
            <a:r>
              <a:rPr lang="en-US" dirty="0"/>
              <a:t>That documentation must be based on records that accurately reflect the work performed.</a:t>
            </a:r>
          </a:p>
          <a:p>
            <a:endParaRPr lang="en-US" dirty="0"/>
          </a:p>
        </p:txBody>
      </p:sp>
    </p:spTree>
    <p:extLst>
      <p:ext uri="{BB962C8B-B14F-4D97-AF65-F5344CB8AC3E}">
        <p14:creationId xmlns:p14="http://schemas.microsoft.com/office/powerpoint/2010/main" val="1040106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and Effort</a:t>
            </a:r>
            <a:endParaRPr lang="en-US" dirty="0"/>
          </a:p>
        </p:txBody>
      </p:sp>
      <p:sp>
        <p:nvSpPr>
          <p:cNvPr id="3" name="Content Placeholder 2"/>
          <p:cNvSpPr>
            <a:spLocks noGrp="1"/>
          </p:cNvSpPr>
          <p:nvPr>
            <p:ph idx="1"/>
          </p:nvPr>
        </p:nvSpPr>
        <p:spPr/>
        <p:txBody>
          <a:bodyPr/>
          <a:lstStyle/>
          <a:p>
            <a:pPr marL="0" indent="0">
              <a:buNone/>
            </a:pPr>
            <a:r>
              <a:rPr lang="en-US" dirty="0"/>
              <a:t>Federal regulation requires that any salaries and benefits charged to a federal award(s) must be documented in writing.</a:t>
            </a:r>
          </a:p>
          <a:p>
            <a:pPr lvl="1"/>
            <a:r>
              <a:rPr lang="en-US" dirty="0"/>
              <a:t>Reflect actual time spent on activities to which federal program(s) are being charged.</a:t>
            </a:r>
          </a:p>
          <a:p>
            <a:pPr lvl="1"/>
            <a:r>
              <a:rPr lang="en-US" dirty="0"/>
              <a:t>It is recommended documentation is to be signed by the employee and the employee’s supervisor.</a:t>
            </a:r>
          </a:p>
          <a:p>
            <a:endParaRPr lang="en-US" dirty="0"/>
          </a:p>
        </p:txBody>
      </p:sp>
    </p:spTree>
    <p:extLst>
      <p:ext uri="{BB962C8B-B14F-4D97-AF65-F5344CB8AC3E}">
        <p14:creationId xmlns:p14="http://schemas.microsoft.com/office/powerpoint/2010/main" val="675211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and Effort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Time and effort reports should be prepared for any staff with salary and benefits that are charged:</a:t>
            </a:r>
          </a:p>
          <a:p>
            <a:pPr lvl="1"/>
            <a:r>
              <a:rPr lang="en-US" dirty="0"/>
              <a:t>Directly to a federal award.</a:t>
            </a:r>
          </a:p>
          <a:p>
            <a:pPr lvl="1"/>
            <a:r>
              <a:rPr lang="en-US" dirty="0"/>
              <a:t>Directly to multiple federal awards.</a:t>
            </a:r>
          </a:p>
          <a:p>
            <a:pPr lvl="1"/>
            <a:r>
              <a:rPr lang="en-US" dirty="0"/>
              <a:t>Directly to any combination of federal awards and other State or Local fund sources.</a:t>
            </a:r>
          </a:p>
          <a:p>
            <a:pPr marL="0" indent="0">
              <a:buNone/>
            </a:pPr>
            <a:r>
              <a:rPr lang="en-US" dirty="0"/>
              <a:t>Keep time and effort reports on file at the district.</a:t>
            </a:r>
          </a:p>
          <a:p>
            <a:endParaRPr lang="en-US" dirty="0"/>
          </a:p>
        </p:txBody>
      </p:sp>
    </p:spTree>
    <p:extLst>
      <p:ext uri="{BB962C8B-B14F-4D97-AF65-F5344CB8AC3E}">
        <p14:creationId xmlns:p14="http://schemas.microsoft.com/office/powerpoint/2010/main" val="3224121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and Effort</a:t>
            </a:r>
            <a:endParaRPr lang="en-US" dirty="0"/>
          </a:p>
        </p:txBody>
      </p:sp>
      <p:sp>
        <p:nvSpPr>
          <p:cNvPr id="3" name="Content Placeholder 2"/>
          <p:cNvSpPr>
            <a:spLocks noGrp="1"/>
          </p:cNvSpPr>
          <p:nvPr>
            <p:ph idx="1"/>
          </p:nvPr>
        </p:nvSpPr>
        <p:spPr/>
        <p:txBody>
          <a:bodyPr/>
          <a:lstStyle/>
          <a:p>
            <a:pPr marL="0" indent="0">
              <a:buNone/>
            </a:pPr>
            <a:r>
              <a:rPr lang="en-US" dirty="0"/>
              <a:t>Single Cost Objective</a:t>
            </a:r>
          </a:p>
          <a:p>
            <a:r>
              <a:rPr lang="en-US" dirty="0"/>
              <a:t>A single work activity that may be funded by one or more fund sources.</a:t>
            </a:r>
          </a:p>
          <a:p>
            <a:r>
              <a:rPr lang="en-US" dirty="0"/>
              <a:t>Semi-annual time and effort documentation is made in arrears.</a:t>
            </a:r>
          </a:p>
          <a:p>
            <a:endParaRPr lang="en-US" dirty="0"/>
          </a:p>
        </p:txBody>
      </p:sp>
    </p:spTree>
    <p:extLst>
      <p:ext uri="{BB962C8B-B14F-4D97-AF65-F5344CB8AC3E}">
        <p14:creationId xmlns:p14="http://schemas.microsoft.com/office/powerpoint/2010/main" val="2618416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and Effort</a:t>
            </a:r>
            <a:endParaRPr lang="en-US" dirty="0"/>
          </a:p>
        </p:txBody>
      </p:sp>
      <p:sp>
        <p:nvSpPr>
          <p:cNvPr id="3" name="Content Placeholder 2"/>
          <p:cNvSpPr>
            <a:spLocks noGrp="1"/>
          </p:cNvSpPr>
          <p:nvPr>
            <p:ph idx="1"/>
          </p:nvPr>
        </p:nvSpPr>
        <p:spPr/>
        <p:txBody>
          <a:bodyPr/>
          <a:lstStyle/>
          <a:p>
            <a:pPr marL="0" indent="0">
              <a:buNone/>
            </a:pPr>
            <a:r>
              <a:rPr lang="en-US" dirty="0"/>
              <a:t>Remember:</a:t>
            </a:r>
          </a:p>
          <a:p>
            <a:pPr lvl="1"/>
            <a:r>
              <a:rPr lang="en-US" dirty="0"/>
              <a:t>A time and effort report of an actual employee must be uploaded during the district’s closeout.</a:t>
            </a:r>
          </a:p>
          <a:p>
            <a:endParaRPr lang="en-US" dirty="0"/>
          </a:p>
        </p:txBody>
      </p:sp>
    </p:spTree>
    <p:extLst>
      <p:ext uri="{BB962C8B-B14F-4D97-AF65-F5344CB8AC3E}">
        <p14:creationId xmlns:p14="http://schemas.microsoft.com/office/powerpoint/2010/main" val="42566778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and Effort</a:t>
            </a:r>
            <a:endParaRPr lang="en-US"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373" y="1810151"/>
            <a:ext cx="9082257" cy="3486752"/>
          </a:xfrm>
        </p:spPr>
      </p:pic>
    </p:spTree>
    <p:extLst>
      <p:ext uri="{BB962C8B-B14F-4D97-AF65-F5344CB8AC3E}">
        <p14:creationId xmlns:p14="http://schemas.microsoft.com/office/powerpoint/2010/main" val="3882362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and Effort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Multiple Cost Objectives</a:t>
            </a:r>
          </a:p>
          <a:p>
            <a:pPr lvl="1"/>
            <a:r>
              <a:rPr lang="en-US" dirty="0"/>
              <a:t>For employees who have different jobs or are paid with different funds;</a:t>
            </a:r>
          </a:p>
          <a:p>
            <a:pPr lvl="1"/>
            <a:r>
              <a:rPr lang="en-US" dirty="0"/>
              <a:t>Must reflect an after-the-fact distribution of the actual activity of each employee;</a:t>
            </a:r>
          </a:p>
          <a:p>
            <a:pPr lvl="1"/>
            <a:r>
              <a:rPr lang="en-US" dirty="0"/>
              <a:t>Must account for the total activity for which each employee is compensated;</a:t>
            </a:r>
          </a:p>
          <a:p>
            <a:pPr lvl="1"/>
            <a:r>
              <a:rPr lang="en-US" dirty="0"/>
              <a:t>Must be prepared at least monthly and coincide with one or more pay periods; and</a:t>
            </a:r>
          </a:p>
          <a:p>
            <a:pPr lvl="1"/>
            <a:r>
              <a:rPr lang="en-US" dirty="0"/>
              <a:t>Must be signed by the employee and supervisor.</a:t>
            </a:r>
          </a:p>
          <a:p>
            <a:endParaRPr lang="en-US" dirty="0"/>
          </a:p>
        </p:txBody>
      </p:sp>
    </p:spTree>
    <p:extLst>
      <p:ext uri="{BB962C8B-B14F-4D97-AF65-F5344CB8AC3E}">
        <p14:creationId xmlns:p14="http://schemas.microsoft.com/office/powerpoint/2010/main" val="31818284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and Effort</a:t>
            </a:r>
            <a:endParaRPr lang="en-US" dirty="0"/>
          </a:p>
        </p:txBody>
      </p:sp>
      <p:pic>
        <p:nvPicPr>
          <p:cNvPr id="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1840985"/>
            <a:ext cx="9023684" cy="3653885"/>
          </a:xfrm>
        </p:spPr>
      </p:pic>
    </p:spTree>
    <p:extLst>
      <p:ext uri="{BB962C8B-B14F-4D97-AF65-F5344CB8AC3E}">
        <p14:creationId xmlns:p14="http://schemas.microsoft.com/office/powerpoint/2010/main" val="14023922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166360"/>
            <a:ext cx="7772400" cy="602615"/>
          </a:xfrm>
        </p:spPr>
        <p:txBody>
          <a:bodyPr>
            <a:normAutofit fontScale="90000"/>
          </a:bodyPr>
          <a:lstStyle/>
          <a:p>
            <a:r>
              <a:rPr lang="en-US" dirty="0"/>
              <a:t>COOP / </a:t>
            </a:r>
            <a:r>
              <a:rPr lang="en-US" dirty="0" err="1"/>
              <a:t>Interlocal</a:t>
            </a:r>
            <a:r>
              <a:rPr lang="en-US" dirty="0"/>
              <a:t> co-op</a:t>
            </a:r>
          </a:p>
        </p:txBody>
      </p:sp>
    </p:spTree>
    <p:extLst>
      <p:ext uri="{BB962C8B-B14F-4D97-AF65-F5344CB8AC3E}">
        <p14:creationId xmlns:p14="http://schemas.microsoft.com/office/powerpoint/2010/main" val="1461919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Allowable Use of Federal Funds</a:t>
            </a:r>
            <a:endParaRPr lang="en-US" dirty="0"/>
          </a:p>
        </p:txBody>
      </p:sp>
      <p:sp>
        <p:nvSpPr>
          <p:cNvPr id="3" name="Content Placeholder 2"/>
          <p:cNvSpPr>
            <a:spLocks noGrp="1"/>
          </p:cNvSpPr>
          <p:nvPr>
            <p:ph idx="1"/>
          </p:nvPr>
        </p:nvSpPr>
        <p:spPr>
          <a:xfrm>
            <a:off x="457200" y="1837944"/>
            <a:ext cx="8229600" cy="4288219"/>
          </a:xfrm>
        </p:spPr>
        <p:txBody>
          <a:bodyPr/>
          <a:lstStyle/>
          <a:p>
            <a:pPr marL="0" indent="0">
              <a:buNone/>
            </a:pPr>
            <a:r>
              <a:rPr lang="en-US" dirty="0"/>
              <a:t>IDEA Part B Federal Funds may be used for</a:t>
            </a:r>
            <a:r>
              <a:rPr lang="en-US" dirty="0" smtClean="0"/>
              <a:t>:</a:t>
            </a:r>
          </a:p>
          <a:p>
            <a:pPr marL="0" indent="0">
              <a:buNone/>
            </a:pPr>
            <a:endParaRPr lang="en-US" dirty="0" smtClean="0"/>
          </a:p>
          <a:p>
            <a:pPr lvl="1"/>
            <a:r>
              <a:rPr lang="en-US" dirty="0" smtClean="0"/>
              <a:t>Special </a:t>
            </a:r>
            <a:r>
              <a:rPr lang="en-US" dirty="0"/>
              <a:t>Education &amp; Related Services</a:t>
            </a:r>
          </a:p>
          <a:p>
            <a:pPr lvl="1"/>
            <a:r>
              <a:rPr lang="en-US" dirty="0"/>
              <a:t>Appropriate Technology for Special Education</a:t>
            </a:r>
          </a:p>
          <a:p>
            <a:pPr lvl="1"/>
            <a:r>
              <a:rPr lang="en-US" dirty="0"/>
              <a:t>Coordinated Early Intervening Services</a:t>
            </a:r>
          </a:p>
          <a:p>
            <a:endParaRPr lang="en-US" dirty="0"/>
          </a:p>
          <a:p>
            <a:endParaRPr lang="en-US" dirty="0"/>
          </a:p>
          <a:p>
            <a:endParaRPr lang="en-US" dirty="0"/>
          </a:p>
        </p:txBody>
      </p:sp>
    </p:spTree>
    <p:extLst>
      <p:ext uri="{BB962C8B-B14F-4D97-AF65-F5344CB8AC3E}">
        <p14:creationId xmlns:p14="http://schemas.microsoft.com/office/powerpoint/2010/main" val="28604667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COOP / Interlocal co-op</a:t>
            </a:r>
            <a:endParaRPr lang="en-US" dirty="0"/>
          </a:p>
        </p:txBody>
      </p:sp>
      <p:sp>
        <p:nvSpPr>
          <p:cNvPr id="3" name="Content Placeholder 2"/>
          <p:cNvSpPr>
            <a:spLocks noGrp="1"/>
          </p:cNvSpPr>
          <p:nvPr>
            <p:ph idx="1"/>
          </p:nvPr>
        </p:nvSpPr>
        <p:spPr>
          <a:xfrm>
            <a:off x="457200" y="1417638"/>
            <a:ext cx="8229600" cy="4708525"/>
          </a:xfrm>
        </p:spPr>
        <p:txBody>
          <a:bodyPr>
            <a:normAutofit lnSpcReduction="10000"/>
          </a:bodyPr>
          <a:lstStyle/>
          <a:p>
            <a:pPr marL="0" indent="0">
              <a:buNone/>
            </a:pPr>
            <a:r>
              <a:rPr lang="en-US" dirty="0"/>
              <a:t>LEAs that select to pool their funds must sign a letter of intent to participate in a special education cooperative arrangement (this is an arrangement that exists under federal law) or an interlocal cooperative (this is a cooperative entity that is created through a specific process under Oklahoma statute 70 O.S. 5-117b. also known as an “interlocal co-op”).  Participating cooperative LEAs other than interlocal co-ops should elect one LEA to act as the fiscal agent for funds.</a:t>
            </a:r>
          </a:p>
          <a:p>
            <a:endParaRPr lang="en-US" dirty="0"/>
          </a:p>
        </p:txBody>
      </p:sp>
    </p:spTree>
    <p:extLst>
      <p:ext uri="{BB962C8B-B14F-4D97-AF65-F5344CB8AC3E}">
        <p14:creationId xmlns:p14="http://schemas.microsoft.com/office/powerpoint/2010/main" val="778716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COOP / Interlocal co-op</a:t>
            </a:r>
            <a:endParaRPr lang="en-US" dirty="0"/>
          </a:p>
        </p:txBody>
      </p:sp>
      <p:sp>
        <p:nvSpPr>
          <p:cNvPr id="3" name="Content Placeholder 2"/>
          <p:cNvSpPr>
            <a:spLocks noGrp="1"/>
          </p:cNvSpPr>
          <p:nvPr>
            <p:ph idx="1"/>
          </p:nvPr>
        </p:nvSpPr>
        <p:spPr/>
        <p:txBody>
          <a:bodyPr/>
          <a:lstStyle/>
          <a:p>
            <a:pPr marL="0" indent="0">
              <a:buNone/>
            </a:pPr>
            <a:r>
              <a:rPr lang="en-US" dirty="0"/>
              <a:t>LEAs participating in a cooperative arrangement or an interlocal co-op must receive goods or services from the cooperative entity. The special education cooperative cannot act as a flow-through agent, but must provide a program consisting of the provision of goods and/or services (70 O.S. §  5-117).</a:t>
            </a:r>
          </a:p>
          <a:p>
            <a:endParaRPr lang="en-US" dirty="0"/>
          </a:p>
        </p:txBody>
      </p:sp>
    </p:spTree>
    <p:extLst>
      <p:ext uri="{BB962C8B-B14F-4D97-AF65-F5344CB8AC3E}">
        <p14:creationId xmlns:p14="http://schemas.microsoft.com/office/powerpoint/2010/main" val="333798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COOP / Interlocal co-op</a:t>
            </a:r>
            <a:endParaRPr lang="en-US" dirty="0"/>
          </a:p>
        </p:txBody>
      </p:sp>
      <p:sp>
        <p:nvSpPr>
          <p:cNvPr id="3" name="Content Placeholder 2"/>
          <p:cNvSpPr>
            <a:spLocks noGrp="1"/>
          </p:cNvSpPr>
          <p:nvPr>
            <p:ph idx="1"/>
          </p:nvPr>
        </p:nvSpPr>
        <p:spPr/>
        <p:txBody>
          <a:bodyPr/>
          <a:lstStyle/>
          <a:p>
            <a:pPr marL="0" indent="0">
              <a:buNone/>
            </a:pPr>
            <a:r>
              <a:rPr lang="en-US" dirty="0"/>
              <a:t>An LEA Agreement for Special Education in Oklahoma and Assurances must be submitted for each LEA participating in the cooperative or interlocal co-op.  In addition, each participating LEA is still responsible for the compliance with IDEA Part B of the cooperative or interlocal as it relates to each child of the LEA served by the cooperative or interlocal.</a:t>
            </a:r>
          </a:p>
          <a:p>
            <a:endParaRPr lang="en-US" dirty="0"/>
          </a:p>
        </p:txBody>
      </p:sp>
    </p:spTree>
    <p:extLst>
      <p:ext uri="{BB962C8B-B14F-4D97-AF65-F5344CB8AC3E}">
        <p14:creationId xmlns:p14="http://schemas.microsoft.com/office/powerpoint/2010/main" val="14323703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COOP / Interlocal co-op</a:t>
            </a:r>
            <a:endParaRPr lang="en-US" dirty="0"/>
          </a:p>
        </p:txBody>
      </p:sp>
      <p:sp>
        <p:nvSpPr>
          <p:cNvPr id="3" name="Content Placeholder 2"/>
          <p:cNvSpPr>
            <a:spLocks noGrp="1"/>
          </p:cNvSpPr>
          <p:nvPr>
            <p:ph idx="1"/>
          </p:nvPr>
        </p:nvSpPr>
        <p:spPr/>
        <p:txBody>
          <a:bodyPr/>
          <a:lstStyle/>
          <a:p>
            <a:pPr marL="0" indent="0">
              <a:buNone/>
            </a:pPr>
            <a:r>
              <a:rPr lang="en-US" dirty="0"/>
              <a:t>Each LEA participating in a cooperative arrangement for the provision of special education services retains the responsibility to ensure that each of its students receives a Free Appropriate Public Education (FAPE), so LEAs participating in such arrangements should monitor service provision as necessary to ensure each student is receiving a FAPE.</a:t>
            </a:r>
          </a:p>
          <a:p>
            <a:endParaRPr lang="en-US" dirty="0"/>
          </a:p>
        </p:txBody>
      </p:sp>
    </p:spTree>
    <p:extLst>
      <p:ext uri="{BB962C8B-B14F-4D97-AF65-F5344CB8AC3E}">
        <p14:creationId xmlns:p14="http://schemas.microsoft.com/office/powerpoint/2010/main" val="20770178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169664"/>
            <a:ext cx="7772400" cy="1599311"/>
          </a:xfrm>
        </p:spPr>
        <p:txBody>
          <a:bodyPr>
            <a:normAutofit fontScale="90000"/>
          </a:bodyPr>
          <a:lstStyle/>
          <a:p>
            <a:r>
              <a:rPr lang="en-US" dirty="0"/>
              <a:t>Assurances, LEA Agreement, Closeout, and Consolidated Application</a:t>
            </a:r>
          </a:p>
        </p:txBody>
      </p:sp>
    </p:spTree>
    <p:extLst>
      <p:ext uri="{BB962C8B-B14F-4D97-AF65-F5344CB8AC3E}">
        <p14:creationId xmlns:p14="http://schemas.microsoft.com/office/powerpoint/2010/main" val="29393072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Assurances and LEA Agreement</a:t>
            </a:r>
            <a:endParaRPr lang="en-US" dirty="0"/>
          </a:p>
        </p:txBody>
      </p:sp>
      <p:sp>
        <p:nvSpPr>
          <p:cNvPr id="3" name="Content Placeholder 2"/>
          <p:cNvSpPr>
            <a:spLocks noGrp="1"/>
          </p:cNvSpPr>
          <p:nvPr>
            <p:ph idx="1"/>
          </p:nvPr>
        </p:nvSpPr>
        <p:spPr/>
        <p:txBody>
          <a:bodyPr/>
          <a:lstStyle/>
          <a:p>
            <a:pPr marL="0" indent="0">
              <a:buNone/>
            </a:pPr>
            <a:r>
              <a:rPr lang="en-US" dirty="0"/>
              <a:t>Superintendents must complete Assurances and LEA Agreements each year prior to the start of the new fiscal year.</a:t>
            </a:r>
          </a:p>
          <a:p>
            <a:pPr marL="0" indent="0">
              <a:buNone/>
            </a:pPr>
            <a:r>
              <a:rPr lang="en-US" dirty="0"/>
              <a:t>Assurances and LEA Agreements are required by law to be completed prior to July 1st.</a:t>
            </a:r>
          </a:p>
          <a:p>
            <a:pPr marL="0" indent="0">
              <a:buNone/>
            </a:pPr>
            <a:r>
              <a:rPr lang="en-US" dirty="0"/>
              <a:t>Assurances and LEA Agreements must be completed before the IDEA Consolidated Application will be available.</a:t>
            </a:r>
          </a:p>
        </p:txBody>
      </p:sp>
    </p:spTree>
    <p:extLst>
      <p:ext uri="{BB962C8B-B14F-4D97-AF65-F5344CB8AC3E}">
        <p14:creationId xmlns:p14="http://schemas.microsoft.com/office/powerpoint/2010/main" val="4039319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Assurances and LEA Agreement</a:t>
            </a:r>
            <a:endParaRPr lang="en-US" dirty="0"/>
          </a:p>
        </p:txBody>
      </p:sp>
      <p:sp>
        <p:nvSpPr>
          <p:cNvPr id="3" name="Content Placeholder 2"/>
          <p:cNvSpPr>
            <a:spLocks noGrp="1"/>
          </p:cNvSpPr>
          <p:nvPr>
            <p:ph idx="1"/>
          </p:nvPr>
        </p:nvSpPr>
        <p:spPr/>
        <p:txBody>
          <a:bodyPr/>
          <a:lstStyle/>
          <a:p>
            <a:pPr marL="0" indent="0">
              <a:buNone/>
            </a:pPr>
            <a:r>
              <a:rPr lang="en-US" dirty="0"/>
              <a:t>You will be required to upload specific documentation on your LEA Agreement:</a:t>
            </a:r>
          </a:p>
          <a:p>
            <a:pPr lvl="1">
              <a:buFont typeface="Arial" panose="020B0604020202020204" pitchFamily="34" charset="0"/>
              <a:buChar char="•"/>
            </a:pPr>
            <a:r>
              <a:rPr lang="en-US" sz="3200" dirty="0"/>
              <a:t>District </a:t>
            </a:r>
            <a:r>
              <a:rPr lang="en-US" sz="3200" dirty="0" smtClean="0"/>
              <a:t>policies </a:t>
            </a:r>
            <a:r>
              <a:rPr lang="en-US" sz="3200" dirty="0"/>
              <a:t>and procedures regarding Child Find or the identification process.</a:t>
            </a:r>
          </a:p>
          <a:p>
            <a:pPr lvl="1">
              <a:buFont typeface="Arial" panose="020B0604020202020204" pitchFamily="34" charset="0"/>
              <a:buChar char="•"/>
            </a:pPr>
            <a:r>
              <a:rPr lang="en-US" sz="3200" dirty="0" smtClean="0"/>
              <a:t>Policies/Procedures </a:t>
            </a:r>
            <a:r>
              <a:rPr lang="en-US" sz="3200" dirty="0"/>
              <a:t>on Discipline/Expulsion</a:t>
            </a:r>
            <a:r>
              <a:rPr lang="en-US" dirty="0"/>
              <a:t>.</a:t>
            </a:r>
          </a:p>
        </p:txBody>
      </p:sp>
    </p:spTree>
    <p:extLst>
      <p:ext uri="{BB962C8B-B14F-4D97-AF65-F5344CB8AC3E}">
        <p14:creationId xmlns:p14="http://schemas.microsoft.com/office/powerpoint/2010/main" val="3775308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Year End Closeout</a:t>
            </a:r>
            <a:endParaRPr lang="en-US" dirty="0"/>
          </a:p>
        </p:txBody>
      </p:sp>
      <p:sp>
        <p:nvSpPr>
          <p:cNvPr id="3" name="Content Placeholder 2"/>
          <p:cNvSpPr>
            <a:spLocks noGrp="1"/>
          </p:cNvSpPr>
          <p:nvPr>
            <p:ph idx="1"/>
          </p:nvPr>
        </p:nvSpPr>
        <p:spPr>
          <a:xfrm>
            <a:off x="457200" y="1417638"/>
            <a:ext cx="8229600" cy="4708525"/>
          </a:xfrm>
        </p:spPr>
        <p:txBody>
          <a:bodyPr>
            <a:normAutofit fontScale="92500"/>
          </a:bodyPr>
          <a:lstStyle/>
          <a:p>
            <a:pPr marL="0" indent="0">
              <a:buNone/>
            </a:pPr>
            <a:r>
              <a:rPr lang="en-US" dirty="0"/>
              <a:t>Districts must perform a closeout at the end of the fiscal year.</a:t>
            </a:r>
          </a:p>
          <a:p>
            <a:pPr lvl="1"/>
            <a:r>
              <a:rPr lang="en-US" dirty="0"/>
              <a:t>Special Education Services (SES) requires closeout completion by September 1.</a:t>
            </a:r>
          </a:p>
          <a:p>
            <a:pPr lvl="1"/>
            <a:r>
              <a:rPr lang="en-US" dirty="0"/>
              <a:t>The closeout informs the SDE that the district has concluded expenditure reporting for the year.</a:t>
            </a:r>
          </a:p>
          <a:p>
            <a:pPr lvl="1"/>
            <a:r>
              <a:rPr lang="en-US" dirty="0"/>
              <a:t>Closeouts also move all unspent funds to the next fiscal year for budgeting.</a:t>
            </a:r>
          </a:p>
          <a:p>
            <a:pPr lvl="1"/>
            <a:r>
              <a:rPr lang="en-US" dirty="0"/>
              <a:t>The closeout process is a simple procedure that closely resembles the creation of an expenditure report.</a:t>
            </a:r>
          </a:p>
        </p:txBody>
      </p:sp>
    </p:spTree>
    <p:extLst>
      <p:ext uri="{BB962C8B-B14F-4D97-AF65-F5344CB8AC3E}">
        <p14:creationId xmlns:p14="http://schemas.microsoft.com/office/powerpoint/2010/main" val="2834074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Year End Closeout</a:t>
            </a:r>
            <a:endParaRPr lang="en-US" dirty="0"/>
          </a:p>
        </p:txBody>
      </p:sp>
      <p:sp>
        <p:nvSpPr>
          <p:cNvPr id="3" name="Content Placeholder 2"/>
          <p:cNvSpPr>
            <a:spLocks noGrp="1"/>
          </p:cNvSpPr>
          <p:nvPr>
            <p:ph idx="1"/>
          </p:nvPr>
        </p:nvSpPr>
        <p:spPr/>
        <p:txBody>
          <a:bodyPr/>
          <a:lstStyle/>
          <a:p>
            <a:pPr marL="0" indent="0">
              <a:buNone/>
            </a:pPr>
            <a:r>
              <a:rPr lang="en-US" dirty="0"/>
              <a:t>When completing the closeout report, a district must upload a Time and Effort Report and a Vendor Performance Review, if applicable. </a:t>
            </a:r>
          </a:p>
          <a:p>
            <a:pPr lvl="1"/>
            <a:r>
              <a:rPr lang="en-US" dirty="0"/>
              <a:t>A Time and Effort report is required if IDEA Part B funds are used to pay any </a:t>
            </a:r>
            <a:r>
              <a:rPr lang="en-US" dirty="0" smtClean="0"/>
              <a:t>salary</a:t>
            </a:r>
            <a:r>
              <a:rPr lang="en-US" dirty="0"/>
              <a:t>.  </a:t>
            </a:r>
          </a:p>
          <a:p>
            <a:pPr lvl="1"/>
            <a:r>
              <a:rPr lang="en-US" dirty="0"/>
              <a:t>A Vendor Performance Review is required for each vendor if IDEA Part B funds are used to </a:t>
            </a:r>
            <a:r>
              <a:rPr lang="en-US" dirty="0" smtClean="0"/>
              <a:t>pay any </a:t>
            </a:r>
            <a:r>
              <a:rPr lang="en-US" dirty="0"/>
              <a:t>Contract </a:t>
            </a:r>
            <a:r>
              <a:rPr lang="en-US" dirty="0" smtClean="0"/>
              <a:t>Service.</a:t>
            </a:r>
            <a:endParaRPr lang="en-US" dirty="0"/>
          </a:p>
        </p:txBody>
      </p:sp>
    </p:spTree>
    <p:extLst>
      <p:ext uri="{BB962C8B-B14F-4D97-AF65-F5344CB8AC3E}">
        <p14:creationId xmlns:p14="http://schemas.microsoft.com/office/powerpoint/2010/main" val="15287654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IDEA Consolidated Application</a:t>
            </a:r>
            <a:endParaRPr lang="en-US" dirty="0"/>
          </a:p>
        </p:txBody>
      </p:sp>
      <p:sp>
        <p:nvSpPr>
          <p:cNvPr id="3" name="Content Placeholder 2"/>
          <p:cNvSpPr>
            <a:spLocks noGrp="1"/>
          </p:cNvSpPr>
          <p:nvPr>
            <p:ph idx="1"/>
          </p:nvPr>
        </p:nvSpPr>
        <p:spPr/>
        <p:txBody>
          <a:bodyPr/>
          <a:lstStyle/>
          <a:p>
            <a:pPr marL="0" indent="0">
              <a:buNone/>
            </a:pPr>
            <a:r>
              <a:rPr lang="en-US" dirty="0"/>
              <a:t>Once the Assurances and LEA Agreement are completed, approved, and the Special Education allocation has been awarded, a district will be able to complete the Consolidated Application.</a:t>
            </a:r>
          </a:p>
        </p:txBody>
      </p:sp>
    </p:spTree>
    <p:extLst>
      <p:ext uri="{BB962C8B-B14F-4D97-AF65-F5344CB8AC3E}">
        <p14:creationId xmlns:p14="http://schemas.microsoft.com/office/powerpoint/2010/main" val="4145592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IDEA Part B Funds</a:t>
            </a:r>
          </a:p>
        </p:txBody>
      </p:sp>
      <p:sp>
        <p:nvSpPr>
          <p:cNvPr id="3" name="Content Placeholder 2"/>
          <p:cNvSpPr>
            <a:spLocks noGrp="1"/>
          </p:cNvSpPr>
          <p:nvPr>
            <p:ph idx="1"/>
          </p:nvPr>
        </p:nvSpPr>
        <p:spPr/>
        <p:txBody>
          <a:bodyPr/>
          <a:lstStyle/>
          <a:p>
            <a:pPr marL="0" indent="0">
              <a:buNone/>
            </a:pPr>
            <a:r>
              <a:rPr lang="en-US" dirty="0"/>
              <a:t>Funds must be used to:</a:t>
            </a:r>
          </a:p>
          <a:p>
            <a:pPr lvl="1"/>
            <a:r>
              <a:rPr lang="en-US" dirty="0"/>
              <a:t>Pay the excess costs of special education and related services.</a:t>
            </a:r>
          </a:p>
          <a:p>
            <a:pPr lvl="1"/>
            <a:r>
              <a:rPr lang="en-US" dirty="0"/>
              <a:t>Supplement State and Local funds.</a:t>
            </a:r>
          </a:p>
          <a:p>
            <a:endParaRPr lang="en-US" dirty="0"/>
          </a:p>
          <a:p>
            <a:pPr marL="0" indent="0">
              <a:buNone/>
            </a:pPr>
            <a:r>
              <a:rPr lang="en-US" dirty="0"/>
              <a:t>Funds must NOT be used to:</a:t>
            </a:r>
          </a:p>
          <a:p>
            <a:pPr lvl="1"/>
            <a:r>
              <a:rPr lang="en-US" dirty="0"/>
              <a:t>Supplant or replace State and Local funds.</a:t>
            </a:r>
          </a:p>
        </p:txBody>
      </p:sp>
    </p:spTree>
    <p:extLst>
      <p:ext uri="{BB962C8B-B14F-4D97-AF65-F5344CB8AC3E}">
        <p14:creationId xmlns:p14="http://schemas.microsoft.com/office/powerpoint/2010/main" val="24582100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133088"/>
            <a:ext cx="7772400" cy="1635887"/>
          </a:xfrm>
        </p:spPr>
        <p:txBody>
          <a:bodyPr>
            <a:normAutofit fontScale="90000"/>
          </a:bodyPr>
          <a:lstStyle/>
          <a:p>
            <a:r>
              <a:rPr lang="en-US" dirty="0"/>
              <a:t>Submitting Expenditure Reports for Reimbursement</a:t>
            </a:r>
            <a:br>
              <a:rPr lang="en-US" dirty="0"/>
            </a:br>
            <a:r>
              <a:rPr lang="en-US" dirty="0"/>
              <a:t>of Funds</a:t>
            </a:r>
          </a:p>
        </p:txBody>
      </p:sp>
      <p:sp>
        <p:nvSpPr>
          <p:cNvPr id="3" name="Content Placeholder 2"/>
          <p:cNvSpPr>
            <a:spLocks noGrp="1"/>
          </p:cNvSpPr>
          <p:nvPr>
            <p:ph type="body" idx="1"/>
          </p:nvPr>
        </p:nvSpPr>
        <p:spPr/>
        <p:txBody>
          <a:bodyPr/>
          <a:lstStyle/>
          <a:p>
            <a:endParaRPr lang="en-US"/>
          </a:p>
          <a:p>
            <a:endParaRPr lang="en-US" dirty="0"/>
          </a:p>
        </p:txBody>
      </p:sp>
    </p:spTree>
    <p:extLst>
      <p:ext uri="{BB962C8B-B14F-4D97-AF65-F5344CB8AC3E}">
        <p14:creationId xmlns:p14="http://schemas.microsoft.com/office/powerpoint/2010/main" val="3780648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Expenditure Reporting</a:t>
            </a:r>
            <a:endParaRPr lang="en-US" dirty="0"/>
          </a:p>
        </p:txBody>
      </p:sp>
      <p:sp>
        <p:nvSpPr>
          <p:cNvPr id="3" name="Content Placeholder 2"/>
          <p:cNvSpPr>
            <a:spLocks noGrp="1"/>
          </p:cNvSpPr>
          <p:nvPr>
            <p:ph idx="1"/>
          </p:nvPr>
        </p:nvSpPr>
        <p:spPr/>
        <p:txBody>
          <a:bodyPr/>
          <a:lstStyle/>
          <a:p>
            <a:pPr marL="0" indent="0">
              <a:buNone/>
            </a:pPr>
            <a:r>
              <a:rPr lang="en-US" dirty="0"/>
              <a:t>You must budget your funds and receive approval from the Oklahoma State Department of Education-Special Education Services (OSDE-SES) before you can apply for reimbursement.</a:t>
            </a:r>
          </a:p>
          <a:p>
            <a:pPr marL="0" indent="0">
              <a:buNone/>
            </a:pPr>
            <a:r>
              <a:rPr lang="en-US" dirty="0"/>
              <a:t>All special education expenditures must be necessary and reasonable.</a:t>
            </a:r>
          </a:p>
          <a:p>
            <a:endParaRPr lang="en-US" dirty="0"/>
          </a:p>
          <a:p>
            <a:endParaRPr lang="en-US" dirty="0"/>
          </a:p>
        </p:txBody>
      </p:sp>
    </p:spTree>
    <p:extLst>
      <p:ext uri="{BB962C8B-B14F-4D97-AF65-F5344CB8AC3E}">
        <p14:creationId xmlns:p14="http://schemas.microsoft.com/office/powerpoint/2010/main" val="25279865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Expenditure Reporting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Reimbursement claims are submitted online through the Single Sign On, Grants Management and Expenditure Reporting.</a:t>
            </a:r>
          </a:p>
          <a:p>
            <a:pPr marL="0" indent="0">
              <a:buNone/>
            </a:pPr>
            <a:r>
              <a:rPr lang="en-US" b="1" dirty="0"/>
              <a:t>NO</a:t>
            </a:r>
            <a:r>
              <a:rPr lang="en-US" dirty="0"/>
              <a:t> claim will be paid without a valid DUNs number and current expiration date.</a:t>
            </a:r>
          </a:p>
          <a:p>
            <a:pPr marL="0" indent="0">
              <a:buNone/>
            </a:pPr>
            <a:r>
              <a:rPr lang="en-US" dirty="0"/>
              <a:t>Attach supporting documents which must include the Summary Expenditure Report, the Detailed Expenditure Report and </a:t>
            </a:r>
            <a:r>
              <a:rPr lang="en-US" b="1" dirty="0"/>
              <a:t>all</a:t>
            </a:r>
            <a:r>
              <a:rPr lang="en-US" dirty="0"/>
              <a:t> </a:t>
            </a:r>
            <a:r>
              <a:rPr lang="en-US" dirty="0" smtClean="0"/>
              <a:t>required invoices </a:t>
            </a:r>
            <a:r>
              <a:rPr lang="en-US" dirty="0"/>
              <a:t>and receipts.</a:t>
            </a:r>
          </a:p>
        </p:txBody>
      </p:sp>
    </p:spTree>
    <p:extLst>
      <p:ext uri="{BB962C8B-B14F-4D97-AF65-F5344CB8AC3E}">
        <p14:creationId xmlns:p14="http://schemas.microsoft.com/office/powerpoint/2010/main" val="39041025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Expenditure Reporting</a:t>
            </a:r>
            <a:endParaRPr lang="en-US" dirty="0"/>
          </a:p>
        </p:txBody>
      </p:sp>
      <p:sp>
        <p:nvSpPr>
          <p:cNvPr id="3" name="Content Placeholder 2"/>
          <p:cNvSpPr>
            <a:spLocks noGrp="1"/>
          </p:cNvSpPr>
          <p:nvPr>
            <p:ph idx="1"/>
          </p:nvPr>
        </p:nvSpPr>
        <p:spPr/>
        <p:txBody>
          <a:bodyPr/>
          <a:lstStyle/>
          <a:p>
            <a:pPr marL="0" indent="0">
              <a:buNone/>
            </a:pPr>
            <a:r>
              <a:rPr lang="en-US" dirty="0"/>
              <a:t>Supporting documentation includes:</a:t>
            </a:r>
          </a:p>
          <a:p>
            <a:r>
              <a:rPr lang="en-US" dirty="0"/>
              <a:t>Requisition</a:t>
            </a:r>
          </a:p>
          <a:p>
            <a:r>
              <a:rPr lang="en-US" dirty="0"/>
              <a:t>Receipt(s)</a:t>
            </a:r>
          </a:p>
          <a:p>
            <a:r>
              <a:rPr lang="en-US" dirty="0"/>
              <a:t>Invoice Payment</a:t>
            </a:r>
          </a:p>
          <a:p>
            <a:pPr marL="0" indent="0">
              <a:buNone/>
            </a:pPr>
            <a:r>
              <a:rPr lang="en-US" dirty="0"/>
              <a:t>Without supporting documentation, LEAs cannot prove compliance with IDEA Part B federal grant requirements.</a:t>
            </a:r>
          </a:p>
        </p:txBody>
      </p:sp>
    </p:spTree>
    <p:extLst>
      <p:ext uri="{BB962C8B-B14F-4D97-AF65-F5344CB8AC3E}">
        <p14:creationId xmlns:p14="http://schemas.microsoft.com/office/powerpoint/2010/main" val="26382233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Expenditure Reporting</a:t>
            </a:r>
            <a:endParaRPr lang="en-US" dirty="0"/>
          </a:p>
        </p:txBody>
      </p:sp>
      <p:sp>
        <p:nvSpPr>
          <p:cNvPr id="3" name="Content Placeholder 2"/>
          <p:cNvSpPr>
            <a:spLocks noGrp="1"/>
          </p:cNvSpPr>
          <p:nvPr>
            <p:ph idx="1"/>
          </p:nvPr>
        </p:nvSpPr>
        <p:spPr/>
        <p:txBody>
          <a:bodyPr/>
          <a:lstStyle/>
          <a:p>
            <a:pPr marL="0" indent="0">
              <a:buNone/>
            </a:pPr>
            <a:r>
              <a:rPr lang="en-US" dirty="0"/>
              <a:t>Summary and Detail Expenditure Report must be signed by the Superintendent or a representative authorized by the local board of education. </a:t>
            </a:r>
          </a:p>
          <a:p>
            <a:pPr marL="0" indent="0">
              <a:buNone/>
            </a:pPr>
            <a:r>
              <a:rPr lang="en-US" dirty="0"/>
              <a:t>Do </a:t>
            </a:r>
            <a:r>
              <a:rPr lang="en-US" b="1" dirty="0"/>
              <a:t>NOT</a:t>
            </a:r>
            <a:r>
              <a:rPr lang="en-US" dirty="0"/>
              <a:t> use special characters in your PDF title. (#, @, &amp;, etc.)</a:t>
            </a:r>
          </a:p>
        </p:txBody>
      </p:sp>
    </p:spTree>
    <p:extLst>
      <p:ext uri="{BB962C8B-B14F-4D97-AF65-F5344CB8AC3E}">
        <p14:creationId xmlns:p14="http://schemas.microsoft.com/office/powerpoint/2010/main" val="6692968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Expenditure Reporting</a:t>
            </a:r>
            <a:endParaRPr lang="en-US" dirty="0"/>
          </a:p>
        </p:txBody>
      </p:sp>
      <p:sp>
        <p:nvSpPr>
          <p:cNvPr id="3" name="Content Placeholder 2"/>
          <p:cNvSpPr>
            <a:spLocks noGrp="1"/>
          </p:cNvSpPr>
          <p:nvPr>
            <p:ph idx="1"/>
          </p:nvPr>
        </p:nvSpPr>
        <p:spPr/>
        <p:txBody>
          <a:bodyPr/>
          <a:lstStyle/>
          <a:p>
            <a:pPr marL="0" indent="0">
              <a:buNone/>
            </a:pPr>
            <a:r>
              <a:rPr lang="en-US" dirty="0"/>
              <a:t>If an authorized representative has signed the report, the district must have completed the Board Authorization tab located in their Federal Programs Consolidated Application.</a:t>
            </a:r>
          </a:p>
          <a:p>
            <a:pPr marL="0" indent="0">
              <a:buNone/>
            </a:pPr>
            <a:r>
              <a:rPr lang="en-US" dirty="0"/>
              <a:t>The district must also upload the authorization on school letterhead indicating the appointment.</a:t>
            </a:r>
          </a:p>
        </p:txBody>
      </p:sp>
    </p:spTree>
    <p:extLst>
      <p:ext uri="{BB962C8B-B14F-4D97-AF65-F5344CB8AC3E}">
        <p14:creationId xmlns:p14="http://schemas.microsoft.com/office/powerpoint/2010/main" val="39838685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3973" y="-178594"/>
            <a:ext cx="12001500" cy="7215188"/>
          </a:xfrm>
          <a:prstGeom prst="rect">
            <a:avLst/>
          </a:prstGeom>
          <a:ln>
            <a:solidFill>
              <a:srgbClr val="FF0000"/>
            </a:solidFill>
          </a:ln>
        </p:spPr>
      </p:pic>
      <p:sp>
        <p:nvSpPr>
          <p:cNvPr id="3" name="Rectangle 2"/>
          <p:cNvSpPr/>
          <p:nvPr/>
        </p:nvSpPr>
        <p:spPr>
          <a:xfrm>
            <a:off x="-1215625" y="1562833"/>
            <a:ext cx="1114424" cy="1318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Oval 3"/>
          <p:cNvSpPr/>
          <p:nvPr/>
        </p:nvSpPr>
        <p:spPr>
          <a:xfrm>
            <a:off x="5930412" y="2037618"/>
            <a:ext cx="975947" cy="5341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933215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2182" y="-178594"/>
            <a:ext cx="12001500" cy="7215188"/>
          </a:xfrm>
          <a:prstGeom prst="rect">
            <a:avLst/>
          </a:prstGeom>
          <a:ln>
            <a:solidFill>
              <a:srgbClr val="FF0000"/>
            </a:solidFill>
          </a:ln>
        </p:spPr>
      </p:pic>
      <p:sp>
        <p:nvSpPr>
          <p:cNvPr id="3" name="Rectangle 2"/>
          <p:cNvSpPr/>
          <p:nvPr/>
        </p:nvSpPr>
        <p:spPr>
          <a:xfrm>
            <a:off x="-83527" y="1523268"/>
            <a:ext cx="1332035" cy="17145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874834" y="3046536"/>
            <a:ext cx="791307" cy="1121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Oval 5"/>
          <p:cNvSpPr/>
          <p:nvPr/>
        </p:nvSpPr>
        <p:spPr>
          <a:xfrm>
            <a:off x="2989386" y="3363058"/>
            <a:ext cx="316523" cy="1912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4814596" y="2901821"/>
            <a:ext cx="914400" cy="1447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6035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575" y="-114300"/>
            <a:ext cx="9201150" cy="7086600"/>
          </a:xfrm>
          <a:prstGeom prst="rect">
            <a:avLst/>
          </a:prstGeom>
        </p:spPr>
      </p:pic>
    </p:spTree>
    <p:extLst>
      <p:ext uri="{BB962C8B-B14F-4D97-AF65-F5344CB8AC3E}">
        <p14:creationId xmlns:p14="http://schemas.microsoft.com/office/powerpoint/2010/main" val="14865283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Expenditure Reporting</a:t>
            </a:r>
            <a:endParaRPr lang="en-US" dirty="0"/>
          </a:p>
        </p:txBody>
      </p:sp>
      <p:sp>
        <p:nvSpPr>
          <p:cNvPr id="3" name="Content Placeholder 2"/>
          <p:cNvSpPr>
            <a:spLocks noGrp="1"/>
          </p:cNvSpPr>
          <p:nvPr>
            <p:ph idx="1"/>
          </p:nvPr>
        </p:nvSpPr>
        <p:spPr/>
        <p:txBody>
          <a:bodyPr/>
          <a:lstStyle/>
          <a:p>
            <a:pPr marL="0" indent="0">
              <a:buNone/>
            </a:pPr>
            <a:r>
              <a:rPr lang="en-US" dirty="0"/>
              <a:t>As stated in the Joint Federal Programs Claims Procedures, all districts should file at least one claim by </a:t>
            </a:r>
            <a:r>
              <a:rPr lang="en-US" dirty="0" smtClean="0"/>
              <a:t>the end of November</a:t>
            </a:r>
            <a:r>
              <a:rPr lang="en-US" dirty="0"/>
              <a:t>.  Districts that have not filed a claim by November will be contacted.</a:t>
            </a:r>
          </a:p>
        </p:txBody>
      </p:sp>
    </p:spTree>
    <p:extLst>
      <p:ext uri="{BB962C8B-B14F-4D97-AF65-F5344CB8AC3E}">
        <p14:creationId xmlns:p14="http://schemas.microsoft.com/office/powerpoint/2010/main" val="1645418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IDEA Part B Funds</a:t>
            </a:r>
          </a:p>
        </p:txBody>
      </p:sp>
      <p:sp>
        <p:nvSpPr>
          <p:cNvPr id="3" name="Content Placeholder 2"/>
          <p:cNvSpPr>
            <a:spLocks noGrp="1"/>
          </p:cNvSpPr>
          <p:nvPr>
            <p:ph idx="1"/>
          </p:nvPr>
        </p:nvSpPr>
        <p:spPr/>
        <p:txBody>
          <a:bodyPr/>
          <a:lstStyle/>
          <a:p>
            <a:pPr marL="0" indent="0">
              <a:buNone/>
            </a:pPr>
            <a:r>
              <a:rPr lang="en-US" dirty="0"/>
              <a:t>IDEA Part B Federal funds must be budgeted in the Grants Management </a:t>
            </a:r>
            <a:r>
              <a:rPr lang="en-US" dirty="0" smtClean="0"/>
              <a:t>System (GMS).</a:t>
            </a:r>
            <a:endParaRPr lang="en-US" dirty="0"/>
          </a:p>
          <a:p>
            <a:pPr marL="0" indent="0">
              <a:buNone/>
            </a:pPr>
            <a:r>
              <a:rPr lang="en-US" dirty="0" smtClean="0"/>
              <a:t>All expenditures must be submitted through the GMS.</a:t>
            </a:r>
            <a:endParaRPr lang="en-US" dirty="0"/>
          </a:p>
          <a:p>
            <a:pPr marL="0" indent="0">
              <a:buNone/>
            </a:pPr>
            <a:r>
              <a:rPr lang="en-US" dirty="0"/>
              <a:t>Expenditures must be necessary and reasonable.</a:t>
            </a:r>
          </a:p>
          <a:p>
            <a:endParaRPr lang="en-US" dirty="0"/>
          </a:p>
        </p:txBody>
      </p:sp>
    </p:spTree>
    <p:extLst>
      <p:ext uri="{BB962C8B-B14F-4D97-AF65-F5344CB8AC3E}">
        <p14:creationId xmlns:p14="http://schemas.microsoft.com/office/powerpoint/2010/main" val="42601617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 Use of Codes </a:t>
            </a:r>
            <a:endParaRPr lang="en-US" dirty="0"/>
          </a:p>
        </p:txBody>
      </p:sp>
      <p:sp>
        <p:nvSpPr>
          <p:cNvPr id="3" name="Content Placeholder 2"/>
          <p:cNvSpPr>
            <a:spLocks noGrp="1"/>
          </p:cNvSpPr>
          <p:nvPr>
            <p:ph idx="1"/>
          </p:nvPr>
        </p:nvSpPr>
        <p:spPr/>
        <p:txBody>
          <a:bodyPr/>
          <a:lstStyle/>
          <a:p>
            <a:pPr marL="0" indent="0">
              <a:buNone/>
            </a:pPr>
            <a:r>
              <a:rPr lang="en-US" dirty="0"/>
              <a:t>For a list of proper use of codes in Special Education please see the State Department of Education website, listed under Oklahoma Cost Accounting.</a:t>
            </a:r>
          </a:p>
          <a:p>
            <a:pPr lvl="1"/>
            <a:r>
              <a:rPr lang="en-US" dirty="0"/>
              <a:t>http://</a:t>
            </a:r>
            <a:r>
              <a:rPr lang="en-US" dirty="0" err="1"/>
              <a:t>sde.ok.gov</a:t>
            </a:r>
            <a:endParaRPr lang="en-US" dirty="0"/>
          </a:p>
        </p:txBody>
      </p:sp>
    </p:spTree>
    <p:extLst>
      <p:ext uri="{BB962C8B-B14F-4D97-AF65-F5344CB8AC3E}">
        <p14:creationId xmlns:p14="http://schemas.microsoft.com/office/powerpoint/2010/main" val="11662493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212080"/>
            <a:ext cx="7772400" cy="556895"/>
          </a:xfrm>
        </p:spPr>
        <p:txBody>
          <a:bodyPr>
            <a:normAutofit fontScale="90000"/>
          </a:bodyPr>
          <a:lstStyle/>
          <a:p>
            <a:r>
              <a:rPr lang="en-US" dirty="0"/>
              <a:t>Project 613</a:t>
            </a:r>
          </a:p>
        </p:txBody>
      </p:sp>
      <p:sp>
        <p:nvSpPr>
          <p:cNvPr id="3" name="Content Placeholder 2"/>
          <p:cNvSpPr>
            <a:spLocks noGrp="1"/>
          </p:cNvSpPr>
          <p:nvPr>
            <p:ph type="body" idx="1"/>
          </p:nvPr>
        </p:nvSpPr>
        <p:spPr>
          <a:xfrm>
            <a:off x="722313" y="2906713"/>
            <a:ext cx="7772400" cy="2479103"/>
          </a:xfrm>
        </p:spPr>
        <p:txBody>
          <a:bodyPr/>
          <a:lstStyle/>
          <a:p>
            <a:r>
              <a:rPr lang="en-US" dirty="0"/>
              <a:t>Special Education Professional Development Grant</a:t>
            </a:r>
          </a:p>
        </p:txBody>
      </p:sp>
    </p:spTree>
    <p:extLst>
      <p:ext uri="{BB962C8B-B14F-4D97-AF65-F5344CB8AC3E}">
        <p14:creationId xmlns:p14="http://schemas.microsoft.com/office/powerpoint/2010/main" val="22870955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613</a:t>
            </a:r>
            <a:endParaRPr lang="en-US" dirty="0"/>
          </a:p>
        </p:txBody>
      </p:sp>
      <p:sp>
        <p:nvSpPr>
          <p:cNvPr id="3" name="Content Placeholder 2"/>
          <p:cNvSpPr>
            <a:spLocks noGrp="1"/>
          </p:cNvSpPr>
          <p:nvPr>
            <p:ph idx="1"/>
          </p:nvPr>
        </p:nvSpPr>
        <p:spPr/>
        <p:txBody>
          <a:bodyPr/>
          <a:lstStyle/>
          <a:p>
            <a:pPr marL="0" indent="0">
              <a:buNone/>
            </a:pPr>
            <a:r>
              <a:rPr lang="en-US" dirty="0"/>
              <a:t>The intent of this grant is to encourage district involvement in Professional Development opportunities.  </a:t>
            </a:r>
          </a:p>
        </p:txBody>
      </p:sp>
    </p:spTree>
    <p:extLst>
      <p:ext uri="{BB962C8B-B14F-4D97-AF65-F5344CB8AC3E}">
        <p14:creationId xmlns:p14="http://schemas.microsoft.com/office/powerpoint/2010/main" val="33639807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613</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pPr marL="0" indent="0">
              <a:buNone/>
            </a:pPr>
            <a:r>
              <a:rPr lang="en-US" dirty="0"/>
              <a:t>The application is located on the Grant Management System. This project is to reimburse districts the costs of travel, substitute teachers, registration, and hotel for eligible events/training.  </a:t>
            </a:r>
          </a:p>
          <a:p>
            <a:pPr marL="0" indent="0">
              <a:buNone/>
            </a:pPr>
            <a:r>
              <a:rPr lang="en-US" dirty="0"/>
              <a:t>Funds for this project are limited and based on availability.</a:t>
            </a:r>
          </a:p>
          <a:p>
            <a:pPr marL="0" indent="0">
              <a:buNone/>
            </a:pPr>
            <a:r>
              <a:rPr lang="en-US" dirty="0"/>
              <a:t>Required information:</a:t>
            </a:r>
          </a:p>
          <a:p>
            <a:pPr lvl="1"/>
            <a:r>
              <a:rPr lang="en-US" dirty="0"/>
              <a:t>Names and title of staff members attending the event/training</a:t>
            </a:r>
          </a:p>
          <a:p>
            <a:pPr lvl="1"/>
            <a:r>
              <a:rPr lang="en-US" dirty="0"/>
              <a:t>Event/training title and date</a:t>
            </a:r>
          </a:p>
          <a:p>
            <a:pPr lvl="1"/>
            <a:r>
              <a:rPr lang="en-US" dirty="0"/>
              <a:t>Estimated cost breakdown</a:t>
            </a:r>
          </a:p>
          <a:p>
            <a:endParaRPr lang="en-US" dirty="0"/>
          </a:p>
        </p:txBody>
      </p:sp>
    </p:spTree>
    <p:extLst>
      <p:ext uri="{BB962C8B-B14F-4D97-AF65-F5344CB8AC3E}">
        <p14:creationId xmlns:p14="http://schemas.microsoft.com/office/powerpoint/2010/main" val="24597552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613</a:t>
            </a:r>
            <a:endParaRPr lang="en-US" dirty="0"/>
          </a:p>
        </p:txBody>
      </p:sp>
      <p:sp>
        <p:nvSpPr>
          <p:cNvPr id="3" name="Content Placeholder 2"/>
          <p:cNvSpPr>
            <a:spLocks noGrp="1"/>
          </p:cNvSpPr>
          <p:nvPr>
            <p:ph idx="1"/>
          </p:nvPr>
        </p:nvSpPr>
        <p:spPr/>
        <p:txBody>
          <a:bodyPr/>
          <a:lstStyle/>
          <a:p>
            <a:pPr marL="0" indent="0">
              <a:buNone/>
            </a:pPr>
            <a:r>
              <a:rPr lang="en-US" dirty="0"/>
              <a:t>Reimbursement will include:</a:t>
            </a:r>
          </a:p>
          <a:p>
            <a:pPr lvl="1"/>
            <a:r>
              <a:rPr lang="en-US" dirty="0"/>
              <a:t>Mileage</a:t>
            </a:r>
          </a:p>
          <a:p>
            <a:pPr lvl="1"/>
            <a:r>
              <a:rPr lang="en-US" dirty="0"/>
              <a:t>Substitute cost</a:t>
            </a:r>
          </a:p>
          <a:p>
            <a:pPr lvl="1"/>
            <a:r>
              <a:rPr lang="en-US" dirty="0"/>
              <a:t>Registration</a:t>
            </a:r>
          </a:p>
          <a:p>
            <a:pPr lvl="1"/>
            <a:r>
              <a:rPr lang="en-US" dirty="0"/>
              <a:t>Hotel</a:t>
            </a:r>
          </a:p>
          <a:p>
            <a:endParaRPr lang="en-US" dirty="0"/>
          </a:p>
        </p:txBody>
      </p:sp>
    </p:spTree>
    <p:extLst>
      <p:ext uri="{BB962C8B-B14F-4D97-AF65-F5344CB8AC3E}">
        <p14:creationId xmlns:p14="http://schemas.microsoft.com/office/powerpoint/2010/main" val="20635660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613</a:t>
            </a:r>
            <a:endParaRPr lang="en-US" dirty="0"/>
          </a:p>
        </p:txBody>
      </p:sp>
      <p:sp>
        <p:nvSpPr>
          <p:cNvPr id="3" name="Content Placeholder 2"/>
          <p:cNvSpPr>
            <a:spLocks noGrp="1"/>
          </p:cNvSpPr>
          <p:nvPr>
            <p:ph idx="1"/>
          </p:nvPr>
        </p:nvSpPr>
        <p:spPr/>
        <p:txBody>
          <a:bodyPr/>
          <a:lstStyle/>
          <a:p>
            <a:pPr marL="0" indent="0">
              <a:buNone/>
            </a:pPr>
            <a:r>
              <a:rPr lang="en-US" dirty="0"/>
              <a:t>Reimbursement will not include:</a:t>
            </a:r>
          </a:p>
          <a:p>
            <a:pPr lvl="1"/>
            <a:r>
              <a:rPr lang="en-US" dirty="0"/>
              <a:t>Individual Reimbursement </a:t>
            </a:r>
          </a:p>
          <a:p>
            <a:pPr lvl="1"/>
            <a:r>
              <a:rPr lang="en-US" dirty="0"/>
              <a:t>Per Diem / Food</a:t>
            </a:r>
          </a:p>
          <a:p>
            <a:endParaRPr lang="en-US" dirty="0"/>
          </a:p>
        </p:txBody>
      </p:sp>
    </p:spTree>
    <p:extLst>
      <p:ext uri="{BB962C8B-B14F-4D97-AF65-F5344CB8AC3E}">
        <p14:creationId xmlns:p14="http://schemas.microsoft.com/office/powerpoint/2010/main" val="22016043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66360"/>
            <a:ext cx="7772400" cy="602615"/>
          </a:xfrm>
        </p:spPr>
        <p:txBody>
          <a:bodyPr>
            <a:normAutofit fontScale="90000"/>
          </a:bodyPr>
          <a:lstStyle/>
          <a:p>
            <a:r>
              <a:rPr lang="en-US" dirty="0"/>
              <a:t>Project 615</a:t>
            </a:r>
          </a:p>
        </p:txBody>
      </p:sp>
      <p:sp>
        <p:nvSpPr>
          <p:cNvPr id="3" name="Content Placeholder 2"/>
          <p:cNvSpPr>
            <a:spLocks noGrp="1"/>
          </p:cNvSpPr>
          <p:nvPr>
            <p:ph type="body" idx="1"/>
          </p:nvPr>
        </p:nvSpPr>
        <p:spPr>
          <a:xfrm>
            <a:off x="722313" y="2906713"/>
            <a:ext cx="7772400" cy="3036887"/>
          </a:xfrm>
        </p:spPr>
        <p:txBody>
          <a:bodyPr/>
          <a:lstStyle/>
          <a:p>
            <a:r>
              <a:rPr lang="en-US" dirty="0"/>
              <a:t>Special Education Professional Development/District</a:t>
            </a:r>
          </a:p>
          <a:p>
            <a:endParaRPr lang="en-US" dirty="0"/>
          </a:p>
          <a:p>
            <a:endParaRPr lang="en-US" dirty="0"/>
          </a:p>
        </p:txBody>
      </p:sp>
    </p:spTree>
    <p:extLst>
      <p:ext uri="{BB962C8B-B14F-4D97-AF65-F5344CB8AC3E}">
        <p14:creationId xmlns:p14="http://schemas.microsoft.com/office/powerpoint/2010/main" val="17954965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615</a:t>
            </a:r>
            <a:endParaRPr lang="en-US" dirty="0"/>
          </a:p>
        </p:txBody>
      </p:sp>
      <p:sp>
        <p:nvSpPr>
          <p:cNvPr id="3" name="Content Placeholder 2"/>
          <p:cNvSpPr>
            <a:spLocks noGrp="1"/>
          </p:cNvSpPr>
          <p:nvPr>
            <p:ph idx="1"/>
          </p:nvPr>
        </p:nvSpPr>
        <p:spPr/>
        <p:txBody>
          <a:bodyPr/>
          <a:lstStyle/>
          <a:p>
            <a:pPr marL="0" indent="0">
              <a:buNone/>
            </a:pPr>
            <a:r>
              <a:rPr lang="en-US" dirty="0"/>
              <a:t>The purpose of this project is to provide additional funds to districts, based on their most recent child count, and are used only for professional development activities that increase the ability of teachers to ensure positive outcomes for students with disabilities.  </a:t>
            </a:r>
          </a:p>
        </p:txBody>
      </p:sp>
    </p:spTree>
    <p:extLst>
      <p:ext uri="{BB962C8B-B14F-4D97-AF65-F5344CB8AC3E}">
        <p14:creationId xmlns:p14="http://schemas.microsoft.com/office/powerpoint/2010/main" val="16046805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615</a:t>
            </a:r>
            <a:endParaRPr lang="en-US" dirty="0"/>
          </a:p>
        </p:txBody>
      </p:sp>
      <p:sp>
        <p:nvSpPr>
          <p:cNvPr id="3" name="Content Placeholder 2"/>
          <p:cNvSpPr>
            <a:spLocks noGrp="1"/>
          </p:cNvSpPr>
          <p:nvPr>
            <p:ph idx="1"/>
          </p:nvPr>
        </p:nvSpPr>
        <p:spPr/>
        <p:txBody>
          <a:bodyPr/>
          <a:lstStyle/>
          <a:p>
            <a:pPr marL="0" indent="0">
              <a:buNone/>
            </a:pPr>
            <a:r>
              <a:rPr lang="en-US" dirty="0"/>
              <a:t>Examples of usage are:</a:t>
            </a:r>
          </a:p>
          <a:p>
            <a:pPr lvl="1"/>
            <a:r>
              <a:rPr lang="en-US" dirty="0"/>
              <a:t>Inviting Speakers</a:t>
            </a:r>
          </a:p>
          <a:p>
            <a:pPr lvl="1"/>
            <a:r>
              <a:rPr lang="en-US" dirty="0"/>
              <a:t>Purchasing Books for Staff</a:t>
            </a:r>
          </a:p>
          <a:p>
            <a:pPr lvl="1"/>
            <a:r>
              <a:rPr lang="en-US" dirty="0"/>
              <a:t>Attending Conferences</a:t>
            </a:r>
          </a:p>
          <a:p>
            <a:pPr lvl="1"/>
            <a:r>
              <a:rPr lang="en-US" dirty="0"/>
              <a:t>Conducting Trainings</a:t>
            </a:r>
          </a:p>
          <a:p>
            <a:pPr lvl="1"/>
            <a:r>
              <a:rPr lang="en-US" dirty="0"/>
              <a:t>Attending Webinars</a:t>
            </a:r>
          </a:p>
          <a:p>
            <a:endParaRPr lang="en-US" dirty="0"/>
          </a:p>
        </p:txBody>
      </p:sp>
    </p:spTree>
    <p:extLst>
      <p:ext uri="{BB962C8B-B14F-4D97-AF65-F5344CB8AC3E}">
        <p14:creationId xmlns:p14="http://schemas.microsoft.com/office/powerpoint/2010/main" val="23099784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615</a:t>
            </a:r>
            <a:endParaRPr lang="en-US" dirty="0"/>
          </a:p>
        </p:txBody>
      </p:sp>
      <p:sp>
        <p:nvSpPr>
          <p:cNvPr id="3" name="Content Placeholder 2"/>
          <p:cNvSpPr>
            <a:spLocks noGrp="1"/>
          </p:cNvSpPr>
          <p:nvPr>
            <p:ph idx="1"/>
          </p:nvPr>
        </p:nvSpPr>
        <p:spPr/>
        <p:txBody>
          <a:bodyPr/>
          <a:lstStyle/>
          <a:p>
            <a:pPr marL="0" indent="0">
              <a:buNone/>
            </a:pPr>
            <a:r>
              <a:rPr lang="en-US" dirty="0"/>
              <a:t>The application will be completed online through the Grant Management System.</a:t>
            </a:r>
          </a:p>
          <a:p>
            <a:pPr marL="0" indent="0">
              <a:buNone/>
            </a:pPr>
            <a:r>
              <a:rPr lang="en-US" dirty="0"/>
              <a:t>The application will ask for an explanation of the activity and must be completed for the entire allocation funds.</a:t>
            </a:r>
          </a:p>
          <a:p>
            <a:pPr marL="0" indent="0">
              <a:buNone/>
            </a:pPr>
            <a:r>
              <a:rPr lang="en-US" dirty="0"/>
              <a:t>Districts not completing a budget by December 1 will forfeit their allocation and funds will be returned back to Special Education Services. </a:t>
            </a:r>
          </a:p>
          <a:p>
            <a:endParaRPr lang="en-US" dirty="0"/>
          </a:p>
        </p:txBody>
      </p:sp>
    </p:spTree>
    <p:extLst>
      <p:ext uri="{BB962C8B-B14F-4D97-AF65-F5344CB8AC3E}">
        <p14:creationId xmlns:p14="http://schemas.microsoft.com/office/powerpoint/2010/main" val="1275183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4773168"/>
            <a:ext cx="6737033" cy="1097280"/>
          </a:xfrm>
        </p:spPr>
        <p:txBody>
          <a:bodyPr>
            <a:noAutofit/>
          </a:bodyPr>
          <a:lstStyle/>
          <a:p>
            <a:r>
              <a:rPr lang="en-US" sz="3600" dirty="0">
                <a:cs typeface="Times New Roman" panose="02020603050405020304" pitchFamily="18" charset="0"/>
              </a:rPr>
              <a:t>Excess Cost/Maintenance of Effort</a:t>
            </a:r>
          </a:p>
        </p:txBody>
      </p:sp>
    </p:spTree>
    <p:extLst>
      <p:ext uri="{BB962C8B-B14F-4D97-AF65-F5344CB8AC3E}">
        <p14:creationId xmlns:p14="http://schemas.microsoft.com/office/powerpoint/2010/main" val="6190212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Project 616</a:t>
            </a:r>
          </a:p>
        </p:txBody>
      </p:sp>
      <p:sp>
        <p:nvSpPr>
          <p:cNvPr id="3" name="Content Placeholder 2"/>
          <p:cNvSpPr>
            <a:spLocks noGrp="1"/>
          </p:cNvSpPr>
          <p:nvPr>
            <p:ph type="body" idx="1"/>
          </p:nvPr>
        </p:nvSpPr>
        <p:spPr>
          <a:xfrm>
            <a:off x="722313" y="2906713"/>
            <a:ext cx="7772400" cy="2862262"/>
          </a:xfrm>
        </p:spPr>
        <p:txBody>
          <a:bodyPr/>
          <a:lstStyle/>
          <a:p>
            <a:r>
              <a:rPr lang="en-US" dirty="0"/>
              <a:t>Certification Examination Reimbursement</a:t>
            </a:r>
          </a:p>
          <a:p>
            <a:endParaRPr lang="en-US" dirty="0"/>
          </a:p>
        </p:txBody>
      </p:sp>
    </p:spTree>
    <p:extLst>
      <p:ext uri="{BB962C8B-B14F-4D97-AF65-F5344CB8AC3E}">
        <p14:creationId xmlns:p14="http://schemas.microsoft.com/office/powerpoint/2010/main" val="40045477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616</a:t>
            </a:r>
            <a:endParaRPr lang="en-US" dirty="0"/>
          </a:p>
        </p:txBody>
      </p:sp>
      <p:sp>
        <p:nvSpPr>
          <p:cNvPr id="3" name="Content Placeholder 2"/>
          <p:cNvSpPr>
            <a:spLocks noGrp="1"/>
          </p:cNvSpPr>
          <p:nvPr>
            <p:ph idx="1"/>
          </p:nvPr>
        </p:nvSpPr>
        <p:spPr/>
        <p:txBody>
          <a:bodyPr/>
          <a:lstStyle/>
          <a:p>
            <a:pPr marL="0" indent="0">
              <a:buNone/>
            </a:pPr>
            <a:r>
              <a:rPr lang="en-US" dirty="0"/>
              <a:t>The purpose of this project is to reimburse districts for assisting teachers that need to take and pass additional subject area certification examinations. </a:t>
            </a:r>
          </a:p>
          <a:p>
            <a:pPr marL="0" indent="0">
              <a:buNone/>
            </a:pPr>
            <a:r>
              <a:rPr lang="en-US" dirty="0"/>
              <a:t>It is limited to one exam per individual and districts must provide justification for the necessity of each individual to take and pass the subject area examination.</a:t>
            </a:r>
          </a:p>
        </p:txBody>
      </p:sp>
    </p:spTree>
    <p:extLst>
      <p:ext uri="{BB962C8B-B14F-4D97-AF65-F5344CB8AC3E}">
        <p14:creationId xmlns:p14="http://schemas.microsoft.com/office/powerpoint/2010/main" val="36185976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Project 616</a:t>
            </a:r>
            <a:endParaRPr lang="en-US" dirty="0"/>
          </a:p>
        </p:txBody>
      </p:sp>
      <p:sp>
        <p:nvSpPr>
          <p:cNvPr id="3" name="Content Placeholder 2"/>
          <p:cNvSpPr>
            <a:spLocks noGrp="1"/>
          </p:cNvSpPr>
          <p:nvPr>
            <p:ph idx="1"/>
          </p:nvPr>
        </p:nvSpPr>
        <p:spPr/>
        <p:txBody>
          <a:bodyPr/>
          <a:lstStyle/>
          <a:p>
            <a:pPr marL="0" indent="0">
              <a:buNone/>
            </a:pPr>
            <a:r>
              <a:rPr lang="en-US" dirty="0"/>
              <a:t>Funds for this project are limited and based on availability.</a:t>
            </a:r>
          </a:p>
          <a:p>
            <a:pPr marL="0" indent="0">
              <a:buNone/>
            </a:pPr>
            <a:r>
              <a:rPr lang="en-US" dirty="0"/>
              <a:t>The district will be required to upload a copy of the Board Policy.</a:t>
            </a:r>
          </a:p>
        </p:txBody>
      </p:sp>
    </p:spTree>
    <p:extLst>
      <p:ext uri="{BB962C8B-B14F-4D97-AF65-F5344CB8AC3E}">
        <p14:creationId xmlns:p14="http://schemas.microsoft.com/office/powerpoint/2010/main" val="11893018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202936"/>
            <a:ext cx="7772400" cy="566039"/>
          </a:xfrm>
        </p:spPr>
        <p:txBody>
          <a:bodyPr>
            <a:normAutofit fontScale="90000"/>
          </a:bodyPr>
          <a:lstStyle/>
          <a:p>
            <a:r>
              <a:rPr lang="en-US" dirty="0"/>
              <a:t>High Need Students</a:t>
            </a:r>
          </a:p>
        </p:txBody>
      </p:sp>
    </p:spTree>
    <p:extLst>
      <p:ext uri="{BB962C8B-B14F-4D97-AF65-F5344CB8AC3E}">
        <p14:creationId xmlns:p14="http://schemas.microsoft.com/office/powerpoint/2010/main" val="15392636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High Need Students</a:t>
            </a:r>
            <a:endParaRPr lang="en-US" dirty="0"/>
          </a:p>
        </p:txBody>
      </p:sp>
      <p:sp>
        <p:nvSpPr>
          <p:cNvPr id="3" name="Content Placeholder 2"/>
          <p:cNvSpPr>
            <a:spLocks noGrp="1"/>
          </p:cNvSpPr>
          <p:nvPr>
            <p:ph idx="1"/>
          </p:nvPr>
        </p:nvSpPr>
        <p:spPr/>
        <p:txBody>
          <a:bodyPr/>
          <a:lstStyle/>
          <a:p>
            <a:pPr marL="0" indent="0">
              <a:buNone/>
            </a:pPr>
            <a:r>
              <a:rPr lang="en-US" dirty="0"/>
              <a:t>Tier 1</a:t>
            </a:r>
          </a:p>
          <a:p>
            <a:pPr lvl="1"/>
            <a:r>
              <a:rPr lang="en-US" dirty="0"/>
              <a:t>Out-of-State residential placements (prior OSDE approval required).</a:t>
            </a:r>
          </a:p>
          <a:p>
            <a:pPr lvl="1"/>
            <a:r>
              <a:rPr lang="en-US" dirty="0"/>
              <a:t>Must be written in the students IEP.</a:t>
            </a:r>
          </a:p>
          <a:p>
            <a:pPr lvl="1"/>
            <a:r>
              <a:rPr lang="en-US" dirty="0"/>
              <a:t>Must have acceptance letter from the Out-of-State resident facility.</a:t>
            </a:r>
          </a:p>
          <a:p>
            <a:endParaRPr lang="en-US" dirty="0"/>
          </a:p>
        </p:txBody>
      </p:sp>
    </p:spTree>
    <p:extLst>
      <p:ext uri="{BB962C8B-B14F-4D97-AF65-F5344CB8AC3E}">
        <p14:creationId xmlns:p14="http://schemas.microsoft.com/office/powerpoint/2010/main" val="33852934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High Need Students</a:t>
            </a:r>
            <a:endParaRPr lang="en-US" dirty="0"/>
          </a:p>
        </p:txBody>
      </p:sp>
      <p:sp>
        <p:nvSpPr>
          <p:cNvPr id="3" name="Content Placeholder 2"/>
          <p:cNvSpPr>
            <a:spLocks noGrp="1"/>
          </p:cNvSpPr>
          <p:nvPr>
            <p:ph idx="1"/>
          </p:nvPr>
        </p:nvSpPr>
        <p:spPr/>
        <p:txBody>
          <a:bodyPr/>
          <a:lstStyle/>
          <a:p>
            <a:pPr marL="0" indent="0">
              <a:buNone/>
            </a:pPr>
            <a:r>
              <a:rPr lang="en-US" dirty="0"/>
              <a:t>Tier 2</a:t>
            </a:r>
          </a:p>
          <a:p>
            <a:pPr lvl="1"/>
            <a:r>
              <a:rPr lang="en-US" dirty="0"/>
              <a:t>Applicants must meet the following qualifications:</a:t>
            </a:r>
          </a:p>
          <a:p>
            <a:pPr lvl="2"/>
            <a:r>
              <a:rPr lang="en-US" dirty="0"/>
              <a:t>At least three times the average per pupil expenditure in Oklahoma.</a:t>
            </a:r>
          </a:p>
          <a:p>
            <a:pPr lvl="2"/>
            <a:r>
              <a:rPr lang="en-US" dirty="0"/>
              <a:t>At least 10% of the LEA’s previous year’s Flow-Through allocation (for all high need children).</a:t>
            </a:r>
          </a:p>
          <a:p>
            <a:pPr lvl="1"/>
            <a:r>
              <a:rPr lang="en-US" dirty="0"/>
              <a:t>Funds will be awarded based on availability.</a:t>
            </a:r>
          </a:p>
          <a:p>
            <a:endParaRPr lang="en-US" dirty="0"/>
          </a:p>
        </p:txBody>
      </p:sp>
    </p:spTree>
    <p:extLst>
      <p:ext uri="{BB962C8B-B14F-4D97-AF65-F5344CB8AC3E}">
        <p14:creationId xmlns:p14="http://schemas.microsoft.com/office/powerpoint/2010/main" val="10945433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High Need Students</a:t>
            </a:r>
            <a:endParaRPr lang="en-US" dirty="0"/>
          </a:p>
        </p:txBody>
      </p:sp>
      <p:sp>
        <p:nvSpPr>
          <p:cNvPr id="3" name="Content Placeholder 2"/>
          <p:cNvSpPr>
            <a:spLocks noGrp="1"/>
          </p:cNvSpPr>
          <p:nvPr>
            <p:ph idx="1"/>
          </p:nvPr>
        </p:nvSpPr>
        <p:spPr/>
        <p:txBody>
          <a:bodyPr/>
          <a:lstStyle/>
          <a:p>
            <a:pPr marL="0" indent="0">
              <a:buNone/>
            </a:pPr>
            <a:r>
              <a:rPr lang="en-US" dirty="0"/>
              <a:t>Applications for Tier 1 and Tier 2 programs will be available on the SDE Special Education web site.</a:t>
            </a:r>
          </a:p>
          <a:p>
            <a:pPr marL="0" indent="0">
              <a:buNone/>
            </a:pPr>
            <a:r>
              <a:rPr lang="en-US" dirty="0"/>
              <a:t>Applications for Tier 1 and Tier 2 programs will be due on the Fourth Friday of July.</a:t>
            </a:r>
          </a:p>
        </p:txBody>
      </p:sp>
    </p:spTree>
    <p:extLst>
      <p:ext uri="{BB962C8B-B14F-4D97-AF65-F5344CB8AC3E}">
        <p14:creationId xmlns:p14="http://schemas.microsoft.com/office/powerpoint/2010/main" val="39268530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736592"/>
            <a:ext cx="7772400" cy="1032383"/>
          </a:xfrm>
        </p:spPr>
        <p:txBody>
          <a:bodyPr>
            <a:normAutofit fontScale="90000"/>
          </a:bodyPr>
          <a:lstStyle/>
          <a:p>
            <a:r>
              <a:rPr lang="en-US" dirty="0"/>
              <a:t>Lindsey Nicole Henry Scholarship for Children with Disabilities</a:t>
            </a:r>
          </a:p>
        </p:txBody>
      </p:sp>
    </p:spTree>
    <p:extLst>
      <p:ext uri="{BB962C8B-B14F-4D97-AF65-F5344CB8AC3E}">
        <p14:creationId xmlns:p14="http://schemas.microsoft.com/office/powerpoint/2010/main" val="38829013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39" y="146304"/>
            <a:ext cx="9023261" cy="1483680"/>
          </a:xfrm>
        </p:spPr>
        <p:txBody>
          <a:bodyPr>
            <a:noAutofit/>
          </a:bodyPr>
          <a:lstStyle/>
          <a:p>
            <a:pPr>
              <a:lnSpc>
                <a:spcPct val="80000"/>
              </a:lnSpc>
            </a:pPr>
            <a:r>
              <a:rPr lang="en-US" sz="2850" dirty="0"/>
              <a:t>Lindsey Nicole Henry Scholarship for Students with Disabilities</a:t>
            </a:r>
          </a:p>
        </p:txBody>
      </p:sp>
      <p:sp>
        <p:nvSpPr>
          <p:cNvPr id="3" name="Content Placeholder 2"/>
          <p:cNvSpPr>
            <a:spLocks noGrp="1"/>
          </p:cNvSpPr>
          <p:nvPr>
            <p:ph idx="1"/>
          </p:nvPr>
        </p:nvSpPr>
        <p:spPr/>
        <p:txBody>
          <a:bodyPr/>
          <a:lstStyle/>
          <a:p>
            <a:pPr marL="0" indent="0">
              <a:buNone/>
            </a:pPr>
            <a:r>
              <a:rPr lang="en-US" dirty="0"/>
              <a:t>The Lindsey Nicole Henry (LNH) Scholarship Act (70 O.S. § 13-101.2) is a law which became effective August 26, 2011.</a:t>
            </a:r>
          </a:p>
          <a:p>
            <a:pPr marL="0" indent="0">
              <a:buNone/>
            </a:pPr>
            <a:r>
              <a:rPr lang="en-US" dirty="0"/>
              <a:t>The Act created a scholarship for use at a private school accredited by the State Board of Education or another accrediting association approved by the State Board of Education for students with IEPs.</a:t>
            </a:r>
          </a:p>
        </p:txBody>
      </p:sp>
    </p:spTree>
    <p:extLst>
      <p:ext uri="{BB962C8B-B14F-4D97-AF65-F5344CB8AC3E}">
        <p14:creationId xmlns:p14="http://schemas.microsoft.com/office/powerpoint/2010/main" val="29003395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parent or legal guardian of a public school student with a disability may exercise their parental option and request to the OSDE-SES to have an LNH scholarship awarded for the child to enroll in and attend a private school if specific conditions are met.</a:t>
            </a:r>
          </a:p>
          <a:p>
            <a:pPr marL="0" indent="0">
              <a:buNone/>
            </a:pPr>
            <a:r>
              <a:rPr lang="en-US" dirty="0"/>
              <a:t>The parent must </a:t>
            </a:r>
            <a:r>
              <a:rPr lang="en-US" dirty="0" err="1"/>
              <a:t>revocate</a:t>
            </a:r>
            <a:r>
              <a:rPr lang="en-US" dirty="0"/>
              <a:t> their right for FAPE.</a:t>
            </a:r>
          </a:p>
        </p:txBody>
      </p:sp>
      <p:sp>
        <p:nvSpPr>
          <p:cNvPr id="9" name="Title 1">
            <a:extLst>
              <a:ext uri="{FF2B5EF4-FFF2-40B4-BE49-F238E27FC236}">
                <a16:creationId xmlns:a16="http://schemas.microsoft.com/office/drawing/2014/main" id="{618E1AA4-1117-234A-A1CA-F668EA48F3B2}"/>
              </a:ext>
            </a:extLst>
          </p:cNvPr>
          <p:cNvSpPr>
            <a:spLocks noGrp="1"/>
          </p:cNvSpPr>
          <p:nvPr>
            <p:ph type="title"/>
          </p:nvPr>
        </p:nvSpPr>
        <p:spPr>
          <a:xfrm>
            <a:off x="120739" y="228600"/>
            <a:ext cx="9023261" cy="1401384"/>
          </a:xfrm>
        </p:spPr>
        <p:txBody>
          <a:bodyPr>
            <a:noAutofit/>
          </a:bodyPr>
          <a:lstStyle/>
          <a:p>
            <a:pPr>
              <a:lnSpc>
                <a:spcPct val="80000"/>
              </a:lnSpc>
            </a:pPr>
            <a:r>
              <a:rPr lang="en-US" sz="2850" dirty="0"/>
              <a:t>Lindsey Nicole Henry Scholarship for Students with Disabilities</a:t>
            </a:r>
          </a:p>
        </p:txBody>
      </p:sp>
    </p:spTree>
    <p:extLst>
      <p:ext uri="{BB962C8B-B14F-4D97-AF65-F5344CB8AC3E}">
        <p14:creationId xmlns:p14="http://schemas.microsoft.com/office/powerpoint/2010/main" val="3306374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Excess Cost / Maintenance of Effort</a:t>
            </a:r>
            <a:endParaRPr lang="en-US" dirty="0"/>
          </a:p>
        </p:txBody>
      </p:sp>
      <p:sp>
        <p:nvSpPr>
          <p:cNvPr id="3" name="Content Placeholder 2"/>
          <p:cNvSpPr>
            <a:spLocks noGrp="1"/>
          </p:cNvSpPr>
          <p:nvPr>
            <p:ph idx="1"/>
          </p:nvPr>
        </p:nvSpPr>
        <p:spPr/>
        <p:txBody>
          <a:bodyPr/>
          <a:lstStyle/>
          <a:p>
            <a:pPr marL="0" indent="0">
              <a:buNone/>
            </a:pPr>
            <a:r>
              <a:rPr lang="en-US" dirty="0"/>
              <a:t>IDEA contains two separate requirements for LEAs to ensure sufficient funding for special education programs:</a:t>
            </a:r>
          </a:p>
          <a:p>
            <a:pPr lvl="2"/>
            <a:r>
              <a:rPr lang="en-US" dirty="0"/>
              <a:t>Maintenance of Effort </a:t>
            </a:r>
          </a:p>
          <a:p>
            <a:pPr lvl="2"/>
            <a:r>
              <a:rPr lang="en-US" dirty="0"/>
              <a:t>Excess Cost</a:t>
            </a:r>
          </a:p>
          <a:p>
            <a:pPr marL="0" indent="0">
              <a:buNone/>
            </a:pPr>
            <a:r>
              <a:rPr lang="en-US" dirty="0"/>
              <a:t>While these requirements have some similarities, </a:t>
            </a:r>
            <a:r>
              <a:rPr lang="en-US" dirty="0" smtClean="0"/>
              <a:t>there </a:t>
            </a:r>
            <a:r>
              <a:rPr lang="en-US" dirty="0"/>
              <a:t>are separate requirements requiring separate calculations.</a:t>
            </a:r>
          </a:p>
        </p:txBody>
      </p:sp>
    </p:spTree>
    <p:extLst>
      <p:ext uri="{BB962C8B-B14F-4D97-AF65-F5344CB8AC3E}">
        <p14:creationId xmlns:p14="http://schemas.microsoft.com/office/powerpoint/2010/main" val="19554547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Students who were enrolled in a public school the preceding year with an IEP and were counted at the public school for funding purposes are eligible.</a:t>
            </a:r>
          </a:p>
          <a:p>
            <a:endParaRPr lang="en-US" dirty="0"/>
          </a:p>
        </p:txBody>
      </p:sp>
      <p:sp>
        <p:nvSpPr>
          <p:cNvPr id="8" name="Title 1">
            <a:extLst>
              <a:ext uri="{FF2B5EF4-FFF2-40B4-BE49-F238E27FC236}">
                <a16:creationId xmlns:a16="http://schemas.microsoft.com/office/drawing/2014/main" id="{4F1B1D28-C551-BA40-8E0D-BAA5EEBB1E78}"/>
              </a:ext>
            </a:extLst>
          </p:cNvPr>
          <p:cNvSpPr>
            <a:spLocks noGrp="1"/>
          </p:cNvSpPr>
          <p:nvPr>
            <p:ph type="title"/>
          </p:nvPr>
        </p:nvSpPr>
        <p:spPr>
          <a:xfrm>
            <a:off x="120739" y="237744"/>
            <a:ext cx="9023261" cy="1392240"/>
          </a:xfrm>
        </p:spPr>
        <p:txBody>
          <a:bodyPr>
            <a:noAutofit/>
          </a:bodyPr>
          <a:lstStyle/>
          <a:p>
            <a:pPr>
              <a:lnSpc>
                <a:spcPct val="80000"/>
              </a:lnSpc>
            </a:pPr>
            <a:r>
              <a:rPr lang="en-US" sz="2850" dirty="0"/>
              <a:t>Lindsey Nicole Henry Scholarship for Students with Disabilities</a:t>
            </a:r>
          </a:p>
        </p:txBody>
      </p:sp>
    </p:spTree>
    <p:extLst>
      <p:ext uri="{BB962C8B-B14F-4D97-AF65-F5344CB8AC3E}">
        <p14:creationId xmlns:p14="http://schemas.microsoft.com/office/powerpoint/2010/main" val="5704356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Parents must complete the application process with the OSDE-SES by December 1 of the school year considered.</a:t>
            </a:r>
          </a:p>
          <a:p>
            <a:pPr marL="0" indent="0">
              <a:buNone/>
            </a:pPr>
            <a:r>
              <a:rPr lang="en-US" dirty="0"/>
              <a:t>Public Schools must notify </a:t>
            </a:r>
            <a:r>
              <a:rPr lang="en-US" dirty="0" smtClean="0"/>
              <a:t>parents </a:t>
            </a:r>
            <a:r>
              <a:rPr lang="en-US" dirty="0"/>
              <a:t>annually of this option.  </a:t>
            </a:r>
          </a:p>
          <a:p>
            <a:pPr marL="0" indent="0">
              <a:buNone/>
            </a:pPr>
            <a:r>
              <a:rPr lang="en-US" dirty="0"/>
              <a:t>The public school must continue with child find obligation.  </a:t>
            </a:r>
          </a:p>
        </p:txBody>
      </p:sp>
      <p:sp>
        <p:nvSpPr>
          <p:cNvPr id="8" name="Title 1">
            <a:extLst>
              <a:ext uri="{FF2B5EF4-FFF2-40B4-BE49-F238E27FC236}">
                <a16:creationId xmlns:a16="http://schemas.microsoft.com/office/drawing/2014/main" id="{069F4894-0D8E-CF44-ACAE-8CDFE4991D86}"/>
              </a:ext>
            </a:extLst>
          </p:cNvPr>
          <p:cNvSpPr>
            <a:spLocks noGrp="1"/>
          </p:cNvSpPr>
          <p:nvPr>
            <p:ph type="title"/>
          </p:nvPr>
        </p:nvSpPr>
        <p:spPr>
          <a:xfrm>
            <a:off x="120739" y="219456"/>
            <a:ext cx="9023261" cy="1410528"/>
          </a:xfrm>
        </p:spPr>
        <p:txBody>
          <a:bodyPr>
            <a:noAutofit/>
          </a:bodyPr>
          <a:lstStyle/>
          <a:p>
            <a:pPr>
              <a:lnSpc>
                <a:spcPct val="80000"/>
              </a:lnSpc>
            </a:pPr>
            <a:r>
              <a:rPr lang="en-US" sz="2850" dirty="0"/>
              <a:t>Lindsey Nicole Henry Scholarship for Students with Disabilities</a:t>
            </a:r>
          </a:p>
        </p:txBody>
      </p:sp>
    </p:spTree>
    <p:extLst>
      <p:ext uri="{BB962C8B-B14F-4D97-AF65-F5344CB8AC3E}">
        <p14:creationId xmlns:p14="http://schemas.microsoft.com/office/powerpoint/2010/main" val="8234173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1353630"/>
          </a:xfrm>
        </p:spPr>
        <p:txBody>
          <a:bodyPr>
            <a:normAutofit fontScale="90000"/>
          </a:bodyPr>
          <a:lstStyle/>
          <a:p>
            <a:r>
              <a:rPr lang="en-US" dirty="0"/>
              <a:t>Lindsey Nicole Henry Scholarship for Students with Disabilities</a:t>
            </a:r>
          </a:p>
        </p:txBody>
      </p:sp>
      <p:sp>
        <p:nvSpPr>
          <p:cNvPr id="3" name="Content Placeholder 2"/>
          <p:cNvSpPr>
            <a:spLocks noGrp="1"/>
          </p:cNvSpPr>
          <p:nvPr>
            <p:ph idx="1"/>
          </p:nvPr>
        </p:nvSpPr>
        <p:spPr>
          <a:xfrm>
            <a:off x="457200" y="2039112"/>
            <a:ext cx="8229600" cy="4087051"/>
          </a:xfrm>
        </p:spPr>
        <p:txBody>
          <a:bodyPr/>
          <a:lstStyle/>
          <a:p>
            <a:r>
              <a:rPr lang="en-US" dirty="0" smtClean="0"/>
              <a:t>LNHS began in 2010-2011</a:t>
            </a:r>
          </a:p>
          <a:p>
            <a:r>
              <a:rPr lang="en-US" dirty="0" smtClean="0"/>
              <a:t>The student enrollment count was 53</a:t>
            </a:r>
          </a:p>
          <a:p>
            <a:r>
              <a:rPr lang="en-US" dirty="0" smtClean="0"/>
              <a:t>The current student enrollment count is 827</a:t>
            </a:r>
          </a:p>
          <a:p>
            <a:endParaRPr lang="en-US" dirty="0"/>
          </a:p>
          <a:p>
            <a:endParaRPr lang="en-US" dirty="0"/>
          </a:p>
        </p:txBody>
      </p:sp>
    </p:spTree>
    <p:extLst>
      <p:ext uri="{BB962C8B-B14F-4D97-AF65-F5344CB8AC3E}">
        <p14:creationId xmlns:p14="http://schemas.microsoft.com/office/powerpoint/2010/main" val="3719920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Finance Resources</a:t>
            </a:r>
          </a:p>
        </p:txBody>
      </p:sp>
      <p:sp>
        <p:nvSpPr>
          <p:cNvPr id="3" name="Content Placeholder 2"/>
          <p:cNvSpPr>
            <a:spLocks noGrp="1"/>
          </p:cNvSpPr>
          <p:nvPr>
            <p:ph type="body" idx="1"/>
          </p:nvPr>
        </p:nvSpPr>
        <p:spPr/>
        <p:txBody>
          <a:bodyPr/>
          <a:lstStyle/>
          <a:p>
            <a:endParaRPr lang="en-US"/>
          </a:p>
          <a:p>
            <a:endParaRPr lang="en-US" dirty="0"/>
          </a:p>
        </p:txBody>
      </p:sp>
    </p:spTree>
    <p:extLst>
      <p:ext uri="{BB962C8B-B14F-4D97-AF65-F5344CB8AC3E}">
        <p14:creationId xmlns:p14="http://schemas.microsoft.com/office/powerpoint/2010/main" val="14581482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Finance Resources</a:t>
            </a:r>
            <a:endParaRPr lang="en-US" dirty="0"/>
          </a:p>
        </p:txBody>
      </p:sp>
      <p:sp>
        <p:nvSpPr>
          <p:cNvPr id="3" name="Content Placeholder 2"/>
          <p:cNvSpPr>
            <a:spLocks noGrp="1"/>
          </p:cNvSpPr>
          <p:nvPr>
            <p:ph idx="1"/>
          </p:nvPr>
        </p:nvSpPr>
        <p:spPr/>
        <p:txBody>
          <a:bodyPr/>
          <a:lstStyle/>
          <a:p>
            <a:pPr marL="0" indent="0">
              <a:buNone/>
            </a:pPr>
            <a:r>
              <a:rPr lang="en-US" dirty="0"/>
              <a:t>http://</a:t>
            </a:r>
            <a:r>
              <a:rPr lang="en-US" dirty="0" err="1"/>
              <a:t>ok.gov</a:t>
            </a:r>
            <a:r>
              <a:rPr lang="en-US" dirty="0"/>
              <a:t>/</a:t>
            </a:r>
            <a:r>
              <a:rPr lang="en-US" dirty="0" err="1"/>
              <a:t>sde</a:t>
            </a:r>
            <a:r>
              <a:rPr lang="en-US" dirty="0"/>
              <a:t>/finance</a:t>
            </a:r>
          </a:p>
          <a:p>
            <a:r>
              <a:rPr lang="en-US" dirty="0"/>
              <a:t>Due date for financial activities</a:t>
            </a:r>
          </a:p>
          <a:p>
            <a:r>
              <a:rPr lang="en-US" dirty="0"/>
              <a:t>Maintenance of Effort </a:t>
            </a:r>
          </a:p>
          <a:p>
            <a:r>
              <a:rPr lang="en-US" dirty="0"/>
              <a:t>Time and Effort </a:t>
            </a:r>
          </a:p>
          <a:p>
            <a:r>
              <a:rPr lang="en-US" dirty="0"/>
              <a:t>High Need Student Application</a:t>
            </a:r>
          </a:p>
          <a:p>
            <a:r>
              <a:rPr lang="en-US" dirty="0"/>
              <a:t>COOP/Interlocal Coop</a:t>
            </a:r>
          </a:p>
          <a:p>
            <a:r>
              <a:rPr lang="en-US" dirty="0"/>
              <a:t>Lindsey Nicole Henry Scholarship </a:t>
            </a:r>
          </a:p>
        </p:txBody>
      </p:sp>
    </p:spTree>
    <p:extLst>
      <p:ext uri="{BB962C8B-B14F-4D97-AF65-F5344CB8AC3E}">
        <p14:creationId xmlns:p14="http://schemas.microsoft.com/office/powerpoint/2010/main" val="2943056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Finance Due Dates</a:t>
            </a:r>
            <a:endParaRPr lang="en-US" dirty="0"/>
          </a:p>
        </p:txBody>
      </p:sp>
      <p:sp>
        <p:nvSpPr>
          <p:cNvPr id="3" name="Content Placeholder 2"/>
          <p:cNvSpPr>
            <a:spLocks noGrp="1"/>
          </p:cNvSpPr>
          <p:nvPr>
            <p:ph idx="1"/>
          </p:nvPr>
        </p:nvSpPr>
        <p:spPr>
          <a:xfrm>
            <a:off x="457200" y="1417638"/>
            <a:ext cx="8229600" cy="4708525"/>
          </a:xfrm>
        </p:spPr>
        <p:txBody>
          <a:bodyPr>
            <a:normAutofit lnSpcReduction="10000"/>
          </a:bodyPr>
          <a:lstStyle/>
          <a:p>
            <a:pPr marL="0" indent="0">
              <a:buNone/>
            </a:pPr>
            <a:r>
              <a:rPr lang="en-US" dirty="0" smtClean="0"/>
              <a:t>GMS opens </a:t>
            </a:r>
            <a:r>
              <a:rPr lang="en-US" dirty="0"/>
              <a:t>first Friday in May </a:t>
            </a:r>
            <a:endParaRPr lang="en-US" dirty="0" smtClean="0"/>
          </a:p>
          <a:p>
            <a:pPr marL="0" indent="0">
              <a:buNone/>
            </a:pPr>
            <a:endParaRPr lang="en-US" dirty="0"/>
          </a:p>
          <a:p>
            <a:pPr marL="0" indent="0">
              <a:buNone/>
            </a:pPr>
            <a:r>
              <a:rPr lang="en-US" dirty="0" smtClean="0"/>
              <a:t>Due </a:t>
            </a:r>
            <a:r>
              <a:rPr lang="en-US" dirty="0"/>
              <a:t>by the last Friday in June </a:t>
            </a:r>
          </a:p>
          <a:p>
            <a:pPr lvl="1"/>
            <a:r>
              <a:rPr lang="en-US" dirty="0" smtClean="0"/>
              <a:t>Assurances</a:t>
            </a:r>
          </a:p>
          <a:p>
            <a:pPr lvl="1"/>
            <a:r>
              <a:rPr lang="en-US" dirty="0" smtClean="0"/>
              <a:t>LEA Agreement</a:t>
            </a:r>
          </a:p>
          <a:p>
            <a:pPr lvl="1"/>
            <a:endParaRPr lang="en-US" dirty="0"/>
          </a:p>
          <a:p>
            <a:pPr marL="0" indent="0">
              <a:buNone/>
            </a:pPr>
            <a:r>
              <a:rPr lang="en-US" dirty="0"/>
              <a:t>Due by the fourth Friday of July </a:t>
            </a:r>
          </a:p>
          <a:p>
            <a:pPr lvl="1"/>
            <a:r>
              <a:rPr lang="en-US" dirty="0"/>
              <a:t>Tier 1  Out-of-State Residential Application</a:t>
            </a:r>
          </a:p>
          <a:p>
            <a:pPr lvl="1"/>
            <a:r>
              <a:rPr lang="en-US" dirty="0"/>
              <a:t>Tier 2  High Needs Application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798888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Finance Due Dates</a:t>
            </a:r>
          </a:p>
        </p:txBody>
      </p:sp>
      <p:sp>
        <p:nvSpPr>
          <p:cNvPr id="3" name="Content Placeholder 2"/>
          <p:cNvSpPr>
            <a:spLocks noGrp="1"/>
          </p:cNvSpPr>
          <p:nvPr>
            <p:ph idx="1"/>
          </p:nvPr>
        </p:nvSpPr>
        <p:spPr/>
        <p:txBody>
          <a:bodyPr>
            <a:normAutofit/>
          </a:bodyPr>
          <a:lstStyle/>
          <a:p>
            <a:pPr marL="0" indent="0">
              <a:buNone/>
            </a:pPr>
            <a:r>
              <a:rPr lang="en-US" b="1" dirty="0" smtClean="0"/>
              <a:t>June </a:t>
            </a:r>
            <a:r>
              <a:rPr lang="en-US" b="1" dirty="0"/>
              <a:t>1 </a:t>
            </a:r>
          </a:p>
          <a:p>
            <a:pPr lvl="1"/>
            <a:r>
              <a:rPr lang="en-US" dirty="0" smtClean="0"/>
              <a:t>Last day to file a payable claim to be guaranteed payment by June 30</a:t>
            </a:r>
          </a:p>
          <a:p>
            <a:pPr marL="0" indent="0">
              <a:buNone/>
            </a:pPr>
            <a:r>
              <a:rPr lang="en-US" b="1" dirty="0" smtClean="0"/>
              <a:t>June 30 </a:t>
            </a:r>
            <a:endParaRPr lang="en-US" b="1" dirty="0"/>
          </a:p>
          <a:p>
            <a:pPr lvl="1"/>
            <a:r>
              <a:rPr lang="en-US" dirty="0" smtClean="0"/>
              <a:t>No budget revisions can be made   </a:t>
            </a:r>
            <a:endParaRPr lang="en-US" dirty="0"/>
          </a:p>
          <a:p>
            <a:pPr lvl="1"/>
            <a:endParaRPr lang="en-US" dirty="0"/>
          </a:p>
          <a:p>
            <a:pPr lvl="1"/>
            <a:endParaRPr lang="en-US" dirty="0"/>
          </a:p>
        </p:txBody>
      </p:sp>
    </p:spTree>
    <p:extLst>
      <p:ext uri="{BB962C8B-B14F-4D97-AF65-F5344CB8AC3E}">
        <p14:creationId xmlns:p14="http://schemas.microsoft.com/office/powerpoint/2010/main" val="15609867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Finance Due Dates</a:t>
            </a:r>
          </a:p>
        </p:txBody>
      </p:sp>
      <p:sp>
        <p:nvSpPr>
          <p:cNvPr id="3" name="Content Placeholder 2"/>
          <p:cNvSpPr>
            <a:spLocks noGrp="1"/>
          </p:cNvSpPr>
          <p:nvPr>
            <p:ph idx="1"/>
          </p:nvPr>
        </p:nvSpPr>
        <p:spPr/>
        <p:txBody>
          <a:bodyPr>
            <a:normAutofit lnSpcReduction="10000"/>
          </a:bodyPr>
          <a:lstStyle/>
          <a:p>
            <a:pPr marL="0" indent="0">
              <a:buNone/>
            </a:pPr>
            <a:r>
              <a:rPr lang="en-US" b="1" dirty="0"/>
              <a:t>August 1 </a:t>
            </a:r>
          </a:p>
          <a:p>
            <a:pPr lvl="1"/>
            <a:r>
              <a:rPr lang="en-US" dirty="0"/>
              <a:t>Expenditure Reports </a:t>
            </a:r>
            <a:r>
              <a:rPr lang="en-US" dirty="0" smtClean="0"/>
              <a:t>Due, (all expenditure reports submitted after August 1 are subject to the approval of the State Board of Education)</a:t>
            </a:r>
            <a:endParaRPr lang="en-US" dirty="0"/>
          </a:p>
          <a:p>
            <a:pPr marL="0" indent="0">
              <a:buNone/>
            </a:pPr>
            <a:r>
              <a:rPr lang="en-US" b="1" dirty="0" smtClean="0"/>
              <a:t>September </a:t>
            </a:r>
            <a:r>
              <a:rPr lang="en-US" b="1" dirty="0"/>
              <a:t>1 </a:t>
            </a:r>
          </a:p>
          <a:p>
            <a:pPr lvl="1"/>
            <a:r>
              <a:rPr lang="en-US" dirty="0"/>
              <a:t>District Closeout </a:t>
            </a:r>
          </a:p>
          <a:p>
            <a:pPr marL="0" indent="0">
              <a:buNone/>
            </a:pPr>
            <a:r>
              <a:rPr lang="en-US" b="1" dirty="0"/>
              <a:t>December 1</a:t>
            </a:r>
          </a:p>
          <a:p>
            <a:pPr lvl="1"/>
            <a:r>
              <a:rPr lang="en-US" dirty="0"/>
              <a:t>Submission of completed Lindsey Nicole Henry Scholarship Application </a:t>
            </a:r>
          </a:p>
          <a:p>
            <a:pPr lvl="1"/>
            <a:endParaRPr lang="en-US" dirty="0"/>
          </a:p>
          <a:p>
            <a:pPr lvl="1"/>
            <a:endParaRPr lang="en-US" dirty="0"/>
          </a:p>
        </p:txBody>
      </p:sp>
    </p:spTree>
    <p:extLst>
      <p:ext uri="{BB962C8B-B14F-4D97-AF65-F5344CB8AC3E}">
        <p14:creationId xmlns:p14="http://schemas.microsoft.com/office/powerpoint/2010/main" val="21030273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Finance Team</a:t>
            </a:r>
            <a:endParaRPr lang="en-US" dirty="0"/>
          </a:p>
        </p:txBody>
      </p:sp>
      <p:sp>
        <p:nvSpPr>
          <p:cNvPr id="3" name="Content Placeholder 2"/>
          <p:cNvSpPr>
            <a:spLocks noGrp="1"/>
          </p:cNvSpPr>
          <p:nvPr>
            <p:ph idx="1"/>
          </p:nvPr>
        </p:nvSpPr>
        <p:spPr>
          <a:xfrm>
            <a:off x="457200" y="1773936"/>
            <a:ext cx="8229600" cy="4352227"/>
          </a:xfrm>
        </p:spPr>
        <p:txBody>
          <a:bodyPr>
            <a:normAutofit fontScale="92500"/>
          </a:bodyPr>
          <a:lstStyle/>
          <a:p>
            <a:r>
              <a:rPr lang="en-US" sz="3000" b="1" dirty="0"/>
              <a:t>Ashlee Henson, </a:t>
            </a:r>
            <a:r>
              <a:rPr lang="en-US" sz="3000" dirty="0"/>
              <a:t>Finance Specialist – (405) 521-4857</a:t>
            </a:r>
          </a:p>
          <a:p>
            <a:r>
              <a:rPr lang="en-US" sz="3000" b="1" dirty="0"/>
              <a:t>Carole Tomlin,  </a:t>
            </a:r>
            <a:r>
              <a:rPr lang="en-US" sz="3000" b="1" dirty="0" smtClean="0"/>
              <a:t> </a:t>
            </a:r>
            <a:r>
              <a:rPr lang="en-US" sz="3000" dirty="0" smtClean="0"/>
              <a:t>Finance </a:t>
            </a:r>
            <a:r>
              <a:rPr lang="en-US" sz="3000" dirty="0"/>
              <a:t>Specialist – (405) 521-2335</a:t>
            </a:r>
          </a:p>
          <a:p>
            <a:r>
              <a:rPr lang="en-US" sz="3000" b="1" dirty="0"/>
              <a:t>Janet Felton, </a:t>
            </a:r>
            <a:r>
              <a:rPr lang="en-US" sz="3000" b="1" dirty="0" smtClean="0"/>
              <a:t>    </a:t>
            </a:r>
            <a:r>
              <a:rPr lang="en-US" sz="3000" dirty="0" smtClean="0"/>
              <a:t>Finance </a:t>
            </a:r>
            <a:r>
              <a:rPr lang="en-US" sz="3000" dirty="0"/>
              <a:t>Specialist – (405) </a:t>
            </a:r>
            <a:r>
              <a:rPr lang="en-US" sz="3000" dirty="0" smtClean="0"/>
              <a:t>522-1578</a:t>
            </a:r>
          </a:p>
          <a:p>
            <a:r>
              <a:rPr lang="en-US" sz="3000" b="1" dirty="0" smtClean="0"/>
              <a:t>Nathan Goad</a:t>
            </a:r>
            <a:r>
              <a:rPr lang="en-US" sz="3000" dirty="0" smtClean="0"/>
              <a:t>,   Special Project – (405) 521-4867</a:t>
            </a:r>
          </a:p>
          <a:p>
            <a:r>
              <a:rPr lang="en-US" sz="3000" b="1" dirty="0"/>
              <a:t>Stacy Eden, </a:t>
            </a:r>
            <a:r>
              <a:rPr lang="en-US" sz="3000" b="1" dirty="0" smtClean="0"/>
              <a:t>      </a:t>
            </a:r>
            <a:r>
              <a:rPr lang="en-US" sz="3000" dirty="0" smtClean="0"/>
              <a:t>LNHS </a:t>
            </a:r>
            <a:r>
              <a:rPr lang="en-US" sz="3000" dirty="0"/>
              <a:t>Specialist – (405) 521-4876</a:t>
            </a:r>
          </a:p>
          <a:p>
            <a:r>
              <a:rPr lang="en-US" sz="3000" b="1" dirty="0"/>
              <a:t>Karen Howard, </a:t>
            </a:r>
            <a:r>
              <a:rPr lang="en-US" sz="3000" dirty="0"/>
              <a:t>Finance Director – (405) 521-3587</a:t>
            </a:r>
          </a:p>
          <a:p>
            <a:endParaRPr lang="en-US" dirty="0" smtClean="0"/>
          </a:p>
          <a:p>
            <a:endParaRPr lang="en-US" dirty="0"/>
          </a:p>
        </p:txBody>
      </p:sp>
    </p:spTree>
    <p:extLst>
      <p:ext uri="{BB962C8B-B14F-4D97-AF65-F5344CB8AC3E}">
        <p14:creationId xmlns:p14="http://schemas.microsoft.com/office/powerpoint/2010/main" val="3109498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1983</TotalTime>
  <Words>3473</Words>
  <Application>Microsoft Office PowerPoint</Application>
  <PresentationFormat>On-screen Show (4:3)</PresentationFormat>
  <Paragraphs>331</Paragraphs>
  <Slides>98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98</vt:i4>
      </vt:variant>
    </vt:vector>
  </HeadingPairs>
  <TitlesOfParts>
    <vt:vector size="103" baseType="lpstr">
      <vt:lpstr>Arial</vt:lpstr>
      <vt:lpstr>Calibri</vt:lpstr>
      <vt:lpstr>Times New Roman</vt:lpstr>
      <vt:lpstr>Tw Cen MT</vt:lpstr>
      <vt:lpstr>Office Theme</vt:lpstr>
      <vt:lpstr>PowerPoint Presentation</vt:lpstr>
      <vt:lpstr>Financial Management of  Special Education Programs Federal IDEA Part B Funds</vt:lpstr>
      <vt:lpstr>Federal IDEA Part B Funds</vt:lpstr>
      <vt:lpstr>Federal IDEA Part B Funds</vt:lpstr>
      <vt:lpstr>Allowable Use of Federal Funds</vt:lpstr>
      <vt:lpstr>Use of IDEA Part B Funds</vt:lpstr>
      <vt:lpstr>Use of IDEA Part B Funds</vt:lpstr>
      <vt:lpstr>Excess Cost/Maintenance of Effort</vt:lpstr>
      <vt:lpstr>Excess Cost / Maintenance of Effort</vt:lpstr>
      <vt:lpstr>Excess Cost</vt:lpstr>
      <vt:lpstr>Excess Cost</vt:lpstr>
      <vt:lpstr>Excess Cost</vt:lpstr>
      <vt:lpstr>PowerPoint Presentation</vt:lpstr>
      <vt:lpstr>PowerPoint Presentation</vt:lpstr>
      <vt:lpstr>PowerPoint Presentation</vt:lpstr>
      <vt:lpstr>Maintenance of Effort</vt:lpstr>
      <vt:lpstr>Maintenance of Effort</vt:lpstr>
      <vt:lpstr>Maintenance of Effort</vt:lpstr>
      <vt:lpstr>Maintenance of Effort</vt:lpstr>
      <vt:lpstr>Maintenance of Effort</vt:lpstr>
      <vt:lpstr>Miscoding is not    an EXCEPTION </vt:lpstr>
      <vt:lpstr>Maintenance of Effort</vt:lpstr>
      <vt:lpstr>Maintenance of Effort</vt:lpstr>
      <vt:lpstr>Maintenance of Effort</vt:lpstr>
      <vt:lpstr>Maintenance of Effort</vt:lpstr>
      <vt:lpstr>Maintenance of Effort</vt:lpstr>
      <vt:lpstr>Maintenance of Effort</vt:lpstr>
      <vt:lpstr>Coordinated Early Intervening Services (CEIS)  </vt:lpstr>
      <vt:lpstr>Coordinated Early Intervening Services (CEIS) </vt:lpstr>
      <vt:lpstr>Coordinated Early Intervening Services</vt:lpstr>
      <vt:lpstr>Coordinated Early Intervening Services</vt:lpstr>
      <vt:lpstr>Comprehensive Coordinated Early Intervening Services (CCEIS): Significant Disproportionality</vt:lpstr>
      <vt:lpstr>CCEIS / Significant Disproportionality </vt:lpstr>
      <vt:lpstr>CCEIS / Significant Disproportionality </vt:lpstr>
      <vt:lpstr>CCEIS / Significant Disproportionality </vt:lpstr>
      <vt:lpstr>CCEIS / Significant Disproportionality </vt:lpstr>
      <vt:lpstr>CCEIS / Significant Disproportionality </vt:lpstr>
      <vt:lpstr>CCEIS / Significant Disproportionality </vt:lpstr>
      <vt:lpstr>Time and Effort</vt:lpstr>
      <vt:lpstr>Time and Effort</vt:lpstr>
      <vt:lpstr>Time and Effort</vt:lpstr>
      <vt:lpstr>Time and Effort</vt:lpstr>
      <vt:lpstr>Time and Effort</vt:lpstr>
      <vt:lpstr>Time and Effort</vt:lpstr>
      <vt:lpstr>Time and Effort</vt:lpstr>
      <vt:lpstr>Time and Effort</vt:lpstr>
      <vt:lpstr>Time and Effort</vt:lpstr>
      <vt:lpstr>Time and Effort</vt:lpstr>
      <vt:lpstr>COOP / Interlocal co-op</vt:lpstr>
      <vt:lpstr>COOP / Interlocal co-op</vt:lpstr>
      <vt:lpstr>COOP / Interlocal co-op</vt:lpstr>
      <vt:lpstr>COOP / Interlocal co-op</vt:lpstr>
      <vt:lpstr>COOP / Interlocal co-op</vt:lpstr>
      <vt:lpstr>Assurances, LEA Agreement, Closeout, and Consolidated Application</vt:lpstr>
      <vt:lpstr>Assurances and LEA Agreement</vt:lpstr>
      <vt:lpstr>Assurances and LEA Agreement</vt:lpstr>
      <vt:lpstr>Year End Closeout</vt:lpstr>
      <vt:lpstr>Year End Closeout</vt:lpstr>
      <vt:lpstr>IDEA Consolidated Application</vt:lpstr>
      <vt:lpstr>Submitting Expenditure Reports for Reimbursement of Funds</vt:lpstr>
      <vt:lpstr>Expenditure Reporting</vt:lpstr>
      <vt:lpstr>Expenditure Reporting</vt:lpstr>
      <vt:lpstr>Expenditure Reporting</vt:lpstr>
      <vt:lpstr>Expenditure Reporting</vt:lpstr>
      <vt:lpstr>Expenditure Reporting</vt:lpstr>
      <vt:lpstr>PowerPoint Presentation</vt:lpstr>
      <vt:lpstr>PowerPoint Presentation</vt:lpstr>
      <vt:lpstr>PowerPoint Presentation</vt:lpstr>
      <vt:lpstr>Expenditure Reporting</vt:lpstr>
      <vt:lpstr>Proper Use of Codes </vt:lpstr>
      <vt:lpstr>Project 613</vt:lpstr>
      <vt:lpstr>Project 613</vt:lpstr>
      <vt:lpstr>Project 613</vt:lpstr>
      <vt:lpstr>Project 613</vt:lpstr>
      <vt:lpstr>Project 613</vt:lpstr>
      <vt:lpstr>Project 615</vt:lpstr>
      <vt:lpstr>Project 615</vt:lpstr>
      <vt:lpstr>Project 615</vt:lpstr>
      <vt:lpstr>Project 615</vt:lpstr>
      <vt:lpstr>Project 616</vt:lpstr>
      <vt:lpstr>Project 616</vt:lpstr>
      <vt:lpstr>Project 616</vt:lpstr>
      <vt:lpstr>High Need Students</vt:lpstr>
      <vt:lpstr>High Need Students</vt:lpstr>
      <vt:lpstr>High Need Students</vt:lpstr>
      <vt:lpstr>High Need Students</vt:lpstr>
      <vt:lpstr>Lindsey Nicole Henry Scholarship for Children with Disabilities</vt:lpstr>
      <vt:lpstr>Lindsey Nicole Henry Scholarship for Students with Disabilities</vt:lpstr>
      <vt:lpstr>Lindsey Nicole Henry Scholarship for Students with Disabilities</vt:lpstr>
      <vt:lpstr>Lindsey Nicole Henry Scholarship for Students with Disabilities</vt:lpstr>
      <vt:lpstr>Lindsey Nicole Henry Scholarship for Students with Disabilities</vt:lpstr>
      <vt:lpstr>Lindsey Nicole Henry Scholarship for Students with Disabilities</vt:lpstr>
      <vt:lpstr>Finance Resources</vt:lpstr>
      <vt:lpstr>Finance Resources</vt:lpstr>
      <vt:lpstr>Finance Due Dates</vt:lpstr>
      <vt:lpstr>Finance Due Dates</vt:lpstr>
      <vt:lpstr>Finance Due Dates</vt:lpstr>
      <vt:lpstr>Finance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Karen Howard</cp:lastModifiedBy>
  <cp:revision>83</cp:revision>
  <cp:lastPrinted>2019-08-14T13:36:57Z</cp:lastPrinted>
  <dcterms:created xsi:type="dcterms:W3CDTF">2010-04-12T23:12:02Z</dcterms:created>
  <dcterms:modified xsi:type="dcterms:W3CDTF">2019-09-30T16:19:38Z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