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7" r:id="rId4"/>
  </p:sldMasterIdLst>
  <p:notesMasterIdLst>
    <p:notesMasterId r:id="rId110"/>
  </p:notesMasterIdLst>
  <p:sldIdLst>
    <p:sldId id="260" r:id="rId5"/>
    <p:sldId id="261" r:id="rId6"/>
    <p:sldId id="263" r:id="rId7"/>
    <p:sldId id="264" r:id="rId8"/>
    <p:sldId id="265" r:id="rId9"/>
    <p:sldId id="266" r:id="rId10"/>
    <p:sldId id="268" r:id="rId11"/>
    <p:sldId id="269" r:id="rId12"/>
    <p:sldId id="424" r:id="rId13"/>
    <p:sldId id="270" r:id="rId14"/>
    <p:sldId id="271" r:id="rId15"/>
    <p:sldId id="274" r:id="rId16"/>
    <p:sldId id="354" r:id="rId17"/>
    <p:sldId id="275" r:id="rId18"/>
    <p:sldId id="276" r:id="rId19"/>
    <p:sldId id="278" r:id="rId20"/>
    <p:sldId id="279" r:id="rId21"/>
    <p:sldId id="280" r:id="rId22"/>
    <p:sldId id="281" r:id="rId23"/>
    <p:sldId id="367" r:id="rId24"/>
    <p:sldId id="371" r:id="rId25"/>
    <p:sldId id="369" r:id="rId26"/>
    <p:sldId id="283" r:id="rId27"/>
    <p:sldId id="378" r:id="rId28"/>
    <p:sldId id="379" r:id="rId29"/>
    <p:sldId id="380" r:id="rId30"/>
    <p:sldId id="381" r:id="rId31"/>
    <p:sldId id="388" r:id="rId32"/>
    <p:sldId id="386" r:id="rId33"/>
    <p:sldId id="382" r:id="rId34"/>
    <p:sldId id="427" r:id="rId35"/>
    <p:sldId id="428" r:id="rId36"/>
    <p:sldId id="402" r:id="rId37"/>
    <p:sldId id="403" r:id="rId38"/>
    <p:sldId id="404" r:id="rId39"/>
    <p:sldId id="405" r:id="rId40"/>
    <p:sldId id="406" r:id="rId41"/>
    <p:sldId id="407" r:id="rId42"/>
    <p:sldId id="409" r:id="rId43"/>
    <p:sldId id="410" r:id="rId44"/>
    <p:sldId id="411" r:id="rId45"/>
    <p:sldId id="412" r:id="rId46"/>
    <p:sldId id="416" r:id="rId47"/>
    <p:sldId id="417" r:id="rId48"/>
    <p:sldId id="425" r:id="rId49"/>
    <p:sldId id="426" r:id="rId50"/>
    <p:sldId id="418" r:id="rId51"/>
    <p:sldId id="419" r:id="rId52"/>
    <p:sldId id="420" r:id="rId53"/>
    <p:sldId id="391" r:id="rId54"/>
    <p:sldId id="392" r:id="rId55"/>
    <p:sldId id="393" r:id="rId56"/>
    <p:sldId id="394" r:id="rId57"/>
    <p:sldId id="395" r:id="rId58"/>
    <p:sldId id="396" r:id="rId59"/>
    <p:sldId id="397" r:id="rId60"/>
    <p:sldId id="398" r:id="rId61"/>
    <p:sldId id="399" r:id="rId62"/>
    <p:sldId id="400" r:id="rId63"/>
    <p:sldId id="429" r:id="rId64"/>
    <p:sldId id="435" r:id="rId65"/>
    <p:sldId id="436" r:id="rId66"/>
    <p:sldId id="401" r:id="rId67"/>
    <p:sldId id="415" r:id="rId68"/>
    <p:sldId id="413" r:id="rId69"/>
    <p:sldId id="414" r:id="rId70"/>
    <p:sldId id="291" r:id="rId71"/>
    <p:sldId id="292" r:id="rId72"/>
    <p:sldId id="293" r:id="rId73"/>
    <p:sldId id="294" r:id="rId74"/>
    <p:sldId id="295" r:id="rId75"/>
    <p:sldId id="296" r:id="rId76"/>
    <p:sldId id="297" r:id="rId77"/>
    <p:sldId id="298" r:id="rId78"/>
    <p:sldId id="299" r:id="rId79"/>
    <p:sldId id="300" r:id="rId80"/>
    <p:sldId id="423" r:id="rId81"/>
    <p:sldId id="324" r:id="rId82"/>
    <p:sldId id="325" r:id="rId83"/>
    <p:sldId id="326" r:id="rId84"/>
    <p:sldId id="327" r:id="rId85"/>
    <p:sldId id="422" r:id="rId86"/>
    <p:sldId id="329" r:id="rId87"/>
    <p:sldId id="330" r:id="rId88"/>
    <p:sldId id="331" r:id="rId89"/>
    <p:sldId id="421" r:id="rId90"/>
    <p:sldId id="333" r:id="rId91"/>
    <p:sldId id="334" r:id="rId92"/>
    <p:sldId id="361" r:id="rId93"/>
    <p:sldId id="336" r:id="rId94"/>
    <p:sldId id="337" r:id="rId95"/>
    <p:sldId id="338" r:id="rId96"/>
    <p:sldId id="339" r:id="rId97"/>
    <p:sldId id="340" r:id="rId98"/>
    <p:sldId id="341" r:id="rId99"/>
    <p:sldId id="342" r:id="rId100"/>
    <p:sldId id="343" r:id="rId101"/>
    <p:sldId id="351" r:id="rId102"/>
    <p:sldId id="344" r:id="rId103"/>
    <p:sldId id="345" r:id="rId104"/>
    <p:sldId id="346" r:id="rId105"/>
    <p:sldId id="347" r:id="rId106"/>
    <p:sldId id="353" r:id="rId107"/>
    <p:sldId id="365" r:id="rId108"/>
    <p:sldId id="348" r:id="rId10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B6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03" autoAdjust="0"/>
    <p:restoredTop sz="94716"/>
  </p:normalViewPr>
  <p:slideViewPr>
    <p:cSldViewPr snapToGrid="0" snapToObjects="1">
      <p:cViewPr varScale="1">
        <p:scale>
          <a:sx n="64" d="100"/>
          <a:sy n="64" d="100"/>
        </p:scale>
        <p:origin x="840" y="36"/>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BCE25-0FFC-4067-9887-0249A296CE06}" type="datetimeFigureOut">
              <a:rPr lang="en-US" smtClean="0"/>
              <a:t>9/24/2021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D60AF-8633-4885-BDE3-63F569FE4E47}" type="slidenum">
              <a:rPr lang="en-US" smtClean="0"/>
              <a:t>‹#›</a:t>
            </a:fld>
            <a:endParaRPr lang="en-US"/>
          </a:p>
        </p:txBody>
      </p:sp>
    </p:spTree>
    <p:extLst>
      <p:ext uri="{BB962C8B-B14F-4D97-AF65-F5344CB8AC3E}">
        <p14:creationId xmlns:p14="http://schemas.microsoft.com/office/powerpoint/2010/main" val="281572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FD60AF-8633-4885-BDE3-63F569FE4E47}" type="slidenum">
              <a:rPr lang="en-US" smtClean="0"/>
              <a:t>14</a:t>
            </a:fld>
            <a:endParaRPr lang="en-US"/>
          </a:p>
        </p:txBody>
      </p:sp>
    </p:spTree>
    <p:extLst>
      <p:ext uri="{BB962C8B-B14F-4D97-AF65-F5344CB8AC3E}">
        <p14:creationId xmlns:p14="http://schemas.microsoft.com/office/powerpoint/2010/main" val="300151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C384A-8704-455F-A102-5588632D97DD}" type="slidenum">
              <a:rPr lang="en-US" smtClean="0"/>
              <a:t>102</a:t>
            </a:fld>
            <a:endParaRPr lang="en-US"/>
          </a:p>
        </p:txBody>
      </p:sp>
    </p:spTree>
    <p:extLst>
      <p:ext uri="{BB962C8B-B14F-4D97-AF65-F5344CB8AC3E}">
        <p14:creationId xmlns:p14="http://schemas.microsoft.com/office/powerpoint/2010/main" val="2894723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C384A-8704-455F-A102-5588632D97DD}" type="slidenum">
              <a:rPr lang="en-US" smtClean="0"/>
              <a:t>103</a:t>
            </a:fld>
            <a:endParaRPr lang="en-US"/>
          </a:p>
        </p:txBody>
      </p:sp>
    </p:spTree>
    <p:extLst>
      <p:ext uri="{BB962C8B-B14F-4D97-AF65-F5344CB8AC3E}">
        <p14:creationId xmlns:p14="http://schemas.microsoft.com/office/powerpoint/2010/main" val="1203428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278296" y="1122363"/>
            <a:ext cx="4211553" cy="2387600"/>
          </a:xfrm>
        </p:spPr>
        <p:txBody>
          <a:bodyPr anchor="b">
            <a:normAutofit/>
          </a:bodyPr>
          <a:lstStyle>
            <a:lvl1pPr algn="l">
              <a:defRPr sz="3600">
                <a:solidFill>
                  <a:schemeClr val="tx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278296" y="3602038"/>
            <a:ext cx="4211553" cy="1030288"/>
          </a:xfrm>
        </p:spPr>
        <p:txBody>
          <a:bodyPr/>
          <a:lstStyle>
            <a:lvl1pPr marL="0" indent="0" algn="l">
              <a:buNone/>
              <a:defRPr sz="180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p:nvPicPr>
        <p:blipFill rotWithShape="1">
          <a:blip r:embed="rId2"/>
          <a:srcRect t="14013" r="15473"/>
          <a:stretch/>
        </p:blipFill>
        <p:spPr>
          <a:xfrm>
            <a:off x="4489849" y="-1"/>
            <a:ext cx="4654151"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78296" y="5335409"/>
            <a:ext cx="2286000" cy="977387"/>
          </a:xfrm>
          <a:prstGeom prst="rect">
            <a:avLst/>
          </a:prstGeom>
        </p:spPr>
      </p:pic>
    </p:spTree>
    <p:extLst>
      <p:ext uri="{BB962C8B-B14F-4D97-AF65-F5344CB8AC3E}">
        <p14:creationId xmlns:p14="http://schemas.microsoft.com/office/powerpoint/2010/main" val="3013100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20650" y="365126"/>
            <a:ext cx="8702702" cy="1325563"/>
          </a:xfrm>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20650" y="1825625"/>
            <a:ext cx="8702702" cy="4351338"/>
          </a:xfrm>
        </p:spPr>
        <p:txBody>
          <a:bodyPr/>
          <a:lstStyle>
            <a:lvl1pPr>
              <a:lnSpc>
                <a:spcPct val="100000"/>
              </a:lnSpc>
              <a:spcBef>
                <a:spcPts val="900"/>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385372" y="6363319"/>
            <a:ext cx="4474574" cy="365125"/>
          </a:xfrm>
        </p:spPr>
        <p:txBody>
          <a:bodyPr/>
          <a:lstStyle/>
          <a:p>
            <a:endParaRPr lang="en-US"/>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t>‹#›</a:t>
            </a:fld>
            <a:endParaRPr lang="en-US"/>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853901" y="6246549"/>
            <a:ext cx="1127097"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xmlns=""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348546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p:nvPicPr>
        <p:blipFill rotWithShape="1">
          <a:blip r:embed="rId2"/>
          <a:srcRect l="580" t="386" r="-1" b="33489"/>
          <a:stretch/>
        </p:blipFill>
        <p:spPr>
          <a:xfrm>
            <a:off x="0" y="1"/>
            <a:ext cx="9144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275750" y="1709739"/>
            <a:ext cx="4108925" cy="2739495"/>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275750" y="4677834"/>
            <a:ext cx="8592500" cy="1411817"/>
          </a:xfrm>
        </p:spPr>
        <p:txBody>
          <a:bodyPr/>
          <a:lstStyle>
            <a:lvl1pPr marL="0" indent="0">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385372" y="6363319"/>
            <a:ext cx="4474574" cy="365125"/>
          </a:xfrm>
        </p:spPr>
        <p:txBody>
          <a:bodyPr/>
          <a:lstStyle/>
          <a:p>
            <a:endParaRPr lang="en-US"/>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9"/>
            <a:ext cx="387351" cy="365125"/>
          </a:xfrm>
        </p:spPr>
        <p:txBody>
          <a:bodyPr/>
          <a:lstStyle>
            <a:lvl1pPr algn="r">
              <a:defRPr/>
            </a:lvl1pPr>
          </a:lstStyle>
          <a:p>
            <a:fld id="{91AF2B4D-6B12-4EDF-87BB-2B55CECB6611}" type="slidenum">
              <a:rPr lang="en-US" smtClean="0"/>
              <a:pPr/>
              <a:t>‹#›</a:t>
            </a:fld>
            <a:endParaRPr lang="en-US"/>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853901" y="6246549"/>
            <a:ext cx="1127097"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xmlns=""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31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20650" y="365126"/>
            <a:ext cx="8645056" cy="1325563"/>
          </a:xfrm>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20650" y="1825625"/>
            <a:ext cx="4236554"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4629152" y="1825625"/>
            <a:ext cx="4236554"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385372" y="6363319"/>
            <a:ext cx="4474574" cy="365125"/>
          </a:xfrm>
        </p:spPr>
        <p:txBody>
          <a:bodyPr/>
          <a:lstStyle/>
          <a:p>
            <a:endParaRPr lang="en-US"/>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t>‹#›</a:t>
            </a:fld>
            <a:endParaRPr lang="en-US"/>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853901" y="6246549"/>
            <a:ext cx="1127097"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xmlns=""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186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20649" y="365126"/>
            <a:ext cx="8645057" cy="1325563"/>
          </a:xfrm>
        </p:spPr>
        <p:txBody>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20650" y="1703465"/>
            <a:ext cx="423655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4629152" y="1703465"/>
            <a:ext cx="423655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385372" y="6363319"/>
            <a:ext cx="4474574" cy="365125"/>
          </a:xfrm>
        </p:spPr>
        <p:txBody>
          <a:bodyPr/>
          <a:lstStyle/>
          <a:p>
            <a:endParaRPr lang="en-US"/>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t>‹#›</a:t>
            </a:fld>
            <a:endParaRPr lang="en-US"/>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853901" y="6246549"/>
            <a:ext cx="1127097"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xmlns=""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20650" y="2527377"/>
            <a:ext cx="4236554" cy="36495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4629152" y="2527377"/>
            <a:ext cx="4236554" cy="36495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47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20649" y="365126"/>
            <a:ext cx="8678025" cy="1325563"/>
          </a:xfrm>
        </p:spPr>
        <p:txBody>
          <a:bodyPr/>
          <a:lstStyle/>
          <a:p>
            <a:r>
              <a:rPr lang="en-US" smtClean="0"/>
              <a:t>Click to edit Master title style</a:t>
            </a:r>
            <a:endParaRPr lang="en-US" dirty="0"/>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385372" y="6363319"/>
            <a:ext cx="4474574" cy="365125"/>
          </a:xfrm>
        </p:spPr>
        <p:txBody>
          <a:bodyPr/>
          <a:lstStyle/>
          <a:p>
            <a:endParaRPr lang="en-US"/>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t>‹#›</a:t>
            </a:fld>
            <a:endParaRPr lang="en-US"/>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853901" y="6246549"/>
            <a:ext cx="1127097"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xmlns=""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6177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9/24/2021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74371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278296" y="365126"/>
            <a:ext cx="8237054"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278296" y="1825625"/>
            <a:ext cx="8237054"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563172" y="6356351"/>
            <a:ext cx="4474574" cy="365125"/>
          </a:xfrm>
          <a:prstGeom prst="rect">
            <a:avLst/>
          </a:prstGeom>
        </p:spPr>
        <p:txBody>
          <a:bodyPr vert="horz" lIns="91440" tIns="45720" rIns="91440" bIns="45720" rtlCol="0" anchor="ctr"/>
          <a:lstStyle>
            <a:lvl1pPr algn="l">
              <a:defRPr sz="900">
                <a:solidFill>
                  <a:schemeClr val="accent6"/>
                </a:solidFill>
              </a:defRPr>
            </a:lvl1pPr>
          </a:lstStyle>
          <a:p>
            <a:endParaRPr lang="en-US"/>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96982" y="6356351"/>
            <a:ext cx="466190" cy="365125"/>
          </a:xfrm>
          <a:prstGeom prst="rect">
            <a:avLst/>
          </a:prstGeom>
        </p:spPr>
        <p:txBody>
          <a:bodyPr vert="horz" lIns="91440" tIns="45720" rIns="91440" bIns="45720" rtlCol="0" anchor="ctr"/>
          <a:lstStyle>
            <a:lvl1pPr algn="l">
              <a:defRPr sz="900">
                <a:solidFill>
                  <a:schemeClr val="accent6"/>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426260686"/>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tx1"/>
        </a:buClr>
        <a:buFont typeface="Arial" panose="020B0604020202020204" pitchFamily="34" charset="0"/>
        <a:buChar char="•"/>
        <a:defRPr sz="24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Clr>
          <a:schemeClr val="tx1"/>
        </a:buClr>
        <a:buFont typeface="Arial" panose="020B0604020202020204" pitchFamily="34" charset="0"/>
        <a:buChar char="•"/>
        <a:defRPr sz="21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2A72-1566-C340-A75C-979E29DF6192}"/>
              </a:ext>
            </a:extLst>
          </p:cNvPr>
          <p:cNvSpPr>
            <a:spLocks noGrp="1"/>
          </p:cNvSpPr>
          <p:nvPr>
            <p:ph type="ctrTitle"/>
          </p:nvPr>
        </p:nvSpPr>
        <p:spPr>
          <a:xfrm>
            <a:off x="103420" y="996696"/>
            <a:ext cx="4386429" cy="2124876"/>
          </a:xfrm>
        </p:spPr>
        <p:txBody>
          <a:bodyPr>
            <a:normAutofit fontScale="90000"/>
          </a:bodyPr>
          <a:lstStyle/>
          <a:p>
            <a:r>
              <a:rPr lang="en-US" dirty="0">
                <a:solidFill>
                  <a:schemeClr val="accent5"/>
                </a:solidFill>
                <a:cs typeface="Times New Roman" panose="02020603050405020304" pitchFamily="18" charset="0"/>
              </a:rPr>
              <a:t>Financial Management of </a:t>
            </a:r>
            <a:br>
              <a:rPr lang="en-US" dirty="0">
                <a:solidFill>
                  <a:schemeClr val="accent5"/>
                </a:solidFill>
                <a:cs typeface="Times New Roman" panose="02020603050405020304" pitchFamily="18" charset="0"/>
              </a:rPr>
            </a:br>
            <a:r>
              <a:rPr lang="en-US" dirty="0">
                <a:solidFill>
                  <a:schemeClr val="accent5"/>
                </a:solidFill>
                <a:cs typeface="Times New Roman" panose="02020603050405020304" pitchFamily="18" charset="0"/>
              </a:rPr>
              <a:t>Special Education Programs</a:t>
            </a:r>
            <a:br>
              <a:rPr lang="en-US" dirty="0">
                <a:solidFill>
                  <a:schemeClr val="accent5"/>
                </a:solidFill>
                <a:cs typeface="Times New Roman" panose="02020603050405020304" pitchFamily="18" charset="0"/>
              </a:rPr>
            </a:br>
            <a:r>
              <a:rPr lang="en-US" dirty="0">
                <a:solidFill>
                  <a:schemeClr val="accent5"/>
                </a:solidFill>
                <a:cs typeface="Times New Roman" panose="02020603050405020304" pitchFamily="18" charset="0"/>
              </a:rPr>
              <a:t>Federal IDEA Part B Funds</a:t>
            </a:r>
            <a:endParaRPr lang="en-US" dirty="0">
              <a:solidFill>
                <a:schemeClr val="accent5"/>
              </a:solidFill>
            </a:endParaRPr>
          </a:p>
        </p:txBody>
      </p:sp>
      <p:sp>
        <p:nvSpPr>
          <p:cNvPr id="3" name="Subtitle 2">
            <a:extLst>
              <a:ext uri="{FF2B5EF4-FFF2-40B4-BE49-F238E27FC236}">
                <a16:creationId xmlns:a16="http://schemas.microsoft.com/office/drawing/2014/main" id="{FA7BCB10-F0AD-B745-9D5D-AE75FE0F02D2}"/>
              </a:ext>
            </a:extLst>
          </p:cNvPr>
          <p:cNvSpPr>
            <a:spLocks noGrp="1"/>
          </p:cNvSpPr>
          <p:nvPr>
            <p:ph type="subTitle" idx="1"/>
          </p:nvPr>
        </p:nvSpPr>
        <p:spPr/>
        <p:txBody>
          <a:bodyPr>
            <a:normAutofit/>
          </a:bodyPr>
          <a:lstStyle/>
          <a:p>
            <a:r>
              <a:rPr lang="en-US" sz="2400" dirty="0">
                <a:solidFill>
                  <a:schemeClr val="accent5"/>
                </a:solidFill>
              </a:rPr>
              <a:t>Special Education Services</a:t>
            </a:r>
          </a:p>
        </p:txBody>
      </p:sp>
    </p:spTree>
    <p:extLst>
      <p:ext uri="{BB962C8B-B14F-4D97-AF65-F5344CB8AC3E}">
        <p14:creationId xmlns:p14="http://schemas.microsoft.com/office/powerpoint/2010/main" val="702489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45" y="412954"/>
            <a:ext cx="8266471" cy="622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62188" y="5120640"/>
            <a:ext cx="2465492" cy="43349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2188" y="4675239"/>
            <a:ext cx="2465492" cy="353961"/>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73299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5"/>
                </a:solidFill>
              </a:rPr>
              <a:t>Finance Resources</a:t>
            </a:r>
          </a:p>
        </p:txBody>
      </p:sp>
      <p:sp>
        <p:nvSpPr>
          <p:cNvPr id="3" name="Content Placeholder 2"/>
          <p:cNvSpPr>
            <a:spLocks noGrp="1"/>
          </p:cNvSpPr>
          <p:nvPr>
            <p:ph idx="1"/>
          </p:nvPr>
        </p:nvSpPr>
        <p:spPr>
          <a:xfrm>
            <a:off x="220650" y="1607574"/>
            <a:ext cx="8702702" cy="4569389"/>
          </a:xfrm>
        </p:spPr>
        <p:txBody>
          <a:bodyPr>
            <a:normAutofit fontScale="70000" lnSpcReduction="20000"/>
          </a:bodyPr>
          <a:lstStyle/>
          <a:p>
            <a:pPr marL="0" indent="0">
              <a:buNone/>
            </a:pPr>
            <a:r>
              <a:rPr lang="en-US" sz="3200" dirty="0"/>
              <a:t>http://</a:t>
            </a:r>
            <a:r>
              <a:rPr lang="en-US" sz="3200" dirty="0" err="1"/>
              <a:t>ok.gov</a:t>
            </a:r>
            <a:r>
              <a:rPr lang="en-US" sz="3200" dirty="0"/>
              <a:t>/</a:t>
            </a:r>
            <a:r>
              <a:rPr lang="en-US" sz="3200" dirty="0" err="1"/>
              <a:t>sde</a:t>
            </a:r>
            <a:r>
              <a:rPr lang="en-US" sz="3200" dirty="0"/>
              <a:t>/finance</a:t>
            </a:r>
          </a:p>
          <a:p>
            <a:r>
              <a:rPr lang="en-US" sz="3200" dirty="0"/>
              <a:t>Due date for financial activities</a:t>
            </a:r>
          </a:p>
          <a:p>
            <a:r>
              <a:rPr lang="en-US" sz="3200" dirty="0" smtClean="0"/>
              <a:t>Frequently asked questions-Maintenance </a:t>
            </a:r>
            <a:r>
              <a:rPr lang="en-US" sz="3200" dirty="0"/>
              <a:t>of Effort </a:t>
            </a:r>
          </a:p>
          <a:p>
            <a:r>
              <a:rPr lang="en-US" sz="3200" dirty="0"/>
              <a:t>Time and </a:t>
            </a:r>
            <a:r>
              <a:rPr lang="en-US" sz="3200" dirty="0" smtClean="0"/>
              <a:t>Effort Samples and FAQ</a:t>
            </a:r>
          </a:p>
          <a:p>
            <a:r>
              <a:rPr lang="en-US" sz="3200" dirty="0" smtClean="0"/>
              <a:t>Board Policy Sample </a:t>
            </a:r>
            <a:endParaRPr lang="en-US" sz="3200" dirty="0"/>
          </a:p>
          <a:p>
            <a:r>
              <a:rPr lang="en-US" sz="3200" dirty="0"/>
              <a:t>High Need Student Application</a:t>
            </a:r>
          </a:p>
          <a:p>
            <a:r>
              <a:rPr lang="en-US" sz="3200" dirty="0"/>
              <a:t>COOP/Interlocal </a:t>
            </a:r>
            <a:r>
              <a:rPr lang="en-US" sz="3200" dirty="0" smtClean="0"/>
              <a:t>Coop Application</a:t>
            </a:r>
            <a:endParaRPr lang="en-US" sz="3200" dirty="0"/>
          </a:p>
          <a:p>
            <a:r>
              <a:rPr lang="en-US" sz="3200" dirty="0"/>
              <a:t>Lindsey Nicole Henry </a:t>
            </a:r>
            <a:r>
              <a:rPr lang="en-US" sz="3200" dirty="0" smtClean="0"/>
              <a:t>Scholarship</a:t>
            </a:r>
          </a:p>
          <a:p>
            <a:r>
              <a:rPr lang="en-US" sz="3200" dirty="0" smtClean="0"/>
              <a:t>ARP Guidance</a:t>
            </a:r>
          </a:p>
          <a:p>
            <a:r>
              <a:rPr lang="en-US" sz="3200" dirty="0" smtClean="0"/>
              <a:t>CloseOut Power Point</a:t>
            </a:r>
          </a:p>
          <a:p>
            <a:r>
              <a:rPr lang="en-US" sz="3200" dirty="0" smtClean="0"/>
              <a:t>Finance Funding Manual</a:t>
            </a:r>
          </a:p>
          <a:p>
            <a:r>
              <a:rPr lang="en-US" sz="3200" dirty="0" smtClean="0"/>
              <a:t>Joint Federal Programs Claims Procedures </a:t>
            </a:r>
            <a:endParaRPr lang="en-US" sz="3200" dirty="0"/>
          </a:p>
        </p:txBody>
      </p:sp>
    </p:spTree>
    <p:extLst>
      <p:ext uri="{BB962C8B-B14F-4D97-AF65-F5344CB8AC3E}">
        <p14:creationId xmlns:p14="http://schemas.microsoft.com/office/powerpoint/2010/main" val="29430566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5"/>
                </a:solidFill>
              </a:rPr>
              <a:t>Finance Due Dates</a:t>
            </a:r>
          </a:p>
        </p:txBody>
      </p:sp>
      <p:sp>
        <p:nvSpPr>
          <p:cNvPr id="3" name="Content Placeholder 2"/>
          <p:cNvSpPr>
            <a:spLocks noGrp="1"/>
          </p:cNvSpPr>
          <p:nvPr>
            <p:ph idx="1"/>
          </p:nvPr>
        </p:nvSpPr>
        <p:spPr>
          <a:xfrm>
            <a:off x="457200" y="1417638"/>
            <a:ext cx="8229600" cy="4708525"/>
          </a:xfrm>
        </p:spPr>
        <p:txBody>
          <a:bodyPr>
            <a:normAutofit fontScale="85000" lnSpcReduction="20000"/>
          </a:bodyPr>
          <a:lstStyle/>
          <a:p>
            <a:pPr marL="0" indent="0">
              <a:buNone/>
            </a:pPr>
            <a:r>
              <a:rPr lang="en-US" sz="3200" dirty="0" smtClean="0"/>
              <a:t>For the new fiscal year ;</a:t>
            </a:r>
          </a:p>
          <a:p>
            <a:pPr marL="0" indent="0">
              <a:buNone/>
            </a:pPr>
            <a:endParaRPr lang="en-US" sz="3200" dirty="0"/>
          </a:p>
          <a:p>
            <a:pPr marL="0" indent="0">
              <a:buNone/>
            </a:pPr>
            <a:r>
              <a:rPr lang="en-US" sz="3200" dirty="0" smtClean="0"/>
              <a:t>GMS opens </a:t>
            </a:r>
            <a:r>
              <a:rPr lang="en-US" sz="3200" dirty="0"/>
              <a:t>first Friday in May </a:t>
            </a:r>
            <a:endParaRPr lang="en-US" sz="3200" dirty="0" smtClean="0"/>
          </a:p>
          <a:p>
            <a:pPr marL="0" indent="0">
              <a:buNone/>
            </a:pPr>
            <a:endParaRPr lang="en-US" sz="3200" dirty="0"/>
          </a:p>
          <a:p>
            <a:pPr marL="0" indent="0">
              <a:buNone/>
            </a:pPr>
            <a:r>
              <a:rPr lang="en-US" sz="3200" dirty="0" smtClean="0"/>
              <a:t>Due prior to July 1</a:t>
            </a:r>
            <a:endParaRPr lang="en-US" sz="3200" dirty="0"/>
          </a:p>
          <a:p>
            <a:pPr lvl="1"/>
            <a:r>
              <a:rPr lang="en-US" sz="3200" dirty="0" smtClean="0"/>
              <a:t>Assurances</a:t>
            </a:r>
          </a:p>
          <a:p>
            <a:pPr lvl="1"/>
            <a:r>
              <a:rPr lang="en-US" sz="3200" dirty="0" smtClean="0"/>
              <a:t>LEA Agreement</a:t>
            </a:r>
          </a:p>
          <a:p>
            <a:pPr lvl="1"/>
            <a:endParaRPr lang="en-US" sz="3200" dirty="0"/>
          </a:p>
          <a:p>
            <a:pPr marL="0" indent="0">
              <a:buNone/>
            </a:pPr>
            <a:r>
              <a:rPr lang="en-US" sz="3200" dirty="0"/>
              <a:t>Due by the fourth Friday of July </a:t>
            </a:r>
          </a:p>
          <a:p>
            <a:pPr lvl="1"/>
            <a:r>
              <a:rPr lang="en-US" sz="3200" dirty="0"/>
              <a:t>Tier </a:t>
            </a:r>
            <a:r>
              <a:rPr lang="en-US" sz="3200" dirty="0" smtClean="0"/>
              <a:t>I  </a:t>
            </a:r>
            <a:r>
              <a:rPr lang="en-US" sz="3200" dirty="0"/>
              <a:t>Out-of-State Residential Application</a:t>
            </a:r>
          </a:p>
          <a:p>
            <a:pPr lvl="1"/>
            <a:r>
              <a:rPr lang="en-US" sz="3200" dirty="0"/>
              <a:t>Tier </a:t>
            </a:r>
            <a:r>
              <a:rPr lang="en-US" sz="3200" dirty="0" smtClean="0"/>
              <a:t>II  </a:t>
            </a:r>
            <a:r>
              <a:rPr lang="en-US" sz="3200" dirty="0"/>
              <a:t>High Needs Application</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7988881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5"/>
                </a:solidFill>
              </a:rPr>
              <a:t>Finance Due Dates</a:t>
            </a:r>
          </a:p>
        </p:txBody>
      </p:sp>
      <p:sp>
        <p:nvSpPr>
          <p:cNvPr id="3" name="Content Placeholder 2"/>
          <p:cNvSpPr>
            <a:spLocks noGrp="1"/>
          </p:cNvSpPr>
          <p:nvPr>
            <p:ph idx="1"/>
          </p:nvPr>
        </p:nvSpPr>
        <p:spPr>
          <a:xfrm>
            <a:off x="220650" y="1914115"/>
            <a:ext cx="8702702" cy="4351338"/>
          </a:xfrm>
        </p:spPr>
        <p:txBody>
          <a:bodyPr>
            <a:normAutofit/>
          </a:bodyPr>
          <a:lstStyle/>
          <a:p>
            <a:pPr marL="0" indent="0">
              <a:buNone/>
            </a:pPr>
            <a:r>
              <a:rPr lang="en-US" sz="3200" dirty="0" smtClean="0"/>
              <a:t>October 31, 2021 </a:t>
            </a:r>
          </a:p>
          <a:p>
            <a:pPr lvl="1"/>
            <a:r>
              <a:rPr lang="en-US" sz="2900" dirty="0" smtClean="0"/>
              <a:t>IDEA and ARP Consolidated Applications</a:t>
            </a:r>
          </a:p>
          <a:p>
            <a:pPr marL="0" indent="0">
              <a:buNone/>
            </a:pPr>
            <a:r>
              <a:rPr lang="en-US" sz="3200" dirty="0" smtClean="0"/>
              <a:t>June 3, 2022</a:t>
            </a:r>
            <a:r>
              <a:rPr lang="en-US" sz="3200" b="1" dirty="0" smtClean="0"/>
              <a:t> </a:t>
            </a:r>
            <a:endParaRPr lang="en-US" sz="3200" b="1" dirty="0"/>
          </a:p>
          <a:p>
            <a:pPr lvl="1"/>
            <a:r>
              <a:rPr lang="en-US" sz="3200" dirty="0" smtClean="0"/>
              <a:t>Last day to file a payable claim to be guaranteed payment by June 30</a:t>
            </a:r>
          </a:p>
          <a:p>
            <a:pPr marL="0" indent="0">
              <a:buNone/>
            </a:pPr>
            <a:r>
              <a:rPr lang="en-US" sz="3200" dirty="0" smtClean="0"/>
              <a:t>June 30, 2022 </a:t>
            </a:r>
            <a:endParaRPr lang="en-US" sz="3200" dirty="0"/>
          </a:p>
          <a:p>
            <a:pPr lvl="1"/>
            <a:r>
              <a:rPr lang="en-US" sz="3200" dirty="0" smtClean="0"/>
              <a:t>Last day to submit a budget amendment    </a:t>
            </a:r>
            <a:endParaRPr lang="en-US" sz="3200" dirty="0"/>
          </a:p>
          <a:p>
            <a:pPr lvl="1"/>
            <a:endParaRPr lang="en-US" dirty="0"/>
          </a:p>
          <a:p>
            <a:pPr lvl="1"/>
            <a:endParaRPr lang="en-US" dirty="0"/>
          </a:p>
        </p:txBody>
      </p:sp>
    </p:spTree>
    <p:extLst>
      <p:ext uri="{BB962C8B-B14F-4D97-AF65-F5344CB8AC3E}">
        <p14:creationId xmlns:p14="http://schemas.microsoft.com/office/powerpoint/2010/main" val="156098677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5"/>
                </a:solidFill>
              </a:rPr>
              <a:t>Finance Due Dates</a:t>
            </a:r>
          </a:p>
        </p:txBody>
      </p:sp>
      <p:sp>
        <p:nvSpPr>
          <p:cNvPr id="3" name="Content Placeholder 2"/>
          <p:cNvSpPr>
            <a:spLocks noGrp="1"/>
          </p:cNvSpPr>
          <p:nvPr>
            <p:ph idx="1"/>
          </p:nvPr>
        </p:nvSpPr>
        <p:spPr/>
        <p:txBody>
          <a:bodyPr>
            <a:normAutofit/>
          </a:bodyPr>
          <a:lstStyle/>
          <a:p>
            <a:pPr marL="0" indent="0">
              <a:buNone/>
            </a:pPr>
            <a:r>
              <a:rPr lang="en-US" sz="3200" dirty="0"/>
              <a:t>August 1</a:t>
            </a:r>
            <a:r>
              <a:rPr lang="en-US" sz="3200" b="1" dirty="0"/>
              <a:t> </a:t>
            </a:r>
          </a:p>
          <a:p>
            <a:pPr lvl="1"/>
            <a:r>
              <a:rPr lang="en-US" sz="3200" dirty="0"/>
              <a:t>Expenditure Reports </a:t>
            </a:r>
            <a:r>
              <a:rPr lang="en-US" sz="3200" dirty="0" smtClean="0"/>
              <a:t>Due, (all expenditure reports submitted after August 1 are subject to the approval of the State Board of Education)</a:t>
            </a:r>
          </a:p>
          <a:p>
            <a:pPr lvl="1"/>
            <a:endParaRPr lang="en-US" sz="3200" dirty="0"/>
          </a:p>
          <a:p>
            <a:pPr marL="0" indent="0">
              <a:buNone/>
            </a:pPr>
            <a:r>
              <a:rPr lang="en-US" sz="3200" dirty="0" smtClean="0"/>
              <a:t>September </a:t>
            </a:r>
            <a:r>
              <a:rPr lang="en-US" sz="3200" dirty="0"/>
              <a:t>1</a:t>
            </a:r>
            <a:r>
              <a:rPr lang="en-US" sz="3200" b="1" dirty="0"/>
              <a:t> </a:t>
            </a:r>
          </a:p>
          <a:p>
            <a:pPr lvl="1"/>
            <a:r>
              <a:rPr lang="en-US" sz="3200" dirty="0"/>
              <a:t>District Closeout </a:t>
            </a:r>
            <a:endParaRPr lang="en-US" sz="3200" dirty="0" smtClean="0"/>
          </a:p>
          <a:p>
            <a:pPr lvl="1"/>
            <a:endParaRPr lang="en-US" sz="3200" dirty="0"/>
          </a:p>
          <a:p>
            <a:pPr lvl="1"/>
            <a:endParaRPr lang="en-US" sz="3200" dirty="0" smtClean="0"/>
          </a:p>
          <a:p>
            <a:pPr lvl="1"/>
            <a:endParaRPr lang="en-US" dirty="0"/>
          </a:p>
          <a:p>
            <a:pPr lvl="1"/>
            <a:endParaRPr lang="en-US" dirty="0"/>
          </a:p>
        </p:txBody>
      </p:sp>
    </p:spTree>
    <p:extLst>
      <p:ext uri="{BB962C8B-B14F-4D97-AF65-F5344CB8AC3E}">
        <p14:creationId xmlns:p14="http://schemas.microsoft.com/office/powerpoint/2010/main" val="210302738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lstStyle/>
          <a:p>
            <a:r>
              <a:rPr lang="en-US" dirty="0" smtClean="0"/>
              <a:t>			   </a:t>
            </a:r>
            <a:r>
              <a:rPr lang="en-US" sz="3600" dirty="0" smtClean="0">
                <a:solidFill>
                  <a:schemeClr val="accent5"/>
                </a:solidFill>
              </a:rPr>
              <a:t>Finance Due Dates</a:t>
            </a:r>
            <a:endParaRPr lang="en-US" sz="3600" dirty="0">
              <a:solidFill>
                <a:schemeClr val="accent5"/>
              </a:solidFill>
            </a:endParaRPr>
          </a:p>
        </p:txBody>
      </p:sp>
      <p:sp>
        <p:nvSpPr>
          <p:cNvPr id="3" name="Content Placeholder 2"/>
          <p:cNvSpPr>
            <a:spLocks noGrp="1"/>
          </p:cNvSpPr>
          <p:nvPr>
            <p:ph idx="1"/>
          </p:nvPr>
        </p:nvSpPr>
        <p:spPr/>
        <p:txBody>
          <a:bodyPr>
            <a:normAutofit lnSpcReduction="10000"/>
          </a:bodyPr>
          <a:lstStyle/>
          <a:p>
            <a:pPr marL="0" indent="0">
              <a:buNone/>
            </a:pPr>
            <a:r>
              <a:rPr lang="en-US" sz="3200" dirty="0" smtClean="0"/>
              <a:t>December </a:t>
            </a:r>
            <a:r>
              <a:rPr lang="en-US" sz="3200" dirty="0"/>
              <a:t>1</a:t>
            </a:r>
          </a:p>
          <a:p>
            <a:pPr lvl="1"/>
            <a:r>
              <a:rPr lang="en-US" sz="3200" dirty="0"/>
              <a:t>Submission of completed Lindsey Nicole Henry Scholarship Application </a:t>
            </a:r>
            <a:endParaRPr lang="en-US" sz="3200" dirty="0" smtClean="0"/>
          </a:p>
          <a:p>
            <a:pPr lvl="1"/>
            <a:endParaRPr lang="en-US" sz="3200" dirty="0" smtClean="0"/>
          </a:p>
          <a:p>
            <a:pPr lvl="1"/>
            <a:r>
              <a:rPr lang="en-US" sz="3200" dirty="0" smtClean="0"/>
              <a:t>Project </a:t>
            </a:r>
            <a:r>
              <a:rPr lang="en-US" sz="3200" dirty="0"/>
              <a:t>615 Application.  LEAs not submitting an application by December 1 will forfeit their allocation.  These funds will be re-allocated to LEAs with a submitted application.</a:t>
            </a:r>
            <a:r>
              <a:rPr lang="en-US" sz="4000" dirty="0"/>
              <a:t> </a:t>
            </a:r>
            <a:endParaRPr lang="en-US" sz="3200" dirty="0" smtClean="0"/>
          </a:p>
          <a:p>
            <a:pPr lvl="1"/>
            <a:endParaRPr lang="en-US" sz="3200" dirty="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261452379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5"/>
                </a:solidFill>
              </a:rPr>
              <a:t>Finance Team</a:t>
            </a:r>
          </a:p>
        </p:txBody>
      </p:sp>
      <p:sp>
        <p:nvSpPr>
          <p:cNvPr id="3" name="Content Placeholder 2"/>
          <p:cNvSpPr>
            <a:spLocks noGrp="1"/>
          </p:cNvSpPr>
          <p:nvPr>
            <p:ph idx="1"/>
          </p:nvPr>
        </p:nvSpPr>
        <p:spPr>
          <a:xfrm>
            <a:off x="457200" y="1773936"/>
            <a:ext cx="8229600" cy="4352227"/>
          </a:xfrm>
        </p:spPr>
        <p:txBody>
          <a:bodyPr>
            <a:normAutofit fontScale="92500" lnSpcReduction="10000"/>
          </a:bodyPr>
          <a:lstStyle/>
          <a:p>
            <a:r>
              <a:rPr lang="en-US" b="1" dirty="0"/>
              <a:t>Ashlee </a:t>
            </a:r>
            <a:r>
              <a:rPr lang="en-US" b="1" dirty="0" smtClean="0"/>
              <a:t>Henson,	</a:t>
            </a:r>
            <a:r>
              <a:rPr lang="en-US" dirty="0" smtClean="0"/>
              <a:t>Finance </a:t>
            </a:r>
            <a:r>
              <a:rPr lang="en-US" dirty="0"/>
              <a:t>Specialist  </a:t>
            </a:r>
            <a:r>
              <a:rPr lang="en-US" dirty="0" smtClean="0"/>
              <a:t>       (</a:t>
            </a:r>
            <a:r>
              <a:rPr lang="en-US" dirty="0"/>
              <a:t>405) 521-4857</a:t>
            </a:r>
          </a:p>
          <a:p>
            <a:r>
              <a:rPr lang="en-US" b="1" dirty="0"/>
              <a:t>Carole </a:t>
            </a:r>
            <a:r>
              <a:rPr lang="en-US" b="1" dirty="0" smtClean="0"/>
              <a:t>Tomlin,	</a:t>
            </a:r>
            <a:r>
              <a:rPr lang="en-US" dirty="0" smtClean="0"/>
              <a:t>Finance </a:t>
            </a:r>
            <a:r>
              <a:rPr lang="en-US" dirty="0"/>
              <a:t>Specialist </a:t>
            </a:r>
            <a:r>
              <a:rPr lang="en-US" dirty="0" smtClean="0"/>
              <a:t>	   (</a:t>
            </a:r>
            <a:r>
              <a:rPr lang="en-US" dirty="0"/>
              <a:t>405) 521-2335</a:t>
            </a:r>
          </a:p>
          <a:p>
            <a:r>
              <a:rPr lang="en-US" b="1" dirty="0"/>
              <a:t>Janet </a:t>
            </a:r>
            <a:r>
              <a:rPr lang="en-US" b="1" dirty="0" smtClean="0"/>
              <a:t>Felton,		</a:t>
            </a:r>
            <a:r>
              <a:rPr lang="en-US" dirty="0" smtClean="0"/>
              <a:t>Finance </a:t>
            </a:r>
            <a:r>
              <a:rPr lang="en-US" dirty="0"/>
              <a:t>Specialist </a:t>
            </a:r>
            <a:r>
              <a:rPr lang="en-US" dirty="0" smtClean="0"/>
              <a:t>	   (</a:t>
            </a:r>
            <a:r>
              <a:rPr lang="en-US" dirty="0"/>
              <a:t>405) </a:t>
            </a:r>
            <a:r>
              <a:rPr lang="en-US" dirty="0" smtClean="0"/>
              <a:t>522-1578</a:t>
            </a:r>
          </a:p>
          <a:p>
            <a:r>
              <a:rPr lang="en-US" b="1" dirty="0" smtClean="0"/>
              <a:t>Nathan Goad,</a:t>
            </a:r>
            <a:r>
              <a:rPr lang="en-US" dirty="0" smtClean="0"/>
              <a:t>		Project 613 Specialist    (405) 521-4867</a:t>
            </a:r>
          </a:p>
          <a:p>
            <a:r>
              <a:rPr lang="en-US" b="1" dirty="0"/>
              <a:t>Stacy </a:t>
            </a:r>
            <a:r>
              <a:rPr lang="en-US" b="1" dirty="0" smtClean="0"/>
              <a:t>Eden,		</a:t>
            </a:r>
            <a:r>
              <a:rPr lang="en-US" dirty="0" smtClean="0"/>
              <a:t>LNHS </a:t>
            </a:r>
            <a:r>
              <a:rPr lang="en-US" dirty="0"/>
              <a:t>Specialist </a:t>
            </a:r>
            <a:r>
              <a:rPr lang="en-US" dirty="0" smtClean="0"/>
              <a:t>            (</a:t>
            </a:r>
            <a:r>
              <a:rPr lang="en-US" dirty="0"/>
              <a:t>405) </a:t>
            </a:r>
            <a:r>
              <a:rPr lang="en-US" dirty="0" smtClean="0"/>
              <a:t>521-4876</a:t>
            </a:r>
          </a:p>
          <a:p>
            <a:r>
              <a:rPr lang="en-US" b="1" dirty="0" smtClean="0"/>
              <a:t>Crystal Royalty,	</a:t>
            </a:r>
            <a:r>
              <a:rPr lang="en-US" dirty="0" smtClean="0"/>
              <a:t>LNHS Specialist             (405) 521-2372</a:t>
            </a:r>
            <a:endParaRPr lang="en-US" dirty="0"/>
          </a:p>
          <a:p>
            <a:r>
              <a:rPr lang="en-US" b="1" dirty="0"/>
              <a:t>Karen </a:t>
            </a:r>
            <a:r>
              <a:rPr lang="en-US" b="1" dirty="0" smtClean="0"/>
              <a:t>Howard,	</a:t>
            </a:r>
            <a:r>
              <a:rPr lang="en-US" dirty="0" smtClean="0"/>
              <a:t>Finance </a:t>
            </a:r>
            <a:r>
              <a:rPr lang="en-US" dirty="0"/>
              <a:t>Director  </a:t>
            </a:r>
            <a:r>
              <a:rPr lang="en-US" dirty="0" smtClean="0"/>
              <a:t>          (</a:t>
            </a:r>
            <a:r>
              <a:rPr lang="en-US" dirty="0"/>
              <a:t>405) </a:t>
            </a:r>
            <a:r>
              <a:rPr lang="en-US" dirty="0" smtClean="0"/>
              <a:t>521-3587</a:t>
            </a:r>
          </a:p>
          <a:p>
            <a:pPr marL="0" indent="0">
              <a:buNone/>
            </a:pPr>
            <a:endParaRPr lang="en-US" dirty="0"/>
          </a:p>
          <a:p>
            <a:pPr marL="0" indent="0">
              <a:buNone/>
            </a:pPr>
            <a:r>
              <a:rPr lang="en-US" dirty="0" smtClean="0"/>
              <a:t>  Email address </a:t>
            </a:r>
          </a:p>
          <a:p>
            <a:r>
              <a:rPr lang="en-US" dirty="0"/>
              <a:t>f</a:t>
            </a:r>
            <a:r>
              <a:rPr lang="en-US" dirty="0" smtClean="0"/>
              <a:t>irst name.last name@sde.ok.gov</a:t>
            </a:r>
            <a:endParaRPr lang="en-US" dirty="0"/>
          </a:p>
        </p:txBody>
      </p:sp>
    </p:spTree>
    <p:extLst>
      <p:ext uri="{BB962C8B-B14F-4D97-AF65-F5344CB8AC3E}">
        <p14:creationId xmlns:p14="http://schemas.microsoft.com/office/powerpoint/2010/main" val="310949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6" end="6"/>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8" end="8"/>
                                            </p:tx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p:cTn id="55"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62" y="228600"/>
            <a:ext cx="8561438" cy="6570406"/>
          </a:xfrm>
          <a:prstGeom prst="rect">
            <a:avLst/>
          </a:prstGeom>
        </p:spPr>
      </p:pic>
      <p:sp>
        <p:nvSpPr>
          <p:cNvPr id="3" name="Rectangle 2"/>
          <p:cNvSpPr/>
          <p:nvPr/>
        </p:nvSpPr>
        <p:spPr>
          <a:xfrm>
            <a:off x="6515947" y="5601548"/>
            <a:ext cx="1930400" cy="21674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556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5"/>
                </a:solidFill>
              </a:rPr>
              <a:t>Maintenance of Effort</a:t>
            </a:r>
          </a:p>
        </p:txBody>
      </p:sp>
      <p:sp>
        <p:nvSpPr>
          <p:cNvPr id="3" name="Content Placeholder 2"/>
          <p:cNvSpPr>
            <a:spLocks noGrp="1"/>
          </p:cNvSpPr>
          <p:nvPr>
            <p:ph idx="1"/>
          </p:nvPr>
        </p:nvSpPr>
        <p:spPr/>
        <p:txBody>
          <a:bodyPr/>
          <a:lstStyle/>
          <a:p>
            <a:pPr marL="0" indent="0">
              <a:buNone/>
            </a:pPr>
            <a:r>
              <a:rPr lang="en-US" sz="3200" dirty="0" smtClean="0"/>
              <a:t>LEAs must </a:t>
            </a:r>
            <a:r>
              <a:rPr lang="en-US" sz="3200" dirty="0"/>
              <a:t>maintain 100</a:t>
            </a:r>
            <a:r>
              <a:rPr lang="en-US" sz="3200" dirty="0" smtClean="0"/>
              <a:t>% </a:t>
            </a:r>
            <a:r>
              <a:rPr lang="en-US" sz="3200" dirty="0"/>
              <a:t>level of expenditures from State and/or Local funds spent on special education and related services.</a:t>
            </a:r>
          </a:p>
          <a:p>
            <a:endParaRPr lang="en-US" dirty="0"/>
          </a:p>
        </p:txBody>
      </p:sp>
    </p:spTree>
    <p:extLst>
      <p:ext uri="{BB962C8B-B14F-4D97-AF65-F5344CB8AC3E}">
        <p14:creationId xmlns:p14="http://schemas.microsoft.com/office/powerpoint/2010/main" val="2888030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25358"/>
          </a:xfrm>
        </p:spPr>
        <p:txBody>
          <a:bodyPr>
            <a:normAutofit/>
          </a:bodyPr>
          <a:lstStyle/>
          <a:p>
            <a:pPr algn="ctr"/>
            <a:r>
              <a:rPr lang="en-US" sz="3600" dirty="0">
                <a:solidFill>
                  <a:schemeClr val="accent5"/>
                </a:solidFill>
              </a:rPr>
              <a:t>Maintenance of Effort</a:t>
            </a:r>
          </a:p>
        </p:txBody>
      </p:sp>
      <p:sp>
        <p:nvSpPr>
          <p:cNvPr id="3" name="Content Placeholder 2"/>
          <p:cNvSpPr>
            <a:spLocks noGrp="1"/>
          </p:cNvSpPr>
          <p:nvPr>
            <p:ph idx="1"/>
          </p:nvPr>
        </p:nvSpPr>
        <p:spPr>
          <a:xfrm>
            <a:off x="420624" y="1417638"/>
            <a:ext cx="8229600" cy="4525963"/>
          </a:xfrm>
        </p:spPr>
        <p:txBody>
          <a:bodyPr/>
          <a:lstStyle/>
          <a:p>
            <a:pPr marL="0" indent="0">
              <a:buNone/>
            </a:pPr>
            <a:r>
              <a:rPr lang="en-US" sz="3200" dirty="0" smtClean="0"/>
              <a:t>An LEA may use one of four methods to demonstrate they have met MOE requirements under IDEA.  </a:t>
            </a:r>
          </a:p>
          <a:p>
            <a:pPr marL="0" indent="0">
              <a:buNone/>
            </a:pPr>
            <a:endParaRPr lang="en-US" sz="3200" dirty="0" smtClean="0"/>
          </a:p>
          <a:p>
            <a:pPr lvl="1">
              <a:buFont typeface="Arial" panose="020B0604020202020204" pitchFamily="34" charset="0"/>
              <a:buChar char="•"/>
            </a:pPr>
            <a:r>
              <a:rPr lang="en-US" sz="3200" dirty="0" smtClean="0"/>
              <a:t>	local total expenditures</a:t>
            </a:r>
          </a:p>
          <a:p>
            <a:pPr lvl="1">
              <a:buFont typeface="Arial" panose="020B0604020202020204" pitchFamily="34" charset="0"/>
              <a:buChar char="•"/>
            </a:pPr>
            <a:r>
              <a:rPr lang="en-US" sz="3200" dirty="0" smtClean="0"/>
              <a:t>	local per capita</a:t>
            </a:r>
          </a:p>
          <a:p>
            <a:pPr lvl="1">
              <a:buFont typeface="Arial" panose="020B0604020202020204" pitchFamily="34" charset="0"/>
              <a:buChar char="•"/>
            </a:pPr>
            <a:r>
              <a:rPr lang="en-US" sz="3200" dirty="0" smtClean="0"/>
              <a:t>	state and local total expenditures</a:t>
            </a:r>
          </a:p>
          <a:p>
            <a:pPr lvl="1">
              <a:buFont typeface="Arial" panose="020B0604020202020204" pitchFamily="34" charset="0"/>
              <a:buChar char="•"/>
            </a:pPr>
            <a:r>
              <a:rPr lang="en-US" sz="3200" dirty="0" smtClean="0"/>
              <a:t>	state and local per capita</a:t>
            </a:r>
          </a:p>
          <a:p>
            <a:endParaRPr lang="en-US" dirty="0"/>
          </a:p>
        </p:txBody>
      </p:sp>
    </p:spTree>
    <p:extLst>
      <p:ext uri="{BB962C8B-B14F-4D97-AF65-F5344CB8AC3E}">
        <p14:creationId xmlns:p14="http://schemas.microsoft.com/office/powerpoint/2010/main" val="159343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5"/>
                </a:solidFill>
              </a:rPr>
              <a:t>Maintenance of Effort</a:t>
            </a:r>
          </a:p>
        </p:txBody>
      </p:sp>
      <p:sp>
        <p:nvSpPr>
          <p:cNvPr id="3" name="Content Placeholder 2"/>
          <p:cNvSpPr>
            <a:spLocks noGrp="1"/>
          </p:cNvSpPr>
          <p:nvPr>
            <p:ph idx="1"/>
          </p:nvPr>
        </p:nvSpPr>
        <p:spPr/>
        <p:txBody>
          <a:bodyPr>
            <a:normAutofit fontScale="92500" lnSpcReduction="20000"/>
          </a:bodyPr>
          <a:lstStyle/>
          <a:p>
            <a:pPr marL="0" indent="0">
              <a:buNone/>
            </a:pPr>
            <a:r>
              <a:rPr lang="en-US" sz="3200" dirty="0" smtClean="0"/>
              <a:t>Oklahoma </a:t>
            </a:r>
            <a:r>
              <a:rPr lang="en-US" sz="3200" dirty="0"/>
              <a:t>Cost Accounting System (OCAS</a:t>
            </a:r>
            <a:r>
              <a:rPr lang="en-US" sz="3200" dirty="0" smtClean="0"/>
              <a:t>) calculates using just 2 ways:</a:t>
            </a:r>
            <a:endParaRPr lang="en-US" sz="3200" dirty="0"/>
          </a:p>
          <a:p>
            <a:pPr lvl="1"/>
            <a:r>
              <a:rPr lang="en-US" sz="3200" dirty="0"/>
              <a:t>The total expenditures of the LEA for special education and related </a:t>
            </a:r>
            <a:r>
              <a:rPr lang="en-US" sz="3200" dirty="0" smtClean="0"/>
              <a:t>services (state and local).</a:t>
            </a:r>
            <a:endParaRPr lang="en-US" sz="3200" dirty="0"/>
          </a:p>
          <a:p>
            <a:pPr lvl="1"/>
            <a:r>
              <a:rPr lang="en-US" sz="3200" dirty="0"/>
              <a:t>Per capita amount spent on children receiving special education </a:t>
            </a:r>
            <a:r>
              <a:rPr lang="en-US" sz="3200" dirty="0" smtClean="0"/>
              <a:t>services (state and local).</a:t>
            </a:r>
            <a:endParaRPr lang="en-US" sz="3200" dirty="0"/>
          </a:p>
          <a:p>
            <a:pPr marL="0" indent="0">
              <a:buNone/>
            </a:pPr>
            <a:r>
              <a:rPr lang="en-US" sz="3200" dirty="0"/>
              <a:t>If </a:t>
            </a:r>
            <a:r>
              <a:rPr lang="en-US" sz="3200" dirty="0" smtClean="0"/>
              <a:t>both, </a:t>
            </a:r>
            <a:r>
              <a:rPr lang="en-US" sz="3200" dirty="0"/>
              <a:t>the total </a:t>
            </a:r>
            <a:r>
              <a:rPr lang="en-US" sz="3200" dirty="0" smtClean="0"/>
              <a:t>amount of expenditures </a:t>
            </a:r>
            <a:r>
              <a:rPr lang="en-US" sz="3200" dirty="0"/>
              <a:t>and the per capita amount decreased in the second (i.e., subsequent) year, the LEA has failed to meet the MOE requirement.</a:t>
            </a:r>
          </a:p>
          <a:p>
            <a:endParaRPr lang="en-US" dirty="0"/>
          </a:p>
        </p:txBody>
      </p:sp>
    </p:spTree>
    <p:extLst>
      <p:ext uri="{BB962C8B-B14F-4D97-AF65-F5344CB8AC3E}">
        <p14:creationId xmlns:p14="http://schemas.microsoft.com/office/powerpoint/2010/main" val="1077121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5"/>
                </a:solidFill>
              </a:rPr>
              <a:t>Maintenance of Effort</a:t>
            </a:r>
          </a:p>
        </p:txBody>
      </p:sp>
      <p:sp>
        <p:nvSpPr>
          <p:cNvPr id="3" name="Content Placeholder 2"/>
          <p:cNvSpPr>
            <a:spLocks noGrp="1"/>
          </p:cNvSpPr>
          <p:nvPr>
            <p:ph idx="1"/>
          </p:nvPr>
        </p:nvSpPr>
        <p:spPr>
          <a:xfrm>
            <a:off x="220650" y="1533832"/>
            <a:ext cx="8702702" cy="4643131"/>
          </a:xfrm>
        </p:spPr>
        <p:txBody>
          <a:bodyPr>
            <a:noAutofit/>
          </a:bodyPr>
          <a:lstStyle/>
          <a:p>
            <a:pPr marL="0" indent="0">
              <a:buNone/>
            </a:pPr>
            <a:r>
              <a:rPr lang="en-US" sz="2800" dirty="0"/>
              <a:t>Districts are required to input MOE data information when completing their new fiscal year LEA Agreement</a:t>
            </a:r>
            <a:r>
              <a:rPr lang="en-US" sz="2800" dirty="0" smtClean="0"/>
              <a:t>.</a:t>
            </a:r>
          </a:p>
          <a:p>
            <a:pPr marL="0" indent="0">
              <a:buNone/>
            </a:pPr>
            <a:r>
              <a:rPr lang="en-US" sz="2800" dirty="0" smtClean="0"/>
              <a:t>IDEA </a:t>
            </a:r>
            <a:r>
              <a:rPr lang="en-US" sz="2800" dirty="0"/>
              <a:t>Part B budgets cannot be approved unless the MOE tab has been completed and the district has demonstrated compliance.</a:t>
            </a:r>
          </a:p>
          <a:p>
            <a:pPr marL="0" indent="0">
              <a:buNone/>
            </a:pPr>
            <a:r>
              <a:rPr lang="en-US" sz="2800" dirty="0" smtClean="0"/>
              <a:t>All MOE data </a:t>
            </a:r>
            <a:r>
              <a:rPr lang="en-US" sz="2800" dirty="0"/>
              <a:t>information must match data submitted through Oklahoma Cost Accounting Services (OCAS</a:t>
            </a:r>
            <a:r>
              <a:rPr lang="en-US" sz="2800" dirty="0" smtClean="0"/>
              <a:t>).</a:t>
            </a:r>
          </a:p>
          <a:p>
            <a:pPr marL="0" indent="0">
              <a:buNone/>
            </a:pPr>
            <a:r>
              <a:rPr lang="en-US" sz="2800" dirty="0" smtClean="0"/>
              <a:t>LEAs must update the MOE data in their LEA Agreement once their data has been certified through OCAS. </a:t>
            </a:r>
            <a:endParaRPr lang="en-US" sz="2800" dirty="0"/>
          </a:p>
          <a:p>
            <a:endParaRPr lang="en-US" sz="3200" dirty="0"/>
          </a:p>
        </p:txBody>
      </p:sp>
    </p:spTree>
    <p:extLst>
      <p:ext uri="{BB962C8B-B14F-4D97-AF65-F5344CB8AC3E}">
        <p14:creationId xmlns:p14="http://schemas.microsoft.com/office/powerpoint/2010/main" val="1397126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5"/>
                </a:solidFill>
              </a:rPr>
              <a:t>Maintenance of Effort</a:t>
            </a:r>
          </a:p>
        </p:txBody>
      </p:sp>
      <p:sp>
        <p:nvSpPr>
          <p:cNvPr id="3" name="Content Placeholder 2"/>
          <p:cNvSpPr>
            <a:spLocks noGrp="1"/>
          </p:cNvSpPr>
          <p:nvPr>
            <p:ph idx="1"/>
          </p:nvPr>
        </p:nvSpPr>
        <p:spPr/>
        <p:txBody>
          <a:bodyPr/>
          <a:lstStyle/>
          <a:p>
            <a:pPr marL="0" indent="0">
              <a:buNone/>
            </a:pPr>
            <a:r>
              <a:rPr lang="en-US" sz="3200" dirty="0"/>
              <a:t>If an LEA receives notification that the MOE requirement has not been met, an opportunity will be provided for the LEA to submit documentation of allowable exceptions. </a:t>
            </a:r>
          </a:p>
          <a:p>
            <a:endParaRPr lang="en-US" dirty="0"/>
          </a:p>
        </p:txBody>
      </p:sp>
    </p:spTree>
    <p:extLst>
      <p:ext uri="{BB962C8B-B14F-4D97-AF65-F5344CB8AC3E}">
        <p14:creationId xmlns:p14="http://schemas.microsoft.com/office/powerpoint/2010/main" val="1023044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5"/>
                </a:solidFill>
              </a:rPr>
              <a:t>Maintenance of Effort</a:t>
            </a:r>
          </a:p>
        </p:txBody>
      </p:sp>
      <p:sp>
        <p:nvSpPr>
          <p:cNvPr id="3" name="Content Placeholder 2"/>
          <p:cNvSpPr>
            <a:spLocks noGrp="1"/>
          </p:cNvSpPr>
          <p:nvPr>
            <p:ph idx="1"/>
          </p:nvPr>
        </p:nvSpPr>
        <p:spPr/>
        <p:txBody>
          <a:bodyPr/>
          <a:lstStyle/>
          <a:p>
            <a:pPr marL="0" indent="0">
              <a:buNone/>
            </a:pPr>
            <a:r>
              <a:rPr lang="en-US" sz="3200" dirty="0"/>
              <a:t>Exceptions:</a:t>
            </a:r>
          </a:p>
          <a:p>
            <a:pPr lvl="1"/>
            <a:r>
              <a:rPr lang="en-US" sz="3200" dirty="0"/>
              <a:t>Voluntary departure, by retirement or otherwise, or departure for just cause, of special education or related services personnel.</a:t>
            </a:r>
          </a:p>
          <a:p>
            <a:pPr lvl="1"/>
            <a:r>
              <a:rPr lang="en-US" sz="3200" dirty="0"/>
              <a:t>A decrease in the enrollment of children with disabilities.</a:t>
            </a:r>
          </a:p>
          <a:p>
            <a:endParaRPr lang="en-US" dirty="0"/>
          </a:p>
        </p:txBody>
      </p:sp>
    </p:spTree>
    <p:extLst>
      <p:ext uri="{BB962C8B-B14F-4D97-AF65-F5344CB8AC3E}">
        <p14:creationId xmlns:p14="http://schemas.microsoft.com/office/powerpoint/2010/main" val="1147907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5"/>
                </a:solidFill>
              </a:rPr>
              <a:t>Maintenance of Effort</a:t>
            </a:r>
          </a:p>
        </p:txBody>
      </p:sp>
      <p:sp>
        <p:nvSpPr>
          <p:cNvPr id="3" name="Content Placeholder 2"/>
          <p:cNvSpPr>
            <a:spLocks noGrp="1"/>
          </p:cNvSpPr>
          <p:nvPr>
            <p:ph idx="1"/>
          </p:nvPr>
        </p:nvSpPr>
        <p:spPr>
          <a:xfrm>
            <a:off x="457200" y="1417638"/>
            <a:ext cx="8229600" cy="5211762"/>
          </a:xfrm>
        </p:spPr>
        <p:txBody>
          <a:bodyPr>
            <a:normAutofit lnSpcReduction="10000"/>
          </a:bodyPr>
          <a:lstStyle/>
          <a:p>
            <a:pPr marL="0" indent="0">
              <a:buNone/>
            </a:pPr>
            <a:r>
              <a:rPr lang="en-US" sz="2800" dirty="0"/>
              <a:t>Exceptions:</a:t>
            </a:r>
          </a:p>
          <a:p>
            <a:pPr lvl="1"/>
            <a:r>
              <a:rPr lang="en-US" sz="2800" dirty="0"/>
              <a:t>The termination of the obligation of the agency, consistent with this part, to provide a program of special education to a particular child with a disability that is an exceptionally costly program, as determined by the SEA, because the child</a:t>
            </a:r>
          </a:p>
          <a:p>
            <a:pPr lvl="2"/>
            <a:r>
              <a:rPr lang="en-US" sz="2800" dirty="0"/>
              <a:t>has left the jurisdiction of the </a:t>
            </a:r>
            <a:r>
              <a:rPr lang="en-US" sz="2800" dirty="0" smtClean="0"/>
              <a:t>agency;</a:t>
            </a:r>
          </a:p>
          <a:p>
            <a:pPr lvl="2"/>
            <a:r>
              <a:rPr lang="en-US" sz="2800" dirty="0"/>
              <a:t>has reached the age at which the obligation of the agency to provide Free Appropriate Public Education to the child has terminated; or</a:t>
            </a:r>
          </a:p>
          <a:p>
            <a:pPr lvl="2"/>
            <a:r>
              <a:rPr lang="en-US" sz="2800" dirty="0" smtClean="0"/>
              <a:t>no </a:t>
            </a:r>
            <a:r>
              <a:rPr lang="en-US" sz="2800" dirty="0"/>
              <a:t>longer need the program of special education.</a:t>
            </a:r>
          </a:p>
          <a:p>
            <a:endParaRPr lang="en-US" dirty="0"/>
          </a:p>
        </p:txBody>
      </p:sp>
    </p:spTree>
    <p:extLst>
      <p:ext uri="{BB962C8B-B14F-4D97-AF65-F5344CB8AC3E}">
        <p14:creationId xmlns:p14="http://schemas.microsoft.com/office/powerpoint/2010/main" val="3887413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5"/>
                </a:solidFill>
              </a:rPr>
              <a:t>Maintenance of Effort</a:t>
            </a:r>
          </a:p>
        </p:txBody>
      </p:sp>
      <p:sp>
        <p:nvSpPr>
          <p:cNvPr id="3" name="Content Placeholder 2"/>
          <p:cNvSpPr>
            <a:spLocks noGrp="1"/>
          </p:cNvSpPr>
          <p:nvPr>
            <p:ph idx="1"/>
          </p:nvPr>
        </p:nvSpPr>
        <p:spPr/>
        <p:txBody>
          <a:bodyPr/>
          <a:lstStyle/>
          <a:p>
            <a:pPr marL="0" indent="0">
              <a:buNone/>
            </a:pPr>
            <a:r>
              <a:rPr lang="en-US" sz="3200" dirty="0" smtClean="0"/>
              <a:t>Exceptions:</a:t>
            </a:r>
            <a:endParaRPr lang="en-US" sz="3200" dirty="0"/>
          </a:p>
          <a:p>
            <a:pPr lvl="1"/>
            <a:r>
              <a:rPr lang="en-US" sz="3200" dirty="0"/>
              <a:t>The termination of costly expenditures for  long-term purchases, such as the acquisition of equipment or the construction of school facilities; or</a:t>
            </a:r>
          </a:p>
          <a:p>
            <a:pPr lvl="1"/>
            <a:r>
              <a:rPr lang="en-US" sz="3200" dirty="0"/>
              <a:t>The assumption of cost by the high cost fund operated by the SEA.</a:t>
            </a:r>
          </a:p>
          <a:p>
            <a:endParaRPr lang="en-US" dirty="0"/>
          </a:p>
        </p:txBody>
      </p:sp>
    </p:spTree>
    <p:extLst>
      <p:ext uri="{BB962C8B-B14F-4D97-AF65-F5344CB8AC3E}">
        <p14:creationId xmlns:p14="http://schemas.microsoft.com/office/powerpoint/2010/main" val="568973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0650" y="365126"/>
            <a:ext cx="8702702" cy="910609"/>
          </a:xfrm>
        </p:spPr>
        <p:txBody>
          <a:bodyPr>
            <a:normAutofit/>
          </a:bodyPr>
          <a:lstStyle/>
          <a:p>
            <a:pPr algn="ctr"/>
            <a:r>
              <a:rPr lang="en-US" sz="3600" dirty="0">
                <a:solidFill>
                  <a:schemeClr val="accent5"/>
                </a:solidFill>
              </a:rPr>
              <a:t>Federal IDEA Part B Funds</a:t>
            </a:r>
          </a:p>
        </p:txBody>
      </p:sp>
      <p:sp>
        <p:nvSpPr>
          <p:cNvPr id="7" name="Content Placeholder 6"/>
          <p:cNvSpPr>
            <a:spLocks noGrp="1"/>
          </p:cNvSpPr>
          <p:nvPr>
            <p:ph idx="1"/>
          </p:nvPr>
        </p:nvSpPr>
        <p:spPr/>
        <p:txBody>
          <a:bodyPr>
            <a:normAutofit/>
          </a:bodyPr>
          <a:lstStyle/>
          <a:p>
            <a:pPr marL="0" indent="0">
              <a:buNone/>
            </a:pPr>
            <a:r>
              <a:rPr lang="en-US" sz="3200" dirty="0"/>
              <a:t>IDEA Part B funds are Federal funds the Local Education Agency (LEA) receives to help support the special education program and implement IDEA</a:t>
            </a:r>
            <a:r>
              <a:rPr lang="en-US" sz="3200" dirty="0" smtClean="0"/>
              <a:t>.</a:t>
            </a:r>
          </a:p>
          <a:p>
            <a:pPr marL="0" indent="0">
              <a:buNone/>
            </a:pPr>
            <a:endParaRPr lang="en-US" sz="3200" dirty="0"/>
          </a:p>
          <a:p>
            <a:pPr marL="0" indent="0">
              <a:buNone/>
            </a:pPr>
            <a:r>
              <a:rPr lang="en-US" sz="3200" dirty="0" smtClean="0"/>
              <a:t>All federal funds are to be used on a reimbursement basis only.</a:t>
            </a:r>
            <a:endParaRPr lang="en-US" sz="3200" dirty="0"/>
          </a:p>
        </p:txBody>
      </p:sp>
    </p:spTree>
    <p:extLst>
      <p:ext uri="{BB962C8B-B14F-4D97-AF65-F5344CB8AC3E}">
        <p14:creationId xmlns:p14="http://schemas.microsoft.com/office/powerpoint/2010/main" val="549013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971" y="4781973"/>
            <a:ext cx="6415269" cy="1775277"/>
          </a:xfrm>
        </p:spPr>
        <p:txBody>
          <a:bodyPr>
            <a:normAutofit fontScale="90000"/>
          </a:bodyPr>
          <a:lstStyle/>
          <a:p>
            <a:pPr algn="ctr"/>
            <a:r>
              <a:rPr lang="en-US" dirty="0" smtClean="0">
                <a:solidFill>
                  <a:srgbClr val="0070C0"/>
                </a:solidFill>
              </a:rPr>
              <a:t>			</a:t>
            </a:r>
            <a:r>
              <a:rPr lang="en-US" sz="4400" b="0" dirty="0" smtClean="0">
                <a:solidFill>
                  <a:schemeClr val="accent5"/>
                </a:solidFill>
              </a:rPr>
              <a:t>Miscoding is not</a:t>
            </a:r>
            <a:br>
              <a:rPr lang="en-US" sz="4400" b="0" dirty="0" smtClean="0">
                <a:solidFill>
                  <a:schemeClr val="accent5"/>
                </a:solidFill>
              </a:rPr>
            </a:br>
            <a:r>
              <a:rPr lang="en-US" sz="4400" b="0" dirty="0" smtClean="0">
                <a:solidFill>
                  <a:schemeClr val="accent5"/>
                </a:solidFill>
              </a:rPr>
              <a:t>   			an Exception</a:t>
            </a:r>
            <a:r>
              <a:rPr lang="en-US" b="0" dirty="0">
                <a:solidFill>
                  <a:schemeClr val="accent5"/>
                </a:solidFill>
              </a:rPr>
              <a:t/>
            </a:r>
            <a:br>
              <a:rPr lang="en-US" b="0" dirty="0">
                <a:solidFill>
                  <a:schemeClr val="accent5"/>
                </a:solidFill>
              </a:rPr>
            </a:br>
            <a:endParaRPr lang="en-US" b="0" dirty="0">
              <a:solidFill>
                <a:schemeClr val="accent5"/>
              </a:solidFill>
            </a:endParaRPr>
          </a:p>
        </p:txBody>
      </p:sp>
    </p:spTree>
    <p:extLst>
      <p:ext uri="{BB962C8B-B14F-4D97-AF65-F5344CB8AC3E}">
        <p14:creationId xmlns:p14="http://schemas.microsoft.com/office/powerpoint/2010/main" val="171535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5750" y="4984955"/>
            <a:ext cx="8592500" cy="1104696"/>
          </a:xfrm>
        </p:spPr>
        <p:txBody>
          <a:bodyPr>
            <a:normAutofit lnSpcReduction="10000"/>
          </a:bodyPr>
          <a:lstStyle/>
          <a:p>
            <a:r>
              <a:rPr lang="en-US" sz="4000" dirty="0" smtClean="0">
                <a:solidFill>
                  <a:schemeClr val="accent5"/>
                </a:solidFill>
              </a:rPr>
              <a:t>	There </a:t>
            </a:r>
            <a:r>
              <a:rPr lang="en-US" sz="4000" dirty="0">
                <a:solidFill>
                  <a:schemeClr val="accent5"/>
                </a:solidFill>
              </a:rPr>
              <a:t>are no </a:t>
            </a:r>
            <a:r>
              <a:rPr lang="en-US" sz="4000" dirty="0" smtClean="0">
                <a:solidFill>
                  <a:schemeClr val="accent5"/>
                </a:solidFill>
              </a:rPr>
              <a:t>exceptions </a:t>
            </a:r>
            <a:r>
              <a:rPr lang="en-US" sz="4000" dirty="0">
                <a:solidFill>
                  <a:schemeClr val="accent5"/>
                </a:solidFill>
              </a:rPr>
              <a:t>under </a:t>
            </a:r>
            <a:r>
              <a:rPr lang="en-US" sz="4000" dirty="0" smtClean="0">
                <a:solidFill>
                  <a:schemeClr val="accent5"/>
                </a:solidFill>
              </a:rPr>
              <a:t>				IDEA </a:t>
            </a:r>
            <a:r>
              <a:rPr lang="en-US" sz="4000" dirty="0">
                <a:solidFill>
                  <a:schemeClr val="accent5"/>
                </a:solidFill>
              </a:rPr>
              <a:t>for Covid 19</a:t>
            </a:r>
          </a:p>
          <a:p>
            <a:endParaRPr lang="en-US" dirty="0"/>
          </a:p>
        </p:txBody>
      </p:sp>
    </p:spTree>
    <p:extLst>
      <p:ext uri="{BB962C8B-B14F-4D97-AF65-F5344CB8AC3E}">
        <p14:creationId xmlns:p14="http://schemas.microsoft.com/office/powerpoint/2010/main" val="173033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81113"/>
          </a:xfrm>
        </p:spPr>
        <p:txBody>
          <a:bodyPr/>
          <a:lstStyle/>
          <a:p>
            <a:r>
              <a:rPr lang="en-US" dirty="0" smtClean="0"/>
              <a:t>			</a:t>
            </a:r>
            <a:r>
              <a:rPr lang="en-US" sz="3600" dirty="0" smtClean="0">
                <a:solidFill>
                  <a:schemeClr val="accent5"/>
                </a:solidFill>
              </a:rPr>
              <a:t>Maintenance of Effort</a:t>
            </a:r>
            <a:endParaRPr lang="en-US" sz="3600" dirty="0">
              <a:solidFill>
                <a:schemeClr val="accent5"/>
              </a:solidFill>
            </a:endParaRPr>
          </a:p>
        </p:txBody>
      </p:sp>
      <p:sp>
        <p:nvSpPr>
          <p:cNvPr id="3" name="Content Placeholder 2"/>
          <p:cNvSpPr>
            <a:spLocks noGrp="1"/>
          </p:cNvSpPr>
          <p:nvPr>
            <p:ph idx="1"/>
          </p:nvPr>
        </p:nvSpPr>
        <p:spPr/>
        <p:txBody>
          <a:bodyPr>
            <a:normAutofit lnSpcReduction="10000"/>
          </a:bodyPr>
          <a:lstStyle/>
          <a:p>
            <a:pPr marL="0" indent="0">
              <a:buNone/>
            </a:pPr>
            <a:r>
              <a:rPr lang="en-US" sz="3200" dirty="0" smtClean="0"/>
              <a:t>Oklahoma State Department of Education-Special </a:t>
            </a:r>
            <a:r>
              <a:rPr lang="en-US" sz="3200" dirty="0"/>
              <a:t>Education </a:t>
            </a:r>
            <a:r>
              <a:rPr lang="en-US" sz="3200" dirty="0" smtClean="0"/>
              <a:t>Services (OSDE-SES) </a:t>
            </a:r>
            <a:r>
              <a:rPr lang="en-US" sz="3200" dirty="0"/>
              <a:t>can assist your district</a:t>
            </a:r>
          </a:p>
          <a:p>
            <a:pPr marL="0" indent="0">
              <a:buNone/>
            </a:pPr>
            <a:endParaRPr lang="en-US" sz="3200" dirty="0"/>
          </a:p>
          <a:p>
            <a:pPr lvl="1"/>
            <a:r>
              <a:rPr lang="en-US" sz="3200" dirty="0" smtClean="0"/>
              <a:t>SES </a:t>
            </a:r>
            <a:r>
              <a:rPr lang="en-US" sz="3200" dirty="0"/>
              <a:t>will receive a list of LEAs failing to meet MOE.</a:t>
            </a:r>
          </a:p>
          <a:p>
            <a:pPr lvl="1"/>
            <a:endParaRPr lang="en-US" sz="3200" dirty="0"/>
          </a:p>
          <a:p>
            <a:pPr lvl="1"/>
            <a:r>
              <a:rPr lang="en-US" sz="3200" dirty="0"/>
              <a:t>Working with LEAs, SES will contact and request specific documentation.</a:t>
            </a:r>
          </a:p>
          <a:p>
            <a:endParaRPr lang="en-US" dirty="0"/>
          </a:p>
        </p:txBody>
      </p:sp>
    </p:spTree>
    <p:extLst>
      <p:ext uri="{BB962C8B-B14F-4D97-AF65-F5344CB8AC3E}">
        <p14:creationId xmlns:p14="http://schemas.microsoft.com/office/powerpoint/2010/main" val="3940449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5"/>
                </a:solidFill>
              </a:rPr>
              <a:t>Maintenance of Effort</a:t>
            </a:r>
          </a:p>
        </p:txBody>
      </p:sp>
      <p:sp>
        <p:nvSpPr>
          <p:cNvPr id="3" name="Content Placeholder 2"/>
          <p:cNvSpPr>
            <a:spLocks noGrp="1"/>
          </p:cNvSpPr>
          <p:nvPr>
            <p:ph idx="1"/>
          </p:nvPr>
        </p:nvSpPr>
        <p:spPr/>
        <p:txBody>
          <a:bodyPr/>
          <a:lstStyle/>
          <a:p>
            <a:pPr marL="0" indent="0">
              <a:buNone/>
            </a:pPr>
            <a:r>
              <a:rPr lang="en-US" sz="3200" dirty="0"/>
              <a:t>LEAs failing to then meet MOE, will be issued a citation, and a reduction to their State Aid funding.</a:t>
            </a:r>
          </a:p>
          <a:p>
            <a:pPr marL="0" indent="0">
              <a:buNone/>
            </a:pPr>
            <a:r>
              <a:rPr lang="en-US" sz="3200" dirty="0"/>
              <a:t>Everyone loses when MOE is not met, funds leave your district and our State.</a:t>
            </a:r>
          </a:p>
          <a:p>
            <a:pPr marL="0" indent="0">
              <a:buNone/>
            </a:pPr>
            <a:r>
              <a:rPr lang="en-US" sz="3200" dirty="0"/>
              <a:t>Paying the penalty does not reduce your base.  You must maintain the MOE base set prior to the penalty.</a:t>
            </a:r>
          </a:p>
          <a:p>
            <a:endParaRPr lang="en-US" dirty="0"/>
          </a:p>
        </p:txBody>
      </p:sp>
    </p:spTree>
    <p:extLst>
      <p:ext uri="{BB962C8B-B14F-4D97-AF65-F5344CB8AC3E}">
        <p14:creationId xmlns:p14="http://schemas.microsoft.com/office/powerpoint/2010/main" val="2469831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858" y="3030795"/>
            <a:ext cx="8339855" cy="1091379"/>
          </a:xfrm>
        </p:spPr>
        <p:txBody>
          <a:bodyPr>
            <a:normAutofit/>
          </a:bodyPr>
          <a:lstStyle/>
          <a:p>
            <a:r>
              <a:rPr lang="en-US" dirty="0"/>
              <a:t>Assurances, LEA Agreement</a:t>
            </a:r>
            <a:r>
              <a:rPr lang="en-US" dirty="0" smtClean="0"/>
              <a:t>, </a:t>
            </a:r>
            <a:r>
              <a:rPr lang="en-US" dirty="0"/>
              <a:t>and Consolidated Application</a:t>
            </a:r>
          </a:p>
        </p:txBody>
      </p:sp>
    </p:spTree>
    <p:extLst>
      <p:ext uri="{BB962C8B-B14F-4D97-AF65-F5344CB8AC3E}">
        <p14:creationId xmlns:p14="http://schemas.microsoft.com/office/powerpoint/2010/main" val="105861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5"/>
                </a:solidFill>
              </a:rPr>
              <a:t>Assurances and LEA Agreement</a:t>
            </a:r>
          </a:p>
        </p:txBody>
      </p:sp>
      <p:sp>
        <p:nvSpPr>
          <p:cNvPr id="3" name="Content Placeholder 2"/>
          <p:cNvSpPr>
            <a:spLocks noGrp="1"/>
          </p:cNvSpPr>
          <p:nvPr>
            <p:ph idx="1"/>
          </p:nvPr>
        </p:nvSpPr>
        <p:spPr/>
        <p:txBody>
          <a:bodyPr>
            <a:normAutofit/>
          </a:bodyPr>
          <a:lstStyle/>
          <a:p>
            <a:pPr marL="0" indent="0">
              <a:buNone/>
            </a:pPr>
            <a:r>
              <a:rPr lang="en-US" sz="3200" dirty="0"/>
              <a:t>Superintendents must complete Assurances and LEA Agreements each year prior to the start of the new fiscal year.</a:t>
            </a:r>
          </a:p>
          <a:p>
            <a:pPr marL="0" indent="0">
              <a:buNone/>
            </a:pPr>
            <a:r>
              <a:rPr lang="en-US" sz="3200" dirty="0"/>
              <a:t>Assurances and LEA Agreements are required by law to be completed </a:t>
            </a:r>
            <a:r>
              <a:rPr lang="en-US" sz="3200" b="1" dirty="0">
                <a:solidFill>
                  <a:schemeClr val="accent5"/>
                </a:solidFill>
              </a:rPr>
              <a:t>prior</a:t>
            </a:r>
            <a:r>
              <a:rPr lang="en-US" sz="3200" dirty="0"/>
              <a:t> to July 1st.</a:t>
            </a:r>
          </a:p>
          <a:p>
            <a:pPr marL="0" indent="0">
              <a:buNone/>
            </a:pPr>
            <a:r>
              <a:rPr lang="en-US" sz="3200" dirty="0"/>
              <a:t>Assurances and LEA Agreements must be completed before the IDEA Consolidated Application will be available.</a:t>
            </a:r>
          </a:p>
        </p:txBody>
      </p:sp>
    </p:spTree>
    <p:extLst>
      <p:ext uri="{BB962C8B-B14F-4D97-AF65-F5344CB8AC3E}">
        <p14:creationId xmlns:p14="http://schemas.microsoft.com/office/powerpoint/2010/main" val="3269281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5"/>
                </a:solidFill>
              </a:rPr>
              <a:t>Assurances and LEA Agreement</a:t>
            </a:r>
          </a:p>
        </p:txBody>
      </p:sp>
      <p:sp>
        <p:nvSpPr>
          <p:cNvPr id="3" name="Content Placeholder 2"/>
          <p:cNvSpPr>
            <a:spLocks noGrp="1"/>
          </p:cNvSpPr>
          <p:nvPr>
            <p:ph idx="1"/>
          </p:nvPr>
        </p:nvSpPr>
        <p:spPr/>
        <p:txBody>
          <a:bodyPr>
            <a:normAutofit/>
          </a:bodyPr>
          <a:lstStyle/>
          <a:p>
            <a:pPr marL="0" indent="0">
              <a:buNone/>
            </a:pPr>
            <a:r>
              <a:rPr lang="en-US" sz="3200" dirty="0"/>
              <a:t>You will be required to upload specific documentation on your LEA Agreement</a:t>
            </a:r>
            <a:r>
              <a:rPr lang="en-US" sz="3200" dirty="0" smtClean="0"/>
              <a:t>:</a:t>
            </a:r>
          </a:p>
          <a:p>
            <a:pPr marL="0" indent="0">
              <a:buNone/>
            </a:pPr>
            <a:endParaRPr lang="en-US" sz="3200" dirty="0" smtClean="0"/>
          </a:p>
          <a:p>
            <a:pPr lvl="1">
              <a:buFont typeface="Arial" panose="020B0604020202020204" pitchFamily="34" charset="0"/>
              <a:buChar char="•"/>
            </a:pPr>
            <a:r>
              <a:rPr lang="en-US" sz="3200" dirty="0" smtClean="0"/>
              <a:t>District policies </a:t>
            </a:r>
            <a:r>
              <a:rPr lang="en-US" sz="3200" dirty="0"/>
              <a:t>and procedures regarding Child Find or the identification process</a:t>
            </a:r>
            <a:r>
              <a:rPr lang="en-US" sz="3200" dirty="0" smtClean="0"/>
              <a:t>.</a:t>
            </a:r>
          </a:p>
          <a:p>
            <a:pPr lvl="1">
              <a:buFont typeface="Arial" panose="020B0604020202020204" pitchFamily="34" charset="0"/>
              <a:buChar char="•"/>
            </a:pPr>
            <a:endParaRPr lang="en-US" sz="3200" dirty="0"/>
          </a:p>
          <a:p>
            <a:pPr lvl="1">
              <a:buFont typeface="Arial" panose="020B0604020202020204" pitchFamily="34" charset="0"/>
              <a:buChar char="•"/>
            </a:pPr>
            <a:r>
              <a:rPr lang="en-US" sz="3200" dirty="0" smtClean="0"/>
              <a:t>Policies/Procedures </a:t>
            </a:r>
            <a:r>
              <a:rPr lang="en-US" sz="3200" dirty="0"/>
              <a:t>on Discipline/Expulsion.</a:t>
            </a:r>
          </a:p>
        </p:txBody>
      </p:sp>
    </p:spTree>
    <p:extLst>
      <p:ext uri="{BB962C8B-B14F-4D97-AF65-F5344CB8AC3E}">
        <p14:creationId xmlns:p14="http://schemas.microsoft.com/office/powerpoint/2010/main" val="2956354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5"/>
                </a:solidFill>
              </a:rPr>
              <a:t>IDEA Consolidated Application</a:t>
            </a:r>
          </a:p>
        </p:txBody>
      </p:sp>
      <p:sp>
        <p:nvSpPr>
          <p:cNvPr id="3" name="Content Placeholder 2"/>
          <p:cNvSpPr>
            <a:spLocks noGrp="1"/>
          </p:cNvSpPr>
          <p:nvPr>
            <p:ph idx="1"/>
          </p:nvPr>
        </p:nvSpPr>
        <p:spPr/>
        <p:txBody>
          <a:bodyPr>
            <a:normAutofit/>
          </a:bodyPr>
          <a:lstStyle/>
          <a:p>
            <a:pPr marL="0" indent="0">
              <a:buNone/>
            </a:pPr>
            <a:r>
              <a:rPr lang="en-US" sz="3200" dirty="0"/>
              <a:t>Once the Assurances and LEA Agreement are completed, approved, and the Special Education allocation has been awarded, a district will be able to complete the Consolidated Application.</a:t>
            </a:r>
          </a:p>
        </p:txBody>
      </p:sp>
    </p:spTree>
    <p:extLst>
      <p:ext uri="{BB962C8B-B14F-4D97-AF65-F5344CB8AC3E}">
        <p14:creationId xmlns:p14="http://schemas.microsoft.com/office/powerpoint/2010/main" val="2320369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5"/>
                </a:solidFill>
                <a:cs typeface="Times New Roman" panose="02020603050405020304" pitchFamily="18" charset="0"/>
              </a:rPr>
              <a:t>Federal IDEA Part B Funds</a:t>
            </a:r>
            <a:endParaRPr lang="en-US" sz="3600" dirty="0">
              <a:solidFill>
                <a:schemeClr val="accent5"/>
              </a:solidFill>
            </a:endParaRPr>
          </a:p>
        </p:txBody>
      </p:sp>
      <p:pic>
        <p:nvPicPr>
          <p:cNvPr id="1026" name="img292767" descr="12fa17ba-0891-4a51-83e4-0f140ae08bf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617" y="1740206"/>
            <a:ext cx="6495506" cy="3627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478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5"/>
                </a:solidFill>
              </a:rPr>
              <a:t>Use of IDEA Part B Funds</a:t>
            </a:r>
          </a:p>
        </p:txBody>
      </p:sp>
      <p:sp>
        <p:nvSpPr>
          <p:cNvPr id="3" name="Content Placeholder 2"/>
          <p:cNvSpPr>
            <a:spLocks noGrp="1"/>
          </p:cNvSpPr>
          <p:nvPr>
            <p:ph idx="1"/>
          </p:nvPr>
        </p:nvSpPr>
        <p:spPr/>
        <p:txBody>
          <a:bodyPr/>
          <a:lstStyle/>
          <a:p>
            <a:pPr marL="0" indent="0">
              <a:buNone/>
            </a:pPr>
            <a:r>
              <a:rPr lang="en-US" sz="3200" dirty="0"/>
              <a:t>IDEA Part B Federal funds must be budgeted in the Grants Management </a:t>
            </a:r>
            <a:r>
              <a:rPr lang="en-US" sz="3200" dirty="0" smtClean="0"/>
              <a:t>System (GMS).</a:t>
            </a:r>
            <a:endParaRPr lang="en-US" sz="3200" dirty="0"/>
          </a:p>
          <a:p>
            <a:pPr marL="0" indent="0">
              <a:buNone/>
            </a:pPr>
            <a:r>
              <a:rPr lang="en-US" sz="3200" dirty="0" smtClean="0"/>
              <a:t>All expenditures must be submitted through the GMS.</a:t>
            </a:r>
            <a:endParaRPr lang="en-US" sz="3200" dirty="0"/>
          </a:p>
          <a:p>
            <a:pPr marL="0" indent="0">
              <a:buNone/>
            </a:pPr>
            <a:r>
              <a:rPr lang="en-US" sz="3200" dirty="0"/>
              <a:t>Expenditures must be necessary and reasonable.</a:t>
            </a:r>
          </a:p>
          <a:p>
            <a:endParaRPr lang="en-US" dirty="0"/>
          </a:p>
        </p:txBody>
      </p:sp>
    </p:spTree>
    <p:extLst>
      <p:ext uri="{BB962C8B-B14F-4D97-AF65-F5344CB8AC3E}">
        <p14:creationId xmlns:p14="http://schemas.microsoft.com/office/powerpoint/2010/main" val="945512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5"/>
                </a:solidFill>
              </a:rPr>
              <a:t>Allowable Use of Federal Funds</a:t>
            </a:r>
          </a:p>
        </p:txBody>
      </p:sp>
      <p:sp>
        <p:nvSpPr>
          <p:cNvPr id="3" name="Content Placeholder 2"/>
          <p:cNvSpPr>
            <a:spLocks noGrp="1"/>
          </p:cNvSpPr>
          <p:nvPr>
            <p:ph idx="1"/>
          </p:nvPr>
        </p:nvSpPr>
        <p:spPr>
          <a:xfrm>
            <a:off x="457200" y="1837944"/>
            <a:ext cx="8229600" cy="4288219"/>
          </a:xfrm>
        </p:spPr>
        <p:txBody>
          <a:bodyPr/>
          <a:lstStyle/>
          <a:p>
            <a:pPr marL="0" indent="0">
              <a:buNone/>
            </a:pPr>
            <a:r>
              <a:rPr lang="en-US" sz="3200" dirty="0"/>
              <a:t>IDEA Part B Federal Funds may be used for</a:t>
            </a:r>
            <a:r>
              <a:rPr lang="en-US" sz="3200" dirty="0" smtClean="0"/>
              <a:t>:</a:t>
            </a:r>
          </a:p>
          <a:p>
            <a:endParaRPr lang="en-US" sz="3200" dirty="0" smtClean="0"/>
          </a:p>
          <a:p>
            <a:pPr lvl="1"/>
            <a:r>
              <a:rPr lang="en-US" sz="3200" dirty="0" smtClean="0"/>
              <a:t>Special </a:t>
            </a:r>
            <a:r>
              <a:rPr lang="en-US" sz="3200" dirty="0"/>
              <a:t>Education &amp; Related Services</a:t>
            </a:r>
          </a:p>
          <a:p>
            <a:pPr lvl="1"/>
            <a:r>
              <a:rPr lang="en-US" sz="3200" dirty="0"/>
              <a:t>Appropriate Technology for Special Education</a:t>
            </a:r>
          </a:p>
          <a:p>
            <a:pPr lvl="1"/>
            <a:r>
              <a:rPr lang="en-US" sz="3200" dirty="0"/>
              <a:t>Coordinated Early Intervening Services</a:t>
            </a:r>
          </a:p>
          <a:p>
            <a:endParaRPr lang="en-US" dirty="0"/>
          </a:p>
          <a:p>
            <a:endParaRPr lang="en-US" dirty="0"/>
          </a:p>
          <a:p>
            <a:endParaRPr lang="en-US" dirty="0"/>
          </a:p>
        </p:txBody>
      </p:sp>
    </p:spTree>
    <p:extLst>
      <p:ext uri="{BB962C8B-B14F-4D97-AF65-F5344CB8AC3E}">
        <p14:creationId xmlns:p14="http://schemas.microsoft.com/office/powerpoint/2010/main" val="28604667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lstStyle/>
          <a:p>
            <a:r>
              <a:rPr lang="en-US" dirty="0" smtClean="0"/>
              <a:t>			</a:t>
            </a:r>
            <a:r>
              <a:rPr lang="en-US" sz="3600" dirty="0" smtClean="0">
                <a:solidFill>
                  <a:schemeClr val="accent5"/>
                </a:solidFill>
              </a:rPr>
              <a:t>American Rescue Plan</a:t>
            </a:r>
            <a:endParaRPr lang="en-US" sz="3600" dirty="0">
              <a:solidFill>
                <a:schemeClr val="accent5"/>
              </a:solidFill>
            </a:endParaRPr>
          </a:p>
        </p:txBody>
      </p:sp>
      <p:sp>
        <p:nvSpPr>
          <p:cNvPr id="3" name="Content Placeholder 2"/>
          <p:cNvSpPr>
            <a:spLocks noGrp="1"/>
          </p:cNvSpPr>
          <p:nvPr>
            <p:ph idx="1"/>
          </p:nvPr>
        </p:nvSpPr>
        <p:spPr>
          <a:xfrm>
            <a:off x="220650" y="1503680"/>
            <a:ext cx="8702702" cy="3928533"/>
          </a:xfrm>
        </p:spPr>
        <p:txBody>
          <a:bodyPr>
            <a:normAutofit fontScale="25000" lnSpcReduction="20000"/>
          </a:bodyPr>
          <a:lstStyle/>
          <a:p>
            <a:endParaRPr lang="en-US" dirty="0"/>
          </a:p>
          <a:p>
            <a:pPr marL="0" indent="0">
              <a:buNone/>
            </a:pPr>
            <a:r>
              <a:rPr lang="en-US" sz="11200" dirty="0" smtClean="0"/>
              <a:t>The </a:t>
            </a:r>
            <a:r>
              <a:rPr lang="en-US" sz="11200" dirty="0"/>
              <a:t>American Rescue Plan (ARP) was signed into law on March 11, 2021, offering the first COVID-19 related targeted IDEA resources to address the challenges faced in ensuring services for children with disabilities. These </a:t>
            </a:r>
            <a:r>
              <a:rPr lang="en-US" sz="11200" dirty="0" smtClean="0"/>
              <a:t>ARP IDEA supplemental </a:t>
            </a:r>
            <a:r>
              <a:rPr lang="en-US" sz="11200" dirty="0"/>
              <a:t>funds are intended to support early intervention and special education services for infants, toddlers, children and youth with disabilities and their families. The guidelines and requirements for the </a:t>
            </a:r>
            <a:r>
              <a:rPr lang="en-US" sz="11200" dirty="0" smtClean="0"/>
              <a:t>ARP IDEA </a:t>
            </a:r>
            <a:r>
              <a:rPr lang="en-US" sz="11200" dirty="0"/>
              <a:t>funds are subject to the same requirements under IDEA and Uniform and Grant Guidance (UGG) as all IDEA funds. </a:t>
            </a:r>
          </a:p>
        </p:txBody>
      </p:sp>
    </p:spTree>
    <p:extLst>
      <p:ext uri="{BB962C8B-B14F-4D97-AF65-F5344CB8AC3E}">
        <p14:creationId xmlns:p14="http://schemas.microsoft.com/office/powerpoint/2010/main" val="23594978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28581"/>
          </a:xfrm>
        </p:spPr>
        <p:txBody>
          <a:bodyPr/>
          <a:lstStyle/>
          <a:p>
            <a:r>
              <a:rPr lang="en-US" sz="3200" dirty="0" smtClean="0">
                <a:solidFill>
                  <a:schemeClr val="accent5"/>
                </a:solidFill>
              </a:rPr>
              <a:t>			</a:t>
            </a:r>
            <a:r>
              <a:rPr lang="en-US" sz="3600" dirty="0" smtClean="0">
                <a:solidFill>
                  <a:schemeClr val="accent5"/>
                </a:solidFill>
              </a:rPr>
              <a:t>American </a:t>
            </a:r>
            <a:r>
              <a:rPr lang="en-US" sz="3600" dirty="0">
                <a:solidFill>
                  <a:schemeClr val="accent5"/>
                </a:solidFill>
              </a:rPr>
              <a:t>Rescue Plan</a:t>
            </a:r>
            <a:endParaRPr lang="en-US" sz="3600" dirty="0"/>
          </a:p>
        </p:txBody>
      </p:sp>
      <p:sp>
        <p:nvSpPr>
          <p:cNvPr id="3" name="Content Placeholder 2"/>
          <p:cNvSpPr>
            <a:spLocks noGrp="1"/>
          </p:cNvSpPr>
          <p:nvPr>
            <p:ph idx="1"/>
          </p:nvPr>
        </p:nvSpPr>
        <p:spPr>
          <a:xfrm>
            <a:off x="220650" y="1293706"/>
            <a:ext cx="8702702" cy="4836161"/>
          </a:xfrm>
        </p:spPr>
        <p:txBody>
          <a:bodyPr>
            <a:normAutofit fontScale="47500" lnSpcReduction="20000"/>
          </a:bodyPr>
          <a:lstStyle/>
          <a:p>
            <a:endParaRPr lang="en-US" dirty="0"/>
          </a:p>
          <a:p>
            <a:pPr marL="0" indent="0">
              <a:buNone/>
            </a:pPr>
            <a:r>
              <a:rPr lang="en-US" sz="6700" dirty="0" smtClean="0"/>
              <a:t>LEAs </a:t>
            </a:r>
            <a:r>
              <a:rPr lang="en-US" sz="6700" dirty="0"/>
              <a:t>will operate separate budgets for both traditional and </a:t>
            </a:r>
            <a:r>
              <a:rPr lang="en-US" sz="6700" dirty="0" smtClean="0"/>
              <a:t>ARP IDEA allocations. </a:t>
            </a:r>
            <a:r>
              <a:rPr lang="en-US" sz="6700" dirty="0"/>
              <a:t>LEAs </a:t>
            </a:r>
            <a:r>
              <a:rPr lang="en-US" sz="6700" dirty="0" smtClean="0"/>
              <a:t>are encouraged to </a:t>
            </a:r>
            <a:r>
              <a:rPr lang="en-US" sz="6700" dirty="0"/>
              <a:t>budget these supplemental funds for non-recurring activities. </a:t>
            </a:r>
            <a:endParaRPr lang="en-US" sz="6700" dirty="0" smtClean="0"/>
          </a:p>
          <a:p>
            <a:pPr marL="0" indent="0">
              <a:buNone/>
            </a:pPr>
            <a:r>
              <a:rPr lang="en-US" sz="6700" dirty="0" smtClean="0"/>
              <a:t>ARP </a:t>
            </a:r>
            <a:r>
              <a:rPr lang="en-US" sz="6700" dirty="0"/>
              <a:t>IDEA is a one-time funding opportunity that will not be available to sustain ongoing activities such as permanent employees. </a:t>
            </a:r>
            <a:endParaRPr lang="en-US" sz="6700" dirty="0" smtClean="0"/>
          </a:p>
          <a:p>
            <a:pPr marL="0" indent="0">
              <a:buNone/>
            </a:pPr>
            <a:r>
              <a:rPr lang="en-US" sz="6700" b="1" dirty="0" smtClean="0">
                <a:solidFill>
                  <a:schemeClr val="accent5"/>
                </a:solidFill>
              </a:rPr>
              <a:t>All</a:t>
            </a:r>
            <a:r>
              <a:rPr lang="en-US" sz="6700" dirty="0" smtClean="0"/>
              <a:t> IDEA allocations must be combined when addressing Proportionate Share, CEIS/CCEIS,  MOE 50% Rule, and COOP/Interlocal transfer. </a:t>
            </a:r>
          </a:p>
          <a:p>
            <a:pPr marL="0" indent="0">
              <a:buNone/>
            </a:pPr>
            <a:endParaRPr lang="en-US" sz="9600" dirty="0" smtClean="0">
              <a:latin typeface="+mj-lt"/>
            </a:endParaRPr>
          </a:p>
        </p:txBody>
      </p:sp>
    </p:spTree>
    <p:extLst>
      <p:ext uri="{BB962C8B-B14F-4D97-AF65-F5344CB8AC3E}">
        <p14:creationId xmlns:p14="http://schemas.microsoft.com/office/powerpoint/2010/main" val="41224629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42127"/>
          </a:xfrm>
        </p:spPr>
        <p:txBody>
          <a:bodyPr/>
          <a:lstStyle/>
          <a:p>
            <a:r>
              <a:rPr lang="en-US" sz="3600" dirty="0" smtClean="0">
                <a:solidFill>
                  <a:schemeClr val="accent5"/>
                </a:solidFill>
              </a:rPr>
              <a:t>	         American </a:t>
            </a:r>
            <a:r>
              <a:rPr lang="en-US" sz="3600" dirty="0">
                <a:solidFill>
                  <a:schemeClr val="accent5"/>
                </a:solidFill>
              </a:rPr>
              <a:t>Rescue Plan</a:t>
            </a:r>
            <a:endParaRPr lang="en-US" dirty="0"/>
          </a:p>
        </p:txBody>
      </p:sp>
      <p:sp>
        <p:nvSpPr>
          <p:cNvPr id="3" name="Content Placeholder 2"/>
          <p:cNvSpPr>
            <a:spLocks noGrp="1"/>
          </p:cNvSpPr>
          <p:nvPr>
            <p:ph idx="1"/>
          </p:nvPr>
        </p:nvSpPr>
        <p:spPr>
          <a:xfrm>
            <a:off x="67733" y="1825625"/>
            <a:ext cx="9015307" cy="4351338"/>
          </a:xfrm>
        </p:spPr>
        <p:txBody>
          <a:bodyPr/>
          <a:lstStyle/>
          <a:p>
            <a:pPr marL="0" indent="0">
              <a:buNone/>
            </a:pPr>
            <a:r>
              <a:rPr lang="en-US" sz="3200" dirty="0"/>
              <a:t>ARP IDEA projects will be as follows</a:t>
            </a:r>
            <a:r>
              <a:rPr lang="en-US" sz="3200" dirty="0" smtClean="0"/>
              <a:t>:</a:t>
            </a:r>
          </a:p>
          <a:p>
            <a:pPr marL="0" indent="0">
              <a:buNone/>
            </a:pPr>
            <a:endParaRPr lang="en-US" sz="3200" dirty="0"/>
          </a:p>
          <a:p>
            <a:pPr marL="0" indent="0">
              <a:buNone/>
            </a:pPr>
            <a:r>
              <a:rPr lang="en-US" sz="2800" dirty="0"/>
              <a:t>APR-IDEA Flow Through – Project 628 </a:t>
            </a:r>
          </a:p>
          <a:p>
            <a:pPr marL="0" indent="0">
              <a:buNone/>
            </a:pPr>
            <a:r>
              <a:rPr lang="en-US" sz="2800" dirty="0"/>
              <a:t>APR-IDEA Flow Through Private – Project 629</a:t>
            </a:r>
          </a:p>
          <a:p>
            <a:pPr marL="0" indent="0">
              <a:buNone/>
            </a:pPr>
            <a:r>
              <a:rPr lang="en-US" sz="2800" dirty="0"/>
              <a:t>APR-IDEA PreSchool – Project 643</a:t>
            </a:r>
          </a:p>
          <a:p>
            <a:pPr marL="0" indent="0">
              <a:buNone/>
            </a:pPr>
            <a:r>
              <a:rPr lang="en-US" sz="2800" dirty="0"/>
              <a:t>APR-IDEA PreSchool Private – Project 644</a:t>
            </a:r>
          </a:p>
          <a:p>
            <a:pPr marL="0" indent="0">
              <a:buNone/>
            </a:pPr>
            <a:r>
              <a:rPr lang="en-US" sz="2800" dirty="0"/>
              <a:t>APR-IDEA Early Intervening (CEIS/CCEIS) – Project 624 </a:t>
            </a:r>
          </a:p>
          <a:p>
            <a:endParaRPr lang="en-US" dirty="0"/>
          </a:p>
        </p:txBody>
      </p:sp>
    </p:spTree>
    <p:extLst>
      <p:ext uri="{BB962C8B-B14F-4D97-AF65-F5344CB8AC3E}">
        <p14:creationId xmlns:p14="http://schemas.microsoft.com/office/powerpoint/2010/main" val="135660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Coordinated Early Intervening Services (CEIS)</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8832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
            <a:ext cx="8229600" cy="780190"/>
          </a:xfrm>
        </p:spPr>
        <p:txBody>
          <a:bodyPr>
            <a:noAutofit/>
          </a:bodyPr>
          <a:lstStyle/>
          <a:p>
            <a:pPr algn="ctr"/>
            <a:r>
              <a:rPr lang="en-US" sz="3600" dirty="0">
                <a:solidFill>
                  <a:schemeClr val="accent5"/>
                </a:solidFill>
                <a:cs typeface="Times New Roman" panose="02020603050405020304" pitchFamily="18" charset="0"/>
              </a:rPr>
              <a:t>Coordinated Early Intervening Services (CEIS)</a:t>
            </a:r>
            <a:br>
              <a:rPr lang="en-US" sz="3600" dirty="0">
                <a:solidFill>
                  <a:schemeClr val="accent5"/>
                </a:solidFill>
                <a:cs typeface="Times New Roman" panose="02020603050405020304" pitchFamily="18" charset="0"/>
              </a:rPr>
            </a:br>
            <a:endParaRPr lang="en-US" sz="3600" dirty="0">
              <a:solidFill>
                <a:schemeClr val="accent5"/>
              </a:solidFill>
            </a:endParaRPr>
          </a:p>
        </p:txBody>
      </p:sp>
      <p:sp>
        <p:nvSpPr>
          <p:cNvPr id="3" name="Content Placeholder 2"/>
          <p:cNvSpPr>
            <a:spLocks noGrp="1"/>
          </p:cNvSpPr>
          <p:nvPr>
            <p:ph idx="1"/>
          </p:nvPr>
        </p:nvSpPr>
        <p:spPr>
          <a:xfrm>
            <a:off x="220650" y="1825625"/>
            <a:ext cx="8702702" cy="4825898"/>
          </a:xfrm>
        </p:spPr>
        <p:txBody>
          <a:bodyPr>
            <a:normAutofit lnSpcReduction="10000"/>
          </a:bodyPr>
          <a:lstStyle/>
          <a:p>
            <a:pPr marL="0" indent="0">
              <a:buNone/>
            </a:pPr>
            <a:r>
              <a:rPr lang="en-US" sz="2800" dirty="0">
                <a:cs typeface="Times New Roman" panose="02020603050405020304" pitchFamily="18" charset="0"/>
              </a:rPr>
              <a:t>CEIS are services provided to children who are not currently identified as needing special education or related services, but who need additional academic or behavioral support to succeed in general education.</a:t>
            </a:r>
          </a:p>
          <a:p>
            <a:pPr lvl="1"/>
            <a:r>
              <a:rPr lang="en-US" sz="2800" dirty="0">
                <a:cs typeface="Times New Roman" panose="02020603050405020304" pitchFamily="18" charset="0"/>
              </a:rPr>
              <a:t>LEAs </a:t>
            </a:r>
            <a:r>
              <a:rPr lang="en-US" sz="2800" dirty="0" smtClean="0">
                <a:cs typeface="Times New Roman" panose="02020603050405020304" pitchFamily="18" charset="0"/>
              </a:rPr>
              <a:t>may </a:t>
            </a:r>
            <a:r>
              <a:rPr lang="en-US" sz="2800" dirty="0">
                <a:cs typeface="Times New Roman" panose="02020603050405020304" pitchFamily="18" charset="0"/>
              </a:rPr>
              <a:t>voluntarily reserve up to 15 percent of their </a:t>
            </a:r>
            <a:r>
              <a:rPr lang="en-US" sz="2800" dirty="0" smtClean="0">
                <a:cs typeface="Times New Roman" panose="02020603050405020304" pitchFamily="18" charset="0"/>
              </a:rPr>
              <a:t>IDEA </a:t>
            </a:r>
            <a:r>
              <a:rPr lang="en-US" sz="2800" dirty="0">
                <a:cs typeface="Times New Roman" panose="02020603050405020304" pitchFamily="18" charset="0"/>
              </a:rPr>
              <a:t>funds for CEIS.</a:t>
            </a:r>
          </a:p>
          <a:p>
            <a:pPr lvl="1"/>
            <a:r>
              <a:rPr lang="en-US" sz="2800" dirty="0">
                <a:cs typeface="Times New Roman" panose="02020603050405020304" pitchFamily="18" charset="0"/>
              </a:rPr>
              <a:t>Starting in 2018-2019, LEAs identified as having significant disproportionality will be required to set aside 15 percent of their </a:t>
            </a:r>
            <a:r>
              <a:rPr lang="en-US" sz="2800" dirty="0" smtClean="0">
                <a:cs typeface="Times New Roman" panose="02020603050405020304" pitchFamily="18" charset="0"/>
              </a:rPr>
              <a:t>IDEA funds </a:t>
            </a:r>
            <a:r>
              <a:rPr lang="en-US" sz="2800" dirty="0">
                <a:cs typeface="Times New Roman" panose="02020603050405020304" pitchFamily="18" charset="0"/>
              </a:rPr>
              <a:t>to provide comprehensive CEIS to children in the LEA, particularly, but not exclusively, to children in those groups that were significantly over identified.  </a:t>
            </a:r>
          </a:p>
          <a:p>
            <a:endParaRPr lang="en-US" dirty="0"/>
          </a:p>
        </p:txBody>
      </p:sp>
    </p:spTree>
    <p:extLst>
      <p:ext uri="{BB962C8B-B14F-4D97-AF65-F5344CB8AC3E}">
        <p14:creationId xmlns:p14="http://schemas.microsoft.com/office/powerpoint/2010/main" val="8805276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
            <a:ext cx="8229600" cy="1196979"/>
          </a:xfrm>
        </p:spPr>
        <p:txBody>
          <a:bodyPr>
            <a:normAutofit/>
          </a:bodyPr>
          <a:lstStyle/>
          <a:p>
            <a:pPr algn="ctr"/>
            <a:r>
              <a:rPr lang="en-US" sz="3600" dirty="0">
                <a:solidFill>
                  <a:schemeClr val="accent5"/>
                </a:solidFill>
                <a:latin typeface="+mn-lt"/>
                <a:cs typeface="Times New Roman" panose="02020603050405020304" pitchFamily="18" charset="0"/>
              </a:rPr>
              <a:t>Coordinated Early Intervening Services</a:t>
            </a:r>
            <a:endParaRPr lang="en-US" sz="3600" dirty="0">
              <a:solidFill>
                <a:schemeClr val="accent5"/>
              </a:solidFill>
              <a:latin typeface="+mn-lt"/>
            </a:endParaRPr>
          </a:p>
        </p:txBody>
      </p:sp>
      <p:sp>
        <p:nvSpPr>
          <p:cNvPr id="3" name="Content Placeholder 2"/>
          <p:cNvSpPr>
            <a:spLocks noGrp="1"/>
          </p:cNvSpPr>
          <p:nvPr>
            <p:ph idx="1"/>
          </p:nvPr>
        </p:nvSpPr>
        <p:spPr/>
        <p:txBody>
          <a:bodyPr>
            <a:normAutofit lnSpcReduction="10000"/>
          </a:bodyPr>
          <a:lstStyle/>
          <a:p>
            <a:r>
              <a:rPr lang="en-US" sz="3200" dirty="0">
                <a:cs typeface="Times New Roman" panose="02020603050405020304" pitchFamily="18" charset="0"/>
              </a:rPr>
              <a:t>CEIS is important for identifying and addressing learning difficulties early.</a:t>
            </a:r>
          </a:p>
          <a:p>
            <a:r>
              <a:rPr lang="en-US" sz="3200" dirty="0">
                <a:cs typeface="Times New Roman" panose="02020603050405020304" pitchFamily="18" charset="0"/>
              </a:rPr>
              <a:t>Research indicates that the earlier the intervention, the more effective the support and the less severe the learning difficulties will be.</a:t>
            </a:r>
          </a:p>
          <a:p>
            <a:r>
              <a:rPr lang="en-US" sz="3200" dirty="0">
                <a:cs typeface="Times New Roman" panose="02020603050405020304" pitchFamily="18" charset="0"/>
              </a:rPr>
              <a:t>Delays in providing support may increase the intensity, and the cost of the services needed to address learning difficulties.</a:t>
            </a:r>
          </a:p>
          <a:p>
            <a:endParaRPr lang="en-US" dirty="0"/>
          </a:p>
        </p:txBody>
      </p:sp>
    </p:spTree>
    <p:extLst>
      <p:ext uri="{BB962C8B-B14F-4D97-AF65-F5344CB8AC3E}">
        <p14:creationId xmlns:p14="http://schemas.microsoft.com/office/powerpoint/2010/main" val="30524521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168"/>
            <a:ext cx="8229600" cy="1089316"/>
          </a:xfrm>
        </p:spPr>
        <p:txBody>
          <a:bodyPr>
            <a:noAutofit/>
          </a:bodyPr>
          <a:lstStyle/>
          <a:p>
            <a:pPr algn="ctr"/>
            <a:r>
              <a:rPr lang="en-US" sz="3600" dirty="0">
                <a:solidFill>
                  <a:schemeClr val="accent5"/>
                </a:solidFill>
                <a:cs typeface="Times New Roman" panose="02020603050405020304" pitchFamily="18" charset="0"/>
              </a:rPr>
              <a:t>Coordinated Early Intervening Services</a:t>
            </a:r>
            <a:endParaRPr lang="en-US" sz="3600" dirty="0">
              <a:solidFill>
                <a:schemeClr val="accent5"/>
              </a:solidFill>
            </a:endParaRPr>
          </a:p>
        </p:txBody>
      </p:sp>
      <p:sp>
        <p:nvSpPr>
          <p:cNvPr id="3" name="Content Placeholder 2"/>
          <p:cNvSpPr>
            <a:spLocks noGrp="1"/>
          </p:cNvSpPr>
          <p:nvPr>
            <p:ph idx="1"/>
          </p:nvPr>
        </p:nvSpPr>
        <p:spPr>
          <a:xfrm>
            <a:off x="220650" y="1825625"/>
            <a:ext cx="8702702" cy="4825898"/>
          </a:xfrm>
        </p:spPr>
        <p:txBody>
          <a:bodyPr>
            <a:normAutofit lnSpcReduction="10000"/>
          </a:bodyPr>
          <a:lstStyle/>
          <a:p>
            <a:pPr marL="0" indent="0">
              <a:buNone/>
            </a:pPr>
            <a:r>
              <a:rPr lang="en-US" sz="2800" dirty="0">
                <a:cs typeface="Times New Roman" panose="02020603050405020304" pitchFamily="18" charset="0"/>
              </a:rPr>
              <a:t>CEIS activities that may be funded under </a:t>
            </a:r>
            <a:r>
              <a:rPr lang="en-US" sz="2800" dirty="0" smtClean="0">
                <a:cs typeface="Times New Roman" panose="02020603050405020304" pitchFamily="18" charset="0"/>
              </a:rPr>
              <a:t>IDEA </a:t>
            </a:r>
            <a:r>
              <a:rPr lang="en-US" sz="2800" dirty="0">
                <a:cs typeface="Times New Roman" panose="02020603050405020304" pitchFamily="18" charset="0"/>
              </a:rPr>
              <a:t>include:</a:t>
            </a:r>
          </a:p>
          <a:p>
            <a:r>
              <a:rPr lang="en-US" sz="2800" dirty="0">
                <a:cs typeface="Times New Roman" panose="02020603050405020304" pitchFamily="18" charset="0"/>
              </a:rPr>
              <a:t>Provide professional development for teachers and other school staff to enable such personnel to deliver scientifically based academic and behavioral interventions based literacy instruction and where appropriate, instruction on the use of adaptive and instructional software and; </a:t>
            </a:r>
          </a:p>
          <a:p>
            <a:r>
              <a:rPr lang="en-US" sz="2800" dirty="0">
                <a:cs typeface="Times New Roman" panose="02020603050405020304" pitchFamily="18" charset="0"/>
              </a:rPr>
              <a:t>Provide educational and behavioral evaluations, services, and supports, including based literacy instruction.</a:t>
            </a:r>
          </a:p>
          <a:p>
            <a:endParaRPr lang="en-US" dirty="0"/>
          </a:p>
        </p:txBody>
      </p:sp>
    </p:spTree>
    <p:extLst>
      <p:ext uri="{BB962C8B-B14F-4D97-AF65-F5344CB8AC3E}">
        <p14:creationId xmlns:p14="http://schemas.microsoft.com/office/powerpoint/2010/main" val="2669276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68" y="2787445"/>
            <a:ext cx="8428345" cy="1187245"/>
          </a:xfrm>
        </p:spPr>
        <p:txBody>
          <a:bodyPr>
            <a:normAutofit fontScale="90000"/>
          </a:bodyPr>
          <a:lstStyle/>
          <a:p>
            <a:r>
              <a:rPr lang="en-US" dirty="0" smtClean="0"/>
              <a:t>Comprehensive Coordinated Early Intervening Services (CCEIS): Significant Disproportionality</a:t>
            </a:r>
            <a:endParaRPr lang="en-US" dirty="0"/>
          </a:p>
        </p:txBody>
      </p:sp>
    </p:spTree>
    <p:extLst>
      <p:ext uri="{BB962C8B-B14F-4D97-AF65-F5344CB8AC3E}">
        <p14:creationId xmlns:p14="http://schemas.microsoft.com/office/powerpoint/2010/main" val="99874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5"/>
                </a:solidFill>
              </a:rPr>
              <a:t>CCEIS / Significant Disproportionality </a:t>
            </a:r>
          </a:p>
        </p:txBody>
      </p:sp>
      <p:sp>
        <p:nvSpPr>
          <p:cNvPr id="3" name="Content Placeholder 2"/>
          <p:cNvSpPr>
            <a:spLocks noGrp="1"/>
          </p:cNvSpPr>
          <p:nvPr>
            <p:ph idx="1"/>
          </p:nvPr>
        </p:nvSpPr>
        <p:spPr>
          <a:xfrm>
            <a:off x="457200" y="1600201"/>
            <a:ext cx="8229600" cy="4242816"/>
          </a:xfrm>
        </p:spPr>
        <p:txBody>
          <a:bodyPr>
            <a:normAutofit/>
          </a:bodyPr>
          <a:lstStyle/>
          <a:p>
            <a:pPr marL="0" indent="0">
              <a:buNone/>
            </a:pPr>
            <a:r>
              <a:rPr lang="en-US" sz="3200" dirty="0" smtClean="0"/>
              <a:t>Revised regulations on significant disproportionality (34 CFR §300.636) have been finalized by the Office of Special Education Programs (OSEP).  These regulations enforce the use of IDEA funds to be used on mandatory Comprehensive Coordinated Early Intervening Services (CCEIS).  </a:t>
            </a:r>
            <a:endParaRPr lang="en-US" sz="3200" dirty="0"/>
          </a:p>
        </p:txBody>
      </p:sp>
    </p:spTree>
    <p:extLst>
      <p:ext uri="{BB962C8B-B14F-4D97-AF65-F5344CB8AC3E}">
        <p14:creationId xmlns:p14="http://schemas.microsoft.com/office/powerpoint/2010/main" val="39188262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650" y="365126"/>
            <a:ext cx="8702702" cy="895861"/>
          </a:xfrm>
        </p:spPr>
        <p:txBody>
          <a:bodyPr>
            <a:normAutofit/>
          </a:bodyPr>
          <a:lstStyle/>
          <a:p>
            <a:pPr algn="ctr"/>
            <a:r>
              <a:rPr lang="en-US" sz="3600" dirty="0" smtClean="0">
                <a:solidFill>
                  <a:schemeClr val="accent5"/>
                </a:solidFill>
              </a:rPr>
              <a:t>CCEIS / Significant Disproportionality </a:t>
            </a:r>
            <a:endParaRPr lang="en-US" sz="3600" dirty="0">
              <a:solidFill>
                <a:schemeClr val="accent5"/>
              </a:solidFill>
            </a:endParaRPr>
          </a:p>
        </p:txBody>
      </p:sp>
      <p:sp>
        <p:nvSpPr>
          <p:cNvPr id="5" name="Content Placeholder 4"/>
          <p:cNvSpPr>
            <a:spLocks noGrp="1"/>
          </p:cNvSpPr>
          <p:nvPr>
            <p:ph idx="1"/>
          </p:nvPr>
        </p:nvSpPr>
        <p:spPr>
          <a:xfrm>
            <a:off x="457200" y="1490471"/>
            <a:ext cx="8229600" cy="5161051"/>
          </a:xfrm>
        </p:spPr>
        <p:txBody>
          <a:bodyPr>
            <a:normAutofit fontScale="92500"/>
          </a:bodyPr>
          <a:lstStyle/>
          <a:p>
            <a:pPr marL="0" indent="0">
              <a:buNone/>
            </a:pPr>
            <a:r>
              <a:rPr lang="en-US" sz="2800" dirty="0" smtClean="0"/>
              <a:t>LEAs found to be significantly disproportionate are required to set aside 15 percent of their </a:t>
            </a:r>
            <a:r>
              <a:rPr lang="en-US" sz="2800" b="1" dirty="0" smtClean="0">
                <a:solidFill>
                  <a:schemeClr val="accent5"/>
                </a:solidFill>
              </a:rPr>
              <a:t>total</a:t>
            </a:r>
            <a:r>
              <a:rPr lang="en-US" sz="2800" dirty="0" smtClean="0"/>
              <a:t> allocations (IDEA FlowThrough, IDEA PreSchool, and IDEA ARP FlowThrough and IDEA ARP PreSchool).  This would also include allocation adjustments.</a:t>
            </a:r>
          </a:p>
          <a:p>
            <a:pPr marL="0" indent="0">
              <a:buNone/>
            </a:pPr>
            <a:r>
              <a:rPr lang="en-US" sz="2800" dirty="0" smtClean="0"/>
              <a:t>The LEA must serve children age 3 through grade 12 who are and are not currently identified as needing special education or related services but are in need of additional academic and behavioral support.</a:t>
            </a:r>
          </a:p>
          <a:p>
            <a:pPr marL="0" indent="0">
              <a:buNone/>
            </a:pPr>
            <a:r>
              <a:rPr lang="en-US" sz="2800" dirty="0" smtClean="0"/>
              <a:t>Funds must be used to identify and address the factors which contributed to the significant disproportionality for the identified category.</a:t>
            </a:r>
          </a:p>
          <a:p>
            <a:endParaRPr lang="en-US" dirty="0" smtClean="0"/>
          </a:p>
          <a:p>
            <a:endParaRPr lang="en-US" dirty="0"/>
          </a:p>
        </p:txBody>
      </p:sp>
    </p:spTree>
    <p:extLst>
      <p:ext uri="{BB962C8B-B14F-4D97-AF65-F5344CB8AC3E}">
        <p14:creationId xmlns:p14="http://schemas.microsoft.com/office/powerpoint/2010/main" val="3672860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5"/>
                </a:solidFill>
              </a:rPr>
              <a:t>Use of IDEA Part B Funds</a:t>
            </a:r>
          </a:p>
        </p:txBody>
      </p:sp>
      <p:sp>
        <p:nvSpPr>
          <p:cNvPr id="3" name="Content Placeholder 2"/>
          <p:cNvSpPr>
            <a:spLocks noGrp="1"/>
          </p:cNvSpPr>
          <p:nvPr>
            <p:ph idx="1"/>
          </p:nvPr>
        </p:nvSpPr>
        <p:spPr>
          <a:xfrm>
            <a:off x="220650" y="1388533"/>
            <a:ext cx="8702702" cy="4788430"/>
          </a:xfrm>
        </p:spPr>
        <p:txBody>
          <a:bodyPr>
            <a:normAutofit fontScale="92500"/>
          </a:bodyPr>
          <a:lstStyle/>
          <a:p>
            <a:pPr marL="0" indent="0">
              <a:buNone/>
            </a:pPr>
            <a:r>
              <a:rPr lang="en-US" sz="3200" dirty="0"/>
              <a:t>Funds must be used to:</a:t>
            </a:r>
          </a:p>
          <a:p>
            <a:pPr lvl="1"/>
            <a:r>
              <a:rPr lang="en-US" sz="3200" dirty="0"/>
              <a:t>Pay the excess costs of special education and related services.</a:t>
            </a:r>
          </a:p>
          <a:p>
            <a:pPr lvl="1"/>
            <a:r>
              <a:rPr lang="en-US" sz="3200" dirty="0"/>
              <a:t>Supplement State and Local funds</a:t>
            </a:r>
            <a:r>
              <a:rPr lang="en-US" sz="3200" dirty="0" smtClean="0"/>
              <a:t>.</a:t>
            </a:r>
          </a:p>
          <a:p>
            <a:pPr lvl="1"/>
            <a:endParaRPr lang="en-US" sz="3200" dirty="0"/>
          </a:p>
          <a:p>
            <a:pPr marL="0" indent="0">
              <a:buNone/>
            </a:pPr>
            <a:r>
              <a:rPr lang="en-US" sz="3200" dirty="0" smtClean="0"/>
              <a:t>Funds </a:t>
            </a:r>
            <a:r>
              <a:rPr lang="en-US" sz="3200" dirty="0"/>
              <a:t>must NOT be used </a:t>
            </a:r>
            <a:r>
              <a:rPr lang="en-US" sz="3200" dirty="0" smtClean="0"/>
              <a:t>to:</a:t>
            </a:r>
          </a:p>
          <a:p>
            <a:r>
              <a:rPr lang="en-US" sz="3200" dirty="0" smtClean="0"/>
              <a:t>Supplant </a:t>
            </a:r>
            <a:r>
              <a:rPr lang="en-US" sz="3200" dirty="0"/>
              <a:t>or replace State and Local funds</a:t>
            </a:r>
            <a:r>
              <a:rPr lang="en-US" sz="3200" dirty="0" smtClean="0"/>
              <a:t>.</a:t>
            </a:r>
            <a:r>
              <a:rPr lang="en-US" b="1" dirty="0"/>
              <a:t> </a:t>
            </a:r>
            <a:endParaRPr lang="en-US" b="1" dirty="0" smtClean="0"/>
          </a:p>
          <a:p>
            <a:endParaRPr lang="en-US" b="1" dirty="0" smtClean="0"/>
          </a:p>
          <a:p>
            <a:pPr marL="0" indent="0">
              <a:buNone/>
            </a:pPr>
            <a:r>
              <a:rPr lang="en-US" dirty="0" smtClean="0"/>
              <a:t>(</a:t>
            </a:r>
            <a:r>
              <a:rPr lang="en-US" b="1" dirty="0" smtClean="0"/>
              <a:t>supplement</a:t>
            </a:r>
            <a:r>
              <a:rPr lang="en-US" dirty="0" smtClean="0"/>
              <a:t> </a:t>
            </a:r>
            <a:r>
              <a:rPr lang="en-US" dirty="0"/>
              <a:t>is to provide or make a </a:t>
            </a:r>
            <a:r>
              <a:rPr lang="en-US" b="1" dirty="0"/>
              <a:t>supplement</a:t>
            </a:r>
            <a:r>
              <a:rPr lang="en-US" dirty="0"/>
              <a:t> to something while </a:t>
            </a:r>
            <a:r>
              <a:rPr lang="en-US" b="1" dirty="0"/>
              <a:t>supplant</a:t>
            </a:r>
            <a:r>
              <a:rPr lang="en-US" dirty="0"/>
              <a:t> is to take the place of; to replace, to </a:t>
            </a:r>
            <a:r>
              <a:rPr lang="en-US" dirty="0" smtClean="0"/>
              <a:t>supersede).</a:t>
            </a:r>
            <a:endParaRPr lang="en-US" dirty="0"/>
          </a:p>
          <a:p>
            <a:pPr lvl="1"/>
            <a:endParaRPr lang="en-US" sz="3200" dirty="0" smtClean="0"/>
          </a:p>
          <a:p>
            <a:pPr lvl="1"/>
            <a:endParaRPr lang="en-US" sz="3200" dirty="0"/>
          </a:p>
        </p:txBody>
      </p:sp>
    </p:spTree>
    <p:extLst>
      <p:ext uri="{BB962C8B-B14F-4D97-AF65-F5344CB8AC3E}">
        <p14:creationId xmlns:p14="http://schemas.microsoft.com/office/powerpoint/2010/main" val="24582100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650" y="365126"/>
            <a:ext cx="8702702" cy="903235"/>
          </a:xfrm>
        </p:spPr>
        <p:txBody>
          <a:bodyPr>
            <a:normAutofit/>
          </a:bodyPr>
          <a:lstStyle/>
          <a:p>
            <a:pPr algn="ctr"/>
            <a:r>
              <a:rPr lang="en-US" sz="3600" dirty="0">
                <a:solidFill>
                  <a:schemeClr val="accent5"/>
                </a:solidFill>
              </a:rPr>
              <a:t>CCEIS / Significant Disproportionality </a:t>
            </a:r>
          </a:p>
        </p:txBody>
      </p:sp>
      <p:sp>
        <p:nvSpPr>
          <p:cNvPr id="5" name="Content Placeholder 4"/>
          <p:cNvSpPr>
            <a:spLocks noGrp="1"/>
          </p:cNvSpPr>
          <p:nvPr>
            <p:ph idx="1"/>
          </p:nvPr>
        </p:nvSpPr>
        <p:spPr/>
        <p:txBody>
          <a:bodyPr>
            <a:normAutofit/>
          </a:bodyPr>
          <a:lstStyle/>
          <a:p>
            <a:pPr marL="0" indent="0">
              <a:buNone/>
            </a:pPr>
            <a:r>
              <a:rPr lang="en-US" sz="3200" dirty="0" smtClean="0"/>
              <a:t>LEAs may use CCEIS funds for training, professional development, behavioral evaluations, and supports such as: </a:t>
            </a:r>
          </a:p>
          <a:p>
            <a:pPr marL="0" indent="0">
              <a:buNone/>
            </a:pPr>
            <a:r>
              <a:rPr lang="en-US" sz="3200" dirty="0" smtClean="0"/>
              <a:t>	-Functional Behavioral Assessments</a:t>
            </a:r>
          </a:p>
          <a:p>
            <a:pPr marL="0" indent="0">
              <a:buNone/>
            </a:pPr>
            <a:r>
              <a:rPr lang="en-US" sz="3200" dirty="0" smtClean="0"/>
              <a:t>	-Behavioral Intervention plans</a:t>
            </a:r>
          </a:p>
          <a:p>
            <a:pPr marL="0" indent="0">
              <a:buNone/>
            </a:pPr>
            <a:r>
              <a:rPr lang="en-US" sz="3200" dirty="0" smtClean="0"/>
              <a:t>But only to the extent to address the factors identified as contributing to the significant disproportionality identified by the State. </a:t>
            </a:r>
            <a:endParaRPr lang="en-US" sz="3200" dirty="0"/>
          </a:p>
          <a:p>
            <a:endParaRPr lang="en-US" dirty="0" smtClean="0"/>
          </a:p>
          <a:p>
            <a:endParaRPr lang="en-US" dirty="0" smtClean="0"/>
          </a:p>
          <a:p>
            <a:endParaRPr lang="en-US" dirty="0"/>
          </a:p>
        </p:txBody>
      </p:sp>
    </p:spTree>
    <p:extLst>
      <p:ext uri="{BB962C8B-B14F-4D97-AF65-F5344CB8AC3E}">
        <p14:creationId xmlns:p14="http://schemas.microsoft.com/office/powerpoint/2010/main" val="31086886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lstStyle/>
          <a:p>
            <a:r>
              <a:rPr lang="en-US" dirty="0"/>
              <a:t> </a:t>
            </a:r>
            <a:r>
              <a:rPr lang="en-US" dirty="0" smtClean="0"/>
              <a:t> </a:t>
            </a:r>
            <a:r>
              <a:rPr lang="en-US" sz="3600" dirty="0" smtClean="0">
                <a:solidFill>
                  <a:schemeClr val="accent5"/>
                </a:solidFill>
              </a:rPr>
              <a:t>CCEIS / Significant Disproportionality</a:t>
            </a:r>
            <a:endParaRPr lang="en-US" sz="3600" dirty="0">
              <a:solidFill>
                <a:schemeClr val="accent5"/>
              </a:solidFill>
            </a:endParaRPr>
          </a:p>
        </p:txBody>
      </p:sp>
      <p:sp>
        <p:nvSpPr>
          <p:cNvPr id="3" name="Content Placeholder 2"/>
          <p:cNvSpPr>
            <a:spLocks noGrp="1"/>
          </p:cNvSpPr>
          <p:nvPr>
            <p:ph idx="1"/>
          </p:nvPr>
        </p:nvSpPr>
        <p:spPr/>
        <p:txBody>
          <a:bodyPr>
            <a:normAutofit/>
          </a:bodyPr>
          <a:lstStyle/>
          <a:p>
            <a:pPr marL="0" indent="0">
              <a:buNone/>
            </a:pPr>
            <a:r>
              <a:rPr lang="en-US" sz="3200" dirty="0" smtClean="0"/>
              <a:t>LEAs are required to submit a Summary Analysis within their CCEIS application.  The summary must be approved through the SES Data Manager prior to any claim approvals.  </a:t>
            </a:r>
            <a:endParaRPr lang="en-US" sz="3200" dirty="0"/>
          </a:p>
        </p:txBody>
      </p:sp>
    </p:spTree>
    <p:extLst>
      <p:ext uri="{BB962C8B-B14F-4D97-AF65-F5344CB8AC3E}">
        <p14:creationId xmlns:p14="http://schemas.microsoft.com/office/powerpoint/2010/main" val="5768466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5"/>
                </a:solidFill>
              </a:rPr>
              <a:t>CCEIS / Significant Disproportionality </a:t>
            </a:r>
          </a:p>
        </p:txBody>
      </p:sp>
      <p:sp>
        <p:nvSpPr>
          <p:cNvPr id="3" name="Content Placeholder 2"/>
          <p:cNvSpPr>
            <a:spLocks noGrp="1"/>
          </p:cNvSpPr>
          <p:nvPr>
            <p:ph idx="1"/>
          </p:nvPr>
        </p:nvSpPr>
        <p:spPr/>
        <p:txBody>
          <a:bodyPr/>
          <a:lstStyle/>
          <a:p>
            <a:pPr marL="0" indent="0">
              <a:buNone/>
            </a:pPr>
            <a:r>
              <a:rPr lang="en-US" sz="3200" dirty="0"/>
              <a:t>LEAs required to set aside funds for CCEIS cannot reduce the districts MOE.</a:t>
            </a:r>
          </a:p>
          <a:p>
            <a:pPr marL="0" indent="0">
              <a:buNone/>
            </a:pPr>
            <a:r>
              <a:rPr lang="en-US" sz="3200" dirty="0" smtClean="0"/>
              <a:t>Funds </a:t>
            </a:r>
            <a:r>
              <a:rPr lang="en-US" sz="3200" dirty="0"/>
              <a:t>must supplement not supplant</a:t>
            </a:r>
            <a:r>
              <a:rPr lang="en-US" sz="3200" dirty="0" smtClean="0"/>
              <a:t>.</a:t>
            </a:r>
          </a:p>
          <a:p>
            <a:pPr marL="0" indent="0">
              <a:buNone/>
            </a:pPr>
            <a:r>
              <a:rPr lang="en-US" sz="3200" dirty="0" smtClean="0"/>
              <a:t>Funds </a:t>
            </a:r>
            <a:r>
              <a:rPr lang="en-US" sz="3200" dirty="0"/>
              <a:t>cannot be used to provide services already required by law</a:t>
            </a:r>
            <a:r>
              <a:rPr lang="en-US" sz="3200" dirty="0" smtClean="0"/>
              <a:t>.</a:t>
            </a:r>
          </a:p>
          <a:p>
            <a:pPr marL="0" indent="0">
              <a:buNone/>
            </a:pPr>
            <a:r>
              <a:rPr lang="en-US" sz="3200" dirty="0" smtClean="0"/>
              <a:t>Funds </a:t>
            </a:r>
            <a:r>
              <a:rPr lang="en-US" sz="3200" dirty="0"/>
              <a:t>cannot be used to provide services that were paid for </a:t>
            </a:r>
            <a:r>
              <a:rPr lang="en-US" sz="3200" dirty="0" smtClean="0"/>
              <a:t>with other funds in a previous year. </a:t>
            </a:r>
            <a:endParaRPr lang="en-US" sz="3200" dirty="0"/>
          </a:p>
          <a:p>
            <a:endParaRPr lang="en-US" dirty="0" smtClean="0"/>
          </a:p>
          <a:p>
            <a:endParaRPr lang="en-US" dirty="0"/>
          </a:p>
        </p:txBody>
      </p:sp>
    </p:spTree>
    <p:extLst>
      <p:ext uri="{BB962C8B-B14F-4D97-AF65-F5344CB8AC3E}">
        <p14:creationId xmlns:p14="http://schemas.microsoft.com/office/powerpoint/2010/main" val="18223530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5166360"/>
            <a:ext cx="7772400" cy="602615"/>
          </a:xfrm>
        </p:spPr>
        <p:txBody>
          <a:bodyPr>
            <a:normAutofit/>
          </a:bodyPr>
          <a:lstStyle/>
          <a:p>
            <a:r>
              <a:rPr lang="en-US" dirty="0"/>
              <a:t>COOP / </a:t>
            </a:r>
            <a:r>
              <a:rPr lang="en-US" dirty="0" smtClean="0"/>
              <a:t>co-op</a:t>
            </a:r>
            <a:endParaRPr lang="en-US" dirty="0"/>
          </a:p>
        </p:txBody>
      </p:sp>
      <p:sp>
        <p:nvSpPr>
          <p:cNvPr id="2" name="Rectangle 1"/>
          <p:cNvSpPr/>
          <p:nvPr/>
        </p:nvSpPr>
        <p:spPr>
          <a:xfrm>
            <a:off x="383458" y="3244334"/>
            <a:ext cx="7948705" cy="646331"/>
          </a:xfrm>
          <a:prstGeom prst="rect">
            <a:avLst/>
          </a:prstGeom>
        </p:spPr>
        <p:txBody>
          <a:bodyPr wrap="square">
            <a:spAutoFit/>
          </a:bodyPr>
          <a:lstStyle/>
          <a:p>
            <a:r>
              <a:rPr lang="en-US" sz="3600" dirty="0">
                <a:solidFill>
                  <a:schemeClr val="bg1"/>
                </a:solidFill>
              </a:rPr>
              <a:t>COOP / Interlocal co-op</a:t>
            </a:r>
          </a:p>
        </p:txBody>
      </p:sp>
    </p:spTree>
    <p:extLst>
      <p:ext uri="{BB962C8B-B14F-4D97-AF65-F5344CB8AC3E}">
        <p14:creationId xmlns:p14="http://schemas.microsoft.com/office/powerpoint/2010/main" val="340951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5"/>
                </a:solidFill>
              </a:rPr>
              <a:t>COOP / Interlocal co-op</a:t>
            </a:r>
          </a:p>
        </p:txBody>
      </p:sp>
      <p:sp>
        <p:nvSpPr>
          <p:cNvPr id="3" name="Content Placeholder 2"/>
          <p:cNvSpPr>
            <a:spLocks noGrp="1"/>
          </p:cNvSpPr>
          <p:nvPr>
            <p:ph idx="1"/>
          </p:nvPr>
        </p:nvSpPr>
        <p:spPr>
          <a:xfrm>
            <a:off x="457200" y="1417638"/>
            <a:ext cx="8229600" cy="5233885"/>
          </a:xfrm>
        </p:spPr>
        <p:txBody>
          <a:bodyPr>
            <a:normAutofit fontScale="92500"/>
          </a:bodyPr>
          <a:lstStyle/>
          <a:p>
            <a:pPr marL="0" indent="0">
              <a:buNone/>
            </a:pPr>
            <a:r>
              <a:rPr lang="en-US" sz="3200" dirty="0"/>
              <a:t>LEAs that select to pool their funds must sign a letter of intent to participate in a special education cooperative arrangement (this is an arrangement that exists under federal law) or an interlocal cooperative (this is a cooperative entity that is created through a specific process under Oklahoma statute 70 O.S. 5-117b. also known as an “interlocal co-op”).  Participating cooperative LEAs other than interlocal co-ops should elect one LEA to act as the fiscal agent for funds.</a:t>
            </a:r>
          </a:p>
          <a:p>
            <a:endParaRPr lang="en-US" dirty="0"/>
          </a:p>
        </p:txBody>
      </p:sp>
    </p:spTree>
    <p:extLst>
      <p:ext uri="{BB962C8B-B14F-4D97-AF65-F5344CB8AC3E}">
        <p14:creationId xmlns:p14="http://schemas.microsoft.com/office/powerpoint/2010/main" val="25348864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32732"/>
          </a:xfrm>
        </p:spPr>
        <p:txBody>
          <a:bodyPr/>
          <a:lstStyle/>
          <a:p>
            <a:r>
              <a:rPr lang="en-US" dirty="0" smtClean="0"/>
              <a:t>			</a:t>
            </a:r>
            <a:r>
              <a:rPr lang="en-US" sz="3600" dirty="0" smtClean="0">
                <a:solidFill>
                  <a:schemeClr val="accent5"/>
                </a:solidFill>
              </a:rPr>
              <a:t>COOP / Interlocal co-op</a:t>
            </a:r>
            <a:endParaRPr lang="en-US" sz="3600" dirty="0">
              <a:solidFill>
                <a:schemeClr val="accent5"/>
              </a:solidFill>
            </a:endParaRPr>
          </a:p>
        </p:txBody>
      </p:sp>
      <p:sp>
        <p:nvSpPr>
          <p:cNvPr id="3" name="Content Placeholder 2"/>
          <p:cNvSpPr>
            <a:spLocks noGrp="1"/>
          </p:cNvSpPr>
          <p:nvPr>
            <p:ph idx="1"/>
          </p:nvPr>
        </p:nvSpPr>
        <p:spPr>
          <a:xfrm>
            <a:off x="220650" y="1555955"/>
            <a:ext cx="8702702" cy="4621008"/>
          </a:xfrm>
        </p:spPr>
        <p:txBody>
          <a:bodyPr>
            <a:noAutofit/>
          </a:bodyPr>
          <a:lstStyle/>
          <a:p>
            <a:pPr marL="0" indent="0">
              <a:buNone/>
            </a:pPr>
            <a:r>
              <a:rPr lang="en-US" sz="2800" dirty="0" smtClean="0"/>
              <a:t>All LEA’s participating in a COOP/Interlocal coop must complete a COOP/Interlocal Arrangement For Consolidated Funding Application and return to OSDE-SES Finance.  This application must be signed by all LEAs participating in a COOP/Interlocal and will instruct OSDE-SES Finance the amount of funding to be transferred to the lead LEA. </a:t>
            </a:r>
          </a:p>
          <a:p>
            <a:pPr marL="0" indent="0">
              <a:buNone/>
            </a:pPr>
            <a:r>
              <a:rPr lang="en-US" sz="2800" dirty="0" smtClean="0"/>
              <a:t>The transfer of funds must address IDEA B Flow Through and PreSchool funding and ARP Flow Through and ARP PreSchool funding.  </a:t>
            </a:r>
            <a:endParaRPr lang="en-US" sz="2800" dirty="0"/>
          </a:p>
        </p:txBody>
      </p:sp>
    </p:spTree>
    <p:extLst>
      <p:ext uri="{BB962C8B-B14F-4D97-AF65-F5344CB8AC3E}">
        <p14:creationId xmlns:p14="http://schemas.microsoft.com/office/powerpoint/2010/main" val="28293053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9534" y="943897"/>
            <a:ext cx="8923350" cy="5788742"/>
          </a:xfrm>
          <a:prstGeom prst="rect">
            <a:avLst/>
          </a:prstGeom>
        </p:spPr>
      </p:pic>
    </p:spTree>
    <p:extLst>
      <p:ext uri="{BB962C8B-B14F-4D97-AF65-F5344CB8AC3E}">
        <p14:creationId xmlns:p14="http://schemas.microsoft.com/office/powerpoint/2010/main" val="39661083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5"/>
                </a:solidFill>
              </a:rPr>
              <a:t>COOP / Interlocal co-op</a:t>
            </a:r>
          </a:p>
        </p:txBody>
      </p:sp>
      <p:sp>
        <p:nvSpPr>
          <p:cNvPr id="3" name="Content Placeholder 2"/>
          <p:cNvSpPr>
            <a:spLocks noGrp="1"/>
          </p:cNvSpPr>
          <p:nvPr>
            <p:ph idx="1"/>
          </p:nvPr>
        </p:nvSpPr>
        <p:spPr/>
        <p:txBody>
          <a:bodyPr/>
          <a:lstStyle/>
          <a:p>
            <a:pPr marL="0" indent="0">
              <a:buNone/>
            </a:pPr>
            <a:r>
              <a:rPr lang="en-US" sz="3200" dirty="0"/>
              <a:t>LEAs participating in a cooperative arrangement or an interlocal co-op must receive goods or services from the cooperative entity. The special education cooperative cannot act as a flow-through agent, but must provide a program consisting of the provision of goods and/or services (70 O.S. §  5-117).</a:t>
            </a:r>
          </a:p>
          <a:p>
            <a:endParaRPr lang="en-US" dirty="0"/>
          </a:p>
        </p:txBody>
      </p:sp>
    </p:spTree>
    <p:extLst>
      <p:ext uri="{BB962C8B-B14F-4D97-AF65-F5344CB8AC3E}">
        <p14:creationId xmlns:p14="http://schemas.microsoft.com/office/powerpoint/2010/main" val="37089336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5"/>
                </a:solidFill>
              </a:rPr>
              <a:t>COOP / Interlocal co-op</a:t>
            </a:r>
          </a:p>
        </p:txBody>
      </p:sp>
      <p:sp>
        <p:nvSpPr>
          <p:cNvPr id="3" name="Content Placeholder 2"/>
          <p:cNvSpPr>
            <a:spLocks noGrp="1"/>
          </p:cNvSpPr>
          <p:nvPr>
            <p:ph idx="1"/>
          </p:nvPr>
        </p:nvSpPr>
        <p:spPr/>
        <p:txBody>
          <a:bodyPr>
            <a:normAutofit/>
          </a:bodyPr>
          <a:lstStyle/>
          <a:p>
            <a:pPr marL="0" indent="0">
              <a:buNone/>
            </a:pPr>
            <a:r>
              <a:rPr lang="en-US" sz="3200" dirty="0" smtClean="0"/>
              <a:t>Assurances and LEA </a:t>
            </a:r>
            <a:r>
              <a:rPr lang="en-US" sz="3200" dirty="0"/>
              <a:t>Agreement for Special </a:t>
            </a:r>
            <a:r>
              <a:rPr lang="en-US" sz="3200" dirty="0" smtClean="0"/>
              <a:t>Education </a:t>
            </a:r>
            <a:r>
              <a:rPr lang="en-US" sz="3200" dirty="0"/>
              <a:t>must be submitted for each LEA participating in the cooperative or interlocal co-op.  In addition, each participating LEA is still responsible for the compliance with IDEA Part B of the cooperative or interlocal as it relates to each child of the LEA served by the cooperative or interlocal.</a:t>
            </a:r>
          </a:p>
          <a:p>
            <a:endParaRPr lang="en-US" dirty="0"/>
          </a:p>
        </p:txBody>
      </p:sp>
    </p:spTree>
    <p:extLst>
      <p:ext uri="{BB962C8B-B14F-4D97-AF65-F5344CB8AC3E}">
        <p14:creationId xmlns:p14="http://schemas.microsoft.com/office/powerpoint/2010/main" val="12489552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5"/>
                </a:solidFill>
              </a:rPr>
              <a:t>COOP / Interlocal co-op</a:t>
            </a:r>
          </a:p>
        </p:txBody>
      </p:sp>
      <p:sp>
        <p:nvSpPr>
          <p:cNvPr id="3" name="Content Placeholder 2"/>
          <p:cNvSpPr>
            <a:spLocks noGrp="1"/>
          </p:cNvSpPr>
          <p:nvPr>
            <p:ph idx="1"/>
          </p:nvPr>
        </p:nvSpPr>
        <p:spPr/>
        <p:txBody>
          <a:bodyPr/>
          <a:lstStyle/>
          <a:p>
            <a:pPr marL="0" indent="0">
              <a:buNone/>
            </a:pPr>
            <a:r>
              <a:rPr lang="en-US" sz="3200" dirty="0"/>
              <a:t>Each LEA participating in a cooperative arrangement for the provision of special education services retains the responsibility to ensure that each of its students receives a Free Appropriate Public Education (FAPE), so LEAs participating in such arrangements should monitor service provision as necessary to ensure each student is receiving a FAPE.</a:t>
            </a:r>
          </a:p>
          <a:p>
            <a:endParaRPr lang="en-US" dirty="0"/>
          </a:p>
        </p:txBody>
      </p:sp>
    </p:spTree>
    <p:extLst>
      <p:ext uri="{BB962C8B-B14F-4D97-AF65-F5344CB8AC3E}">
        <p14:creationId xmlns:p14="http://schemas.microsoft.com/office/powerpoint/2010/main" val="2513111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7" y="4773168"/>
            <a:ext cx="6737033" cy="1097280"/>
          </a:xfrm>
        </p:spPr>
        <p:txBody>
          <a:bodyPr>
            <a:noAutofit/>
          </a:bodyPr>
          <a:lstStyle/>
          <a:p>
            <a:r>
              <a:rPr lang="en-US" sz="3600" dirty="0" smtClean="0">
                <a:cs typeface="Times New Roman" panose="02020603050405020304" pitchFamily="18" charset="0"/>
              </a:rPr>
              <a:t>Excess Cost/Maintenance </a:t>
            </a:r>
            <a:r>
              <a:rPr lang="en-US" sz="3600" dirty="0">
                <a:cs typeface="Times New Roman" panose="02020603050405020304" pitchFamily="18" charset="0"/>
              </a:rPr>
              <a:t>of </a:t>
            </a:r>
            <a:r>
              <a:rPr lang="en-US" sz="3600" dirty="0" smtClean="0">
                <a:cs typeface="Times New Roman" panose="02020603050405020304" pitchFamily="18" charset="0"/>
              </a:rPr>
              <a:t>Effort</a:t>
            </a:r>
            <a:endParaRPr lang="en-US" sz="3600" dirty="0">
              <a:cs typeface="Times New Roman" panose="02020603050405020304" pitchFamily="18" charset="0"/>
            </a:endParaRPr>
          </a:p>
        </p:txBody>
      </p:sp>
      <p:sp>
        <p:nvSpPr>
          <p:cNvPr id="3" name="Rectangle 2"/>
          <p:cNvSpPr/>
          <p:nvPr/>
        </p:nvSpPr>
        <p:spPr>
          <a:xfrm>
            <a:off x="132735" y="3244334"/>
            <a:ext cx="10026852" cy="646331"/>
          </a:xfrm>
          <a:prstGeom prst="rect">
            <a:avLst/>
          </a:prstGeom>
        </p:spPr>
        <p:txBody>
          <a:bodyPr wrap="square">
            <a:spAutoFit/>
          </a:bodyPr>
          <a:lstStyle/>
          <a:p>
            <a:r>
              <a:rPr lang="en-US" sz="3600" dirty="0" smtClean="0">
                <a:solidFill>
                  <a:schemeClr val="bg1"/>
                </a:solidFill>
              </a:rPr>
              <a:t>Excess Cost / Maintenance of Effort</a:t>
            </a:r>
            <a:endParaRPr lang="en-US" sz="3600" dirty="0">
              <a:solidFill>
                <a:schemeClr val="bg1"/>
              </a:solidFill>
            </a:endParaRPr>
          </a:p>
        </p:txBody>
      </p:sp>
    </p:spTree>
    <p:extLst>
      <p:ext uri="{BB962C8B-B14F-4D97-AF65-F5344CB8AC3E}">
        <p14:creationId xmlns:p14="http://schemas.microsoft.com/office/powerpoint/2010/main" val="61902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750" y="3487995"/>
            <a:ext cx="8218963" cy="921774"/>
          </a:xfrm>
        </p:spPr>
        <p:txBody>
          <a:bodyPr>
            <a:normAutofit fontScale="90000"/>
          </a:bodyPr>
          <a:lstStyle/>
          <a:p>
            <a:r>
              <a:rPr lang="en-US" dirty="0"/>
              <a:t>Submitting Expenditure Reports for Reimbursement</a:t>
            </a:r>
            <a:br>
              <a:rPr lang="en-US" dirty="0"/>
            </a:br>
            <a:r>
              <a:rPr lang="en-US" dirty="0"/>
              <a:t>of Funds</a:t>
            </a:r>
          </a:p>
        </p:txBody>
      </p:sp>
      <p:sp>
        <p:nvSpPr>
          <p:cNvPr id="3" name="Content Placeholder 2"/>
          <p:cNvSpPr>
            <a:spLocks noGrp="1"/>
          </p:cNvSpPr>
          <p:nvPr>
            <p:ph type="body" idx="1"/>
          </p:nvPr>
        </p:nvSpPr>
        <p:spPr/>
        <p:txBody>
          <a:bodyPr/>
          <a:lstStyle/>
          <a:p>
            <a:endParaRPr lang="en-US"/>
          </a:p>
          <a:p>
            <a:endParaRPr lang="en-US" dirty="0"/>
          </a:p>
        </p:txBody>
      </p:sp>
    </p:spTree>
    <p:extLst>
      <p:ext uri="{BB962C8B-B14F-4D97-AF65-F5344CB8AC3E}">
        <p14:creationId xmlns:p14="http://schemas.microsoft.com/office/powerpoint/2010/main" val="24603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5"/>
                </a:solidFill>
              </a:rPr>
              <a:t>Expenditure Reporting</a:t>
            </a:r>
          </a:p>
        </p:txBody>
      </p:sp>
      <p:sp>
        <p:nvSpPr>
          <p:cNvPr id="3" name="Content Placeholder 2"/>
          <p:cNvSpPr>
            <a:spLocks noGrp="1"/>
          </p:cNvSpPr>
          <p:nvPr>
            <p:ph idx="1"/>
          </p:nvPr>
        </p:nvSpPr>
        <p:spPr/>
        <p:txBody>
          <a:bodyPr>
            <a:normAutofit/>
          </a:bodyPr>
          <a:lstStyle/>
          <a:p>
            <a:pPr marL="0" indent="0">
              <a:buNone/>
            </a:pPr>
            <a:r>
              <a:rPr lang="en-US" sz="3600" dirty="0" smtClean="0"/>
              <a:t>LEAs </a:t>
            </a:r>
            <a:r>
              <a:rPr lang="en-US" sz="3600" dirty="0"/>
              <a:t>must </a:t>
            </a:r>
            <a:r>
              <a:rPr lang="en-US" sz="3600" dirty="0" smtClean="0"/>
              <a:t>complete a budget for </a:t>
            </a:r>
            <a:r>
              <a:rPr lang="en-US" sz="3600" dirty="0"/>
              <a:t>funds and receive approval </a:t>
            </a:r>
            <a:r>
              <a:rPr lang="en-US" sz="3600" dirty="0" smtClean="0"/>
              <a:t>from OSDE-SES </a:t>
            </a:r>
            <a:r>
              <a:rPr lang="en-US" sz="3600" dirty="0"/>
              <a:t>before you can apply for </a:t>
            </a:r>
            <a:r>
              <a:rPr lang="en-US" sz="3600" dirty="0" smtClean="0"/>
              <a:t>reimbursement.  This will include a separate budget for ARP funding.</a:t>
            </a:r>
            <a:endParaRPr lang="en-US" sz="3600" dirty="0"/>
          </a:p>
          <a:p>
            <a:pPr marL="0" indent="0">
              <a:buNone/>
            </a:pPr>
            <a:r>
              <a:rPr lang="en-US" sz="3600" dirty="0"/>
              <a:t>All special education expenditures must be necessary and reasonable.</a:t>
            </a:r>
          </a:p>
          <a:p>
            <a:endParaRPr lang="en-US" dirty="0"/>
          </a:p>
          <a:p>
            <a:endParaRPr lang="en-US" dirty="0"/>
          </a:p>
        </p:txBody>
      </p:sp>
    </p:spTree>
    <p:extLst>
      <p:ext uri="{BB962C8B-B14F-4D97-AF65-F5344CB8AC3E}">
        <p14:creationId xmlns:p14="http://schemas.microsoft.com/office/powerpoint/2010/main" val="24695188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5"/>
                </a:solidFill>
              </a:rPr>
              <a:t>Expenditure Reporting</a:t>
            </a:r>
          </a:p>
        </p:txBody>
      </p:sp>
      <p:sp>
        <p:nvSpPr>
          <p:cNvPr id="3" name="Content Placeholder 2"/>
          <p:cNvSpPr>
            <a:spLocks noGrp="1"/>
          </p:cNvSpPr>
          <p:nvPr>
            <p:ph idx="1"/>
          </p:nvPr>
        </p:nvSpPr>
        <p:spPr/>
        <p:txBody>
          <a:bodyPr>
            <a:noAutofit/>
          </a:bodyPr>
          <a:lstStyle/>
          <a:p>
            <a:pPr marL="0" indent="0">
              <a:buNone/>
            </a:pPr>
            <a:r>
              <a:rPr lang="en-US" sz="3200" dirty="0"/>
              <a:t>Reimbursement claims are submitted online through the Single Sign On, Grants Management and Expenditure Reporting.</a:t>
            </a:r>
          </a:p>
          <a:p>
            <a:pPr marL="0" indent="0">
              <a:buNone/>
            </a:pPr>
            <a:r>
              <a:rPr lang="en-US" sz="3200" b="1" dirty="0">
                <a:solidFill>
                  <a:schemeClr val="accent5"/>
                </a:solidFill>
              </a:rPr>
              <a:t>NO</a:t>
            </a:r>
            <a:r>
              <a:rPr lang="en-US" sz="3200" dirty="0"/>
              <a:t> claim will be paid without a valid DUNs number and current expiration date.</a:t>
            </a:r>
          </a:p>
          <a:p>
            <a:pPr marL="0" indent="0">
              <a:buNone/>
            </a:pPr>
            <a:r>
              <a:rPr lang="en-US" sz="3200" dirty="0"/>
              <a:t>Attach supporting documents which must include the Summary Expenditure Report, the Detailed Expenditure Report and </a:t>
            </a:r>
            <a:r>
              <a:rPr lang="en-US" sz="3200" b="1" dirty="0">
                <a:solidFill>
                  <a:schemeClr val="accent5"/>
                </a:solidFill>
              </a:rPr>
              <a:t>all</a:t>
            </a:r>
            <a:r>
              <a:rPr lang="en-US" sz="3200" dirty="0"/>
              <a:t> </a:t>
            </a:r>
            <a:r>
              <a:rPr lang="en-US" sz="3200" dirty="0" smtClean="0"/>
              <a:t>required invoices </a:t>
            </a:r>
            <a:r>
              <a:rPr lang="en-US" sz="3200" dirty="0"/>
              <a:t>and receipts.</a:t>
            </a:r>
          </a:p>
        </p:txBody>
      </p:sp>
    </p:spTree>
    <p:extLst>
      <p:ext uri="{BB962C8B-B14F-4D97-AF65-F5344CB8AC3E}">
        <p14:creationId xmlns:p14="http://schemas.microsoft.com/office/powerpoint/2010/main" val="10849565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5"/>
                </a:solidFill>
              </a:rPr>
              <a:t>Expenditure Reporting</a:t>
            </a:r>
          </a:p>
        </p:txBody>
      </p:sp>
      <p:sp>
        <p:nvSpPr>
          <p:cNvPr id="3" name="Content Placeholder 2"/>
          <p:cNvSpPr>
            <a:spLocks noGrp="1"/>
          </p:cNvSpPr>
          <p:nvPr>
            <p:ph idx="1"/>
          </p:nvPr>
        </p:nvSpPr>
        <p:spPr/>
        <p:txBody>
          <a:bodyPr>
            <a:normAutofit/>
          </a:bodyPr>
          <a:lstStyle/>
          <a:p>
            <a:pPr marL="0" indent="0">
              <a:buNone/>
            </a:pPr>
            <a:r>
              <a:rPr lang="en-US" sz="3200" dirty="0"/>
              <a:t>Supporting documentation includes:</a:t>
            </a:r>
          </a:p>
          <a:p>
            <a:r>
              <a:rPr lang="en-US" sz="3200" dirty="0"/>
              <a:t>Requisition</a:t>
            </a:r>
          </a:p>
          <a:p>
            <a:r>
              <a:rPr lang="en-US" sz="3200" dirty="0"/>
              <a:t>Receipt(s)</a:t>
            </a:r>
          </a:p>
          <a:p>
            <a:r>
              <a:rPr lang="en-US" sz="3200" dirty="0"/>
              <a:t>Invoice Payment</a:t>
            </a:r>
          </a:p>
          <a:p>
            <a:pPr marL="0" indent="0">
              <a:buNone/>
            </a:pPr>
            <a:r>
              <a:rPr lang="en-US" sz="3200" dirty="0"/>
              <a:t>Without supporting documentation, LEAs cannot prove compliance with IDEA Part B federal grant requirements.</a:t>
            </a:r>
          </a:p>
        </p:txBody>
      </p:sp>
    </p:spTree>
    <p:extLst>
      <p:ext uri="{BB962C8B-B14F-4D97-AF65-F5344CB8AC3E}">
        <p14:creationId xmlns:p14="http://schemas.microsoft.com/office/powerpoint/2010/main" val="28255205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5"/>
                </a:solidFill>
              </a:rPr>
              <a:t>Expenditure Reporting</a:t>
            </a:r>
          </a:p>
        </p:txBody>
      </p:sp>
      <p:sp>
        <p:nvSpPr>
          <p:cNvPr id="3" name="Content Placeholder 2"/>
          <p:cNvSpPr>
            <a:spLocks noGrp="1"/>
          </p:cNvSpPr>
          <p:nvPr>
            <p:ph idx="1"/>
          </p:nvPr>
        </p:nvSpPr>
        <p:spPr/>
        <p:txBody>
          <a:bodyPr>
            <a:normAutofit/>
          </a:bodyPr>
          <a:lstStyle/>
          <a:p>
            <a:pPr marL="0" indent="0">
              <a:buNone/>
            </a:pPr>
            <a:r>
              <a:rPr lang="en-US" sz="3200" dirty="0"/>
              <a:t>Summary and Detail Expenditure Report must be signed by the Superintendent or a representative authorized by the local board of education. </a:t>
            </a:r>
          </a:p>
          <a:p>
            <a:pPr marL="0" indent="0">
              <a:buNone/>
            </a:pPr>
            <a:r>
              <a:rPr lang="en-US" sz="3200" dirty="0"/>
              <a:t>Do </a:t>
            </a:r>
            <a:r>
              <a:rPr lang="en-US" sz="3200" b="1" dirty="0">
                <a:solidFill>
                  <a:schemeClr val="accent5"/>
                </a:solidFill>
              </a:rPr>
              <a:t>NOT</a:t>
            </a:r>
            <a:r>
              <a:rPr lang="en-US" sz="3200" dirty="0"/>
              <a:t> use special characters in your PDF title. (#, @, &amp;, etc.)</a:t>
            </a:r>
          </a:p>
        </p:txBody>
      </p:sp>
    </p:spTree>
    <p:extLst>
      <p:ext uri="{BB962C8B-B14F-4D97-AF65-F5344CB8AC3E}">
        <p14:creationId xmlns:p14="http://schemas.microsoft.com/office/powerpoint/2010/main" val="31242982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5"/>
                </a:solidFill>
              </a:rPr>
              <a:t>Expenditure Reporting</a:t>
            </a:r>
          </a:p>
        </p:txBody>
      </p:sp>
      <p:sp>
        <p:nvSpPr>
          <p:cNvPr id="3" name="Content Placeholder 2"/>
          <p:cNvSpPr>
            <a:spLocks noGrp="1"/>
          </p:cNvSpPr>
          <p:nvPr>
            <p:ph idx="1"/>
          </p:nvPr>
        </p:nvSpPr>
        <p:spPr/>
        <p:txBody>
          <a:bodyPr>
            <a:normAutofit/>
          </a:bodyPr>
          <a:lstStyle/>
          <a:p>
            <a:pPr marL="0" indent="0">
              <a:buNone/>
            </a:pPr>
            <a:r>
              <a:rPr lang="en-US" sz="3200" dirty="0"/>
              <a:t>If an authorized representative has signed the report, the district must have completed the Board Authorization tab located in their Federal Programs Consolidated Application.</a:t>
            </a:r>
          </a:p>
          <a:p>
            <a:pPr marL="0" indent="0">
              <a:buNone/>
            </a:pPr>
            <a:r>
              <a:rPr lang="en-US" sz="3200" dirty="0"/>
              <a:t>The district must also upload the authorization on school letterhead indicating the appointment.</a:t>
            </a:r>
          </a:p>
        </p:txBody>
      </p:sp>
    </p:spTree>
    <p:extLst>
      <p:ext uri="{BB962C8B-B14F-4D97-AF65-F5344CB8AC3E}">
        <p14:creationId xmlns:p14="http://schemas.microsoft.com/office/powerpoint/2010/main" val="3287051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3973" y="-178594"/>
            <a:ext cx="12001500" cy="7215188"/>
          </a:xfrm>
          <a:prstGeom prst="rect">
            <a:avLst/>
          </a:prstGeom>
          <a:ln>
            <a:solidFill>
              <a:srgbClr val="FF0000"/>
            </a:solidFill>
          </a:ln>
        </p:spPr>
      </p:pic>
      <p:sp>
        <p:nvSpPr>
          <p:cNvPr id="3" name="Rectangle 2"/>
          <p:cNvSpPr/>
          <p:nvPr/>
        </p:nvSpPr>
        <p:spPr>
          <a:xfrm>
            <a:off x="-1215625" y="1562833"/>
            <a:ext cx="1114424" cy="1318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Oval 3"/>
          <p:cNvSpPr/>
          <p:nvPr/>
        </p:nvSpPr>
        <p:spPr>
          <a:xfrm>
            <a:off x="5930412" y="2037618"/>
            <a:ext cx="975947" cy="53413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122511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2182" y="-178594"/>
            <a:ext cx="12001500" cy="7215188"/>
          </a:xfrm>
          <a:prstGeom prst="rect">
            <a:avLst/>
          </a:prstGeom>
          <a:ln>
            <a:solidFill>
              <a:srgbClr val="FF0000"/>
            </a:solidFill>
          </a:ln>
        </p:spPr>
      </p:pic>
      <p:sp>
        <p:nvSpPr>
          <p:cNvPr id="3" name="Rectangle 2"/>
          <p:cNvSpPr/>
          <p:nvPr/>
        </p:nvSpPr>
        <p:spPr>
          <a:xfrm>
            <a:off x="-83527" y="1523268"/>
            <a:ext cx="1332035" cy="17145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0070C0"/>
              </a:solidFill>
            </a:endParaRPr>
          </a:p>
        </p:txBody>
      </p:sp>
      <p:sp>
        <p:nvSpPr>
          <p:cNvPr id="5" name="Rectangle 4"/>
          <p:cNvSpPr/>
          <p:nvPr/>
        </p:nvSpPr>
        <p:spPr>
          <a:xfrm>
            <a:off x="-874834" y="3046536"/>
            <a:ext cx="791307" cy="11210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Oval 5"/>
          <p:cNvSpPr/>
          <p:nvPr/>
        </p:nvSpPr>
        <p:spPr>
          <a:xfrm>
            <a:off x="2989386" y="3363058"/>
            <a:ext cx="316523" cy="19123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4814596" y="2901821"/>
            <a:ext cx="914400" cy="14471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412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575" y="-114300"/>
            <a:ext cx="9201150" cy="7086600"/>
          </a:xfrm>
          <a:prstGeom prst="rect">
            <a:avLst/>
          </a:prstGeom>
        </p:spPr>
      </p:pic>
    </p:spTree>
    <p:extLst>
      <p:ext uri="{BB962C8B-B14F-4D97-AF65-F5344CB8AC3E}">
        <p14:creationId xmlns:p14="http://schemas.microsoft.com/office/powerpoint/2010/main" val="27321673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25358"/>
          </a:xfrm>
        </p:spPr>
        <p:txBody>
          <a:bodyPr>
            <a:normAutofit/>
          </a:bodyPr>
          <a:lstStyle/>
          <a:p>
            <a:pPr algn="ctr"/>
            <a:r>
              <a:rPr lang="en-US" sz="3600" dirty="0">
                <a:solidFill>
                  <a:schemeClr val="accent5"/>
                </a:solidFill>
              </a:rPr>
              <a:t>Expenditure Reporting</a:t>
            </a:r>
          </a:p>
        </p:txBody>
      </p:sp>
      <p:sp>
        <p:nvSpPr>
          <p:cNvPr id="3" name="Content Placeholder 2"/>
          <p:cNvSpPr>
            <a:spLocks noGrp="1"/>
          </p:cNvSpPr>
          <p:nvPr>
            <p:ph idx="1"/>
          </p:nvPr>
        </p:nvSpPr>
        <p:spPr/>
        <p:txBody>
          <a:bodyPr>
            <a:normAutofit/>
          </a:bodyPr>
          <a:lstStyle/>
          <a:p>
            <a:pPr marL="0" indent="0">
              <a:buNone/>
            </a:pPr>
            <a:r>
              <a:rPr lang="en-US" sz="3200" dirty="0"/>
              <a:t>As stated in the Joint Federal Programs Claims Procedures, all districts should file at least one claim by </a:t>
            </a:r>
            <a:r>
              <a:rPr lang="en-US" sz="3200" dirty="0" smtClean="0"/>
              <a:t>the end of November</a:t>
            </a:r>
            <a:r>
              <a:rPr lang="en-US" sz="3200" dirty="0"/>
              <a:t>.  Districts that have not filed a claim by November will be contacted.</a:t>
            </a:r>
          </a:p>
        </p:txBody>
      </p:sp>
    </p:spTree>
    <p:extLst>
      <p:ext uri="{BB962C8B-B14F-4D97-AF65-F5344CB8AC3E}">
        <p14:creationId xmlns:p14="http://schemas.microsoft.com/office/powerpoint/2010/main" val="2887277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5"/>
                </a:solidFill>
              </a:rPr>
              <a:t>Excess Cost / Maintenance of Effort</a:t>
            </a:r>
          </a:p>
        </p:txBody>
      </p:sp>
      <p:sp>
        <p:nvSpPr>
          <p:cNvPr id="3" name="Content Placeholder 2"/>
          <p:cNvSpPr>
            <a:spLocks noGrp="1"/>
          </p:cNvSpPr>
          <p:nvPr>
            <p:ph idx="1"/>
          </p:nvPr>
        </p:nvSpPr>
        <p:spPr/>
        <p:txBody>
          <a:bodyPr>
            <a:normAutofit/>
          </a:bodyPr>
          <a:lstStyle/>
          <a:p>
            <a:pPr marL="0" indent="0">
              <a:buNone/>
            </a:pPr>
            <a:r>
              <a:rPr lang="en-US" sz="3200" dirty="0"/>
              <a:t>IDEA contains two separate requirements for LEAs to ensure sufficient funding for special education programs</a:t>
            </a:r>
            <a:r>
              <a:rPr lang="en-US" sz="3200" dirty="0" smtClean="0"/>
              <a:t>:</a:t>
            </a:r>
            <a:endParaRPr lang="en-US" sz="3200" dirty="0"/>
          </a:p>
          <a:p>
            <a:pPr lvl="2"/>
            <a:r>
              <a:rPr lang="en-US" sz="3200" dirty="0" smtClean="0"/>
              <a:t>Excess Cost</a:t>
            </a:r>
          </a:p>
          <a:p>
            <a:pPr lvl="2"/>
            <a:r>
              <a:rPr lang="en-US" sz="3200" dirty="0" smtClean="0"/>
              <a:t>Maintenance of Effort (MOE)</a:t>
            </a:r>
          </a:p>
          <a:p>
            <a:pPr marL="0" indent="0">
              <a:buNone/>
            </a:pPr>
            <a:r>
              <a:rPr lang="en-US" sz="3200" dirty="0" smtClean="0"/>
              <a:t>While </a:t>
            </a:r>
            <a:r>
              <a:rPr lang="en-US" sz="3200" dirty="0"/>
              <a:t>these requirements have some similarities, </a:t>
            </a:r>
            <a:r>
              <a:rPr lang="en-US" sz="3200" dirty="0" smtClean="0"/>
              <a:t>there </a:t>
            </a:r>
            <a:r>
              <a:rPr lang="en-US" sz="3200" dirty="0"/>
              <a:t>are separate requirements requiring separate calculations.</a:t>
            </a:r>
          </a:p>
        </p:txBody>
      </p:sp>
    </p:spTree>
    <p:extLst>
      <p:ext uri="{BB962C8B-B14F-4D97-AF65-F5344CB8AC3E}">
        <p14:creationId xmlns:p14="http://schemas.microsoft.com/office/powerpoint/2010/main" val="19554547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lstStyle/>
          <a:p>
            <a:r>
              <a:rPr lang="en-US" sz="3200" dirty="0" smtClean="0">
                <a:solidFill>
                  <a:schemeClr val="accent5"/>
                </a:solidFill>
              </a:rPr>
              <a:t>			</a:t>
            </a:r>
            <a:r>
              <a:rPr lang="en-US" sz="3600" dirty="0" smtClean="0">
                <a:solidFill>
                  <a:schemeClr val="accent5"/>
                </a:solidFill>
              </a:rPr>
              <a:t>Expenditure </a:t>
            </a:r>
            <a:r>
              <a:rPr lang="en-US" sz="3600" dirty="0">
                <a:solidFill>
                  <a:schemeClr val="accent5"/>
                </a:solidFill>
              </a:rPr>
              <a:t>Reporting</a:t>
            </a:r>
            <a:endParaRPr lang="en-US" sz="3600" dirty="0"/>
          </a:p>
        </p:txBody>
      </p:sp>
      <p:sp>
        <p:nvSpPr>
          <p:cNvPr id="3" name="Content Placeholder 2"/>
          <p:cNvSpPr>
            <a:spLocks noGrp="1"/>
          </p:cNvSpPr>
          <p:nvPr>
            <p:ph idx="1"/>
          </p:nvPr>
        </p:nvSpPr>
        <p:spPr>
          <a:xfrm>
            <a:off x="220650" y="1283112"/>
            <a:ext cx="8702702" cy="4881714"/>
          </a:xfrm>
        </p:spPr>
        <p:txBody>
          <a:bodyPr>
            <a:noAutofit/>
          </a:bodyPr>
          <a:lstStyle/>
          <a:p>
            <a:pPr marL="0" indent="0">
              <a:buNone/>
            </a:pPr>
            <a:r>
              <a:rPr lang="en-US" sz="3200" dirty="0" smtClean="0"/>
              <a:t>If a claim is returned, you can review the reason by going onto the Summary Expenditure Report Menu, select which report has been returned, then click the Review Summary button.  </a:t>
            </a:r>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a:p>
        </p:txBody>
      </p:sp>
      <p:pic>
        <p:nvPicPr>
          <p:cNvPr id="4" name="Content Placeholder 3"/>
          <p:cNvPicPr>
            <a:picLocks noChangeAspect="1"/>
          </p:cNvPicPr>
          <p:nvPr/>
        </p:nvPicPr>
        <p:blipFill>
          <a:blip r:embed="rId2"/>
          <a:stretch>
            <a:fillRect/>
          </a:stretch>
        </p:blipFill>
        <p:spPr>
          <a:xfrm>
            <a:off x="159703" y="3806613"/>
            <a:ext cx="8835284" cy="2445175"/>
          </a:xfrm>
          <a:prstGeom prst="rect">
            <a:avLst/>
          </a:prstGeom>
          <a:ln>
            <a:solidFill>
              <a:schemeClr val="accent5"/>
            </a:solidFill>
          </a:ln>
        </p:spPr>
      </p:pic>
      <p:sp>
        <p:nvSpPr>
          <p:cNvPr id="12" name="Rectangle 11"/>
          <p:cNvSpPr/>
          <p:nvPr/>
        </p:nvSpPr>
        <p:spPr>
          <a:xfrm>
            <a:off x="4463627" y="4416214"/>
            <a:ext cx="1666240" cy="4876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220650" y="4240106"/>
            <a:ext cx="321204" cy="711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68160" y="5849321"/>
            <a:ext cx="1273387" cy="358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1067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28581"/>
          </a:xfrm>
        </p:spPr>
        <p:txBody>
          <a:bodyPr/>
          <a:lstStyle/>
          <a:p>
            <a:r>
              <a:rPr lang="en-US" sz="3600" dirty="0" smtClean="0">
                <a:solidFill>
                  <a:schemeClr val="accent5"/>
                </a:solidFill>
              </a:rPr>
              <a:t>		    Expenditure </a:t>
            </a:r>
            <a:r>
              <a:rPr lang="en-US" sz="3600" dirty="0">
                <a:solidFill>
                  <a:schemeClr val="accent5"/>
                </a:solidFill>
              </a:rPr>
              <a:t>Reporting</a:t>
            </a:r>
            <a:endParaRPr lang="en-US" dirty="0"/>
          </a:p>
        </p:txBody>
      </p:sp>
      <p:sp>
        <p:nvSpPr>
          <p:cNvPr id="3" name="Content Placeholder 2"/>
          <p:cNvSpPr>
            <a:spLocks noGrp="1"/>
          </p:cNvSpPr>
          <p:nvPr>
            <p:ph idx="1"/>
          </p:nvPr>
        </p:nvSpPr>
        <p:spPr>
          <a:xfrm>
            <a:off x="220650" y="1482375"/>
            <a:ext cx="8702702" cy="4694588"/>
          </a:xfrm>
        </p:spPr>
        <p:txBody>
          <a:bodyPr/>
          <a:lstStyle/>
          <a:p>
            <a:pPr marL="0" indent="0">
              <a:buNone/>
            </a:pPr>
            <a:r>
              <a:rPr lang="en-US" sz="3200" dirty="0" smtClean="0"/>
              <a:t>Select which </a:t>
            </a:r>
            <a:r>
              <a:rPr lang="en-US" sz="3200" dirty="0"/>
              <a:t>program </a:t>
            </a:r>
            <a:r>
              <a:rPr lang="en-US" sz="3200" dirty="0" smtClean="0"/>
              <a:t>review, </a:t>
            </a:r>
            <a:r>
              <a:rPr lang="en-US" sz="3200" dirty="0"/>
              <a:t>then click on the Review Checklist button.  Once the checklist appears, you will be able to review the message </a:t>
            </a:r>
            <a:r>
              <a:rPr lang="en-US" sz="3200" dirty="0" smtClean="0"/>
              <a:t>informing why the claim has been returned.</a:t>
            </a:r>
          </a:p>
          <a:p>
            <a:endParaRPr lang="en-US" dirty="0"/>
          </a:p>
          <a:p>
            <a:endParaRPr lang="en-US" dirty="0"/>
          </a:p>
          <a:p>
            <a:endParaRPr lang="en-US" dirty="0"/>
          </a:p>
        </p:txBody>
      </p:sp>
      <p:pic>
        <p:nvPicPr>
          <p:cNvPr id="4" name="Content Placeholder 3"/>
          <p:cNvPicPr>
            <a:picLocks noChangeAspect="1"/>
          </p:cNvPicPr>
          <p:nvPr/>
        </p:nvPicPr>
        <p:blipFill>
          <a:blip r:embed="rId2"/>
          <a:stretch>
            <a:fillRect/>
          </a:stretch>
        </p:blipFill>
        <p:spPr>
          <a:xfrm>
            <a:off x="132610" y="4392296"/>
            <a:ext cx="8702675" cy="1730798"/>
          </a:xfrm>
          <a:prstGeom prst="rect">
            <a:avLst/>
          </a:prstGeom>
        </p:spPr>
      </p:pic>
      <p:sp>
        <p:nvSpPr>
          <p:cNvPr id="5" name="Rectangle 4"/>
          <p:cNvSpPr/>
          <p:nvPr/>
        </p:nvSpPr>
        <p:spPr>
          <a:xfrm>
            <a:off x="2174240" y="4930987"/>
            <a:ext cx="1205654" cy="311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15732" y="5781251"/>
            <a:ext cx="1320801" cy="48725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flipH="1">
            <a:off x="132610" y="5784427"/>
            <a:ext cx="318346" cy="484082"/>
          </a:xfrm>
          <a:prstGeom prst="upArrow">
            <a:avLst>
              <a:gd name="adj1" fmla="val 50000"/>
              <a:gd name="adj2" fmla="val 472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3324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48901"/>
          </a:xfrm>
        </p:spPr>
        <p:txBody>
          <a:bodyPr/>
          <a:lstStyle/>
          <a:p>
            <a:r>
              <a:rPr lang="en-US" sz="3200" dirty="0" smtClean="0">
                <a:solidFill>
                  <a:schemeClr val="accent5"/>
                </a:solidFill>
              </a:rPr>
              <a:t>		      </a:t>
            </a:r>
            <a:r>
              <a:rPr lang="en-US" sz="3600" dirty="0" smtClean="0">
                <a:solidFill>
                  <a:schemeClr val="accent5"/>
                </a:solidFill>
              </a:rPr>
              <a:t>Expenditure </a:t>
            </a:r>
            <a:r>
              <a:rPr lang="en-US" sz="3600" dirty="0">
                <a:solidFill>
                  <a:schemeClr val="accent5"/>
                </a:solidFill>
              </a:rPr>
              <a:t>Reporting</a:t>
            </a:r>
            <a:endParaRPr lang="en-US" sz="3600" dirty="0"/>
          </a:p>
        </p:txBody>
      </p:sp>
      <p:sp>
        <p:nvSpPr>
          <p:cNvPr id="3" name="Content Placeholder 2"/>
          <p:cNvSpPr>
            <a:spLocks noGrp="1"/>
          </p:cNvSpPr>
          <p:nvPr>
            <p:ph idx="1"/>
          </p:nvPr>
        </p:nvSpPr>
        <p:spPr/>
        <p:txBody>
          <a:bodyPr>
            <a:normAutofit/>
          </a:bodyPr>
          <a:lstStyle/>
          <a:p>
            <a:pPr marL="0" indent="0">
              <a:buNone/>
            </a:pPr>
            <a:r>
              <a:rPr lang="en-US" sz="3200" dirty="0" smtClean="0"/>
              <a:t>If you do not see the below screen, check to see if your pop up blockers are on. </a:t>
            </a:r>
          </a:p>
          <a:p>
            <a:pPr marL="0" indent="0">
              <a:buNone/>
            </a:pPr>
            <a:endParaRPr lang="en-US" sz="3200" dirty="0"/>
          </a:p>
          <a:p>
            <a:pPr marL="0" indent="0">
              <a:buNone/>
            </a:pPr>
            <a:endParaRPr lang="en-US" sz="3200" dirty="0"/>
          </a:p>
        </p:txBody>
      </p:sp>
      <p:pic>
        <p:nvPicPr>
          <p:cNvPr id="4" name="Content Placeholder 3"/>
          <p:cNvPicPr>
            <a:picLocks noChangeAspect="1"/>
          </p:cNvPicPr>
          <p:nvPr/>
        </p:nvPicPr>
        <p:blipFill>
          <a:blip r:embed="rId2"/>
          <a:stretch>
            <a:fillRect/>
          </a:stretch>
        </p:blipFill>
        <p:spPr>
          <a:xfrm>
            <a:off x="220663" y="3623732"/>
            <a:ext cx="8702675" cy="1903307"/>
          </a:xfrm>
          <a:prstGeom prst="rect">
            <a:avLst/>
          </a:prstGeom>
        </p:spPr>
      </p:pic>
      <p:sp>
        <p:nvSpPr>
          <p:cNvPr id="5" name="Rectangle 4"/>
          <p:cNvSpPr/>
          <p:nvPr/>
        </p:nvSpPr>
        <p:spPr>
          <a:xfrm>
            <a:off x="508000" y="4903894"/>
            <a:ext cx="8415338" cy="352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3064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32732"/>
          </a:xfrm>
        </p:spPr>
        <p:txBody>
          <a:bodyPr>
            <a:normAutofit/>
          </a:bodyPr>
          <a:lstStyle/>
          <a:p>
            <a:pPr algn="ctr"/>
            <a:r>
              <a:rPr lang="en-US" sz="3600" dirty="0">
                <a:solidFill>
                  <a:schemeClr val="accent5"/>
                </a:solidFill>
              </a:rPr>
              <a:t>Proper Use of Codes </a:t>
            </a:r>
          </a:p>
        </p:txBody>
      </p:sp>
      <p:sp>
        <p:nvSpPr>
          <p:cNvPr id="3" name="Content Placeholder 2"/>
          <p:cNvSpPr>
            <a:spLocks noGrp="1"/>
          </p:cNvSpPr>
          <p:nvPr>
            <p:ph idx="1"/>
          </p:nvPr>
        </p:nvSpPr>
        <p:spPr/>
        <p:txBody>
          <a:bodyPr>
            <a:normAutofit/>
          </a:bodyPr>
          <a:lstStyle/>
          <a:p>
            <a:pPr marL="0" indent="0">
              <a:buNone/>
            </a:pPr>
            <a:r>
              <a:rPr lang="en-US" sz="3200" dirty="0"/>
              <a:t>For a list of proper use of codes in Special Education please see the State Department of Education website, listed under Oklahoma Cost Accounting.</a:t>
            </a:r>
          </a:p>
          <a:p>
            <a:pPr lvl="1"/>
            <a:r>
              <a:rPr lang="en-US" sz="3200" dirty="0"/>
              <a:t>http://sde.ok.gov</a:t>
            </a:r>
          </a:p>
        </p:txBody>
      </p:sp>
    </p:spTree>
    <p:extLst>
      <p:ext uri="{BB962C8B-B14F-4D97-AF65-F5344CB8AC3E}">
        <p14:creationId xmlns:p14="http://schemas.microsoft.com/office/powerpoint/2010/main" val="34807730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193792"/>
            <a:ext cx="7772400" cy="575183"/>
          </a:xfrm>
        </p:spPr>
        <p:txBody>
          <a:bodyPr>
            <a:normAutofit fontScale="90000"/>
          </a:bodyPr>
          <a:lstStyle/>
          <a:p>
            <a:r>
              <a:rPr lang="en-US" dirty="0"/>
              <a:t>Time and Effort</a:t>
            </a:r>
          </a:p>
        </p:txBody>
      </p:sp>
      <p:sp>
        <p:nvSpPr>
          <p:cNvPr id="3" name="Rectangle 2"/>
          <p:cNvSpPr/>
          <p:nvPr/>
        </p:nvSpPr>
        <p:spPr>
          <a:xfrm>
            <a:off x="405581" y="3244334"/>
            <a:ext cx="6605709" cy="646331"/>
          </a:xfrm>
          <a:prstGeom prst="rect">
            <a:avLst/>
          </a:prstGeom>
        </p:spPr>
        <p:txBody>
          <a:bodyPr wrap="square">
            <a:spAutoFit/>
          </a:bodyPr>
          <a:lstStyle/>
          <a:p>
            <a:r>
              <a:rPr lang="en-US" sz="3600" dirty="0" smtClean="0">
                <a:solidFill>
                  <a:schemeClr val="bg1"/>
                </a:solidFill>
              </a:rPr>
              <a:t>Year End CloseOut</a:t>
            </a:r>
            <a:endParaRPr lang="en-US" sz="3600" dirty="0">
              <a:solidFill>
                <a:schemeClr val="bg1"/>
              </a:solidFill>
            </a:endParaRPr>
          </a:p>
        </p:txBody>
      </p:sp>
    </p:spTree>
    <p:extLst>
      <p:ext uri="{BB962C8B-B14F-4D97-AF65-F5344CB8AC3E}">
        <p14:creationId xmlns:p14="http://schemas.microsoft.com/office/powerpoint/2010/main" val="132901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5"/>
                </a:solidFill>
              </a:rPr>
              <a:t>Year End Closeout</a:t>
            </a:r>
          </a:p>
        </p:txBody>
      </p:sp>
      <p:sp>
        <p:nvSpPr>
          <p:cNvPr id="3" name="Content Placeholder 2"/>
          <p:cNvSpPr>
            <a:spLocks noGrp="1"/>
          </p:cNvSpPr>
          <p:nvPr>
            <p:ph idx="1"/>
          </p:nvPr>
        </p:nvSpPr>
        <p:spPr>
          <a:xfrm>
            <a:off x="457200" y="1417638"/>
            <a:ext cx="8229600" cy="4708525"/>
          </a:xfrm>
        </p:spPr>
        <p:txBody>
          <a:bodyPr>
            <a:noAutofit/>
          </a:bodyPr>
          <a:lstStyle/>
          <a:p>
            <a:pPr marL="0" indent="0">
              <a:buNone/>
            </a:pPr>
            <a:r>
              <a:rPr lang="en-US" sz="2800" dirty="0"/>
              <a:t>Districts must perform a closeout at the end of the fiscal year.</a:t>
            </a:r>
          </a:p>
          <a:p>
            <a:pPr lvl="1"/>
            <a:r>
              <a:rPr lang="en-US" sz="2800" dirty="0" smtClean="0"/>
              <a:t>SES </a:t>
            </a:r>
            <a:r>
              <a:rPr lang="en-US" sz="2800" dirty="0"/>
              <a:t>requires closeout completion by September 1.</a:t>
            </a:r>
          </a:p>
          <a:p>
            <a:pPr lvl="1"/>
            <a:r>
              <a:rPr lang="en-US" sz="2800" dirty="0"/>
              <a:t>The closeout informs the SDE that the district has concluded expenditure reporting for the year.</a:t>
            </a:r>
          </a:p>
          <a:p>
            <a:pPr lvl="1"/>
            <a:r>
              <a:rPr lang="en-US" sz="2800" dirty="0"/>
              <a:t>Closeouts also move all unspent funds to the next fiscal year for budgeting.</a:t>
            </a:r>
          </a:p>
          <a:p>
            <a:pPr lvl="1"/>
            <a:r>
              <a:rPr lang="en-US" sz="2800" dirty="0"/>
              <a:t>The closeout process is a simple procedure that closely resembles the creation of an expenditure report.</a:t>
            </a:r>
          </a:p>
        </p:txBody>
      </p:sp>
    </p:spTree>
    <p:extLst>
      <p:ext uri="{BB962C8B-B14F-4D97-AF65-F5344CB8AC3E}">
        <p14:creationId xmlns:p14="http://schemas.microsoft.com/office/powerpoint/2010/main" val="9348786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5"/>
                </a:solidFill>
              </a:rPr>
              <a:t>Year End Closeout</a:t>
            </a:r>
          </a:p>
        </p:txBody>
      </p:sp>
      <p:sp>
        <p:nvSpPr>
          <p:cNvPr id="3" name="Content Placeholder 2"/>
          <p:cNvSpPr>
            <a:spLocks noGrp="1"/>
          </p:cNvSpPr>
          <p:nvPr>
            <p:ph idx="1"/>
          </p:nvPr>
        </p:nvSpPr>
        <p:spPr/>
        <p:txBody>
          <a:bodyPr>
            <a:normAutofit fontScale="85000" lnSpcReduction="10000"/>
          </a:bodyPr>
          <a:lstStyle/>
          <a:p>
            <a:pPr marL="0" indent="0">
              <a:buNone/>
            </a:pPr>
            <a:r>
              <a:rPr lang="en-US" sz="3200" dirty="0"/>
              <a:t>When completing the closeout report, a district must upload a Time and Effort Report and a Vendor Performance Review, if applicable. </a:t>
            </a:r>
            <a:endParaRPr lang="en-US" sz="3200" dirty="0" smtClean="0"/>
          </a:p>
          <a:p>
            <a:pPr marL="0" indent="0">
              <a:buNone/>
            </a:pPr>
            <a:endParaRPr lang="en-US" sz="3200" dirty="0"/>
          </a:p>
          <a:p>
            <a:pPr lvl="1"/>
            <a:r>
              <a:rPr lang="en-US" sz="3200" dirty="0"/>
              <a:t>A Time and Effort report is required if IDEA Part B funds </a:t>
            </a:r>
            <a:r>
              <a:rPr lang="en-US" sz="3200" dirty="0" smtClean="0"/>
              <a:t>and/or ARP funds are </a:t>
            </a:r>
            <a:r>
              <a:rPr lang="en-US" sz="3200" dirty="0"/>
              <a:t>used to pay any </a:t>
            </a:r>
            <a:r>
              <a:rPr lang="en-US" sz="3200" dirty="0" smtClean="0"/>
              <a:t>salary</a:t>
            </a:r>
            <a:r>
              <a:rPr lang="en-US" sz="3200" dirty="0"/>
              <a:t> </a:t>
            </a:r>
            <a:r>
              <a:rPr lang="en-US" sz="3200" dirty="0" smtClean="0"/>
              <a:t>(object code 100).  </a:t>
            </a:r>
          </a:p>
          <a:p>
            <a:pPr lvl="1"/>
            <a:endParaRPr lang="en-US" sz="3200" dirty="0"/>
          </a:p>
          <a:p>
            <a:pPr lvl="1"/>
            <a:r>
              <a:rPr lang="en-US" sz="3200" dirty="0"/>
              <a:t>A Vendor Performance Review is required for each vendor if IDEA Part B </a:t>
            </a:r>
            <a:r>
              <a:rPr lang="en-US" sz="3200" dirty="0" smtClean="0"/>
              <a:t>and/or ARP funds are </a:t>
            </a:r>
            <a:r>
              <a:rPr lang="en-US" sz="3200" dirty="0"/>
              <a:t>used to </a:t>
            </a:r>
            <a:r>
              <a:rPr lang="en-US" sz="3200" dirty="0" smtClean="0"/>
              <a:t>pay any </a:t>
            </a:r>
            <a:r>
              <a:rPr lang="en-US" sz="3200" dirty="0"/>
              <a:t>Contract </a:t>
            </a:r>
            <a:r>
              <a:rPr lang="en-US" sz="3200" dirty="0" smtClean="0"/>
              <a:t>Service (object code 300).</a:t>
            </a:r>
            <a:endParaRPr lang="en-US" sz="3200" dirty="0"/>
          </a:p>
        </p:txBody>
      </p:sp>
    </p:spTree>
    <p:extLst>
      <p:ext uri="{BB962C8B-B14F-4D97-AF65-F5344CB8AC3E}">
        <p14:creationId xmlns:p14="http://schemas.microsoft.com/office/powerpoint/2010/main" val="2358868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193792"/>
            <a:ext cx="7772400" cy="575183"/>
          </a:xfrm>
        </p:spPr>
        <p:txBody>
          <a:bodyPr>
            <a:normAutofit fontScale="90000"/>
          </a:bodyPr>
          <a:lstStyle/>
          <a:p>
            <a:r>
              <a:rPr lang="en-US" dirty="0"/>
              <a:t>Time and Effort</a:t>
            </a:r>
          </a:p>
        </p:txBody>
      </p:sp>
      <p:sp>
        <p:nvSpPr>
          <p:cNvPr id="3" name="Rectangle 2"/>
          <p:cNvSpPr/>
          <p:nvPr/>
        </p:nvSpPr>
        <p:spPr>
          <a:xfrm>
            <a:off x="405581" y="3244334"/>
            <a:ext cx="6605709" cy="646331"/>
          </a:xfrm>
          <a:prstGeom prst="rect">
            <a:avLst/>
          </a:prstGeom>
        </p:spPr>
        <p:txBody>
          <a:bodyPr wrap="square">
            <a:spAutoFit/>
          </a:bodyPr>
          <a:lstStyle/>
          <a:p>
            <a:r>
              <a:rPr lang="en-US" sz="3600" dirty="0">
                <a:solidFill>
                  <a:schemeClr val="bg1"/>
                </a:solidFill>
              </a:rPr>
              <a:t>Time and Effort</a:t>
            </a:r>
          </a:p>
        </p:txBody>
      </p:sp>
    </p:spTree>
    <p:extLst>
      <p:ext uri="{BB962C8B-B14F-4D97-AF65-F5344CB8AC3E}">
        <p14:creationId xmlns:p14="http://schemas.microsoft.com/office/powerpoint/2010/main" val="54470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5"/>
                </a:solidFill>
              </a:rPr>
              <a:t>Time and Effort</a:t>
            </a:r>
          </a:p>
        </p:txBody>
      </p:sp>
      <p:sp>
        <p:nvSpPr>
          <p:cNvPr id="3" name="Content Placeholder 2"/>
          <p:cNvSpPr>
            <a:spLocks noGrp="1"/>
          </p:cNvSpPr>
          <p:nvPr>
            <p:ph idx="1"/>
          </p:nvPr>
        </p:nvSpPr>
        <p:spPr/>
        <p:txBody>
          <a:bodyPr/>
          <a:lstStyle/>
          <a:p>
            <a:pPr marL="0" indent="0">
              <a:buNone/>
            </a:pPr>
            <a:r>
              <a:rPr lang="en-US" sz="3200" dirty="0"/>
              <a:t>In general, salaries and wages of employees who work on federally funded programs may be paid with federal funds as long as they are working on the grant objectives and appropriate time and effort records are maintained.</a:t>
            </a:r>
          </a:p>
          <a:p>
            <a:endParaRPr lang="en-US" dirty="0"/>
          </a:p>
        </p:txBody>
      </p:sp>
    </p:spTree>
    <p:extLst>
      <p:ext uri="{BB962C8B-B14F-4D97-AF65-F5344CB8AC3E}">
        <p14:creationId xmlns:p14="http://schemas.microsoft.com/office/powerpoint/2010/main" val="34216083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25358"/>
          </a:xfrm>
        </p:spPr>
        <p:txBody>
          <a:bodyPr>
            <a:normAutofit/>
          </a:bodyPr>
          <a:lstStyle/>
          <a:p>
            <a:pPr algn="ctr"/>
            <a:r>
              <a:rPr lang="en-US" sz="3600" dirty="0">
                <a:solidFill>
                  <a:schemeClr val="accent5"/>
                </a:solidFill>
              </a:rPr>
              <a:t>Time and Effort</a:t>
            </a:r>
          </a:p>
        </p:txBody>
      </p:sp>
      <p:sp>
        <p:nvSpPr>
          <p:cNvPr id="3" name="Content Placeholder 2"/>
          <p:cNvSpPr>
            <a:spLocks noGrp="1"/>
          </p:cNvSpPr>
          <p:nvPr>
            <p:ph idx="1"/>
          </p:nvPr>
        </p:nvSpPr>
        <p:spPr/>
        <p:txBody>
          <a:bodyPr/>
          <a:lstStyle/>
          <a:p>
            <a:pPr marL="0" indent="0">
              <a:buNone/>
            </a:pPr>
            <a:r>
              <a:rPr lang="en-US" sz="3200" dirty="0"/>
              <a:t>All employees must maintain documentation showing that their salaries are allocable to a federal program.</a:t>
            </a:r>
          </a:p>
          <a:p>
            <a:endParaRPr lang="en-US" sz="3200" dirty="0"/>
          </a:p>
          <a:p>
            <a:pPr marL="0" indent="0">
              <a:buNone/>
            </a:pPr>
            <a:r>
              <a:rPr lang="en-US" sz="3200" dirty="0"/>
              <a:t>That documentation must be based on records that accurately reflect the work performed.</a:t>
            </a:r>
          </a:p>
          <a:p>
            <a:endParaRPr lang="en-US" dirty="0"/>
          </a:p>
        </p:txBody>
      </p:sp>
    </p:spTree>
    <p:extLst>
      <p:ext uri="{BB962C8B-B14F-4D97-AF65-F5344CB8AC3E}">
        <p14:creationId xmlns:p14="http://schemas.microsoft.com/office/powerpoint/2010/main" val="104010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5"/>
                </a:solidFill>
              </a:rPr>
              <a:t>Excess Cost</a:t>
            </a:r>
          </a:p>
        </p:txBody>
      </p:sp>
      <p:sp>
        <p:nvSpPr>
          <p:cNvPr id="3" name="Content Placeholder 2"/>
          <p:cNvSpPr>
            <a:spLocks noGrp="1"/>
          </p:cNvSpPr>
          <p:nvPr>
            <p:ph idx="1"/>
          </p:nvPr>
        </p:nvSpPr>
        <p:spPr/>
        <p:txBody>
          <a:bodyPr>
            <a:normAutofit/>
          </a:bodyPr>
          <a:lstStyle/>
          <a:p>
            <a:pPr marL="0" indent="0">
              <a:buNone/>
            </a:pPr>
            <a:r>
              <a:rPr lang="en-US" dirty="0"/>
              <a:t>Excess costs are costs that are over and above what the LEA spends on average for students enrolled at the elementary </a:t>
            </a:r>
            <a:r>
              <a:rPr lang="en-US" dirty="0" smtClean="0"/>
              <a:t>and </a:t>
            </a:r>
            <a:r>
              <a:rPr lang="en-US" dirty="0"/>
              <a:t>secondary level.</a:t>
            </a:r>
          </a:p>
          <a:p>
            <a:pPr marL="0" indent="0">
              <a:buNone/>
            </a:pPr>
            <a:r>
              <a:rPr lang="en-US" dirty="0"/>
              <a:t>Every student enrolled in a public school receives educational support, including students with disabilities. Because a student with a disability is a student entitled to an education first, the concept of excess costs establishes that:</a:t>
            </a:r>
          </a:p>
          <a:p>
            <a:pPr lvl="1"/>
            <a:r>
              <a:rPr lang="en-US" sz="2400" dirty="0"/>
              <a:t>Students with disabilities receive educational support like non-disabled students, and</a:t>
            </a:r>
          </a:p>
          <a:p>
            <a:pPr lvl="1"/>
            <a:r>
              <a:rPr lang="en-US" sz="2400" dirty="0"/>
              <a:t>IDEA Part B funds only pay for the excess cost of educating students with disabilities.</a:t>
            </a:r>
          </a:p>
        </p:txBody>
      </p:sp>
    </p:spTree>
    <p:extLst>
      <p:ext uri="{BB962C8B-B14F-4D97-AF65-F5344CB8AC3E}">
        <p14:creationId xmlns:p14="http://schemas.microsoft.com/office/powerpoint/2010/main" val="34308137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5"/>
                </a:solidFill>
              </a:rPr>
              <a:t>Time and Effort</a:t>
            </a:r>
          </a:p>
        </p:txBody>
      </p:sp>
      <p:sp>
        <p:nvSpPr>
          <p:cNvPr id="3" name="Content Placeholder 2"/>
          <p:cNvSpPr>
            <a:spLocks noGrp="1"/>
          </p:cNvSpPr>
          <p:nvPr>
            <p:ph idx="1"/>
          </p:nvPr>
        </p:nvSpPr>
        <p:spPr/>
        <p:txBody>
          <a:bodyPr>
            <a:normAutofit fontScale="92500" lnSpcReduction="10000"/>
          </a:bodyPr>
          <a:lstStyle/>
          <a:p>
            <a:pPr marL="0" indent="0">
              <a:buNone/>
            </a:pPr>
            <a:r>
              <a:rPr lang="en-US" sz="3200" dirty="0"/>
              <a:t>Federal regulation requires that any salaries and benefits charged to a federal award(s) must be documented in writing</a:t>
            </a:r>
            <a:r>
              <a:rPr lang="en-US" sz="3200" dirty="0" smtClean="0"/>
              <a:t>.</a:t>
            </a:r>
          </a:p>
          <a:p>
            <a:pPr marL="0" indent="0">
              <a:buNone/>
            </a:pPr>
            <a:endParaRPr lang="en-US" sz="3200" dirty="0"/>
          </a:p>
          <a:p>
            <a:pPr lvl="1"/>
            <a:r>
              <a:rPr lang="en-US" sz="3200" dirty="0"/>
              <a:t>Reflect actual time spent on activities to which federal program(s) are being charged</a:t>
            </a:r>
            <a:r>
              <a:rPr lang="en-US" sz="3200" dirty="0" smtClean="0"/>
              <a:t>.</a:t>
            </a:r>
          </a:p>
          <a:p>
            <a:pPr lvl="1"/>
            <a:endParaRPr lang="en-US" sz="3200" dirty="0"/>
          </a:p>
          <a:p>
            <a:pPr lvl="1"/>
            <a:r>
              <a:rPr lang="en-US" sz="3200" dirty="0"/>
              <a:t>It is recommended documentation is to be signed by the employee and the employee’s supervisor.</a:t>
            </a:r>
          </a:p>
          <a:p>
            <a:endParaRPr lang="en-US" dirty="0"/>
          </a:p>
        </p:txBody>
      </p:sp>
    </p:spTree>
    <p:extLst>
      <p:ext uri="{BB962C8B-B14F-4D97-AF65-F5344CB8AC3E}">
        <p14:creationId xmlns:p14="http://schemas.microsoft.com/office/powerpoint/2010/main" val="6752118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5"/>
                </a:solidFill>
              </a:rPr>
              <a:t>Time and Effort</a:t>
            </a:r>
          </a:p>
        </p:txBody>
      </p:sp>
      <p:sp>
        <p:nvSpPr>
          <p:cNvPr id="3" name="Content Placeholder 2"/>
          <p:cNvSpPr>
            <a:spLocks noGrp="1"/>
          </p:cNvSpPr>
          <p:nvPr>
            <p:ph idx="1"/>
          </p:nvPr>
        </p:nvSpPr>
        <p:spPr>
          <a:xfrm>
            <a:off x="220650" y="1825625"/>
            <a:ext cx="8702702" cy="4855394"/>
          </a:xfrm>
        </p:spPr>
        <p:txBody>
          <a:bodyPr>
            <a:normAutofit lnSpcReduction="10000"/>
          </a:bodyPr>
          <a:lstStyle/>
          <a:p>
            <a:pPr marL="0" indent="0">
              <a:buNone/>
            </a:pPr>
            <a:r>
              <a:rPr lang="en-US" sz="3200" dirty="0"/>
              <a:t>Time and effort reports should be prepared for any staff with salary and benefits that are charged:</a:t>
            </a:r>
          </a:p>
          <a:p>
            <a:pPr lvl="1"/>
            <a:r>
              <a:rPr lang="en-US" sz="3200" dirty="0"/>
              <a:t>Directly to a federal award.</a:t>
            </a:r>
          </a:p>
          <a:p>
            <a:pPr lvl="1"/>
            <a:r>
              <a:rPr lang="en-US" sz="3200" dirty="0"/>
              <a:t>Directly to multiple federal awards.</a:t>
            </a:r>
          </a:p>
          <a:p>
            <a:pPr lvl="1"/>
            <a:r>
              <a:rPr lang="en-US" sz="3200" dirty="0"/>
              <a:t>Directly to any combination of federal awards and other State or Local fund sources.</a:t>
            </a:r>
          </a:p>
          <a:p>
            <a:pPr marL="0" indent="0">
              <a:buNone/>
            </a:pPr>
            <a:r>
              <a:rPr lang="en-US" sz="3200" dirty="0"/>
              <a:t>Keep time and effort reports on file at the district.</a:t>
            </a:r>
          </a:p>
          <a:p>
            <a:endParaRPr lang="en-US" dirty="0"/>
          </a:p>
        </p:txBody>
      </p:sp>
    </p:spTree>
    <p:extLst>
      <p:ext uri="{BB962C8B-B14F-4D97-AF65-F5344CB8AC3E}">
        <p14:creationId xmlns:p14="http://schemas.microsoft.com/office/powerpoint/2010/main" val="32241218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5"/>
                </a:solidFill>
              </a:rPr>
              <a:t>Time and Effort</a:t>
            </a:r>
          </a:p>
        </p:txBody>
      </p:sp>
      <p:sp>
        <p:nvSpPr>
          <p:cNvPr id="3" name="Content Placeholder 2"/>
          <p:cNvSpPr>
            <a:spLocks noGrp="1"/>
          </p:cNvSpPr>
          <p:nvPr>
            <p:ph idx="1"/>
          </p:nvPr>
        </p:nvSpPr>
        <p:spPr/>
        <p:txBody>
          <a:bodyPr>
            <a:normAutofit fontScale="92500" lnSpcReduction="10000"/>
          </a:bodyPr>
          <a:lstStyle/>
          <a:p>
            <a:pPr marL="0" indent="0">
              <a:buNone/>
            </a:pPr>
            <a:r>
              <a:rPr lang="en-US" sz="3200" dirty="0"/>
              <a:t>Single Cost Objective</a:t>
            </a:r>
          </a:p>
          <a:p>
            <a:r>
              <a:rPr lang="en-US" sz="3200" dirty="0"/>
              <a:t>A single work activity that may be funded by one or more fund sources.</a:t>
            </a:r>
          </a:p>
          <a:p>
            <a:r>
              <a:rPr lang="en-US" sz="3200" dirty="0"/>
              <a:t>Semi-annual time and effort documentation is made in arrears</a:t>
            </a:r>
            <a:r>
              <a:rPr lang="en-US" sz="3200" dirty="0" smtClean="0"/>
              <a:t>.</a:t>
            </a:r>
          </a:p>
          <a:p>
            <a:endParaRPr lang="en-US" sz="3200" dirty="0"/>
          </a:p>
          <a:p>
            <a:pPr marL="0" indent="0">
              <a:buNone/>
            </a:pPr>
            <a:r>
              <a:rPr lang="en-US" dirty="0" smtClean="0"/>
              <a:t>(Arrears </a:t>
            </a:r>
            <a:r>
              <a:rPr lang="en-US" dirty="0"/>
              <a:t>is a financial and legal term that refers to the </a:t>
            </a:r>
            <a:r>
              <a:rPr lang="en-US" b="1" dirty="0" smtClean="0"/>
              <a:t>status	of </a:t>
            </a:r>
            <a:r>
              <a:rPr lang="en-US" b="1" dirty="0"/>
              <a:t>payments in relation to their due dates</a:t>
            </a:r>
            <a:r>
              <a:rPr lang="en-US" dirty="0"/>
              <a:t>. The word is most </a:t>
            </a:r>
            <a:r>
              <a:rPr lang="en-US" dirty="0" smtClean="0"/>
              <a:t>commonly </a:t>
            </a:r>
            <a:r>
              <a:rPr lang="en-US" dirty="0"/>
              <a:t>used to describe an obligation or liability that has </a:t>
            </a:r>
            <a:r>
              <a:rPr lang="en-US" dirty="0" smtClean="0"/>
              <a:t>	not </a:t>
            </a:r>
            <a:r>
              <a:rPr lang="en-US" dirty="0"/>
              <a:t>received payment by its due date</a:t>
            </a:r>
            <a:r>
              <a:rPr lang="en-US" dirty="0" smtClean="0"/>
              <a:t>.)</a:t>
            </a:r>
            <a:endParaRPr lang="en-US" dirty="0"/>
          </a:p>
        </p:txBody>
      </p:sp>
    </p:spTree>
    <p:extLst>
      <p:ext uri="{BB962C8B-B14F-4D97-AF65-F5344CB8AC3E}">
        <p14:creationId xmlns:p14="http://schemas.microsoft.com/office/powerpoint/2010/main" val="2618416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5"/>
                </a:solidFill>
              </a:rPr>
              <a:t>Time and Effort</a:t>
            </a:r>
          </a:p>
        </p:txBody>
      </p:sp>
      <p:sp>
        <p:nvSpPr>
          <p:cNvPr id="3" name="Content Placeholder 2"/>
          <p:cNvSpPr>
            <a:spLocks noGrp="1"/>
          </p:cNvSpPr>
          <p:nvPr>
            <p:ph idx="1"/>
          </p:nvPr>
        </p:nvSpPr>
        <p:spPr/>
        <p:txBody>
          <a:bodyPr/>
          <a:lstStyle/>
          <a:p>
            <a:pPr marL="0" indent="0">
              <a:buNone/>
            </a:pPr>
            <a:r>
              <a:rPr lang="en-US" sz="3200" dirty="0"/>
              <a:t>Remember:</a:t>
            </a:r>
          </a:p>
          <a:p>
            <a:pPr marL="342900" lvl="1" indent="0">
              <a:buNone/>
            </a:pPr>
            <a:r>
              <a:rPr lang="en-US" sz="3200" dirty="0" smtClean="0"/>
              <a:t>One time </a:t>
            </a:r>
            <a:r>
              <a:rPr lang="en-US" sz="3200" dirty="0"/>
              <a:t>and effort report of an actual employee must be uploaded during the district’s closeout.</a:t>
            </a:r>
          </a:p>
          <a:p>
            <a:endParaRPr lang="en-US" dirty="0"/>
          </a:p>
        </p:txBody>
      </p:sp>
    </p:spTree>
    <p:extLst>
      <p:ext uri="{BB962C8B-B14F-4D97-AF65-F5344CB8AC3E}">
        <p14:creationId xmlns:p14="http://schemas.microsoft.com/office/powerpoint/2010/main" val="42566778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32732"/>
          </a:xfrm>
        </p:spPr>
        <p:txBody>
          <a:bodyPr>
            <a:normAutofit/>
          </a:bodyPr>
          <a:lstStyle/>
          <a:p>
            <a:pPr algn="ctr"/>
            <a:r>
              <a:rPr lang="en-US" sz="3600" dirty="0">
                <a:solidFill>
                  <a:schemeClr val="accent5"/>
                </a:solidFill>
              </a:rPr>
              <a:t>Time and Effort</a:t>
            </a:r>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20650" y="1690689"/>
            <a:ext cx="8702702" cy="4599498"/>
          </a:xfrm>
        </p:spPr>
      </p:pic>
    </p:spTree>
    <p:extLst>
      <p:ext uri="{BB962C8B-B14F-4D97-AF65-F5344CB8AC3E}">
        <p14:creationId xmlns:p14="http://schemas.microsoft.com/office/powerpoint/2010/main" val="38823623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5"/>
                </a:solidFill>
              </a:rPr>
              <a:t>Time and Effort</a:t>
            </a:r>
          </a:p>
        </p:txBody>
      </p:sp>
      <p:sp>
        <p:nvSpPr>
          <p:cNvPr id="3" name="Content Placeholder 2"/>
          <p:cNvSpPr>
            <a:spLocks noGrp="1"/>
          </p:cNvSpPr>
          <p:nvPr>
            <p:ph idx="1"/>
          </p:nvPr>
        </p:nvSpPr>
        <p:spPr>
          <a:xfrm>
            <a:off x="220650" y="1825624"/>
            <a:ext cx="8702702" cy="4833273"/>
          </a:xfrm>
        </p:spPr>
        <p:txBody>
          <a:bodyPr>
            <a:normAutofit fontScale="92500" lnSpcReduction="10000"/>
          </a:bodyPr>
          <a:lstStyle/>
          <a:p>
            <a:pPr marL="0" indent="0">
              <a:buNone/>
            </a:pPr>
            <a:r>
              <a:rPr lang="en-US" sz="3200" dirty="0"/>
              <a:t>Multiple Cost Objectives</a:t>
            </a:r>
          </a:p>
          <a:p>
            <a:pPr lvl="1"/>
            <a:r>
              <a:rPr lang="en-US" sz="3200" dirty="0"/>
              <a:t>For employees who have different jobs or are paid with different funds;</a:t>
            </a:r>
          </a:p>
          <a:p>
            <a:pPr lvl="1"/>
            <a:r>
              <a:rPr lang="en-US" sz="3200" dirty="0"/>
              <a:t>Must reflect an after-the-fact distribution of the actual activity of each employee;</a:t>
            </a:r>
          </a:p>
          <a:p>
            <a:pPr lvl="1"/>
            <a:r>
              <a:rPr lang="en-US" sz="3200" dirty="0"/>
              <a:t>Must account for the total activity for which each employee is compensated;</a:t>
            </a:r>
          </a:p>
          <a:p>
            <a:pPr lvl="1"/>
            <a:r>
              <a:rPr lang="en-US" sz="3200" dirty="0"/>
              <a:t>Must be prepared at least monthly and coincide with one or more pay periods; and</a:t>
            </a:r>
          </a:p>
          <a:p>
            <a:pPr lvl="1"/>
            <a:r>
              <a:rPr lang="en-US" sz="3200" dirty="0"/>
              <a:t>Must be signed by the employee and supervisor.</a:t>
            </a:r>
          </a:p>
          <a:p>
            <a:endParaRPr lang="en-US" dirty="0"/>
          </a:p>
        </p:txBody>
      </p:sp>
    </p:spTree>
    <p:extLst>
      <p:ext uri="{BB962C8B-B14F-4D97-AF65-F5344CB8AC3E}">
        <p14:creationId xmlns:p14="http://schemas.microsoft.com/office/powerpoint/2010/main" val="31818284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5"/>
                </a:solidFill>
              </a:rPr>
              <a:t>Time and Effort</a:t>
            </a:r>
          </a:p>
        </p:txBody>
      </p:sp>
      <p:pic>
        <p:nvPicPr>
          <p:cNvPr id="4"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 y="1840985"/>
            <a:ext cx="9023684" cy="3977254"/>
          </a:xfrm>
        </p:spPr>
      </p:pic>
    </p:spTree>
    <p:extLst>
      <p:ext uri="{BB962C8B-B14F-4D97-AF65-F5344CB8AC3E}">
        <p14:creationId xmlns:p14="http://schemas.microsoft.com/office/powerpoint/2010/main" val="14023922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50" y="1709739"/>
            <a:ext cx="4908308" cy="2739495"/>
          </a:xfrm>
        </p:spPr>
        <p:txBody>
          <a:bodyPr/>
          <a:lstStyle/>
          <a:p>
            <a:r>
              <a:rPr lang="en-US" dirty="0" smtClean="0"/>
              <a:t>Special Education Professional Development</a:t>
            </a:r>
            <a:endParaRPr lang="en-US" dirty="0"/>
          </a:p>
        </p:txBody>
      </p:sp>
      <p:sp>
        <p:nvSpPr>
          <p:cNvPr id="3" name="Text Placeholder 2"/>
          <p:cNvSpPr>
            <a:spLocks noGrp="1"/>
          </p:cNvSpPr>
          <p:nvPr>
            <p:ph type="body" idx="1"/>
          </p:nvPr>
        </p:nvSpPr>
        <p:spPr>
          <a:xfrm>
            <a:off x="275750" y="5243052"/>
            <a:ext cx="8592500" cy="846599"/>
          </a:xfrm>
        </p:spPr>
        <p:txBody>
          <a:bodyPr>
            <a:normAutofit/>
          </a:bodyPr>
          <a:lstStyle/>
          <a:p>
            <a:r>
              <a:rPr lang="en-US" sz="3600" b="1" dirty="0" smtClean="0">
                <a:solidFill>
                  <a:schemeClr val="accent5"/>
                </a:solidFill>
              </a:rPr>
              <a:t>Project 613</a:t>
            </a:r>
            <a:endParaRPr lang="en-US" sz="3600" b="1" dirty="0">
              <a:solidFill>
                <a:schemeClr val="accent5"/>
              </a:solidFill>
            </a:endParaRPr>
          </a:p>
        </p:txBody>
      </p:sp>
    </p:spTree>
    <p:extLst>
      <p:ext uri="{BB962C8B-B14F-4D97-AF65-F5344CB8AC3E}">
        <p14:creationId xmlns:p14="http://schemas.microsoft.com/office/powerpoint/2010/main" val="20264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3"/>
          </a:xfrm>
        </p:spPr>
        <p:txBody>
          <a:bodyPr>
            <a:normAutofit/>
          </a:bodyPr>
          <a:lstStyle/>
          <a:p>
            <a:pPr algn="ctr"/>
            <a:r>
              <a:rPr lang="en-US" sz="3600" dirty="0">
                <a:solidFill>
                  <a:schemeClr val="accent5"/>
                </a:solidFill>
              </a:rPr>
              <a:t>Project 613</a:t>
            </a:r>
          </a:p>
        </p:txBody>
      </p:sp>
      <p:sp>
        <p:nvSpPr>
          <p:cNvPr id="3" name="Content Placeholder 2"/>
          <p:cNvSpPr>
            <a:spLocks noGrp="1"/>
          </p:cNvSpPr>
          <p:nvPr>
            <p:ph idx="1"/>
          </p:nvPr>
        </p:nvSpPr>
        <p:spPr/>
        <p:txBody>
          <a:bodyPr>
            <a:normAutofit/>
          </a:bodyPr>
          <a:lstStyle/>
          <a:p>
            <a:pPr marL="0" indent="0">
              <a:buNone/>
            </a:pPr>
            <a:r>
              <a:rPr lang="en-US" sz="3200" dirty="0"/>
              <a:t>The intent of this grant is to encourage district involvement in Professional Development opportunities.  </a:t>
            </a:r>
          </a:p>
        </p:txBody>
      </p:sp>
    </p:spTree>
    <p:extLst>
      <p:ext uri="{BB962C8B-B14F-4D97-AF65-F5344CB8AC3E}">
        <p14:creationId xmlns:p14="http://schemas.microsoft.com/office/powerpoint/2010/main" val="33639807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0608"/>
          </a:xfrm>
        </p:spPr>
        <p:txBody>
          <a:bodyPr>
            <a:normAutofit/>
          </a:bodyPr>
          <a:lstStyle/>
          <a:p>
            <a:pPr algn="ctr"/>
            <a:r>
              <a:rPr lang="en-US" sz="3600" dirty="0">
                <a:solidFill>
                  <a:schemeClr val="accent5"/>
                </a:solidFill>
              </a:rPr>
              <a:t>Project 613</a:t>
            </a:r>
          </a:p>
        </p:txBody>
      </p:sp>
      <p:sp>
        <p:nvSpPr>
          <p:cNvPr id="3" name="Content Placeholder 2"/>
          <p:cNvSpPr>
            <a:spLocks noGrp="1"/>
          </p:cNvSpPr>
          <p:nvPr>
            <p:ph idx="1"/>
          </p:nvPr>
        </p:nvSpPr>
        <p:spPr>
          <a:xfrm>
            <a:off x="457200" y="1417638"/>
            <a:ext cx="8229600" cy="5256007"/>
          </a:xfrm>
        </p:spPr>
        <p:txBody>
          <a:bodyPr>
            <a:normAutofit fontScale="92500" lnSpcReduction="10000"/>
          </a:bodyPr>
          <a:lstStyle/>
          <a:p>
            <a:pPr marL="0" indent="0">
              <a:buNone/>
            </a:pPr>
            <a:r>
              <a:rPr lang="en-US" sz="3200" dirty="0"/>
              <a:t>The application is located on the Grant Management System. This project is to reimburse districts the costs of travel, substitute teachers, registration, and hotel for eligible events/training.  </a:t>
            </a:r>
          </a:p>
          <a:p>
            <a:pPr marL="0" indent="0">
              <a:buNone/>
            </a:pPr>
            <a:r>
              <a:rPr lang="en-US" sz="3200" dirty="0"/>
              <a:t>Funds for this project are limited and based on availability.</a:t>
            </a:r>
          </a:p>
          <a:p>
            <a:pPr marL="0" indent="0">
              <a:buNone/>
            </a:pPr>
            <a:r>
              <a:rPr lang="en-US" sz="3200" dirty="0"/>
              <a:t>Required information:</a:t>
            </a:r>
          </a:p>
          <a:p>
            <a:pPr lvl="1"/>
            <a:r>
              <a:rPr lang="en-US" sz="3200" dirty="0"/>
              <a:t>Names and title of staff members attending the event/training</a:t>
            </a:r>
          </a:p>
          <a:p>
            <a:pPr lvl="1"/>
            <a:r>
              <a:rPr lang="en-US" sz="3200" dirty="0"/>
              <a:t>Event/training title and date</a:t>
            </a:r>
          </a:p>
          <a:p>
            <a:pPr lvl="1"/>
            <a:r>
              <a:rPr lang="en-US" sz="3200" dirty="0"/>
              <a:t>Estimated cost breakdown</a:t>
            </a:r>
          </a:p>
          <a:p>
            <a:endParaRPr lang="en-US" dirty="0"/>
          </a:p>
        </p:txBody>
      </p:sp>
    </p:spTree>
    <p:extLst>
      <p:ext uri="{BB962C8B-B14F-4D97-AF65-F5344CB8AC3E}">
        <p14:creationId xmlns:p14="http://schemas.microsoft.com/office/powerpoint/2010/main" val="2459755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5"/>
                </a:solidFill>
              </a:rPr>
              <a:t>Excess Cost</a:t>
            </a:r>
          </a:p>
        </p:txBody>
      </p:sp>
      <p:sp>
        <p:nvSpPr>
          <p:cNvPr id="3" name="Content Placeholder 2"/>
          <p:cNvSpPr>
            <a:spLocks noGrp="1"/>
          </p:cNvSpPr>
          <p:nvPr>
            <p:ph idx="1"/>
          </p:nvPr>
        </p:nvSpPr>
        <p:spPr/>
        <p:txBody>
          <a:bodyPr/>
          <a:lstStyle/>
          <a:p>
            <a:pPr marL="0" indent="0">
              <a:buNone/>
            </a:pPr>
            <a:r>
              <a:rPr lang="en-US" sz="3200" dirty="0"/>
              <a:t>Districts can view their Excess Cost online through the Oklahoma Cost Accounting System</a:t>
            </a:r>
            <a:r>
              <a:rPr lang="en-US" sz="3200" dirty="0" smtClean="0"/>
              <a:t>.</a:t>
            </a:r>
          </a:p>
          <a:p>
            <a:pPr marL="0" indent="0">
              <a:buNone/>
            </a:pPr>
            <a:endParaRPr lang="en-US" sz="3200" dirty="0"/>
          </a:p>
          <a:p>
            <a:pPr marL="0" indent="0">
              <a:buNone/>
            </a:pPr>
            <a:r>
              <a:rPr lang="en-US" sz="3200" dirty="0"/>
              <a:t>If an LEA has not met excess cost in </a:t>
            </a:r>
            <a:r>
              <a:rPr lang="en-US" sz="3200" b="1" dirty="0">
                <a:solidFill>
                  <a:schemeClr val="accent5"/>
                </a:solidFill>
              </a:rPr>
              <a:t>both</a:t>
            </a:r>
            <a:r>
              <a:rPr lang="en-US" sz="3200" dirty="0"/>
              <a:t> elementary and secondary, the district will be issued a citation, and a reduction in State Aid funding will be imposed</a:t>
            </a:r>
            <a:r>
              <a:rPr lang="en-US" sz="3200" dirty="0" smtClean="0"/>
              <a:t>.</a:t>
            </a:r>
          </a:p>
          <a:p>
            <a:endParaRPr lang="en-US" dirty="0"/>
          </a:p>
        </p:txBody>
      </p:sp>
    </p:spTree>
    <p:extLst>
      <p:ext uri="{BB962C8B-B14F-4D97-AF65-F5344CB8AC3E}">
        <p14:creationId xmlns:p14="http://schemas.microsoft.com/office/powerpoint/2010/main" val="256531434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5"/>
                </a:solidFill>
              </a:rPr>
              <a:t>Project 613</a:t>
            </a:r>
          </a:p>
        </p:txBody>
      </p:sp>
      <p:sp>
        <p:nvSpPr>
          <p:cNvPr id="3" name="Content Placeholder 2"/>
          <p:cNvSpPr>
            <a:spLocks noGrp="1"/>
          </p:cNvSpPr>
          <p:nvPr>
            <p:ph idx="1"/>
          </p:nvPr>
        </p:nvSpPr>
        <p:spPr/>
        <p:txBody>
          <a:bodyPr/>
          <a:lstStyle/>
          <a:p>
            <a:pPr marL="0" indent="0">
              <a:buNone/>
            </a:pPr>
            <a:r>
              <a:rPr lang="en-US" sz="3200" dirty="0"/>
              <a:t>Reimbursement will include:</a:t>
            </a:r>
          </a:p>
          <a:p>
            <a:pPr lvl="1"/>
            <a:r>
              <a:rPr lang="en-US" sz="3200" dirty="0"/>
              <a:t>Mileage</a:t>
            </a:r>
          </a:p>
          <a:p>
            <a:pPr lvl="1"/>
            <a:r>
              <a:rPr lang="en-US" sz="3200" dirty="0"/>
              <a:t>Substitute cost</a:t>
            </a:r>
          </a:p>
          <a:p>
            <a:pPr lvl="1"/>
            <a:r>
              <a:rPr lang="en-US" sz="3200" dirty="0"/>
              <a:t>Registration</a:t>
            </a:r>
          </a:p>
          <a:p>
            <a:pPr lvl="1"/>
            <a:r>
              <a:rPr lang="en-US" sz="3200" dirty="0"/>
              <a:t>Hotel</a:t>
            </a:r>
          </a:p>
          <a:p>
            <a:endParaRPr lang="en-US" dirty="0"/>
          </a:p>
        </p:txBody>
      </p:sp>
    </p:spTree>
    <p:extLst>
      <p:ext uri="{BB962C8B-B14F-4D97-AF65-F5344CB8AC3E}">
        <p14:creationId xmlns:p14="http://schemas.microsoft.com/office/powerpoint/2010/main" val="20635660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0608"/>
          </a:xfrm>
        </p:spPr>
        <p:txBody>
          <a:bodyPr>
            <a:normAutofit/>
          </a:bodyPr>
          <a:lstStyle/>
          <a:p>
            <a:pPr algn="ctr"/>
            <a:r>
              <a:rPr lang="en-US" sz="3600" dirty="0">
                <a:solidFill>
                  <a:schemeClr val="accent5"/>
                </a:solidFill>
              </a:rPr>
              <a:t>Project 613</a:t>
            </a:r>
          </a:p>
        </p:txBody>
      </p:sp>
      <p:sp>
        <p:nvSpPr>
          <p:cNvPr id="3" name="Content Placeholder 2"/>
          <p:cNvSpPr>
            <a:spLocks noGrp="1"/>
          </p:cNvSpPr>
          <p:nvPr>
            <p:ph idx="1"/>
          </p:nvPr>
        </p:nvSpPr>
        <p:spPr/>
        <p:txBody>
          <a:bodyPr/>
          <a:lstStyle/>
          <a:p>
            <a:pPr marL="0" indent="0">
              <a:buNone/>
            </a:pPr>
            <a:r>
              <a:rPr lang="en-US" sz="3200" dirty="0"/>
              <a:t>Reimbursement will not include:</a:t>
            </a:r>
          </a:p>
          <a:p>
            <a:pPr lvl="1"/>
            <a:r>
              <a:rPr lang="en-US" sz="3200" dirty="0"/>
              <a:t>Individual Reimbursement </a:t>
            </a:r>
          </a:p>
          <a:p>
            <a:pPr lvl="1"/>
            <a:r>
              <a:rPr lang="en-US" sz="3200" dirty="0"/>
              <a:t>Per Diem / Food</a:t>
            </a:r>
          </a:p>
          <a:p>
            <a:endParaRPr lang="en-US" dirty="0"/>
          </a:p>
        </p:txBody>
      </p:sp>
    </p:spTree>
    <p:extLst>
      <p:ext uri="{BB962C8B-B14F-4D97-AF65-F5344CB8AC3E}">
        <p14:creationId xmlns:p14="http://schemas.microsoft.com/office/powerpoint/2010/main" val="22016043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50" y="1709739"/>
            <a:ext cx="4908308" cy="2739495"/>
          </a:xfrm>
        </p:spPr>
        <p:txBody>
          <a:bodyPr/>
          <a:lstStyle/>
          <a:p>
            <a:r>
              <a:rPr lang="en-US" dirty="0" smtClean="0"/>
              <a:t>Special Education Professional Development/District</a:t>
            </a:r>
            <a:endParaRPr lang="en-US" dirty="0"/>
          </a:p>
        </p:txBody>
      </p:sp>
      <p:sp>
        <p:nvSpPr>
          <p:cNvPr id="3" name="Text Placeholder 2"/>
          <p:cNvSpPr>
            <a:spLocks noGrp="1"/>
          </p:cNvSpPr>
          <p:nvPr>
            <p:ph type="body" idx="1"/>
          </p:nvPr>
        </p:nvSpPr>
        <p:spPr>
          <a:xfrm>
            <a:off x="275750" y="5243052"/>
            <a:ext cx="8592500" cy="846599"/>
          </a:xfrm>
        </p:spPr>
        <p:txBody>
          <a:bodyPr>
            <a:normAutofit/>
          </a:bodyPr>
          <a:lstStyle/>
          <a:p>
            <a:r>
              <a:rPr lang="en-US" sz="3600" b="1" dirty="0" smtClean="0">
                <a:solidFill>
                  <a:schemeClr val="accent5"/>
                </a:solidFill>
              </a:rPr>
              <a:t>Project 615</a:t>
            </a:r>
            <a:endParaRPr lang="en-US" sz="3600" b="1" dirty="0">
              <a:solidFill>
                <a:schemeClr val="accent5"/>
              </a:solidFill>
            </a:endParaRPr>
          </a:p>
        </p:txBody>
      </p:sp>
    </p:spTree>
    <p:extLst>
      <p:ext uri="{BB962C8B-B14F-4D97-AF65-F5344CB8AC3E}">
        <p14:creationId xmlns:p14="http://schemas.microsoft.com/office/powerpoint/2010/main" val="89032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26961"/>
          </a:xfrm>
        </p:spPr>
        <p:txBody>
          <a:bodyPr>
            <a:normAutofit/>
          </a:bodyPr>
          <a:lstStyle/>
          <a:p>
            <a:pPr algn="ctr"/>
            <a:r>
              <a:rPr lang="en-US" sz="3600" dirty="0">
                <a:solidFill>
                  <a:schemeClr val="accent5"/>
                </a:solidFill>
              </a:rPr>
              <a:t>Project 615</a:t>
            </a:r>
          </a:p>
        </p:txBody>
      </p:sp>
      <p:sp>
        <p:nvSpPr>
          <p:cNvPr id="3" name="Content Placeholder 2"/>
          <p:cNvSpPr>
            <a:spLocks noGrp="1"/>
          </p:cNvSpPr>
          <p:nvPr>
            <p:ph idx="1"/>
          </p:nvPr>
        </p:nvSpPr>
        <p:spPr/>
        <p:txBody>
          <a:bodyPr>
            <a:normAutofit/>
          </a:bodyPr>
          <a:lstStyle/>
          <a:p>
            <a:pPr marL="0" indent="0">
              <a:buNone/>
            </a:pPr>
            <a:r>
              <a:rPr lang="en-US" sz="3200" dirty="0"/>
              <a:t>The purpose of this project is to provide additional funds to districts, based on their most recent child count, and are used only for professional development activities that increase the ability of teachers to ensure positive outcomes for students with disabilities.  </a:t>
            </a:r>
          </a:p>
        </p:txBody>
      </p:sp>
    </p:spTree>
    <p:extLst>
      <p:ext uri="{BB962C8B-B14F-4D97-AF65-F5344CB8AC3E}">
        <p14:creationId xmlns:p14="http://schemas.microsoft.com/office/powerpoint/2010/main" val="16046805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36900"/>
          </a:xfrm>
        </p:spPr>
        <p:txBody>
          <a:bodyPr>
            <a:normAutofit/>
          </a:bodyPr>
          <a:lstStyle/>
          <a:p>
            <a:pPr algn="ctr"/>
            <a:r>
              <a:rPr lang="en-US" sz="3600" dirty="0">
                <a:solidFill>
                  <a:schemeClr val="accent5"/>
                </a:solidFill>
              </a:rPr>
              <a:t>Project 615</a:t>
            </a:r>
          </a:p>
        </p:txBody>
      </p:sp>
      <p:sp>
        <p:nvSpPr>
          <p:cNvPr id="3" name="Content Placeholder 2"/>
          <p:cNvSpPr>
            <a:spLocks noGrp="1"/>
          </p:cNvSpPr>
          <p:nvPr>
            <p:ph idx="1"/>
          </p:nvPr>
        </p:nvSpPr>
        <p:spPr/>
        <p:txBody>
          <a:bodyPr/>
          <a:lstStyle/>
          <a:p>
            <a:pPr marL="0" indent="0">
              <a:buNone/>
            </a:pPr>
            <a:r>
              <a:rPr lang="en-US" sz="3200" dirty="0"/>
              <a:t>Examples of usage are:</a:t>
            </a:r>
          </a:p>
          <a:p>
            <a:pPr lvl="1"/>
            <a:r>
              <a:rPr lang="en-US" sz="3200" dirty="0"/>
              <a:t>Inviting Speakers</a:t>
            </a:r>
          </a:p>
          <a:p>
            <a:pPr lvl="1"/>
            <a:r>
              <a:rPr lang="en-US" sz="3200" dirty="0"/>
              <a:t>Purchasing Books for Staff</a:t>
            </a:r>
          </a:p>
          <a:p>
            <a:pPr lvl="1"/>
            <a:r>
              <a:rPr lang="en-US" sz="3200" dirty="0"/>
              <a:t>Attending Conferences</a:t>
            </a:r>
          </a:p>
          <a:p>
            <a:pPr lvl="1"/>
            <a:r>
              <a:rPr lang="en-US" sz="3200" dirty="0"/>
              <a:t>Conducting Trainings</a:t>
            </a:r>
          </a:p>
          <a:p>
            <a:pPr lvl="1"/>
            <a:r>
              <a:rPr lang="en-US" sz="3200" dirty="0"/>
              <a:t>Attending Webinars</a:t>
            </a:r>
          </a:p>
          <a:p>
            <a:endParaRPr lang="en-US" dirty="0"/>
          </a:p>
        </p:txBody>
      </p:sp>
    </p:spTree>
    <p:extLst>
      <p:ext uri="{BB962C8B-B14F-4D97-AF65-F5344CB8AC3E}">
        <p14:creationId xmlns:p14="http://schemas.microsoft.com/office/powerpoint/2010/main" val="23099784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26961"/>
          </a:xfrm>
        </p:spPr>
        <p:txBody>
          <a:bodyPr>
            <a:normAutofit/>
          </a:bodyPr>
          <a:lstStyle/>
          <a:p>
            <a:pPr algn="ctr"/>
            <a:r>
              <a:rPr lang="en-US" sz="3600" dirty="0">
                <a:solidFill>
                  <a:schemeClr val="accent5"/>
                </a:solidFill>
              </a:rPr>
              <a:t>Project 615</a:t>
            </a:r>
          </a:p>
        </p:txBody>
      </p:sp>
      <p:sp>
        <p:nvSpPr>
          <p:cNvPr id="3" name="Content Placeholder 2"/>
          <p:cNvSpPr>
            <a:spLocks noGrp="1"/>
          </p:cNvSpPr>
          <p:nvPr>
            <p:ph idx="1"/>
          </p:nvPr>
        </p:nvSpPr>
        <p:spPr/>
        <p:txBody>
          <a:bodyPr/>
          <a:lstStyle/>
          <a:p>
            <a:pPr marL="0" indent="0">
              <a:buNone/>
            </a:pPr>
            <a:r>
              <a:rPr lang="en-US" sz="3200" dirty="0"/>
              <a:t>The application will be completed online through the Grant Management System.</a:t>
            </a:r>
          </a:p>
          <a:p>
            <a:pPr marL="0" indent="0">
              <a:buNone/>
            </a:pPr>
            <a:r>
              <a:rPr lang="en-US" sz="3200" dirty="0"/>
              <a:t>The application will ask for an explanation of the activity and must be completed for the entire allocation funds.</a:t>
            </a:r>
          </a:p>
          <a:p>
            <a:pPr marL="0" indent="0">
              <a:buNone/>
            </a:pPr>
            <a:r>
              <a:rPr lang="en-US" sz="3200" dirty="0"/>
              <a:t>Districts not completing a budget by December 1 will forfeit their allocation and funds will be returned back to Special Education Services. </a:t>
            </a:r>
          </a:p>
          <a:p>
            <a:endParaRPr lang="en-US" dirty="0"/>
          </a:p>
        </p:txBody>
      </p:sp>
    </p:spTree>
    <p:extLst>
      <p:ext uri="{BB962C8B-B14F-4D97-AF65-F5344CB8AC3E}">
        <p14:creationId xmlns:p14="http://schemas.microsoft.com/office/powerpoint/2010/main" val="127518303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Examination Reimbursement</a:t>
            </a:r>
            <a:endParaRPr lang="en-US" dirty="0"/>
          </a:p>
        </p:txBody>
      </p:sp>
      <p:sp>
        <p:nvSpPr>
          <p:cNvPr id="3" name="Text Placeholder 2"/>
          <p:cNvSpPr>
            <a:spLocks noGrp="1"/>
          </p:cNvSpPr>
          <p:nvPr>
            <p:ph type="body" idx="1"/>
          </p:nvPr>
        </p:nvSpPr>
        <p:spPr>
          <a:xfrm>
            <a:off x="275750" y="5243052"/>
            <a:ext cx="8592500" cy="846599"/>
          </a:xfrm>
        </p:spPr>
        <p:txBody>
          <a:bodyPr>
            <a:normAutofit/>
          </a:bodyPr>
          <a:lstStyle/>
          <a:p>
            <a:r>
              <a:rPr lang="en-US" sz="3600" b="1" dirty="0" smtClean="0">
                <a:solidFill>
                  <a:schemeClr val="accent5"/>
                </a:solidFill>
              </a:rPr>
              <a:t>Project 616</a:t>
            </a:r>
            <a:endParaRPr lang="en-US" sz="3600" b="1" dirty="0">
              <a:solidFill>
                <a:schemeClr val="accent5"/>
              </a:solidFill>
            </a:endParaRPr>
          </a:p>
        </p:txBody>
      </p:sp>
    </p:spTree>
    <p:extLst>
      <p:ext uri="{BB962C8B-B14F-4D97-AF65-F5344CB8AC3E}">
        <p14:creationId xmlns:p14="http://schemas.microsoft.com/office/powerpoint/2010/main" val="383001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5"/>
                </a:solidFill>
              </a:rPr>
              <a:t>Project 616</a:t>
            </a:r>
          </a:p>
        </p:txBody>
      </p:sp>
      <p:sp>
        <p:nvSpPr>
          <p:cNvPr id="3" name="Content Placeholder 2"/>
          <p:cNvSpPr>
            <a:spLocks noGrp="1"/>
          </p:cNvSpPr>
          <p:nvPr>
            <p:ph idx="1"/>
          </p:nvPr>
        </p:nvSpPr>
        <p:spPr/>
        <p:txBody>
          <a:bodyPr>
            <a:normAutofit/>
          </a:bodyPr>
          <a:lstStyle/>
          <a:p>
            <a:pPr marL="0" indent="0">
              <a:buNone/>
            </a:pPr>
            <a:r>
              <a:rPr lang="en-US" sz="3200" dirty="0"/>
              <a:t>The purpose of this project is to reimburse districts for assisting teachers that need to take and pass additional subject area certification examinations. </a:t>
            </a:r>
          </a:p>
          <a:p>
            <a:pPr marL="0" indent="0">
              <a:buNone/>
            </a:pPr>
            <a:r>
              <a:rPr lang="en-US" sz="3200" dirty="0"/>
              <a:t>It is limited to one exam per individual and districts must provide justification for the necessity of each individual to take and pass the subject area examination.</a:t>
            </a:r>
          </a:p>
        </p:txBody>
      </p:sp>
    </p:spTree>
    <p:extLst>
      <p:ext uri="{BB962C8B-B14F-4D97-AF65-F5344CB8AC3E}">
        <p14:creationId xmlns:p14="http://schemas.microsoft.com/office/powerpoint/2010/main" val="36185976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5"/>
                </a:solidFill>
              </a:rPr>
              <a:t>Project 616</a:t>
            </a:r>
          </a:p>
        </p:txBody>
      </p:sp>
      <p:sp>
        <p:nvSpPr>
          <p:cNvPr id="3" name="Content Placeholder 2"/>
          <p:cNvSpPr>
            <a:spLocks noGrp="1"/>
          </p:cNvSpPr>
          <p:nvPr>
            <p:ph idx="1"/>
          </p:nvPr>
        </p:nvSpPr>
        <p:spPr/>
        <p:txBody>
          <a:bodyPr>
            <a:normAutofit/>
          </a:bodyPr>
          <a:lstStyle/>
          <a:p>
            <a:pPr marL="0" indent="0">
              <a:buNone/>
            </a:pPr>
            <a:r>
              <a:rPr lang="en-US" sz="3200" dirty="0"/>
              <a:t>Funds for this project are limited and based on availability.</a:t>
            </a:r>
          </a:p>
          <a:p>
            <a:pPr marL="0" indent="0">
              <a:buNone/>
            </a:pPr>
            <a:r>
              <a:rPr lang="en-US" sz="3200" dirty="0"/>
              <a:t>The district will be required to upload a copy of the Board Policy.</a:t>
            </a:r>
          </a:p>
        </p:txBody>
      </p:sp>
    </p:spTree>
    <p:extLst>
      <p:ext uri="{BB962C8B-B14F-4D97-AF65-F5344CB8AC3E}">
        <p14:creationId xmlns:p14="http://schemas.microsoft.com/office/powerpoint/2010/main" val="11893018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Needs</a:t>
            </a:r>
            <a:endParaRPr lang="en-US" dirty="0"/>
          </a:p>
        </p:txBody>
      </p:sp>
      <p:sp>
        <p:nvSpPr>
          <p:cNvPr id="3" name="Text Placeholder 2"/>
          <p:cNvSpPr>
            <a:spLocks noGrp="1"/>
          </p:cNvSpPr>
          <p:nvPr>
            <p:ph type="body" idx="1"/>
          </p:nvPr>
        </p:nvSpPr>
        <p:spPr>
          <a:xfrm>
            <a:off x="275750" y="4962832"/>
            <a:ext cx="8592500" cy="1126819"/>
          </a:xfrm>
        </p:spPr>
        <p:txBody>
          <a:bodyPr>
            <a:normAutofit/>
          </a:bodyPr>
          <a:lstStyle/>
          <a:p>
            <a:r>
              <a:rPr lang="en-US" sz="3600" b="1" dirty="0" smtClean="0">
                <a:solidFill>
                  <a:schemeClr val="accent5"/>
                </a:solidFill>
              </a:rPr>
              <a:t>Tier I and Tier II</a:t>
            </a:r>
            <a:endParaRPr lang="en-US" sz="3600" b="1" dirty="0">
              <a:solidFill>
                <a:schemeClr val="accent5"/>
              </a:solidFill>
            </a:endParaRPr>
          </a:p>
        </p:txBody>
      </p:sp>
    </p:spTree>
    <p:extLst>
      <p:ext uri="{BB962C8B-B14F-4D97-AF65-F5344CB8AC3E}">
        <p14:creationId xmlns:p14="http://schemas.microsoft.com/office/powerpoint/2010/main" val="60587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971" y="4781973"/>
            <a:ext cx="7662655" cy="1775277"/>
          </a:xfrm>
        </p:spPr>
        <p:txBody>
          <a:bodyPr>
            <a:normAutofit/>
          </a:bodyPr>
          <a:lstStyle/>
          <a:p>
            <a:pPr algn="ctr"/>
            <a:r>
              <a:rPr lang="en-US" dirty="0" smtClean="0">
                <a:solidFill>
                  <a:srgbClr val="0070C0"/>
                </a:solidFill>
              </a:rPr>
              <a:t>		</a:t>
            </a:r>
            <a:r>
              <a:rPr lang="en-US" sz="4400" b="0" dirty="0" smtClean="0">
                <a:solidFill>
                  <a:schemeClr val="accent5"/>
                </a:solidFill>
              </a:rPr>
              <a:t>There are no exceptions for Excess Cost</a:t>
            </a:r>
            <a:endParaRPr lang="en-US" b="0" dirty="0">
              <a:solidFill>
                <a:schemeClr val="accent5"/>
              </a:solidFill>
            </a:endParaRPr>
          </a:p>
        </p:txBody>
      </p:sp>
    </p:spTree>
    <p:extLst>
      <p:ext uri="{BB962C8B-B14F-4D97-AF65-F5344CB8AC3E}">
        <p14:creationId xmlns:p14="http://schemas.microsoft.com/office/powerpoint/2010/main" val="263769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5"/>
                </a:solidFill>
              </a:rPr>
              <a:t>High Need Students</a:t>
            </a:r>
          </a:p>
        </p:txBody>
      </p:sp>
      <p:sp>
        <p:nvSpPr>
          <p:cNvPr id="3" name="Content Placeholder 2"/>
          <p:cNvSpPr>
            <a:spLocks noGrp="1"/>
          </p:cNvSpPr>
          <p:nvPr>
            <p:ph idx="1"/>
          </p:nvPr>
        </p:nvSpPr>
        <p:spPr/>
        <p:txBody>
          <a:bodyPr/>
          <a:lstStyle/>
          <a:p>
            <a:pPr marL="0" indent="0">
              <a:buNone/>
            </a:pPr>
            <a:r>
              <a:rPr lang="en-US" sz="3200" dirty="0"/>
              <a:t>Tier </a:t>
            </a:r>
            <a:r>
              <a:rPr lang="en-US" sz="3200" dirty="0" smtClean="0"/>
              <a:t>I</a:t>
            </a:r>
            <a:endParaRPr lang="en-US" sz="3200" dirty="0"/>
          </a:p>
          <a:p>
            <a:pPr lvl="1"/>
            <a:r>
              <a:rPr lang="en-US" sz="3200" dirty="0"/>
              <a:t>Out-of-State residential placements (prior OSDE approval required).</a:t>
            </a:r>
          </a:p>
          <a:p>
            <a:pPr lvl="1"/>
            <a:r>
              <a:rPr lang="en-US" sz="3200" dirty="0"/>
              <a:t>Must be written in the students IEP.</a:t>
            </a:r>
          </a:p>
          <a:p>
            <a:pPr lvl="1"/>
            <a:r>
              <a:rPr lang="en-US" sz="3200" dirty="0"/>
              <a:t>Must have acceptance letter from the Out-of-State resident facility.</a:t>
            </a:r>
          </a:p>
          <a:p>
            <a:endParaRPr lang="en-US" dirty="0"/>
          </a:p>
        </p:txBody>
      </p:sp>
    </p:spTree>
    <p:extLst>
      <p:ext uri="{BB962C8B-B14F-4D97-AF65-F5344CB8AC3E}">
        <p14:creationId xmlns:p14="http://schemas.microsoft.com/office/powerpoint/2010/main" val="33852934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3"/>
          </a:xfrm>
        </p:spPr>
        <p:txBody>
          <a:bodyPr>
            <a:normAutofit/>
          </a:bodyPr>
          <a:lstStyle/>
          <a:p>
            <a:pPr algn="ctr"/>
            <a:r>
              <a:rPr lang="en-US" sz="3600" dirty="0">
                <a:solidFill>
                  <a:schemeClr val="accent5"/>
                </a:solidFill>
              </a:rPr>
              <a:t>High Need Students</a:t>
            </a:r>
          </a:p>
        </p:txBody>
      </p:sp>
      <p:sp>
        <p:nvSpPr>
          <p:cNvPr id="3" name="Content Placeholder 2"/>
          <p:cNvSpPr>
            <a:spLocks noGrp="1"/>
          </p:cNvSpPr>
          <p:nvPr>
            <p:ph idx="1"/>
          </p:nvPr>
        </p:nvSpPr>
        <p:spPr/>
        <p:txBody>
          <a:bodyPr/>
          <a:lstStyle/>
          <a:p>
            <a:pPr marL="0" indent="0">
              <a:buNone/>
            </a:pPr>
            <a:r>
              <a:rPr lang="en-US" sz="3200" dirty="0"/>
              <a:t>Tier </a:t>
            </a:r>
            <a:r>
              <a:rPr lang="en-US" sz="3200" dirty="0" smtClean="0"/>
              <a:t>II</a:t>
            </a:r>
            <a:endParaRPr lang="en-US" sz="3200" dirty="0"/>
          </a:p>
          <a:p>
            <a:pPr lvl="1"/>
            <a:r>
              <a:rPr lang="en-US" sz="3200" dirty="0"/>
              <a:t>Applicants must meet the following qualifications:</a:t>
            </a:r>
          </a:p>
          <a:p>
            <a:pPr lvl="2"/>
            <a:r>
              <a:rPr lang="en-US" sz="3200" dirty="0"/>
              <a:t>At least three times the average per pupil expenditure in Oklahoma.</a:t>
            </a:r>
          </a:p>
          <a:p>
            <a:pPr lvl="2"/>
            <a:r>
              <a:rPr lang="en-US" sz="3200" dirty="0"/>
              <a:t>At least 10% of the LEA’s previous year’s Flow-Through allocation (for all high need children).</a:t>
            </a:r>
          </a:p>
          <a:p>
            <a:pPr lvl="1"/>
            <a:r>
              <a:rPr lang="en-US" sz="3200" dirty="0"/>
              <a:t>Funds will be awarded based on availability.</a:t>
            </a:r>
          </a:p>
          <a:p>
            <a:endParaRPr lang="en-US" dirty="0"/>
          </a:p>
        </p:txBody>
      </p:sp>
    </p:spTree>
    <p:extLst>
      <p:ext uri="{BB962C8B-B14F-4D97-AF65-F5344CB8AC3E}">
        <p14:creationId xmlns:p14="http://schemas.microsoft.com/office/powerpoint/2010/main" val="109454334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5"/>
                </a:solidFill>
              </a:rPr>
              <a:t>High Need Students</a:t>
            </a:r>
          </a:p>
        </p:txBody>
      </p:sp>
      <p:sp>
        <p:nvSpPr>
          <p:cNvPr id="3" name="Content Placeholder 2"/>
          <p:cNvSpPr>
            <a:spLocks noGrp="1"/>
          </p:cNvSpPr>
          <p:nvPr>
            <p:ph idx="1"/>
          </p:nvPr>
        </p:nvSpPr>
        <p:spPr/>
        <p:txBody>
          <a:bodyPr>
            <a:normAutofit/>
          </a:bodyPr>
          <a:lstStyle/>
          <a:p>
            <a:pPr marL="0" indent="0">
              <a:buNone/>
            </a:pPr>
            <a:r>
              <a:rPr lang="en-US" sz="3200" dirty="0"/>
              <a:t>Applications for Tier </a:t>
            </a:r>
            <a:r>
              <a:rPr lang="en-US" sz="3200" dirty="0" smtClean="0"/>
              <a:t>I </a:t>
            </a:r>
            <a:r>
              <a:rPr lang="en-US" sz="3200" dirty="0"/>
              <a:t>and Tier </a:t>
            </a:r>
            <a:r>
              <a:rPr lang="en-US" sz="3200" dirty="0" smtClean="0"/>
              <a:t>II </a:t>
            </a:r>
            <a:r>
              <a:rPr lang="en-US" sz="3200" dirty="0"/>
              <a:t>programs will be available on the SDE Special Education web site.</a:t>
            </a:r>
          </a:p>
          <a:p>
            <a:pPr marL="0" indent="0">
              <a:buNone/>
            </a:pPr>
            <a:r>
              <a:rPr lang="en-US" sz="3200" dirty="0"/>
              <a:t>Applications for Tier </a:t>
            </a:r>
            <a:r>
              <a:rPr lang="en-US" sz="3200" dirty="0" smtClean="0"/>
              <a:t>I </a:t>
            </a:r>
            <a:r>
              <a:rPr lang="en-US" sz="3200" dirty="0"/>
              <a:t>and Tier </a:t>
            </a:r>
            <a:r>
              <a:rPr lang="en-US" sz="3200" dirty="0" smtClean="0"/>
              <a:t>II </a:t>
            </a:r>
            <a:r>
              <a:rPr lang="en-US" sz="3200" dirty="0"/>
              <a:t>programs will be due on the Fourth Friday of July.</a:t>
            </a:r>
          </a:p>
        </p:txBody>
      </p:sp>
    </p:spTree>
    <p:extLst>
      <p:ext uri="{BB962C8B-B14F-4D97-AF65-F5344CB8AC3E}">
        <p14:creationId xmlns:p14="http://schemas.microsoft.com/office/powerpoint/2010/main" val="392685304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736592"/>
            <a:ext cx="7772400" cy="1032383"/>
          </a:xfrm>
        </p:spPr>
        <p:txBody>
          <a:bodyPr>
            <a:normAutofit fontScale="90000"/>
          </a:bodyPr>
          <a:lstStyle/>
          <a:p>
            <a:r>
              <a:rPr lang="en-US" dirty="0"/>
              <a:t>Lindsey Nicole Henry Scholarship for Children with Disabilities</a:t>
            </a:r>
          </a:p>
        </p:txBody>
      </p:sp>
      <p:sp>
        <p:nvSpPr>
          <p:cNvPr id="3" name="Rectangle 2"/>
          <p:cNvSpPr/>
          <p:nvPr/>
        </p:nvSpPr>
        <p:spPr>
          <a:xfrm>
            <a:off x="330200" y="3105835"/>
            <a:ext cx="6527800" cy="1200329"/>
          </a:xfrm>
          <a:prstGeom prst="rect">
            <a:avLst/>
          </a:prstGeom>
        </p:spPr>
        <p:txBody>
          <a:bodyPr wrap="square">
            <a:spAutoFit/>
          </a:bodyPr>
          <a:lstStyle/>
          <a:p>
            <a:r>
              <a:rPr lang="en-US" sz="3600" dirty="0">
                <a:solidFill>
                  <a:schemeClr val="bg1"/>
                </a:solidFill>
              </a:rPr>
              <a:t>Lindsey Nicole Henry Scholarship </a:t>
            </a:r>
          </a:p>
        </p:txBody>
      </p:sp>
    </p:spTree>
    <p:extLst>
      <p:ext uri="{BB962C8B-B14F-4D97-AF65-F5344CB8AC3E}">
        <p14:creationId xmlns:p14="http://schemas.microsoft.com/office/powerpoint/2010/main" val="388290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39" y="146305"/>
            <a:ext cx="9023261" cy="1122056"/>
          </a:xfrm>
        </p:spPr>
        <p:txBody>
          <a:bodyPr>
            <a:noAutofit/>
          </a:bodyPr>
          <a:lstStyle/>
          <a:p>
            <a:pPr algn="ctr">
              <a:lnSpc>
                <a:spcPct val="80000"/>
              </a:lnSpc>
            </a:pPr>
            <a:r>
              <a:rPr lang="en-US" sz="3600" dirty="0" smtClean="0">
                <a:solidFill>
                  <a:schemeClr val="accent5"/>
                </a:solidFill>
              </a:rPr>
              <a:t>Lindsey Nicole Henry Scholarship </a:t>
            </a:r>
            <a:r>
              <a:rPr lang="en-US" sz="3600" dirty="0">
                <a:solidFill>
                  <a:schemeClr val="accent5"/>
                </a:solidFill>
              </a:rPr>
              <a:t>for Students with </a:t>
            </a:r>
            <a:r>
              <a:rPr lang="en-US" sz="3600" dirty="0" smtClean="0">
                <a:solidFill>
                  <a:schemeClr val="accent5"/>
                </a:solidFill>
              </a:rPr>
              <a:t>Disabilities</a:t>
            </a:r>
            <a:endParaRPr lang="en-US" sz="3600" dirty="0">
              <a:solidFill>
                <a:schemeClr val="accent5"/>
              </a:solidFill>
            </a:endParaRPr>
          </a:p>
        </p:txBody>
      </p:sp>
      <p:sp>
        <p:nvSpPr>
          <p:cNvPr id="3" name="Content Placeholder 2"/>
          <p:cNvSpPr>
            <a:spLocks noGrp="1"/>
          </p:cNvSpPr>
          <p:nvPr>
            <p:ph idx="1"/>
          </p:nvPr>
        </p:nvSpPr>
        <p:spPr/>
        <p:txBody>
          <a:bodyPr/>
          <a:lstStyle/>
          <a:p>
            <a:pPr marL="0" indent="0">
              <a:buNone/>
            </a:pPr>
            <a:r>
              <a:rPr lang="en-US" sz="3200" dirty="0"/>
              <a:t>The Lindsey Nicole Henry (LNH) Scholarship Act (70 O.S. § 13-101.2) is a law which became effective August 26, 2011.</a:t>
            </a:r>
          </a:p>
          <a:p>
            <a:pPr marL="0" indent="0">
              <a:buNone/>
            </a:pPr>
            <a:r>
              <a:rPr lang="en-US" sz="3200" dirty="0"/>
              <a:t>The Act created a scholarship for use at a private school accredited by the State Board of Education or another accrediting association approved by the State Board of Education for students with IEPs.</a:t>
            </a:r>
          </a:p>
        </p:txBody>
      </p:sp>
    </p:spTree>
    <p:extLst>
      <p:ext uri="{BB962C8B-B14F-4D97-AF65-F5344CB8AC3E}">
        <p14:creationId xmlns:p14="http://schemas.microsoft.com/office/powerpoint/2010/main" val="290033950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18E1AA4-1117-234A-A1CA-F668EA48F3B2}"/>
              </a:ext>
            </a:extLst>
          </p:cNvPr>
          <p:cNvSpPr>
            <a:spLocks noGrp="1"/>
          </p:cNvSpPr>
          <p:nvPr>
            <p:ph type="title"/>
          </p:nvPr>
        </p:nvSpPr>
        <p:spPr>
          <a:xfrm>
            <a:off x="120739" y="228600"/>
            <a:ext cx="9023261" cy="1025013"/>
          </a:xfrm>
        </p:spPr>
        <p:txBody>
          <a:bodyPr>
            <a:noAutofit/>
          </a:bodyPr>
          <a:lstStyle/>
          <a:p>
            <a:pPr algn="ctr">
              <a:lnSpc>
                <a:spcPct val="80000"/>
              </a:lnSpc>
            </a:pPr>
            <a:r>
              <a:rPr lang="en-US" sz="3600" dirty="0">
                <a:solidFill>
                  <a:schemeClr val="accent5"/>
                </a:solidFill>
              </a:rPr>
              <a:t>Lindsey Nicole Henry Scholarship for Students with Disabilities</a:t>
            </a:r>
          </a:p>
        </p:txBody>
      </p:sp>
      <p:sp>
        <p:nvSpPr>
          <p:cNvPr id="3" name="Content Placeholder 2"/>
          <p:cNvSpPr>
            <a:spLocks noGrp="1"/>
          </p:cNvSpPr>
          <p:nvPr>
            <p:ph idx="1"/>
          </p:nvPr>
        </p:nvSpPr>
        <p:spPr/>
        <p:txBody>
          <a:bodyPr>
            <a:normAutofit/>
          </a:bodyPr>
          <a:lstStyle/>
          <a:p>
            <a:pPr marL="0" indent="0">
              <a:buNone/>
            </a:pPr>
            <a:r>
              <a:rPr lang="en-US" sz="3200" dirty="0"/>
              <a:t>The parent or legal guardian of a public school student with a disability may exercise their parental option and request to the OSDE-SES to have an LNH scholarship awarded for the child to enroll in and attend a private school if specific conditions are met.</a:t>
            </a:r>
          </a:p>
          <a:p>
            <a:pPr marL="0" indent="0">
              <a:buNone/>
            </a:pPr>
            <a:r>
              <a:rPr lang="en-US" sz="3200" dirty="0"/>
              <a:t>The parent must revocate their right for FAPE.</a:t>
            </a:r>
          </a:p>
        </p:txBody>
      </p:sp>
    </p:spTree>
    <p:extLst>
      <p:ext uri="{BB962C8B-B14F-4D97-AF65-F5344CB8AC3E}">
        <p14:creationId xmlns:p14="http://schemas.microsoft.com/office/powerpoint/2010/main" val="330637495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F1B1D28-C551-BA40-8E0D-BAA5EEBB1E78}"/>
              </a:ext>
            </a:extLst>
          </p:cNvPr>
          <p:cNvSpPr>
            <a:spLocks noGrp="1"/>
          </p:cNvSpPr>
          <p:nvPr>
            <p:ph type="title"/>
          </p:nvPr>
        </p:nvSpPr>
        <p:spPr>
          <a:xfrm>
            <a:off x="120739" y="237744"/>
            <a:ext cx="9023261" cy="1089611"/>
          </a:xfrm>
        </p:spPr>
        <p:txBody>
          <a:bodyPr>
            <a:noAutofit/>
          </a:bodyPr>
          <a:lstStyle/>
          <a:p>
            <a:pPr algn="ctr">
              <a:lnSpc>
                <a:spcPct val="80000"/>
              </a:lnSpc>
            </a:pPr>
            <a:r>
              <a:rPr lang="en-US" sz="3600" dirty="0">
                <a:solidFill>
                  <a:schemeClr val="accent5"/>
                </a:solidFill>
              </a:rPr>
              <a:t>Lindsey Nicole Henry Scholarship for Students with Disabilities</a:t>
            </a:r>
          </a:p>
        </p:txBody>
      </p:sp>
      <p:sp>
        <p:nvSpPr>
          <p:cNvPr id="3" name="Content Placeholder 2"/>
          <p:cNvSpPr>
            <a:spLocks noGrp="1"/>
          </p:cNvSpPr>
          <p:nvPr>
            <p:ph idx="1"/>
          </p:nvPr>
        </p:nvSpPr>
        <p:spPr/>
        <p:txBody>
          <a:bodyPr>
            <a:normAutofit/>
          </a:bodyPr>
          <a:lstStyle/>
          <a:p>
            <a:pPr marL="0" indent="0">
              <a:buNone/>
            </a:pPr>
            <a:r>
              <a:rPr lang="en-US" sz="3200" dirty="0"/>
              <a:t>Students who were enrolled in a public school the preceding year with an IEP and were counted at the public school for funding purposes are eligible.</a:t>
            </a:r>
          </a:p>
          <a:p>
            <a:endParaRPr lang="en-US" sz="3200" dirty="0"/>
          </a:p>
        </p:txBody>
      </p:sp>
    </p:spTree>
    <p:extLst>
      <p:ext uri="{BB962C8B-B14F-4D97-AF65-F5344CB8AC3E}">
        <p14:creationId xmlns:p14="http://schemas.microsoft.com/office/powerpoint/2010/main" val="57043567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9F4894-0D8E-CF44-ACAE-8CDFE4991D86}"/>
              </a:ext>
            </a:extLst>
          </p:cNvPr>
          <p:cNvSpPr>
            <a:spLocks noGrp="1"/>
          </p:cNvSpPr>
          <p:nvPr>
            <p:ph type="title"/>
          </p:nvPr>
        </p:nvSpPr>
        <p:spPr>
          <a:xfrm>
            <a:off x="120739" y="219456"/>
            <a:ext cx="9023261" cy="1041531"/>
          </a:xfrm>
        </p:spPr>
        <p:txBody>
          <a:bodyPr>
            <a:noAutofit/>
          </a:bodyPr>
          <a:lstStyle/>
          <a:p>
            <a:pPr algn="ctr">
              <a:lnSpc>
                <a:spcPct val="80000"/>
              </a:lnSpc>
            </a:pPr>
            <a:r>
              <a:rPr lang="en-US" sz="3600" dirty="0">
                <a:solidFill>
                  <a:schemeClr val="accent5"/>
                </a:solidFill>
              </a:rPr>
              <a:t>Lindsey Nicole Henry Scholarship for Students with Disabilities</a:t>
            </a:r>
          </a:p>
        </p:txBody>
      </p:sp>
      <p:sp>
        <p:nvSpPr>
          <p:cNvPr id="3" name="Content Placeholder 2"/>
          <p:cNvSpPr>
            <a:spLocks noGrp="1"/>
          </p:cNvSpPr>
          <p:nvPr>
            <p:ph idx="1"/>
          </p:nvPr>
        </p:nvSpPr>
        <p:spPr/>
        <p:txBody>
          <a:bodyPr/>
          <a:lstStyle/>
          <a:p>
            <a:pPr marL="0" indent="0">
              <a:buNone/>
            </a:pPr>
            <a:r>
              <a:rPr lang="en-US" sz="3200" dirty="0"/>
              <a:t>Parents must complete the application process with the OSDE-SES by December 1 of the school year considered.</a:t>
            </a:r>
          </a:p>
          <a:p>
            <a:pPr marL="0" indent="0">
              <a:buNone/>
            </a:pPr>
            <a:r>
              <a:rPr lang="en-US" sz="3200" dirty="0"/>
              <a:t>Public Schools must notify </a:t>
            </a:r>
            <a:r>
              <a:rPr lang="en-US" sz="3200" dirty="0" smtClean="0"/>
              <a:t>parents </a:t>
            </a:r>
            <a:r>
              <a:rPr lang="en-US" sz="3200" dirty="0"/>
              <a:t>annually of this option.  </a:t>
            </a:r>
          </a:p>
          <a:p>
            <a:pPr marL="0" indent="0">
              <a:buNone/>
            </a:pPr>
            <a:r>
              <a:rPr lang="en-US" sz="3200" dirty="0"/>
              <a:t>The public school must continue with child find obligation.</a:t>
            </a:r>
            <a:r>
              <a:rPr lang="en-US" dirty="0"/>
              <a:t>  </a:t>
            </a:r>
          </a:p>
        </p:txBody>
      </p:sp>
    </p:spTree>
    <p:extLst>
      <p:ext uri="{BB962C8B-B14F-4D97-AF65-F5344CB8AC3E}">
        <p14:creationId xmlns:p14="http://schemas.microsoft.com/office/powerpoint/2010/main" val="82341733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
            <a:ext cx="8229600" cy="1204353"/>
          </a:xfrm>
        </p:spPr>
        <p:txBody>
          <a:bodyPr>
            <a:normAutofit/>
          </a:bodyPr>
          <a:lstStyle/>
          <a:p>
            <a:pPr algn="ctr"/>
            <a:r>
              <a:rPr lang="en-US" sz="3600" dirty="0">
                <a:solidFill>
                  <a:schemeClr val="accent5"/>
                </a:solidFill>
              </a:rPr>
              <a:t>Lindsey Nicole Henry Scholarship for Students with Disabilities</a:t>
            </a:r>
          </a:p>
        </p:txBody>
      </p:sp>
      <p:sp>
        <p:nvSpPr>
          <p:cNvPr id="3" name="Content Placeholder 2"/>
          <p:cNvSpPr>
            <a:spLocks noGrp="1"/>
          </p:cNvSpPr>
          <p:nvPr>
            <p:ph idx="1"/>
          </p:nvPr>
        </p:nvSpPr>
        <p:spPr>
          <a:xfrm>
            <a:off x="457200" y="2039112"/>
            <a:ext cx="8229600" cy="4087051"/>
          </a:xfrm>
        </p:spPr>
        <p:txBody>
          <a:bodyPr/>
          <a:lstStyle/>
          <a:p>
            <a:r>
              <a:rPr lang="en-US" sz="3200" dirty="0" smtClean="0"/>
              <a:t>LNHS began in 2010-2011</a:t>
            </a:r>
          </a:p>
          <a:p>
            <a:r>
              <a:rPr lang="en-US" sz="3200" dirty="0" smtClean="0"/>
              <a:t>The student enrollment count was 53</a:t>
            </a:r>
          </a:p>
          <a:p>
            <a:r>
              <a:rPr lang="en-US" sz="3200" dirty="0" smtClean="0"/>
              <a:t>The current enrollment count is 1197</a:t>
            </a:r>
          </a:p>
          <a:p>
            <a:endParaRPr lang="en-US" dirty="0"/>
          </a:p>
          <a:p>
            <a:endParaRPr lang="en-US" dirty="0"/>
          </a:p>
        </p:txBody>
      </p:sp>
    </p:spTree>
    <p:extLst>
      <p:ext uri="{BB962C8B-B14F-4D97-AF65-F5344CB8AC3E}">
        <p14:creationId xmlns:p14="http://schemas.microsoft.com/office/powerpoint/2010/main" val="37199208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193792"/>
            <a:ext cx="7772400" cy="575183"/>
          </a:xfrm>
        </p:spPr>
        <p:txBody>
          <a:bodyPr>
            <a:normAutofit fontScale="90000"/>
          </a:bodyPr>
          <a:lstStyle/>
          <a:p>
            <a:r>
              <a:rPr lang="en-US" dirty="0"/>
              <a:t>Finance Resources</a:t>
            </a:r>
          </a:p>
        </p:txBody>
      </p:sp>
      <p:sp>
        <p:nvSpPr>
          <p:cNvPr id="3" name="Content Placeholder 2"/>
          <p:cNvSpPr>
            <a:spLocks noGrp="1"/>
          </p:cNvSpPr>
          <p:nvPr>
            <p:ph type="body" idx="1"/>
          </p:nvPr>
        </p:nvSpPr>
        <p:spPr/>
        <p:txBody>
          <a:bodyPr/>
          <a:lstStyle/>
          <a:p>
            <a:endParaRPr lang="en-US"/>
          </a:p>
          <a:p>
            <a:endParaRPr lang="en-US" dirty="0"/>
          </a:p>
        </p:txBody>
      </p:sp>
      <p:sp>
        <p:nvSpPr>
          <p:cNvPr id="4" name="Rectangle 3"/>
          <p:cNvSpPr/>
          <p:nvPr/>
        </p:nvSpPr>
        <p:spPr>
          <a:xfrm>
            <a:off x="275750" y="3060184"/>
            <a:ext cx="5213695" cy="646331"/>
          </a:xfrm>
          <a:prstGeom prst="rect">
            <a:avLst/>
          </a:prstGeom>
        </p:spPr>
        <p:txBody>
          <a:bodyPr wrap="square">
            <a:spAutoFit/>
          </a:bodyPr>
          <a:lstStyle/>
          <a:p>
            <a:r>
              <a:rPr lang="en-US" sz="3600" dirty="0">
                <a:solidFill>
                  <a:schemeClr val="bg1"/>
                </a:solidFill>
              </a:rPr>
              <a:t>Finance Resources</a:t>
            </a:r>
          </a:p>
        </p:txBody>
      </p:sp>
    </p:spTree>
    <p:extLst>
      <p:ext uri="{BB962C8B-B14F-4D97-AF65-F5344CB8AC3E}">
        <p14:creationId xmlns:p14="http://schemas.microsoft.com/office/powerpoint/2010/main" val="145814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klahoma-education-presentation-template-with-guidanc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klahoma-education-presentation-template-with-guidance.pptx" id="{3C722601-EB67-49B7-AE5B-5B9F138F4DA9}" vid="{2FDA8403-C7C8-4861-8D2E-D930D1C43A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oklahoma-education-presentation-template-with-guidance</Template>
  <TotalTime>3828</TotalTime>
  <Words>4133</Words>
  <Application>Microsoft Office PowerPoint</Application>
  <PresentationFormat>On-screen Show (4:3)</PresentationFormat>
  <Paragraphs>396</Paragraphs>
  <Slides>105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105</vt:i4>
      </vt:variant>
    </vt:vector>
  </HeadingPairs>
  <TitlesOfParts>
    <vt:vector size="109" baseType="lpstr">
      <vt:lpstr>Arial</vt:lpstr>
      <vt:lpstr>Calibri</vt:lpstr>
      <vt:lpstr>Times New Roman</vt:lpstr>
      <vt:lpstr>oklahoma-education-presentation-template-with-guidance</vt:lpstr>
      <vt:lpstr>Financial Management of  Special Education Programs Federal IDEA Part B Funds</vt:lpstr>
      <vt:lpstr>Federal IDEA Part B Funds</vt:lpstr>
      <vt:lpstr>Allowable Use of Federal Funds</vt:lpstr>
      <vt:lpstr>Use of IDEA Part B Funds</vt:lpstr>
      <vt:lpstr>Excess Cost/Maintenance of Effort</vt:lpstr>
      <vt:lpstr>Excess Cost / Maintenance of Effort</vt:lpstr>
      <vt:lpstr>Excess Cost</vt:lpstr>
      <vt:lpstr>Excess Cost</vt:lpstr>
      <vt:lpstr>  There are no exceptions for Excess Cost</vt:lpstr>
      <vt:lpstr>PowerPoint Presentation</vt:lpstr>
      <vt:lpstr>PowerPoint Presentation</vt:lpstr>
      <vt:lpstr>Maintenance of Effort</vt:lpstr>
      <vt:lpstr>Maintenance of Effort</vt:lpstr>
      <vt:lpstr>Maintenance of Effort</vt:lpstr>
      <vt:lpstr>Maintenance of Effort</vt:lpstr>
      <vt:lpstr>Maintenance of Effort</vt:lpstr>
      <vt:lpstr>Maintenance of Effort</vt:lpstr>
      <vt:lpstr>Maintenance of Effort</vt:lpstr>
      <vt:lpstr>Maintenance of Effort</vt:lpstr>
      <vt:lpstr>   Miscoding is not       an Exception </vt:lpstr>
      <vt:lpstr>PowerPoint Presentation</vt:lpstr>
      <vt:lpstr>   Maintenance of Effort</vt:lpstr>
      <vt:lpstr>Maintenance of Effort</vt:lpstr>
      <vt:lpstr>Assurances, LEA Agreement, and Consolidated Application</vt:lpstr>
      <vt:lpstr>Assurances and LEA Agreement</vt:lpstr>
      <vt:lpstr>Assurances and LEA Agreement</vt:lpstr>
      <vt:lpstr>IDEA Consolidated Application</vt:lpstr>
      <vt:lpstr>Federal IDEA Part B Funds</vt:lpstr>
      <vt:lpstr>Use of IDEA Part B Funds</vt:lpstr>
      <vt:lpstr>   American Rescue Plan</vt:lpstr>
      <vt:lpstr>   American Rescue Plan</vt:lpstr>
      <vt:lpstr>          American Rescue Plan</vt:lpstr>
      <vt:lpstr>Coordinated Early Intervening Services (CEIS)  </vt:lpstr>
      <vt:lpstr>Coordinated Early Intervening Services (CEIS) </vt:lpstr>
      <vt:lpstr>Coordinated Early Intervening Services</vt:lpstr>
      <vt:lpstr>Coordinated Early Intervening Services</vt:lpstr>
      <vt:lpstr>Comprehensive Coordinated Early Intervening Services (CCEIS): Significant Disproportionality</vt:lpstr>
      <vt:lpstr>CCEIS / Significant Disproportionality </vt:lpstr>
      <vt:lpstr>CCEIS / Significant Disproportionality </vt:lpstr>
      <vt:lpstr>CCEIS / Significant Disproportionality </vt:lpstr>
      <vt:lpstr>  CCEIS / Significant Disproportionality</vt:lpstr>
      <vt:lpstr>CCEIS / Significant Disproportionality </vt:lpstr>
      <vt:lpstr>COOP / co-op</vt:lpstr>
      <vt:lpstr>COOP / Interlocal co-op</vt:lpstr>
      <vt:lpstr>   COOP / Interlocal co-op</vt:lpstr>
      <vt:lpstr>PowerPoint Presentation</vt:lpstr>
      <vt:lpstr>COOP / Interlocal co-op</vt:lpstr>
      <vt:lpstr>COOP / Interlocal co-op</vt:lpstr>
      <vt:lpstr>COOP / Interlocal co-op</vt:lpstr>
      <vt:lpstr>Submitting Expenditure Reports for Reimbursement of Funds</vt:lpstr>
      <vt:lpstr>Expenditure Reporting</vt:lpstr>
      <vt:lpstr>Expenditure Reporting</vt:lpstr>
      <vt:lpstr>Expenditure Reporting</vt:lpstr>
      <vt:lpstr>Expenditure Reporting</vt:lpstr>
      <vt:lpstr>Expenditure Reporting</vt:lpstr>
      <vt:lpstr>PowerPoint Presentation</vt:lpstr>
      <vt:lpstr>PowerPoint Presentation</vt:lpstr>
      <vt:lpstr>PowerPoint Presentation</vt:lpstr>
      <vt:lpstr>Expenditure Reporting</vt:lpstr>
      <vt:lpstr>   Expenditure Reporting</vt:lpstr>
      <vt:lpstr>      Expenditure Reporting</vt:lpstr>
      <vt:lpstr>        Expenditure Reporting</vt:lpstr>
      <vt:lpstr>Proper Use of Codes </vt:lpstr>
      <vt:lpstr>Time and Effort</vt:lpstr>
      <vt:lpstr>Year End Closeout</vt:lpstr>
      <vt:lpstr>Year End Closeout</vt:lpstr>
      <vt:lpstr>Time and Effort</vt:lpstr>
      <vt:lpstr>Time and Effort</vt:lpstr>
      <vt:lpstr>Time and Effort</vt:lpstr>
      <vt:lpstr>Time and Effort</vt:lpstr>
      <vt:lpstr>Time and Effort</vt:lpstr>
      <vt:lpstr>Time and Effort</vt:lpstr>
      <vt:lpstr>Time and Effort</vt:lpstr>
      <vt:lpstr>Time and Effort</vt:lpstr>
      <vt:lpstr>Time and Effort</vt:lpstr>
      <vt:lpstr>Time and Effort</vt:lpstr>
      <vt:lpstr>Special Education Professional Development</vt:lpstr>
      <vt:lpstr>Project 613</vt:lpstr>
      <vt:lpstr>Project 613</vt:lpstr>
      <vt:lpstr>Project 613</vt:lpstr>
      <vt:lpstr>Project 613</vt:lpstr>
      <vt:lpstr>Special Education Professional Development/District</vt:lpstr>
      <vt:lpstr>Project 615</vt:lpstr>
      <vt:lpstr>Project 615</vt:lpstr>
      <vt:lpstr>Project 615</vt:lpstr>
      <vt:lpstr>Certification Examination Reimbursement</vt:lpstr>
      <vt:lpstr>Project 616</vt:lpstr>
      <vt:lpstr>Project 616</vt:lpstr>
      <vt:lpstr>High Needs</vt:lpstr>
      <vt:lpstr>High Need Students</vt:lpstr>
      <vt:lpstr>High Need Students</vt:lpstr>
      <vt:lpstr>High Need Students</vt:lpstr>
      <vt:lpstr>Lindsey Nicole Henry Scholarship for Children with Disabilities</vt:lpstr>
      <vt:lpstr>Lindsey Nicole Henry Scholarship for Students with Disabilities</vt:lpstr>
      <vt:lpstr>Lindsey Nicole Henry Scholarship for Students with Disabilities</vt:lpstr>
      <vt:lpstr>Lindsey Nicole Henry Scholarship for Students with Disabilities</vt:lpstr>
      <vt:lpstr>Lindsey Nicole Henry Scholarship for Students with Disabilities</vt:lpstr>
      <vt:lpstr>Lindsey Nicole Henry Scholarship for Students with Disabilities</vt:lpstr>
      <vt:lpstr>Finance Resources</vt:lpstr>
      <vt:lpstr>Finance Resources</vt:lpstr>
      <vt:lpstr>Finance Due Dates</vt:lpstr>
      <vt:lpstr>Finance Due Dates</vt:lpstr>
      <vt:lpstr>Finance Due Dates</vt:lpstr>
      <vt:lpstr>      Finance Due Dates</vt:lpstr>
      <vt:lpstr>Finance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Karen Howard</cp:lastModifiedBy>
  <cp:revision>205</cp:revision>
  <cp:lastPrinted>2019-08-14T13:36:57Z</cp:lastPrinted>
  <dcterms:created xsi:type="dcterms:W3CDTF">2010-04-12T23:12:02Z</dcterms:created>
  <dcterms:modified xsi:type="dcterms:W3CDTF">2021-09-24T18:53:06Z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