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61" r:id="rId5"/>
    <p:sldId id="258" r:id="rId6"/>
    <p:sldId id="263" r:id="rId7"/>
    <p:sldId id="285" r:id="rId8"/>
    <p:sldId id="280" r:id="rId9"/>
    <p:sldId id="281" r:id="rId10"/>
    <p:sldId id="282" r:id="rId11"/>
    <p:sldId id="283" r:id="rId12"/>
    <p:sldId id="284" r:id="rId13"/>
    <p:sldId id="286" r:id="rId14"/>
    <p:sldId id="265" r:id="rId15"/>
    <p:sldId id="302" r:id="rId16"/>
    <p:sldId id="268" r:id="rId17"/>
    <p:sldId id="288" r:id="rId18"/>
    <p:sldId id="303" r:id="rId19"/>
    <p:sldId id="293" r:id="rId20"/>
    <p:sldId id="294" r:id="rId21"/>
    <p:sldId id="295" r:id="rId22"/>
    <p:sldId id="297"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820"/>
    <a:srgbClr val="D15420"/>
    <a:srgbClr val="187BC0"/>
    <a:srgbClr val="464646"/>
    <a:srgbClr val="787878"/>
    <a:srgbClr val="004E9A"/>
    <a:srgbClr val="A96728"/>
    <a:srgbClr val="DE9027"/>
    <a:srgbClr val="914115"/>
    <a:srgbClr val="669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34" autoAdjust="0"/>
    <p:restoredTop sz="96327"/>
  </p:normalViewPr>
  <p:slideViewPr>
    <p:cSldViewPr snapToGrid="0" snapToObjects="1">
      <p:cViewPr varScale="1">
        <p:scale>
          <a:sx n="88" d="100"/>
          <a:sy n="88" d="100"/>
        </p:scale>
        <p:origin x="773"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23T16:17:22.19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7-23T16:17:30.30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3698B-7DD6-C74D-BB93-757F14B7B698}" type="datetimeFigureOut">
              <a:rPr lang="en-US" smtClean="0"/>
              <a:t>6/24/2022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936F9-C00C-D84D-AB08-223138E554E6}" type="slidenum">
              <a:rPr lang="en-US" smtClean="0"/>
              <a:t>‹#›</a:t>
            </a:fld>
            <a:endParaRPr lang="en-US"/>
          </a:p>
        </p:txBody>
      </p:sp>
    </p:spTree>
    <p:extLst>
      <p:ext uri="{BB962C8B-B14F-4D97-AF65-F5344CB8AC3E}">
        <p14:creationId xmlns:p14="http://schemas.microsoft.com/office/powerpoint/2010/main" val="29429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920395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xmlns=""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6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xmlns=""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xmlns=""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xmlns=""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06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dirty="0"/>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xmlns=""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05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dirty="0"/>
          </a:p>
        </p:txBody>
      </p:sp>
    </p:spTree>
    <p:extLst>
      <p:ext uri="{BB962C8B-B14F-4D97-AF65-F5344CB8AC3E}">
        <p14:creationId xmlns:p14="http://schemas.microsoft.com/office/powerpoint/2010/main" val="203772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de.ok.gov/el-and-title-iii-state-monitoring-resources"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de.ok.gov/el-and-title-iii-state-monitoring-resourc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ustomXml" Target="../ink/ink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mailto:Thomas.Kirk@sde.ok.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a:xfrm>
            <a:off x="371060" y="1122362"/>
            <a:ext cx="6055866" cy="3538127"/>
          </a:xfrm>
        </p:spPr>
        <p:txBody>
          <a:bodyPr>
            <a:normAutofit/>
          </a:bodyPr>
          <a:lstStyle/>
          <a:p>
            <a:r>
              <a:rPr lang="en-US" sz="4400" dirty="0"/>
              <a:t>Office of English Language Proficiency</a:t>
            </a:r>
            <a:br>
              <a:rPr lang="en-US" sz="4400" dirty="0"/>
            </a:br>
            <a:r>
              <a:rPr lang="en-US" sz="4400" dirty="0"/>
              <a:t> </a:t>
            </a:r>
            <a:br>
              <a:rPr lang="en-US" sz="4400" dirty="0"/>
            </a:br>
            <a:r>
              <a:rPr lang="en-US" sz="4400" dirty="0"/>
              <a:t>FY23 Monitoring</a:t>
            </a:r>
          </a:p>
        </p:txBody>
      </p:sp>
    </p:spTree>
    <p:extLst>
      <p:ext uri="{BB962C8B-B14F-4D97-AF65-F5344CB8AC3E}">
        <p14:creationId xmlns:p14="http://schemas.microsoft.com/office/powerpoint/2010/main" val="180728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39C8A-7245-4AB8-B54C-731F14937244}"/>
              </a:ext>
            </a:extLst>
          </p:cNvPr>
          <p:cNvSpPr>
            <a:spLocks noGrp="1"/>
          </p:cNvSpPr>
          <p:nvPr>
            <p:ph type="title"/>
          </p:nvPr>
        </p:nvSpPr>
        <p:spPr/>
        <p:txBody>
          <a:bodyPr>
            <a:normAutofit fontScale="90000"/>
          </a:bodyPr>
          <a:lstStyle/>
          <a:p>
            <a:r>
              <a:rPr lang="en-US" sz="3600" dirty="0"/>
              <a:t>The English Language Proficiency Monitoring Toolkit</a:t>
            </a:r>
            <a:r>
              <a:rPr lang="en-US" dirty="0"/>
              <a:t/>
            </a:r>
            <a:br>
              <a:rPr lang="en-US" dirty="0"/>
            </a:br>
            <a:r>
              <a:rPr lang="en-US" sz="2200" dirty="0"/>
              <a:t>available at: </a:t>
            </a:r>
            <a:r>
              <a:rPr lang="en-US" sz="2200" dirty="0">
                <a:hlinkClick r:id="rId2"/>
              </a:rPr>
              <a:t>https://</a:t>
            </a:r>
            <a:r>
              <a:rPr lang="en-US" sz="2200" dirty="0" smtClean="0">
                <a:hlinkClick r:id="rId2"/>
              </a:rPr>
              <a:t>sde.ok.gov/el-and-title-iii-state-monitoring-resources</a:t>
            </a:r>
            <a:r>
              <a:rPr lang="en-US" sz="2200" dirty="0" smtClean="0"/>
              <a:t> </a:t>
            </a:r>
            <a:endParaRPr lang="en-US" sz="2200" dirty="0"/>
          </a:p>
        </p:txBody>
      </p:sp>
      <p:sp>
        <p:nvSpPr>
          <p:cNvPr id="5" name="Footer Placeholder 4">
            <a:extLst>
              <a:ext uri="{FF2B5EF4-FFF2-40B4-BE49-F238E27FC236}">
                <a16:creationId xmlns:a16="http://schemas.microsoft.com/office/drawing/2014/main" id="{13FFAA82-456D-4588-8626-28A9C65AD5DC}"/>
              </a:ext>
            </a:extLst>
          </p:cNvPr>
          <p:cNvSpPr>
            <a:spLocks noGrp="1"/>
          </p:cNvSpPr>
          <p:nvPr>
            <p:ph type="ftr" sz="quarter" idx="11"/>
          </p:nvPr>
        </p:nvSpPr>
        <p:spPr/>
        <p:txBody>
          <a:bodyPr/>
          <a:lstStyle/>
          <a:p>
            <a:r>
              <a:rPr lang="en-US" dirty="0"/>
              <a:t>FY23 English Language Proficiency Monitoring Training</a:t>
            </a:r>
          </a:p>
        </p:txBody>
      </p:sp>
      <p:sp>
        <p:nvSpPr>
          <p:cNvPr id="6" name="Slide Number Placeholder 5">
            <a:extLst>
              <a:ext uri="{FF2B5EF4-FFF2-40B4-BE49-F238E27FC236}">
                <a16:creationId xmlns:a16="http://schemas.microsoft.com/office/drawing/2014/main" id="{5BE8B444-C9E6-4230-B3E1-ED78914F3C0E}"/>
              </a:ext>
            </a:extLst>
          </p:cNvPr>
          <p:cNvSpPr>
            <a:spLocks noGrp="1"/>
          </p:cNvSpPr>
          <p:nvPr>
            <p:ph type="sldNum" sz="quarter" idx="12"/>
          </p:nvPr>
        </p:nvSpPr>
        <p:spPr/>
        <p:txBody>
          <a:bodyPr/>
          <a:lstStyle/>
          <a:p>
            <a:fld id="{D5CA4161-6EC3-4748-B7F3-82EA64CE3DD4}" type="slidenum">
              <a:rPr lang="en-US" smtClean="0"/>
              <a:pPr/>
              <a:t>10</a:t>
            </a:fld>
            <a:endParaRPr lang="en-US" dirty="0"/>
          </a:p>
        </p:txBody>
      </p:sp>
      <p:pic>
        <p:nvPicPr>
          <p:cNvPr id="7" name="Content Placeholder 6">
            <a:extLst>
              <a:ext uri="{FF2B5EF4-FFF2-40B4-BE49-F238E27FC236}">
                <a16:creationId xmlns:a16="http://schemas.microsoft.com/office/drawing/2014/main" id="{508D7049-25DE-46BD-884C-81BD8CA95F4C}"/>
              </a:ext>
            </a:extLst>
          </p:cNvPr>
          <p:cNvPicPr>
            <a:picLocks noGrp="1" noChangeAspect="1"/>
          </p:cNvPicPr>
          <p:nvPr>
            <p:ph sz="half" idx="1"/>
          </p:nvPr>
        </p:nvPicPr>
        <p:blipFill>
          <a:blip r:embed="rId3"/>
          <a:stretch>
            <a:fillRect/>
          </a:stretch>
        </p:blipFill>
        <p:spPr>
          <a:xfrm>
            <a:off x="371097" y="1992723"/>
            <a:ext cx="4653914" cy="4351338"/>
          </a:xfrm>
          <a:ln>
            <a:solidFill>
              <a:schemeClr val="accent1"/>
            </a:solidFill>
          </a:ln>
        </p:spPr>
      </p:pic>
      <p:pic>
        <p:nvPicPr>
          <p:cNvPr id="11" name="Picture 10">
            <a:extLst>
              <a:ext uri="{FF2B5EF4-FFF2-40B4-BE49-F238E27FC236}">
                <a16:creationId xmlns:a16="http://schemas.microsoft.com/office/drawing/2014/main" id="{ABDEF623-65E7-4EC7-A04D-5F70151EF1D7}"/>
              </a:ext>
            </a:extLst>
          </p:cNvPr>
          <p:cNvPicPr>
            <a:picLocks noChangeAspect="1"/>
          </p:cNvPicPr>
          <p:nvPr/>
        </p:nvPicPr>
        <p:blipFill>
          <a:blip r:embed="rId4"/>
          <a:stretch>
            <a:fillRect/>
          </a:stretch>
        </p:blipFill>
        <p:spPr>
          <a:xfrm>
            <a:off x="4882279" y="1584960"/>
            <a:ext cx="5775025" cy="5061137"/>
          </a:xfrm>
          <a:prstGeom prst="rect">
            <a:avLst/>
          </a:prstGeom>
          <a:ln>
            <a:solidFill>
              <a:schemeClr val="accent1"/>
            </a:solidFill>
          </a:ln>
        </p:spPr>
      </p:pic>
    </p:spTree>
    <p:extLst>
      <p:ext uri="{BB962C8B-B14F-4D97-AF65-F5344CB8AC3E}">
        <p14:creationId xmlns:p14="http://schemas.microsoft.com/office/powerpoint/2010/main" val="3327974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5F824-E011-47C2-B9BC-A2E5BBAD4858}"/>
              </a:ext>
            </a:extLst>
          </p:cNvPr>
          <p:cNvSpPr>
            <a:spLocks noGrp="1"/>
          </p:cNvSpPr>
          <p:nvPr>
            <p:ph type="title"/>
          </p:nvPr>
        </p:nvSpPr>
        <p:spPr>
          <a:xfrm>
            <a:off x="294199" y="365125"/>
            <a:ext cx="11383995" cy="1428164"/>
          </a:xfrm>
        </p:spPr>
        <p:txBody>
          <a:bodyPr>
            <a:normAutofit/>
          </a:bodyPr>
          <a:lstStyle/>
          <a:p>
            <a:r>
              <a:rPr lang="en-US" sz="3600" dirty="0"/>
              <a:t>The OELP Monitoring Tool</a:t>
            </a:r>
          </a:p>
        </p:txBody>
      </p:sp>
      <p:sp>
        <p:nvSpPr>
          <p:cNvPr id="4" name="Footer Placeholder 3">
            <a:extLst>
              <a:ext uri="{FF2B5EF4-FFF2-40B4-BE49-F238E27FC236}">
                <a16:creationId xmlns:a16="http://schemas.microsoft.com/office/drawing/2014/main" id="{723517EC-D1CD-4A43-934D-53B0405975D7}"/>
              </a:ext>
            </a:extLst>
          </p:cNvPr>
          <p:cNvSpPr>
            <a:spLocks noGrp="1"/>
          </p:cNvSpPr>
          <p:nvPr>
            <p:ph type="ftr" sz="quarter" idx="11"/>
          </p:nvPr>
        </p:nvSpPr>
        <p:spPr/>
        <p:txBody>
          <a:bodyPr/>
          <a:lstStyle/>
          <a:p>
            <a:r>
              <a:rPr lang="en-US" dirty="0"/>
              <a:t>FY23 English Language Proficiency Monitoring Training</a:t>
            </a:r>
          </a:p>
        </p:txBody>
      </p:sp>
      <p:sp>
        <p:nvSpPr>
          <p:cNvPr id="5" name="Slide Number Placeholder 4">
            <a:extLst>
              <a:ext uri="{FF2B5EF4-FFF2-40B4-BE49-F238E27FC236}">
                <a16:creationId xmlns:a16="http://schemas.microsoft.com/office/drawing/2014/main" id="{2DBA60FE-21B1-4762-955D-899E1510400D}"/>
              </a:ext>
            </a:extLst>
          </p:cNvPr>
          <p:cNvSpPr>
            <a:spLocks noGrp="1"/>
          </p:cNvSpPr>
          <p:nvPr>
            <p:ph type="sldNum" sz="quarter" idx="12"/>
          </p:nvPr>
        </p:nvSpPr>
        <p:spPr/>
        <p:txBody>
          <a:bodyPr/>
          <a:lstStyle/>
          <a:p>
            <a:fld id="{D5CA4161-6EC3-4748-B7F3-82EA64CE3DD4}" type="slidenum">
              <a:rPr lang="en-US" smtClean="0"/>
              <a:pPr/>
              <a:t>11</a:t>
            </a:fld>
            <a:endParaRPr lang="en-US" dirty="0"/>
          </a:p>
        </p:txBody>
      </p:sp>
      <p:sp>
        <p:nvSpPr>
          <p:cNvPr id="8" name="TextBox 7">
            <a:extLst>
              <a:ext uri="{FF2B5EF4-FFF2-40B4-BE49-F238E27FC236}">
                <a16:creationId xmlns:a16="http://schemas.microsoft.com/office/drawing/2014/main" id="{CE6D3DDC-7C4C-4931-A744-0B52FF4F25CD}"/>
              </a:ext>
            </a:extLst>
          </p:cNvPr>
          <p:cNvSpPr txBox="1"/>
          <p:nvPr/>
        </p:nvSpPr>
        <p:spPr>
          <a:xfrm>
            <a:off x="294199" y="1403315"/>
            <a:ext cx="5244452" cy="646331"/>
          </a:xfrm>
          <a:prstGeom prst="rect">
            <a:avLst/>
          </a:prstGeom>
          <a:noFill/>
        </p:spPr>
        <p:txBody>
          <a:bodyPr wrap="square" rtlCol="0">
            <a:spAutoFit/>
          </a:bodyPr>
          <a:lstStyle/>
          <a:p>
            <a:r>
              <a:rPr lang="en-US" dirty="0">
                <a:hlinkClick r:id="rId2"/>
              </a:rPr>
              <a:t>https://</a:t>
            </a:r>
            <a:r>
              <a:rPr lang="en-US" dirty="0" smtClean="0">
                <a:hlinkClick r:id="rId2"/>
              </a:rPr>
              <a:t>sde.ok.gov/el-and-title-iii-state-monitoring-resources</a:t>
            </a:r>
            <a:r>
              <a:rPr lang="en-US" dirty="0" smtClean="0"/>
              <a:t> </a:t>
            </a:r>
            <a:endParaRPr lang="en-US" dirty="0"/>
          </a:p>
        </p:txBody>
      </p:sp>
      <p:pic>
        <p:nvPicPr>
          <p:cNvPr id="10" name="Content Placeholder 9">
            <a:extLst>
              <a:ext uri="{FF2B5EF4-FFF2-40B4-BE49-F238E27FC236}">
                <a16:creationId xmlns:a16="http://schemas.microsoft.com/office/drawing/2014/main" id="{006A3A44-5D34-402B-909A-1C8FD65B91C3}"/>
              </a:ext>
            </a:extLst>
          </p:cNvPr>
          <p:cNvPicPr>
            <a:picLocks noGrp="1" noChangeAspect="1"/>
          </p:cNvPicPr>
          <p:nvPr>
            <p:ph idx="1"/>
          </p:nvPr>
        </p:nvPicPr>
        <p:blipFill>
          <a:blip r:embed="rId3"/>
          <a:stretch>
            <a:fillRect/>
          </a:stretch>
        </p:blipFill>
        <p:spPr>
          <a:xfrm>
            <a:off x="1732941" y="2191291"/>
            <a:ext cx="8726118" cy="3620005"/>
          </a:xfrm>
          <a:ln>
            <a:solidFill>
              <a:schemeClr val="accent1"/>
            </a:solidFill>
          </a:ln>
        </p:spPr>
      </p:pic>
    </p:spTree>
    <p:extLst>
      <p:ext uri="{BB962C8B-B14F-4D97-AF65-F5344CB8AC3E}">
        <p14:creationId xmlns:p14="http://schemas.microsoft.com/office/powerpoint/2010/main" val="961461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Monitoring Tool (cont.)</a:t>
            </a:r>
          </a:p>
        </p:txBody>
      </p:sp>
      <p:sp>
        <p:nvSpPr>
          <p:cNvPr id="4" name="Footer Placeholder 3"/>
          <p:cNvSpPr>
            <a:spLocks noGrp="1"/>
          </p:cNvSpPr>
          <p:nvPr>
            <p:ph type="ftr" sz="quarter" idx="11"/>
          </p:nvPr>
        </p:nvSpPr>
        <p:spPr/>
        <p:txBody>
          <a:bodyPr/>
          <a:lstStyle/>
          <a:p>
            <a:r>
              <a:rPr lang="en-US" dirty="0"/>
              <a:t>FY23 English Language Proficiency Monitoring Training</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12</a:t>
            </a:fld>
            <a:endParaRPr lang="en-US" dirty="0"/>
          </a:p>
        </p:txBody>
      </p:sp>
      <p:pic>
        <p:nvPicPr>
          <p:cNvPr id="9" name="Content Placeholder 8">
            <a:extLst>
              <a:ext uri="{FF2B5EF4-FFF2-40B4-BE49-F238E27FC236}">
                <a16:creationId xmlns:a16="http://schemas.microsoft.com/office/drawing/2014/main" id="{12F6FCF4-D6D3-466C-A945-A03600DBCACE}"/>
              </a:ext>
            </a:extLst>
          </p:cNvPr>
          <p:cNvPicPr>
            <a:picLocks noGrp="1" noChangeAspect="1"/>
          </p:cNvPicPr>
          <p:nvPr>
            <p:ph idx="1"/>
          </p:nvPr>
        </p:nvPicPr>
        <p:blipFill>
          <a:blip r:embed="rId2"/>
          <a:stretch>
            <a:fillRect/>
          </a:stretch>
        </p:blipFill>
        <p:spPr>
          <a:xfrm>
            <a:off x="1897683" y="1302799"/>
            <a:ext cx="8396634" cy="5102698"/>
          </a:xfrm>
          <a:ln>
            <a:solidFill>
              <a:schemeClr val="accent1"/>
            </a:solidFill>
          </a:ln>
        </p:spPr>
      </p:pic>
    </p:spTree>
    <p:extLst>
      <p:ext uri="{BB962C8B-B14F-4D97-AF65-F5344CB8AC3E}">
        <p14:creationId xmlns:p14="http://schemas.microsoft.com/office/powerpoint/2010/main" val="3363846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6C30-DD5F-4EE4-8D57-8189A27DB60A}"/>
              </a:ext>
            </a:extLst>
          </p:cNvPr>
          <p:cNvSpPr>
            <a:spLocks noGrp="1"/>
          </p:cNvSpPr>
          <p:nvPr>
            <p:ph type="title"/>
          </p:nvPr>
        </p:nvSpPr>
        <p:spPr/>
        <p:txBody>
          <a:bodyPr/>
          <a:lstStyle/>
          <a:p>
            <a:r>
              <a:rPr lang="en-US" dirty="0"/>
              <a:t>The Monitoring Tool (cont.)</a:t>
            </a:r>
          </a:p>
        </p:txBody>
      </p:sp>
      <p:sp>
        <p:nvSpPr>
          <p:cNvPr id="4" name="Footer Placeholder 3">
            <a:extLst>
              <a:ext uri="{FF2B5EF4-FFF2-40B4-BE49-F238E27FC236}">
                <a16:creationId xmlns:a16="http://schemas.microsoft.com/office/drawing/2014/main" id="{9E28151C-8213-4655-851A-42D81BCA6554}"/>
              </a:ext>
            </a:extLst>
          </p:cNvPr>
          <p:cNvSpPr>
            <a:spLocks noGrp="1"/>
          </p:cNvSpPr>
          <p:nvPr>
            <p:ph type="ftr" sz="quarter" idx="11"/>
          </p:nvPr>
        </p:nvSpPr>
        <p:spPr/>
        <p:txBody>
          <a:bodyPr/>
          <a:lstStyle/>
          <a:p>
            <a:r>
              <a:rPr lang="en-US" dirty="0"/>
              <a:t>FY23 English Language Proficiency Monitoring Training</a:t>
            </a:r>
          </a:p>
        </p:txBody>
      </p:sp>
      <p:sp>
        <p:nvSpPr>
          <p:cNvPr id="5" name="Slide Number Placeholder 4">
            <a:extLst>
              <a:ext uri="{FF2B5EF4-FFF2-40B4-BE49-F238E27FC236}">
                <a16:creationId xmlns:a16="http://schemas.microsoft.com/office/drawing/2014/main" id="{10A52E5F-7F23-4081-BE51-3D9593E9AD30}"/>
              </a:ext>
            </a:extLst>
          </p:cNvPr>
          <p:cNvSpPr>
            <a:spLocks noGrp="1"/>
          </p:cNvSpPr>
          <p:nvPr>
            <p:ph type="sldNum" sz="quarter" idx="12"/>
          </p:nvPr>
        </p:nvSpPr>
        <p:spPr/>
        <p:txBody>
          <a:bodyPr/>
          <a:lstStyle/>
          <a:p>
            <a:fld id="{D5CA4161-6EC3-4748-B7F3-82EA64CE3DD4}" type="slidenum">
              <a:rPr lang="en-US" smtClean="0"/>
              <a:pPr/>
              <a:t>13</a:t>
            </a:fld>
            <a:endParaRPr lang="en-US" dirty="0"/>
          </a:p>
        </p:txBody>
      </p:sp>
      <p:pic>
        <p:nvPicPr>
          <p:cNvPr id="9" name="Content Placeholder 8">
            <a:extLst>
              <a:ext uri="{FF2B5EF4-FFF2-40B4-BE49-F238E27FC236}">
                <a16:creationId xmlns:a16="http://schemas.microsoft.com/office/drawing/2014/main" id="{1DC6A42F-0B5E-48E2-A270-2A8CB01B099D}"/>
              </a:ext>
            </a:extLst>
          </p:cNvPr>
          <p:cNvPicPr>
            <a:picLocks noGrp="1" noChangeAspect="1"/>
          </p:cNvPicPr>
          <p:nvPr>
            <p:ph idx="1"/>
          </p:nvPr>
        </p:nvPicPr>
        <p:blipFill>
          <a:blip r:embed="rId2"/>
          <a:stretch>
            <a:fillRect/>
          </a:stretch>
        </p:blipFill>
        <p:spPr>
          <a:xfrm>
            <a:off x="2099809" y="1431681"/>
            <a:ext cx="7992382" cy="4931637"/>
          </a:xfrm>
          <a:ln>
            <a:solidFill>
              <a:schemeClr val="accent1"/>
            </a:solidFill>
          </a:ln>
        </p:spPr>
      </p:pic>
    </p:spTree>
    <p:extLst>
      <p:ext uri="{BB962C8B-B14F-4D97-AF65-F5344CB8AC3E}">
        <p14:creationId xmlns:p14="http://schemas.microsoft.com/office/powerpoint/2010/main" val="1308838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A349A-6F99-4E11-8649-66C2359EEDD0}"/>
              </a:ext>
            </a:extLst>
          </p:cNvPr>
          <p:cNvSpPr>
            <a:spLocks noGrp="1"/>
          </p:cNvSpPr>
          <p:nvPr>
            <p:ph type="title"/>
          </p:nvPr>
        </p:nvSpPr>
        <p:spPr/>
        <p:txBody>
          <a:bodyPr/>
          <a:lstStyle/>
          <a:p>
            <a:r>
              <a:rPr lang="en-US" dirty="0"/>
              <a:t>The Monitoring Tool (cont.)</a:t>
            </a:r>
          </a:p>
        </p:txBody>
      </p:sp>
      <p:sp>
        <p:nvSpPr>
          <p:cNvPr id="4" name="Footer Placeholder 3">
            <a:extLst>
              <a:ext uri="{FF2B5EF4-FFF2-40B4-BE49-F238E27FC236}">
                <a16:creationId xmlns:a16="http://schemas.microsoft.com/office/drawing/2014/main" id="{BCF43B6A-F418-4881-A6BF-6E64A4DF7DC7}"/>
              </a:ext>
            </a:extLst>
          </p:cNvPr>
          <p:cNvSpPr>
            <a:spLocks noGrp="1"/>
          </p:cNvSpPr>
          <p:nvPr>
            <p:ph type="ftr" sz="quarter" idx="11"/>
          </p:nvPr>
        </p:nvSpPr>
        <p:spPr/>
        <p:txBody>
          <a:bodyPr/>
          <a:lstStyle/>
          <a:p>
            <a:r>
              <a:rPr lang="en-US" dirty="0"/>
              <a:t>FY23 English Language Proficiency Monitoring Training</a:t>
            </a:r>
          </a:p>
        </p:txBody>
      </p:sp>
      <p:sp>
        <p:nvSpPr>
          <p:cNvPr id="5" name="Slide Number Placeholder 4">
            <a:extLst>
              <a:ext uri="{FF2B5EF4-FFF2-40B4-BE49-F238E27FC236}">
                <a16:creationId xmlns:a16="http://schemas.microsoft.com/office/drawing/2014/main" id="{25A8CEF8-C4D9-4D0E-A8D5-546FADC2FB66}"/>
              </a:ext>
            </a:extLst>
          </p:cNvPr>
          <p:cNvSpPr>
            <a:spLocks noGrp="1"/>
          </p:cNvSpPr>
          <p:nvPr>
            <p:ph type="sldNum" sz="quarter" idx="12"/>
          </p:nvPr>
        </p:nvSpPr>
        <p:spPr/>
        <p:txBody>
          <a:bodyPr/>
          <a:lstStyle/>
          <a:p>
            <a:fld id="{D5CA4161-6EC3-4748-B7F3-82EA64CE3DD4}" type="slidenum">
              <a:rPr lang="en-US" smtClean="0"/>
              <a:pPr/>
              <a:t>14</a:t>
            </a:fld>
            <a:endParaRPr lang="en-US" dirty="0"/>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4A4E5C40-7939-45F8-B85C-927277786CE6}"/>
                  </a:ext>
                </a:extLst>
              </p14:cNvPr>
              <p14:cNvContentPartPr/>
              <p14:nvPr/>
            </p14:nvContentPartPr>
            <p14:xfrm>
              <a:off x="3408648" y="2636186"/>
              <a:ext cx="360" cy="360"/>
            </p14:xfrm>
          </p:contentPart>
        </mc:Choice>
        <mc:Fallback xmlns="">
          <p:pic>
            <p:nvPicPr>
              <p:cNvPr id="6" name="Ink 5">
                <a:extLst>
                  <a:ext uri="{FF2B5EF4-FFF2-40B4-BE49-F238E27FC236}">
                    <a16:creationId xmlns:a16="http://schemas.microsoft.com/office/drawing/2014/main" id="{4A4E5C40-7939-45F8-B85C-927277786CE6}"/>
                  </a:ext>
                </a:extLst>
              </p:cNvPr>
              <p:cNvPicPr/>
              <p:nvPr/>
            </p:nvPicPr>
            <p:blipFill>
              <a:blip r:embed="rId4"/>
              <a:stretch>
                <a:fillRect/>
              </a:stretch>
            </p:blipFill>
            <p:spPr>
              <a:xfrm>
                <a:off x="3399648" y="262718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DB95FA41-7104-4D64-9E44-099B1A04023E}"/>
                  </a:ext>
                </a:extLst>
              </p14:cNvPr>
              <p14:cNvContentPartPr/>
              <p14:nvPr/>
            </p14:nvContentPartPr>
            <p14:xfrm>
              <a:off x="5716968" y="5814626"/>
              <a:ext cx="360" cy="360"/>
            </p14:xfrm>
          </p:contentPart>
        </mc:Choice>
        <mc:Fallback xmlns="">
          <p:pic>
            <p:nvPicPr>
              <p:cNvPr id="7" name="Ink 6">
                <a:extLst>
                  <a:ext uri="{FF2B5EF4-FFF2-40B4-BE49-F238E27FC236}">
                    <a16:creationId xmlns:a16="http://schemas.microsoft.com/office/drawing/2014/main" id="{DB95FA41-7104-4D64-9E44-099B1A04023E}"/>
                  </a:ext>
                </a:extLst>
              </p:cNvPr>
              <p:cNvPicPr/>
              <p:nvPr/>
            </p:nvPicPr>
            <p:blipFill>
              <a:blip r:embed="rId4"/>
              <a:stretch>
                <a:fillRect/>
              </a:stretch>
            </p:blipFill>
            <p:spPr>
              <a:xfrm>
                <a:off x="5708328" y="5805626"/>
                <a:ext cx="18000" cy="18000"/>
              </a:xfrm>
              <a:prstGeom prst="rect">
                <a:avLst/>
              </a:prstGeom>
            </p:spPr>
          </p:pic>
        </mc:Fallback>
      </mc:AlternateContent>
      <p:pic>
        <p:nvPicPr>
          <p:cNvPr id="10" name="Content Placeholder 9">
            <a:extLst>
              <a:ext uri="{FF2B5EF4-FFF2-40B4-BE49-F238E27FC236}">
                <a16:creationId xmlns:a16="http://schemas.microsoft.com/office/drawing/2014/main" id="{858792F8-0D74-41A4-BAED-D3A357969B79}"/>
              </a:ext>
            </a:extLst>
          </p:cNvPr>
          <p:cNvPicPr>
            <a:picLocks noGrp="1" noChangeAspect="1"/>
          </p:cNvPicPr>
          <p:nvPr>
            <p:ph idx="1"/>
          </p:nvPr>
        </p:nvPicPr>
        <p:blipFill>
          <a:blip r:embed="rId6"/>
          <a:stretch>
            <a:fillRect/>
          </a:stretch>
        </p:blipFill>
        <p:spPr>
          <a:xfrm>
            <a:off x="1757107" y="1383023"/>
            <a:ext cx="8677786" cy="4980295"/>
          </a:xfrm>
          <a:ln>
            <a:solidFill>
              <a:schemeClr val="accent1"/>
            </a:solidFill>
          </a:ln>
        </p:spPr>
      </p:pic>
    </p:spTree>
    <p:extLst>
      <p:ext uri="{BB962C8B-B14F-4D97-AF65-F5344CB8AC3E}">
        <p14:creationId xmlns:p14="http://schemas.microsoft.com/office/powerpoint/2010/main" val="1344159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Monitoring Tool (cont.)</a:t>
            </a:r>
          </a:p>
        </p:txBody>
      </p:sp>
      <p:sp>
        <p:nvSpPr>
          <p:cNvPr id="4" name="Footer Placeholder 3"/>
          <p:cNvSpPr>
            <a:spLocks noGrp="1"/>
          </p:cNvSpPr>
          <p:nvPr>
            <p:ph type="ftr" sz="quarter" idx="11"/>
          </p:nvPr>
        </p:nvSpPr>
        <p:spPr/>
        <p:txBody>
          <a:bodyPr/>
          <a:lstStyle/>
          <a:p>
            <a:r>
              <a:rPr lang="en-US" dirty="0"/>
              <a:t>FY23 English Language Proficiency Monitoring Training</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15</a:t>
            </a:fld>
            <a:endParaRPr lang="en-US" dirty="0"/>
          </a:p>
        </p:txBody>
      </p:sp>
      <p:pic>
        <p:nvPicPr>
          <p:cNvPr id="9" name="Content Placeholder 8">
            <a:extLst>
              <a:ext uri="{FF2B5EF4-FFF2-40B4-BE49-F238E27FC236}">
                <a16:creationId xmlns:a16="http://schemas.microsoft.com/office/drawing/2014/main" id="{F3AAA5C5-F3E9-4473-A34F-E71F9AA6CF62}"/>
              </a:ext>
            </a:extLst>
          </p:cNvPr>
          <p:cNvPicPr>
            <a:picLocks noGrp="1" noChangeAspect="1"/>
          </p:cNvPicPr>
          <p:nvPr>
            <p:ph idx="1"/>
          </p:nvPr>
        </p:nvPicPr>
        <p:blipFill>
          <a:blip r:embed="rId2"/>
          <a:stretch>
            <a:fillRect/>
          </a:stretch>
        </p:blipFill>
        <p:spPr>
          <a:xfrm>
            <a:off x="1973157" y="1332324"/>
            <a:ext cx="8245686" cy="5030994"/>
          </a:xfrm>
          <a:ln>
            <a:solidFill>
              <a:schemeClr val="accent1"/>
            </a:solidFill>
          </a:ln>
        </p:spPr>
      </p:pic>
    </p:spTree>
    <p:extLst>
      <p:ext uri="{BB962C8B-B14F-4D97-AF65-F5344CB8AC3E}">
        <p14:creationId xmlns:p14="http://schemas.microsoft.com/office/powerpoint/2010/main" val="3145496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1A18C-FF84-4A89-A402-544552E300D5}"/>
              </a:ext>
            </a:extLst>
          </p:cNvPr>
          <p:cNvSpPr>
            <a:spLocks noGrp="1"/>
          </p:cNvSpPr>
          <p:nvPr>
            <p:ph type="title"/>
          </p:nvPr>
        </p:nvSpPr>
        <p:spPr/>
        <p:txBody>
          <a:bodyPr/>
          <a:lstStyle/>
          <a:p>
            <a:r>
              <a:rPr lang="en-US" dirty="0"/>
              <a:t>Outcomes</a:t>
            </a:r>
          </a:p>
        </p:txBody>
      </p:sp>
      <p:sp>
        <p:nvSpPr>
          <p:cNvPr id="3" name="Content Placeholder 2">
            <a:extLst>
              <a:ext uri="{FF2B5EF4-FFF2-40B4-BE49-F238E27FC236}">
                <a16:creationId xmlns:a16="http://schemas.microsoft.com/office/drawing/2014/main" id="{B9EB13C9-F055-4FF6-919F-C0DB72BF4ED3}"/>
              </a:ext>
            </a:extLst>
          </p:cNvPr>
          <p:cNvSpPr>
            <a:spLocks noGrp="1"/>
          </p:cNvSpPr>
          <p:nvPr>
            <p:ph idx="1"/>
          </p:nvPr>
        </p:nvSpPr>
        <p:spPr/>
        <p:txBody>
          <a:bodyPr/>
          <a:lstStyle/>
          <a:p>
            <a:r>
              <a:rPr lang="en-US" b="1" dirty="0"/>
              <a:t>Compliance</a:t>
            </a:r>
          </a:p>
          <a:p>
            <a:pPr marL="0" indent="0">
              <a:buNone/>
            </a:pPr>
            <a:r>
              <a:rPr lang="en-US" dirty="0"/>
              <a:t>The desired outcome. When the Office of English Language Proficiency has received and approved all relevant documentation (</a:t>
            </a:r>
            <a:r>
              <a:rPr lang="en-US" b="1" dirty="0">
                <a:solidFill>
                  <a:srgbClr val="D15420"/>
                </a:solidFill>
              </a:rPr>
              <a:t>before April 19, 2023</a:t>
            </a:r>
            <a:r>
              <a:rPr lang="en-US" dirty="0"/>
              <a:t>) a compliance letter will be sent to the LEA together with the final version of the Monitoring Tool.</a:t>
            </a:r>
          </a:p>
          <a:p>
            <a:endParaRPr lang="en-US" dirty="0"/>
          </a:p>
        </p:txBody>
      </p:sp>
      <p:sp>
        <p:nvSpPr>
          <p:cNvPr id="4" name="Footer Placeholder 3">
            <a:extLst>
              <a:ext uri="{FF2B5EF4-FFF2-40B4-BE49-F238E27FC236}">
                <a16:creationId xmlns:a16="http://schemas.microsoft.com/office/drawing/2014/main" id="{3DEEA9F7-D006-4C57-B001-5820A075CFFE}"/>
              </a:ext>
            </a:extLst>
          </p:cNvPr>
          <p:cNvSpPr>
            <a:spLocks noGrp="1"/>
          </p:cNvSpPr>
          <p:nvPr>
            <p:ph type="ftr" sz="quarter" idx="11"/>
          </p:nvPr>
        </p:nvSpPr>
        <p:spPr/>
        <p:txBody>
          <a:bodyPr/>
          <a:lstStyle/>
          <a:p>
            <a:r>
              <a:rPr lang="en-US" dirty="0"/>
              <a:t>FY23 English Language Proficiency Monitoring Training</a:t>
            </a:r>
          </a:p>
        </p:txBody>
      </p:sp>
      <p:sp>
        <p:nvSpPr>
          <p:cNvPr id="5" name="Slide Number Placeholder 4">
            <a:extLst>
              <a:ext uri="{FF2B5EF4-FFF2-40B4-BE49-F238E27FC236}">
                <a16:creationId xmlns:a16="http://schemas.microsoft.com/office/drawing/2014/main" id="{997B3B81-7CBE-4CDD-9A9E-7D3590F3B811}"/>
              </a:ext>
            </a:extLst>
          </p:cNvPr>
          <p:cNvSpPr>
            <a:spLocks noGrp="1"/>
          </p:cNvSpPr>
          <p:nvPr>
            <p:ph type="sldNum" sz="quarter" idx="12"/>
          </p:nvPr>
        </p:nvSpPr>
        <p:spPr/>
        <p:txBody>
          <a:bodyPr/>
          <a:lstStyle/>
          <a:p>
            <a:fld id="{D5CA4161-6EC3-4748-B7F3-82EA64CE3DD4}" type="slidenum">
              <a:rPr lang="en-US" smtClean="0"/>
              <a:pPr/>
              <a:t>16</a:t>
            </a:fld>
            <a:endParaRPr lang="en-US" dirty="0"/>
          </a:p>
        </p:txBody>
      </p:sp>
    </p:spTree>
    <p:extLst>
      <p:ext uri="{BB962C8B-B14F-4D97-AF65-F5344CB8AC3E}">
        <p14:creationId xmlns:p14="http://schemas.microsoft.com/office/powerpoint/2010/main" val="2561522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E883A-69F5-4C9A-A92A-3D2DFF33A1D7}"/>
              </a:ext>
            </a:extLst>
          </p:cNvPr>
          <p:cNvSpPr>
            <a:spLocks noGrp="1"/>
          </p:cNvSpPr>
          <p:nvPr>
            <p:ph type="title"/>
          </p:nvPr>
        </p:nvSpPr>
        <p:spPr/>
        <p:txBody>
          <a:bodyPr/>
          <a:lstStyle/>
          <a:p>
            <a:r>
              <a:rPr lang="en-US" dirty="0"/>
              <a:t>The Other Outcome</a:t>
            </a:r>
          </a:p>
        </p:txBody>
      </p:sp>
      <p:sp>
        <p:nvSpPr>
          <p:cNvPr id="3" name="Content Placeholder 2">
            <a:extLst>
              <a:ext uri="{FF2B5EF4-FFF2-40B4-BE49-F238E27FC236}">
                <a16:creationId xmlns:a16="http://schemas.microsoft.com/office/drawing/2014/main" id="{AA31F94B-F059-4D5A-8606-ED9A2E40B73F}"/>
              </a:ext>
            </a:extLst>
          </p:cNvPr>
          <p:cNvSpPr>
            <a:spLocks noGrp="1"/>
          </p:cNvSpPr>
          <p:nvPr>
            <p:ph idx="1"/>
          </p:nvPr>
        </p:nvSpPr>
        <p:spPr/>
        <p:txBody>
          <a:bodyPr>
            <a:normAutofit lnSpcReduction="10000"/>
          </a:bodyPr>
          <a:lstStyle/>
          <a:p>
            <a:r>
              <a:rPr lang="en-US" b="1" dirty="0"/>
              <a:t>Non-compliance</a:t>
            </a:r>
          </a:p>
          <a:p>
            <a:pPr marL="0" indent="0">
              <a:buNone/>
            </a:pPr>
            <a:r>
              <a:rPr lang="en-US" dirty="0"/>
              <a:t>If the Office of English Language Proficiency has not received all relevant documentation by </a:t>
            </a:r>
            <a:r>
              <a:rPr lang="en-US" b="1" dirty="0">
                <a:solidFill>
                  <a:srgbClr val="D15420"/>
                </a:solidFill>
              </a:rPr>
              <a:t>April 19, 2023 </a:t>
            </a:r>
            <a:r>
              <a:rPr lang="en-US" dirty="0"/>
              <a:t>the LEA will be found non-compliant and will receive a non-compliance letter. </a:t>
            </a:r>
          </a:p>
          <a:p>
            <a:pPr marL="0" indent="0">
              <a:buNone/>
            </a:pPr>
            <a:endParaRPr lang="en-US" dirty="0"/>
          </a:p>
          <a:p>
            <a:pPr marL="0" indent="0">
              <a:buNone/>
            </a:pPr>
            <a:r>
              <a:rPr lang="en-US" dirty="0"/>
              <a:t>If an LEA is deemed non-compliant, reimbursement of all federal funds may be withheld for the remainder of the current fiscal year. </a:t>
            </a:r>
          </a:p>
          <a:p>
            <a:endParaRPr lang="en-US" dirty="0"/>
          </a:p>
        </p:txBody>
      </p:sp>
      <p:sp>
        <p:nvSpPr>
          <p:cNvPr id="4" name="Footer Placeholder 3">
            <a:extLst>
              <a:ext uri="{FF2B5EF4-FFF2-40B4-BE49-F238E27FC236}">
                <a16:creationId xmlns:a16="http://schemas.microsoft.com/office/drawing/2014/main" id="{BA37E944-81A4-494A-AAB0-B4BA6E3BE270}"/>
              </a:ext>
            </a:extLst>
          </p:cNvPr>
          <p:cNvSpPr>
            <a:spLocks noGrp="1"/>
          </p:cNvSpPr>
          <p:nvPr>
            <p:ph type="ftr" sz="quarter" idx="11"/>
          </p:nvPr>
        </p:nvSpPr>
        <p:spPr/>
        <p:txBody>
          <a:bodyPr/>
          <a:lstStyle/>
          <a:p>
            <a:r>
              <a:rPr lang="en-US" dirty="0"/>
              <a:t>FY23 English Language Proficiency Monitoring Training</a:t>
            </a:r>
          </a:p>
        </p:txBody>
      </p:sp>
      <p:sp>
        <p:nvSpPr>
          <p:cNvPr id="5" name="Slide Number Placeholder 4">
            <a:extLst>
              <a:ext uri="{FF2B5EF4-FFF2-40B4-BE49-F238E27FC236}">
                <a16:creationId xmlns:a16="http://schemas.microsoft.com/office/drawing/2014/main" id="{F5F4CB56-EC82-457C-BFCE-E43895E26FCA}"/>
              </a:ext>
            </a:extLst>
          </p:cNvPr>
          <p:cNvSpPr>
            <a:spLocks noGrp="1"/>
          </p:cNvSpPr>
          <p:nvPr>
            <p:ph type="sldNum" sz="quarter" idx="12"/>
          </p:nvPr>
        </p:nvSpPr>
        <p:spPr/>
        <p:txBody>
          <a:bodyPr/>
          <a:lstStyle/>
          <a:p>
            <a:fld id="{D5CA4161-6EC3-4748-B7F3-82EA64CE3DD4}" type="slidenum">
              <a:rPr lang="en-US" smtClean="0"/>
              <a:pPr/>
              <a:t>17</a:t>
            </a:fld>
            <a:endParaRPr lang="en-US" dirty="0"/>
          </a:p>
        </p:txBody>
      </p:sp>
    </p:spTree>
    <p:extLst>
      <p:ext uri="{BB962C8B-B14F-4D97-AF65-F5344CB8AC3E}">
        <p14:creationId xmlns:p14="http://schemas.microsoft.com/office/powerpoint/2010/main" val="1946381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E3D4D-0245-4B63-8661-FC61FB61F88D}"/>
              </a:ext>
            </a:extLst>
          </p:cNvPr>
          <p:cNvSpPr>
            <a:spLocks noGrp="1"/>
          </p:cNvSpPr>
          <p:nvPr>
            <p:ph type="title"/>
          </p:nvPr>
        </p:nvSpPr>
        <p:spPr/>
        <p:txBody>
          <a:bodyPr/>
          <a:lstStyle/>
          <a:p>
            <a:r>
              <a:rPr lang="en-US" dirty="0"/>
              <a:t>The Other Outcome (cont.)</a:t>
            </a:r>
          </a:p>
        </p:txBody>
      </p:sp>
      <p:sp>
        <p:nvSpPr>
          <p:cNvPr id="3" name="Content Placeholder 2">
            <a:extLst>
              <a:ext uri="{FF2B5EF4-FFF2-40B4-BE49-F238E27FC236}">
                <a16:creationId xmlns:a16="http://schemas.microsoft.com/office/drawing/2014/main" id="{E9715F2E-1158-4B52-8B36-2D5904616E09}"/>
              </a:ext>
            </a:extLst>
          </p:cNvPr>
          <p:cNvSpPr>
            <a:spLocks noGrp="1"/>
          </p:cNvSpPr>
          <p:nvPr>
            <p:ph idx="1"/>
          </p:nvPr>
        </p:nvSpPr>
        <p:spPr/>
        <p:txBody>
          <a:bodyPr>
            <a:normAutofit fontScale="85000" lnSpcReduction="20000"/>
          </a:bodyPr>
          <a:lstStyle/>
          <a:p>
            <a:pPr marL="0" indent="0">
              <a:buNone/>
            </a:pPr>
            <a:r>
              <a:rPr lang="en-US" dirty="0"/>
              <a:t>Non-compliant LEAs will have thirty (30) calendar days to submit a Corrective Action Plan for each missing or unacceptable item.</a:t>
            </a:r>
          </a:p>
          <a:p>
            <a:pPr marL="0" indent="0">
              <a:buNone/>
            </a:pPr>
            <a:endParaRPr lang="en-US" dirty="0"/>
          </a:p>
          <a:p>
            <a:pPr marL="0" indent="0">
              <a:buNone/>
            </a:pPr>
            <a:r>
              <a:rPr lang="en-US" dirty="0"/>
              <a:t>Once the Corrective Action Plans have been received and approved by OELP, that LEA’s federal funds for the remainder of the current fiscal year will be released. </a:t>
            </a:r>
          </a:p>
          <a:p>
            <a:pPr marL="0" indent="0">
              <a:buNone/>
            </a:pPr>
            <a:endParaRPr lang="en-US" dirty="0"/>
          </a:p>
          <a:p>
            <a:pPr marL="0" indent="0">
              <a:buNone/>
            </a:pPr>
            <a:r>
              <a:rPr lang="en-US" b="1" dirty="0">
                <a:solidFill>
                  <a:srgbClr val="D15420"/>
                </a:solidFill>
              </a:rPr>
              <a:t>A failure to submit Corrective Action Plans within thirty (30) days could result in the withholding of federal funds both for the current and the following fiscal year, at OSDE discretion</a:t>
            </a:r>
            <a:r>
              <a:rPr lang="en-US" dirty="0">
                <a:solidFill>
                  <a:srgbClr val="D15420"/>
                </a:solidFill>
              </a:rPr>
              <a:t>.</a:t>
            </a:r>
          </a:p>
          <a:p>
            <a:endParaRPr lang="en-US" dirty="0"/>
          </a:p>
        </p:txBody>
      </p:sp>
      <p:sp>
        <p:nvSpPr>
          <p:cNvPr id="4" name="Footer Placeholder 3">
            <a:extLst>
              <a:ext uri="{FF2B5EF4-FFF2-40B4-BE49-F238E27FC236}">
                <a16:creationId xmlns:a16="http://schemas.microsoft.com/office/drawing/2014/main" id="{5CACE55C-87E1-4B04-B08E-B56C7587E27D}"/>
              </a:ext>
            </a:extLst>
          </p:cNvPr>
          <p:cNvSpPr>
            <a:spLocks noGrp="1"/>
          </p:cNvSpPr>
          <p:nvPr>
            <p:ph type="ftr" sz="quarter" idx="11"/>
          </p:nvPr>
        </p:nvSpPr>
        <p:spPr/>
        <p:txBody>
          <a:bodyPr/>
          <a:lstStyle/>
          <a:p>
            <a:r>
              <a:rPr lang="en-US" dirty="0"/>
              <a:t>FY23 English Language Proficiency Monitoring Training</a:t>
            </a:r>
          </a:p>
        </p:txBody>
      </p:sp>
      <p:sp>
        <p:nvSpPr>
          <p:cNvPr id="5" name="Slide Number Placeholder 4">
            <a:extLst>
              <a:ext uri="{FF2B5EF4-FFF2-40B4-BE49-F238E27FC236}">
                <a16:creationId xmlns:a16="http://schemas.microsoft.com/office/drawing/2014/main" id="{10A03C6F-4652-4414-8CEB-303CB75283C3}"/>
              </a:ext>
            </a:extLst>
          </p:cNvPr>
          <p:cNvSpPr>
            <a:spLocks noGrp="1"/>
          </p:cNvSpPr>
          <p:nvPr>
            <p:ph type="sldNum" sz="quarter" idx="12"/>
          </p:nvPr>
        </p:nvSpPr>
        <p:spPr/>
        <p:txBody>
          <a:bodyPr/>
          <a:lstStyle/>
          <a:p>
            <a:fld id="{D5CA4161-6EC3-4748-B7F3-82EA64CE3DD4}" type="slidenum">
              <a:rPr lang="en-US" smtClean="0"/>
              <a:pPr/>
              <a:t>18</a:t>
            </a:fld>
            <a:endParaRPr lang="en-US" dirty="0"/>
          </a:p>
        </p:txBody>
      </p:sp>
    </p:spTree>
    <p:extLst>
      <p:ext uri="{BB962C8B-B14F-4D97-AF65-F5344CB8AC3E}">
        <p14:creationId xmlns:p14="http://schemas.microsoft.com/office/powerpoint/2010/main" val="1567312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0C13F-C03D-47AA-9451-1BDCCD768CBC}"/>
              </a:ext>
            </a:extLst>
          </p:cNvPr>
          <p:cNvSpPr>
            <a:spLocks noGrp="1"/>
          </p:cNvSpPr>
          <p:nvPr>
            <p:ph type="title"/>
          </p:nvPr>
        </p:nvSpPr>
        <p:spPr>
          <a:xfrm>
            <a:off x="294199" y="365126"/>
            <a:ext cx="11603603" cy="1454966"/>
          </a:xfrm>
        </p:spPr>
        <p:txBody>
          <a:bodyPr/>
          <a:lstStyle/>
          <a:p>
            <a:pPr algn="ctr"/>
            <a:r>
              <a:rPr lang="en-US" dirty="0"/>
              <a:t>Questions?</a:t>
            </a:r>
          </a:p>
        </p:txBody>
      </p:sp>
      <p:sp>
        <p:nvSpPr>
          <p:cNvPr id="4" name="Footer Placeholder 3">
            <a:extLst>
              <a:ext uri="{FF2B5EF4-FFF2-40B4-BE49-F238E27FC236}">
                <a16:creationId xmlns:a16="http://schemas.microsoft.com/office/drawing/2014/main" id="{F865E9F6-0388-4911-9622-1837C126986F}"/>
              </a:ext>
            </a:extLst>
          </p:cNvPr>
          <p:cNvSpPr>
            <a:spLocks noGrp="1"/>
          </p:cNvSpPr>
          <p:nvPr>
            <p:ph type="ftr" sz="quarter" idx="11"/>
          </p:nvPr>
        </p:nvSpPr>
        <p:spPr/>
        <p:txBody>
          <a:bodyPr/>
          <a:lstStyle/>
          <a:p>
            <a:r>
              <a:rPr lang="en-US" dirty="0"/>
              <a:t>FY23 English Language Proficiency Monitoring Training</a:t>
            </a:r>
          </a:p>
        </p:txBody>
      </p:sp>
      <p:sp>
        <p:nvSpPr>
          <p:cNvPr id="5" name="Slide Number Placeholder 4">
            <a:extLst>
              <a:ext uri="{FF2B5EF4-FFF2-40B4-BE49-F238E27FC236}">
                <a16:creationId xmlns:a16="http://schemas.microsoft.com/office/drawing/2014/main" id="{A1686F79-B57A-46C1-BA46-FBFAE45D83D2}"/>
              </a:ext>
            </a:extLst>
          </p:cNvPr>
          <p:cNvSpPr>
            <a:spLocks noGrp="1"/>
          </p:cNvSpPr>
          <p:nvPr>
            <p:ph type="sldNum" sz="quarter" idx="12"/>
          </p:nvPr>
        </p:nvSpPr>
        <p:spPr/>
        <p:txBody>
          <a:bodyPr/>
          <a:lstStyle/>
          <a:p>
            <a:fld id="{D5CA4161-6EC3-4748-B7F3-82EA64CE3DD4}" type="slidenum">
              <a:rPr lang="en-US" smtClean="0"/>
              <a:pPr/>
              <a:t>19</a:t>
            </a:fld>
            <a:endParaRPr lang="en-US" dirty="0"/>
          </a:p>
        </p:txBody>
      </p:sp>
      <p:pic>
        <p:nvPicPr>
          <p:cNvPr id="1028" name="Picture 4">
            <a:extLst>
              <a:ext uri="{FF2B5EF4-FFF2-40B4-BE49-F238E27FC236}">
                <a16:creationId xmlns:a16="http://schemas.microsoft.com/office/drawing/2014/main" id="{2848A530-30D1-4281-9E7B-570178E1D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7108"/>
            <a:ext cx="12192000" cy="4662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89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DDF8-21E0-AC4C-B192-EC4B92EB6210}"/>
              </a:ext>
            </a:extLst>
          </p:cNvPr>
          <p:cNvSpPr>
            <a:spLocks noGrp="1"/>
          </p:cNvSpPr>
          <p:nvPr>
            <p:ph type="title"/>
          </p:nvPr>
        </p:nvSpPr>
        <p:spPr>
          <a:xfrm>
            <a:off x="367667" y="1436914"/>
            <a:ext cx="5240654" cy="3012319"/>
          </a:xfrm>
        </p:spPr>
        <p:txBody>
          <a:bodyPr>
            <a:normAutofit fontScale="90000"/>
          </a:bodyPr>
          <a:lstStyle/>
          <a:p>
            <a:r>
              <a:rPr lang="en-US" dirty="0"/>
              <a:t>Office of English Language Proficiency</a:t>
            </a:r>
            <a:br>
              <a:rPr lang="en-US" dirty="0"/>
            </a:br>
            <a:r>
              <a:rPr lang="en-US" dirty="0"/>
              <a:t/>
            </a:r>
            <a:br>
              <a:rPr lang="en-US" dirty="0"/>
            </a:br>
            <a:r>
              <a:rPr lang="en-US" dirty="0"/>
              <a:t>FY23 Monitoring</a:t>
            </a:r>
          </a:p>
        </p:txBody>
      </p:sp>
      <p:sp>
        <p:nvSpPr>
          <p:cNvPr id="3" name="Text Placeholder 2">
            <a:extLst>
              <a:ext uri="{FF2B5EF4-FFF2-40B4-BE49-F238E27FC236}">
                <a16:creationId xmlns:a16="http://schemas.microsoft.com/office/drawing/2014/main" id="{128C818F-8776-1840-A8C9-F6EBB0D7311A}"/>
              </a:ext>
            </a:extLst>
          </p:cNvPr>
          <p:cNvSpPr>
            <a:spLocks noGrp="1"/>
          </p:cNvSpPr>
          <p:nvPr>
            <p:ph type="body" idx="1"/>
          </p:nvPr>
        </p:nvSpPr>
        <p:spPr/>
        <p:txBody>
          <a:bodyPr vert="horz" lIns="91440" tIns="45720" rIns="91440" bIns="45720" rtlCol="0" anchor="t">
            <a:normAutofit/>
          </a:bodyPr>
          <a:lstStyle/>
          <a:p>
            <a:r>
              <a:rPr lang="en-US" dirty="0"/>
              <a:t>Thomas Kirk</a:t>
            </a:r>
          </a:p>
          <a:p>
            <a:r>
              <a:rPr lang="en-US" dirty="0"/>
              <a:t>Director of English Language Identification and Monitoring</a:t>
            </a:r>
          </a:p>
          <a:p>
            <a:r>
              <a:rPr lang="en-US" dirty="0"/>
              <a:t>Office of English Language Proficiency</a:t>
            </a:r>
          </a:p>
        </p:txBody>
      </p:sp>
      <p:sp>
        <p:nvSpPr>
          <p:cNvPr id="4" name="Footer Placeholder 3">
            <a:extLst>
              <a:ext uri="{FF2B5EF4-FFF2-40B4-BE49-F238E27FC236}">
                <a16:creationId xmlns:a16="http://schemas.microsoft.com/office/drawing/2014/main" id="{1CC87788-702C-E14B-81CB-1D3DA606BAA9}"/>
              </a:ext>
            </a:extLst>
          </p:cNvPr>
          <p:cNvSpPr>
            <a:spLocks noGrp="1"/>
          </p:cNvSpPr>
          <p:nvPr>
            <p:ph type="ftr" sz="quarter" idx="11"/>
          </p:nvPr>
        </p:nvSpPr>
        <p:spPr/>
        <p:txBody>
          <a:bodyPr/>
          <a:lstStyle/>
          <a:p>
            <a:r>
              <a:rPr lang="en-US" dirty="0"/>
              <a:t>FY23 English Language Proficiency Monitoring Training</a:t>
            </a:r>
          </a:p>
        </p:txBody>
      </p:sp>
      <p:sp>
        <p:nvSpPr>
          <p:cNvPr id="5" name="Slide Number Placeholder 4">
            <a:extLst>
              <a:ext uri="{FF2B5EF4-FFF2-40B4-BE49-F238E27FC236}">
                <a16:creationId xmlns:a16="http://schemas.microsoft.com/office/drawing/2014/main" id="{1334AB57-A7F9-D447-A48A-1DE753BF6933}"/>
              </a:ext>
            </a:extLst>
          </p:cNvPr>
          <p:cNvSpPr>
            <a:spLocks noGrp="1"/>
          </p:cNvSpPr>
          <p:nvPr>
            <p:ph type="sldNum" sz="quarter" idx="12"/>
          </p:nvPr>
        </p:nvSpPr>
        <p:spPr/>
        <p:txBody>
          <a:bodyPr/>
          <a:lstStyle/>
          <a:p>
            <a:fld id="{D5CA4161-6EC3-4748-B7F3-82EA64CE3DD4}" type="slidenum">
              <a:rPr lang="en-US" smtClean="0"/>
              <a:pPr/>
              <a:t>2</a:t>
            </a:fld>
            <a:endParaRPr lang="en-US" dirty="0"/>
          </a:p>
        </p:txBody>
      </p:sp>
    </p:spTree>
    <p:extLst>
      <p:ext uri="{BB962C8B-B14F-4D97-AF65-F5344CB8AC3E}">
        <p14:creationId xmlns:p14="http://schemas.microsoft.com/office/powerpoint/2010/main" val="936320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9445-89BB-4EAA-8CB8-FF9F771E5C41}"/>
              </a:ext>
            </a:extLst>
          </p:cNvPr>
          <p:cNvSpPr>
            <a:spLocks noGrp="1"/>
          </p:cNvSpPr>
          <p:nvPr>
            <p:ph type="title"/>
          </p:nvPr>
        </p:nvSpPr>
        <p:spPr/>
        <p:txBody>
          <a:bodyPr/>
          <a:lstStyle/>
          <a:p>
            <a:r>
              <a:rPr lang="en-US" dirty="0"/>
              <a:t>In Closing</a:t>
            </a:r>
          </a:p>
        </p:txBody>
      </p:sp>
      <p:sp>
        <p:nvSpPr>
          <p:cNvPr id="3" name="Content Placeholder 2">
            <a:extLst>
              <a:ext uri="{FF2B5EF4-FFF2-40B4-BE49-F238E27FC236}">
                <a16:creationId xmlns:a16="http://schemas.microsoft.com/office/drawing/2014/main" id="{752C4A96-FDEE-40E2-A903-A5CA03C1FBE4}"/>
              </a:ext>
            </a:extLst>
          </p:cNvPr>
          <p:cNvSpPr>
            <a:spLocks noGrp="1"/>
          </p:cNvSpPr>
          <p:nvPr>
            <p:ph idx="1"/>
          </p:nvPr>
        </p:nvSpPr>
        <p:spPr/>
        <p:txBody>
          <a:bodyPr>
            <a:normAutofit fontScale="92500" lnSpcReduction="20000"/>
          </a:bodyPr>
          <a:lstStyle/>
          <a:p>
            <a:pPr marL="0" indent="0" algn="ctr">
              <a:buNone/>
            </a:pPr>
            <a:r>
              <a:rPr lang="en-US" dirty="0"/>
              <a:t>If you have any further questions about the OELP monitoring process or about any individual items on the OELP Monitoring Tool, please do not hesitate to contact me or your assigned reviewer.</a:t>
            </a:r>
            <a:br>
              <a:rPr lang="en-US" dirty="0"/>
            </a:br>
            <a:endParaRPr lang="en-US" dirty="0"/>
          </a:p>
          <a:p>
            <a:pPr marL="0" indent="0" algn="ctr">
              <a:buNone/>
            </a:pPr>
            <a:endParaRPr lang="en-US" dirty="0"/>
          </a:p>
          <a:p>
            <a:pPr marL="0" indent="0" algn="ctr">
              <a:buNone/>
            </a:pPr>
            <a:r>
              <a:rPr lang="en-US" b="1" dirty="0">
                <a:solidFill>
                  <a:srgbClr val="D15420"/>
                </a:solidFill>
              </a:rPr>
              <a:t>Thomas Kirk</a:t>
            </a:r>
          </a:p>
          <a:p>
            <a:pPr marL="0" indent="0" algn="ctr">
              <a:buNone/>
            </a:pPr>
            <a:r>
              <a:rPr lang="en-US" dirty="0"/>
              <a:t>Director of English Language Identification and Monitoring</a:t>
            </a:r>
          </a:p>
          <a:p>
            <a:pPr marL="0" indent="0" algn="ctr">
              <a:buNone/>
            </a:pPr>
            <a:r>
              <a:rPr lang="en-US" dirty="0" smtClean="0"/>
              <a:t>405-522-5073</a:t>
            </a:r>
            <a:endParaRPr lang="en-US" dirty="0"/>
          </a:p>
          <a:p>
            <a:pPr marL="0" indent="0" algn="ctr">
              <a:buNone/>
            </a:pPr>
            <a:r>
              <a:rPr lang="en-US" dirty="0">
                <a:solidFill>
                  <a:schemeClr val="bg2">
                    <a:lumMod val="25000"/>
                  </a:schemeClr>
                </a:solidFill>
                <a:hlinkClick r:id="rId2"/>
              </a:rPr>
              <a:t>Thomas.Kirk@sde.ok.gov</a:t>
            </a:r>
            <a:r>
              <a:rPr lang="en-US" dirty="0">
                <a:solidFill>
                  <a:schemeClr val="bg2">
                    <a:lumMod val="25000"/>
                  </a:schemeClr>
                </a:solidFill>
              </a:rPr>
              <a:t> </a:t>
            </a:r>
          </a:p>
          <a:p>
            <a:endParaRPr lang="en-US" dirty="0"/>
          </a:p>
        </p:txBody>
      </p:sp>
      <p:sp>
        <p:nvSpPr>
          <p:cNvPr id="4" name="Footer Placeholder 3">
            <a:extLst>
              <a:ext uri="{FF2B5EF4-FFF2-40B4-BE49-F238E27FC236}">
                <a16:creationId xmlns:a16="http://schemas.microsoft.com/office/drawing/2014/main" id="{DF47A4A3-BFCB-4C64-91CD-B916CEC381C0}"/>
              </a:ext>
            </a:extLst>
          </p:cNvPr>
          <p:cNvSpPr>
            <a:spLocks noGrp="1"/>
          </p:cNvSpPr>
          <p:nvPr>
            <p:ph type="ftr" sz="quarter" idx="11"/>
          </p:nvPr>
        </p:nvSpPr>
        <p:spPr/>
        <p:txBody>
          <a:bodyPr/>
          <a:lstStyle/>
          <a:p>
            <a:r>
              <a:rPr lang="en-US" dirty="0"/>
              <a:t>FY23 English Language Proficiency Monitoring Training</a:t>
            </a:r>
          </a:p>
        </p:txBody>
      </p:sp>
      <p:sp>
        <p:nvSpPr>
          <p:cNvPr id="5" name="Slide Number Placeholder 4">
            <a:extLst>
              <a:ext uri="{FF2B5EF4-FFF2-40B4-BE49-F238E27FC236}">
                <a16:creationId xmlns:a16="http://schemas.microsoft.com/office/drawing/2014/main" id="{D97F4A04-F0D3-4C4E-B38B-A57998D74080}"/>
              </a:ext>
            </a:extLst>
          </p:cNvPr>
          <p:cNvSpPr>
            <a:spLocks noGrp="1"/>
          </p:cNvSpPr>
          <p:nvPr>
            <p:ph type="sldNum" sz="quarter" idx="12"/>
          </p:nvPr>
        </p:nvSpPr>
        <p:spPr/>
        <p:txBody>
          <a:bodyPr/>
          <a:lstStyle/>
          <a:p>
            <a:fld id="{D5CA4161-6EC3-4748-B7F3-82EA64CE3DD4}" type="slidenum">
              <a:rPr lang="en-US" smtClean="0"/>
              <a:pPr/>
              <a:t>20</a:t>
            </a:fld>
            <a:endParaRPr lang="en-US" dirty="0"/>
          </a:p>
        </p:txBody>
      </p:sp>
    </p:spTree>
    <p:extLst>
      <p:ext uri="{BB962C8B-B14F-4D97-AF65-F5344CB8AC3E}">
        <p14:creationId xmlns:p14="http://schemas.microsoft.com/office/powerpoint/2010/main" val="4118650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9EFE6-D0CA-5C46-A6E8-B16096AAC233}"/>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CA7A030C-2615-3743-824B-D06266148BCD}"/>
              </a:ext>
            </a:extLst>
          </p:cNvPr>
          <p:cNvSpPr>
            <a:spLocks noGrp="1"/>
          </p:cNvSpPr>
          <p:nvPr>
            <p:ph idx="1"/>
          </p:nvPr>
        </p:nvSpPr>
        <p:spPr>
          <a:xfrm>
            <a:off x="294199" y="1825625"/>
            <a:ext cx="11603603" cy="4351338"/>
          </a:xfrm>
        </p:spPr>
        <p:txBody>
          <a:bodyPr>
            <a:normAutofit fontScale="92500" lnSpcReduction="20000"/>
          </a:bodyPr>
          <a:lstStyle/>
          <a:p>
            <a:r>
              <a:rPr lang="en-US" dirty="0"/>
              <a:t>What is Monitoring?</a:t>
            </a:r>
          </a:p>
          <a:p>
            <a:r>
              <a:rPr lang="en-US" dirty="0"/>
              <a:t>Who gets monitored?</a:t>
            </a:r>
          </a:p>
          <a:p>
            <a:r>
              <a:rPr lang="en-US" dirty="0"/>
              <a:t>Desk Monitoring or Site Monitoring</a:t>
            </a:r>
          </a:p>
          <a:p>
            <a:r>
              <a:rPr lang="en-US" dirty="0"/>
              <a:t>The Monitoring Process and Timeline</a:t>
            </a:r>
          </a:p>
          <a:p>
            <a:r>
              <a:rPr lang="en-US" dirty="0"/>
              <a:t>The Toolkit and Checklist</a:t>
            </a:r>
          </a:p>
          <a:p>
            <a:r>
              <a:rPr lang="en-US" dirty="0"/>
              <a:t>The English Language Proficiency Monitoring Tool</a:t>
            </a:r>
          </a:p>
          <a:p>
            <a:r>
              <a:rPr lang="en-US" dirty="0"/>
              <a:t>Outcomes</a:t>
            </a:r>
          </a:p>
          <a:p>
            <a:r>
              <a:rPr lang="en-US" dirty="0"/>
              <a:t>Question Time</a:t>
            </a:r>
          </a:p>
          <a:p>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EFFF2DCA-EF76-B64C-B3D8-97765F0EB715}"/>
              </a:ext>
            </a:extLst>
          </p:cNvPr>
          <p:cNvSpPr>
            <a:spLocks noGrp="1"/>
          </p:cNvSpPr>
          <p:nvPr>
            <p:ph type="ftr" sz="quarter" idx="11"/>
          </p:nvPr>
        </p:nvSpPr>
        <p:spPr/>
        <p:txBody>
          <a:bodyPr/>
          <a:lstStyle/>
          <a:p>
            <a:r>
              <a:rPr lang="en-US" dirty="0"/>
              <a:t>FY23 English Language Proficiency Monitoring Training</a:t>
            </a:r>
          </a:p>
        </p:txBody>
      </p:sp>
      <p:sp>
        <p:nvSpPr>
          <p:cNvPr id="5" name="Slide Number Placeholder 4">
            <a:extLst>
              <a:ext uri="{FF2B5EF4-FFF2-40B4-BE49-F238E27FC236}">
                <a16:creationId xmlns:a16="http://schemas.microsoft.com/office/drawing/2014/main" id="{1391C567-675D-6149-8804-28A1E7120CA1}"/>
              </a:ext>
            </a:extLst>
          </p:cNvPr>
          <p:cNvSpPr>
            <a:spLocks noGrp="1"/>
          </p:cNvSpPr>
          <p:nvPr>
            <p:ph type="sldNum" sz="quarter" idx="12"/>
          </p:nvPr>
        </p:nvSpPr>
        <p:spPr/>
        <p:txBody>
          <a:bodyPr/>
          <a:lstStyle/>
          <a:p>
            <a:fld id="{D5CA4161-6EC3-4748-B7F3-82EA64CE3DD4}" type="slidenum">
              <a:rPr lang="en-US" smtClean="0"/>
              <a:pPr/>
              <a:t>3</a:t>
            </a:fld>
            <a:endParaRPr lang="en-US" dirty="0"/>
          </a:p>
        </p:txBody>
      </p:sp>
    </p:spTree>
    <p:extLst>
      <p:ext uri="{BB962C8B-B14F-4D97-AF65-F5344CB8AC3E}">
        <p14:creationId xmlns:p14="http://schemas.microsoft.com/office/powerpoint/2010/main" val="1180104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B92F-31BC-4C0D-B37C-0BB1F60D9353}"/>
              </a:ext>
            </a:extLst>
          </p:cNvPr>
          <p:cNvSpPr>
            <a:spLocks noGrp="1"/>
          </p:cNvSpPr>
          <p:nvPr>
            <p:ph type="title"/>
          </p:nvPr>
        </p:nvSpPr>
        <p:spPr/>
        <p:txBody>
          <a:bodyPr/>
          <a:lstStyle/>
          <a:p>
            <a:r>
              <a:rPr lang="en-US" dirty="0"/>
              <a:t>What is English Language Proficiency  Monitoring?</a:t>
            </a:r>
          </a:p>
        </p:txBody>
      </p:sp>
      <p:sp>
        <p:nvSpPr>
          <p:cNvPr id="3" name="Content Placeholder 2">
            <a:extLst>
              <a:ext uri="{FF2B5EF4-FFF2-40B4-BE49-F238E27FC236}">
                <a16:creationId xmlns:a16="http://schemas.microsoft.com/office/drawing/2014/main" id="{7EA38F32-51A9-4619-A2BF-C62A0D17E77F}"/>
              </a:ext>
            </a:extLst>
          </p:cNvPr>
          <p:cNvSpPr>
            <a:spLocks noGrp="1"/>
          </p:cNvSpPr>
          <p:nvPr>
            <p:ph idx="1"/>
          </p:nvPr>
        </p:nvSpPr>
        <p:spPr/>
        <p:txBody>
          <a:bodyPr>
            <a:normAutofit fontScale="77500" lnSpcReduction="20000"/>
          </a:bodyPr>
          <a:lstStyle/>
          <a:p>
            <a:r>
              <a:rPr lang="en-US" dirty="0"/>
              <a:t>The United States Department of Education (USDE) requires that all Local Education Agency (LEA) sub-recipients of federal funds participate in a monitoring process to ensure accountability.</a:t>
            </a:r>
          </a:p>
          <a:p>
            <a:endParaRPr lang="en-US" dirty="0"/>
          </a:p>
          <a:p>
            <a:r>
              <a:rPr lang="en-US" dirty="0"/>
              <a:t>Through the monitoring process the Oklahoma State Department of Education’s Office of English Language Proficiency (OELP) verifies that state and federal requirements are being met by the state’s schools and LEAs.</a:t>
            </a:r>
          </a:p>
          <a:p>
            <a:endParaRPr lang="en-US" dirty="0"/>
          </a:p>
          <a:p>
            <a:r>
              <a:rPr lang="en-US" dirty="0"/>
              <a:t>The monitoring process also gives OELP the opportunity to provide technical assistance and guidance to LEAs in order to strengthen their English language programs and improve the quality of services provided.</a:t>
            </a:r>
          </a:p>
          <a:p>
            <a:endParaRPr lang="en-US" dirty="0"/>
          </a:p>
        </p:txBody>
      </p:sp>
      <p:sp>
        <p:nvSpPr>
          <p:cNvPr id="4" name="Footer Placeholder 3">
            <a:extLst>
              <a:ext uri="{FF2B5EF4-FFF2-40B4-BE49-F238E27FC236}">
                <a16:creationId xmlns:a16="http://schemas.microsoft.com/office/drawing/2014/main" id="{0E9B0C25-4866-4FBE-AFD4-506D95223DC2}"/>
              </a:ext>
            </a:extLst>
          </p:cNvPr>
          <p:cNvSpPr>
            <a:spLocks noGrp="1"/>
          </p:cNvSpPr>
          <p:nvPr>
            <p:ph type="ftr" sz="quarter" idx="11"/>
          </p:nvPr>
        </p:nvSpPr>
        <p:spPr/>
        <p:txBody>
          <a:bodyPr/>
          <a:lstStyle/>
          <a:p>
            <a:r>
              <a:rPr lang="en-US" dirty="0"/>
              <a:t>FY23 English Language Proficiency Monitoring Training</a:t>
            </a:r>
          </a:p>
        </p:txBody>
      </p:sp>
      <p:sp>
        <p:nvSpPr>
          <p:cNvPr id="5" name="Slide Number Placeholder 4">
            <a:extLst>
              <a:ext uri="{FF2B5EF4-FFF2-40B4-BE49-F238E27FC236}">
                <a16:creationId xmlns:a16="http://schemas.microsoft.com/office/drawing/2014/main" id="{A5394D9C-772C-4107-86D1-AFBD9D673BE5}"/>
              </a:ext>
            </a:extLst>
          </p:cNvPr>
          <p:cNvSpPr>
            <a:spLocks noGrp="1"/>
          </p:cNvSpPr>
          <p:nvPr>
            <p:ph type="sldNum" sz="quarter" idx="12"/>
          </p:nvPr>
        </p:nvSpPr>
        <p:spPr/>
        <p:txBody>
          <a:bodyPr/>
          <a:lstStyle/>
          <a:p>
            <a:fld id="{D5CA4161-6EC3-4748-B7F3-82EA64CE3DD4}" type="slidenum">
              <a:rPr lang="en-US" smtClean="0"/>
              <a:pPr/>
              <a:t>4</a:t>
            </a:fld>
            <a:endParaRPr lang="en-US" dirty="0"/>
          </a:p>
        </p:txBody>
      </p:sp>
    </p:spTree>
    <p:extLst>
      <p:ext uri="{BB962C8B-B14F-4D97-AF65-F5344CB8AC3E}">
        <p14:creationId xmlns:p14="http://schemas.microsoft.com/office/powerpoint/2010/main" val="2644831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E595-D132-4D34-A7A0-AF4BC28919D0}"/>
              </a:ext>
            </a:extLst>
          </p:cNvPr>
          <p:cNvSpPr>
            <a:spLocks noGrp="1"/>
          </p:cNvSpPr>
          <p:nvPr>
            <p:ph type="title"/>
          </p:nvPr>
        </p:nvSpPr>
        <p:spPr/>
        <p:txBody>
          <a:bodyPr/>
          <a:lstStyle/>
          <a:p>
            <a:r>
              <a:rPr lang="en-US" dirty="0"/>
              <a:t>Who gets monitored?</a:t>
            </a:r>
          </a:p>
        </p:txBody>
      </p:sp>
      <p:sp>
        <p:nvSpPr>
          <p:cNvPr id="3" name="Content Placeholder 2">
            <a:extLst>
              <a:ext uri="{FF2B5EF4-FFF2-40B4-BE49-F238E27FC236}">
                <a16:creationId xmlns:a16="http://schemas.microsoft.com/office/drawing/2014/main" id="{11AEA1A5-46F4-476F-A64C-BFFC449EB8AB}"/>
              </a:ext>
            </a:extLst>
          </p:cNvPr>
          <p:cNvSpPr>
            <a:spLocks noGrp="1"/>
          </p:cNvSpPr>
          <p:nvPr>
            <p:ph idx="1"/>
          </p:nvPr>
        </p:nvSpPr>
        <p:spPr/>
        <p:txBody>
          <a:bodyPr>
            <a:normAutofit fontScale="92500"/>
          </a:bodyPr>
          <a:lstStyle/>
          <a:p>
            <a:r>
              <a:rPr lang="en-US" sz="2800" dirty="0"/>
              <a:t>All LEAs that receive federal funds are monitored at least once during a three-year cycle. Fiscal Year 2023 (FY23) is the second year of the current cycle.</a:t>
            </a:r>
          </a:p>
          <a:p>
            <a:r>
              <a:rPr lang="en-US" sz="2800" dirty="0"/>
              <a:t>OELP follows the same three-year cycle as the Office of Federal Programs.</a:t>
            </a:r>
          </a:p>
          <a:p>
            <a:r>
              <a:rPr lang="en-US" sz="2800" dirty="0"/>
              <a:t>Through a </a:t>
            </a:r>
            <a:r>
              <a:rPr lang="en-US" sz="2800" b="1" dirty="0">
                <a:solidFill>
                  <a:srgbClr val="326820"/>
                </a:solidFill>
              </a:rPr>
              <a:t>risk-assessment process </a:t>
            </a:r>
            <a:r>
              <a:rPr lang="en-US" sz="2800" dirty="0"/>
              <a:t>all LEAs are scored on several factors indicating potential risk in the identification of English Learners and/or meeting state and federal requirements.</a:t>
            </a:r>
          </a:p>
          <a:p>
            <a:r>
              <a:rPr lang="en-US" sz="2800" dirty="0"/>
              <a:t>LEAs identified as representing an elevated risk in the management of funds are then added to the current rotation.</a:t>
            </a:r>
          </a:p>
          <a:p>
            <a:endParaRPr lang="en-US" dirty="0"/>
          </a:p>
        </p:txBody>
      </p:sp>
      <p:sp>
        <p:nvSpPr>
          <p:cNvPr id="4" name="Footer Placeholder 3">
            <a:extLst>
              <a:ext uri="{FF2B5EF4-FFF2-40B4-BE49-F238E27FC236}">
                <a16:creationId xmlns:a16="http://schemas.microsoft.com/office/drawing/2014/main" id="{FB5D45B4-F6E2-4A8F-8A5E-4EA4BF4D8E79}"/>
              </a:ext>
            </a:extLst>
          </p:cNvPr>
          <p:cNvSpPr>
            <a:spLocks noGrp="1"/>
          </p:cNvSpPr>
          <p:nvPr>
            <p:ph type="ftr" sz="quarter" idx="11"/>
          </p:nvPr>
        </p:nvSpPr>
        <p:spPr/>
        <p:txBody>
          <a:bodyPr/>
          <a:lstStyle/>
          <a:p>
            <a:r>
              <a:rPr lang="en-US" dirty="0"/>
              <a:t>FY23 English Language Proficiency Monitoring Training</a:t>
            </a:r>
          </a:p>
        </p:txBody>
      </p:sp>
      <p:sp>
        <p:nvSpPr>
          <p:cNvPr id="5" name="Slide Number Placeholder 4">
            <a:extLst>
              <a:ext uri="{FF2B5EF4-FFF2-40B4-BE49-F238E27FC236}">
                <a16:creationId xmlns:a16="http://schemas.microsoft.com/office/drawing/2014/main" id="{38C4C75F-040E-424F-9B9D-5DFA122CFB59}"/>
              </a:ext>
            </a:extLst>
          </p:cNvPr>
          <p:cNvSpPr>
            <a:spLocks noGrp="1"/>
          </p:cNvSpPr>
          <p:nvPr>
            <p:ph type="sldNum" sz="quarter" idx="12"/>
          </p:nvPr>
        </p:nvSpPr>
        <p:spPr/>
        <p:txBody>
          <a:bodyPr/>
          <a:lstStyle/>
          <a:p>
            <a:fld id="{D5CA4161-6EC3-4748-B7F3-82EA64CE3DD4}" type="slidenum">
              <a:rPr lang="en-US" smtClean="0"/>
              <a:pPr/>
              <a:t>5</a:t>
            </a:fld>
            <a:endParaRPr lang="en-US" dirty="0"/>
          </a:p>
        </p:txBody>
      </p:sp>
    </p:spTree>
    <p:extLst>
      <p:ext uri="{BB962C8B-B14F-4D97-AF65-F5344CB8AC3E}">
        <p14:creationId xmlns:p14="http://schemas.microsoft.com/office/powerpoint/2010/main" val="1273875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03BF-2A94-4864-8025-D0887C69FCAA}"/>
              </a:ext>
            </a:extLst>
          </p:cNvPr>
          <p:cNvSpPr>
            <a:spLocks noGrp="1"/>
          </p:cNvSpPr>
          <p:nvPr>
            <p:ph type="title"/>
          </p:nvPr>
        </p:nvSpPr>
        <p:spPr/>
        <p:txBody>
          <a:bodyPr/>
          <a:lstStyle/>
          <a:p>
            <a:r>
              <a:rPr lang="en-US" dirty="0"/>
              <a:t>Desk Monitoring or Site Monitoring</a:t>
            </a:r>
          </a:p>
        </p:txBody>
      </p:sp>
      <p:sp>
        <p:nvSpPr>
          <p:cNvPr id="3" name="Content Placeholder 2">
            <a:extLst>
              <a:ext uri="{FF2B5EF4-FFF2-40B4-BE49-F238E27FC236}">
                <a16:creationId xmlns:a16="http://schemas.microsoft.com/office/drawing/2014/main" id="{DF57BF63-7975-4305-BB73-FABD790D0F7D}"/>
              </a:ext>
            </a:extLst>
          </p:cNvPr>
          <p:cNvSpPr>
            <a:spLocks noGrp="1"/>
          </p:cNvSpPr>
          <p:nvPr>
            <p:ph idx="1"/>
          </p:nvPr>
        </p:nvSpPr>
        <p:spPr/>
        <p:txBody>
          <a:bodyPr>
            <a:normAutofit fontScale="62500" lnSpcReduction="20000"/>
          </a:bodyPr>
          <a:lstStyle/>
          <a:p>
            <a:r>
              <a:rPr lang="en-US" dirty="0"/>
              <a:t>All LEAs to be monitored this year will receive notification by July 31, 2022 whether they would be </a:t>
            </a:r>
            <a:r>
              <a:rPr lang="en-US" b="1" dirty="0">
                <a:solidFill>
                  <a:srgbClr val="D15420"/>
                </a:solidFill>
              </a:rPr>
              <a:t>Desk Monitored </a:t>
            </a:r>
            <a:r>
              <a:rPr lang="en-US" dirty="0"/>
              <a:t>or </a:t>
            </a:r>
            <a:r>
              <a:rPr lang="en-US" b="1" dirty="0">
                <a:solidFill>
                  <a:srgbClr val="D15420"/>
                </a:solidFill>
              </a:rPr>
              <a:t>Site Monitored</a:t>
            </a:r>
            <a:r>
              <a:rPr lang="en-US" dirty="0"/>
              <a:t>.</a:t>
            </a:r>
          </a:p>
          <a:p>
            <a:pPr marL="0" indent="0">
              <a:buNone/>
            </a:pPr>
            <a:endParaRPr lang="en-US" dirty="0"/>
          </a:p>
          <a:p>
            <a:r>
              <a:rPr lang="en-US" b="1" dirty="0">
                <a:solidFill>
                  <a:srgbClr val="D15420"/>
                </a:solidFill>
              </a:rPr>
              <a:t>Desk monitored </a:t>
            </a:r>
            <a:r>
              <a:rPr lang="en-US" dirty="0"/>
              <a:t>LEAs are required to submit the monitoring tool and supporting documentation no later than </a:t>
            </a:r>
            <a:r>
              <a:rPr lang="en-US" b="1" dirty="0">
                <a:solidFill>
                  <a:srgbClr val="D15420"/>
                </a:solidFill>
              </a:rPr>
              <a:t>December 9, 2022</a:t>
            </a:r>
            <a:r>
              <a:rPr lang="en-US" dirty="0"/>
              <a:t>.</a:t>
            </a:r>
          </a:p>
          <a:p>
            <a:endParaRPr lang="en-US" dirty="0"/>
          </a:p>
          <a:p>
            <a:r>
              <a:rPr lang="en-US" dirty="0"/>
              <a:t>Any LEA that fails to submit documentation by the </a:t>
            </a:r>
            <a:r>
              <a:rPr lang="en-US" b="1" dirty="0">
                <a:solidFill>
                  <a:srgbClr val="D15420"/>
                </a:solidFill>
              </a:rPr>
              <a:t>December 9, 2022 </a:t>
            </a:r>
            <a:r>
              <a:rPr lang="en-US" dirty="0"/>
              <a:t>deadline </a:t>
            </a:r>
            <a:r>
              <a:rPr lang="en-US" b="1" dirty="0">
                <a:solidFill>
                  <a:srgbClr val="D15420"/>
                </a:solidFill>
              </a:rPr>
              <a:t>will be considered non-compliant for the year</a:t>
            </a:r>
            <a:r>
              <a:rPr lang="en-US" dirty="0"/>
              <a:t> and federal funds will be withheld. When the LEA has submitted acceptable documentation for all relevant points, federal funding will be released. The LEA, however, will still be considered non-compliant for the year.</a:t>
            </a:r>
          </a:p>
          <a:p>
            <a:pPr marL="0" indent="0">
              <a:buNone/>
            </a:pPr>
            <a:endParaRPr lang="en-US" dirty="0"/>
          </a:p>
          <a:p>
            <a:r>
              <a:rPr lang="en-US" dirty="0"/>
              <a:t>All LEAs being </a:t>
            </a:r>
            <a:r>
              <a:rPr lang="en-US" b="1" dirty="0">
                <a:solidFill>
                  <a:srgbClr val="D15420"/>
                </a:solidFill>
              </a:rPr>
              <a:t>site monitored </a:t>
            </a:r>
            <a:r>
              <a:rPr lang="en-US" dirty="0"/>
              <a:t>will submit the same documentation as those being desk monitored.</a:t>
            </a:r>
          </a:p>
          <a:p>
            <a:endParaRPr lang="en-US" dirty="0"/>
          </a:p>
        </p:txBody>
      </p:sp>
      <p:sp>
        <p:nvSpPr>
          <p:cNvPr id="4" name="Footer Placeholder 3">
            <a:extLst>
              <a:ext uri="{FF2B5EF4-FFF2-40B4-BE49-F238E27FC236}">
                <a16:creationId xmlns:a16="http://schemas.microsoft.com/office/drawing/2014/main" id="{22061755-F855-4225-831B-1F5D1951CD44}"/>
              </a:ext>
            </a:extLst>
          </p:cNvPr>
          <p:cNvSpPr>
            <a:spLocks noGrp="1"/>
          </p:cNvSpPr>
          <p:nvPr>
            <p:ph type="ftr" sz="quarter" idx="11"/>
          </p:nvPr>
        </p:nvSpPr>
        <p:spPr/>
        <p:txBody>
          <a:bodyPr/>
          <a:lstStyle/>
          <a:p>
            <a:r>
              <a:rPr lang="en-US" dirty="0"/>
              <a:t>FY23 English Language Proficiency Monitoring Training</a:t>
            </a:r>
          </a:p>
        </p:txBody>
      </p:sp>
      <p:sp>
        <p:nvSpPr>
          <p:cNvPr id="5" name="Slide Number Placeholder 4">
            <a:extLst>
              <a:ext uri="{FF2B5EF4-FFF2-40B4-BE49-F238E27FC236}">
                <a16:creationId xmlns:a16="http://schemas.microsoft.com/office/drawing/2014/main" id="{7203DFB4-6811-4A02-8CB7-DA2B48D24B3E}"/>
              </a:ext>
            </a:extLst>
          </p:cNvPr>
          <p:cNvSpPr>
            <a:spLocks noGrp="1"/>
          </p:cNvSpPr>
          <p:nvPr>
            <p:ph type="sldNum" sz="quarter" idx="12"/>
          </p:nvPr>
        </p:nvSpPr>
        <p:spPr/>
        <p:txBody>
          <a:bodyPr/>
          <a:lstStyle/>
          <a:p>
            <a:fld id="{D5CA4161-6EC3-4748-B7F3-82EA64CE3DD4}" type="slidenum">
              <a:rPr lang="en-US" smtClean="0"/>
              <a:pPr/>
              <a:t>6</a:t>
            </a:fld>
            <a:endParaRPr lang="en-US" dirty="0"/>
          </a:p>
        </p:txBody>
      </p:sp>
    </p:spTree>
    <p:extLst>
      <p:ext uri="{BB962C8B-B14F-4D97-AF65-F5344CB8AC3E}">
        <p14:creationId xmlns:p14="http://schemas.microsoft.com/office/powerpoint/2010/main" val="3202063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0B5A-A381-4B6C-8928-35F3DE35EF06}"/>
              </a:ext>
            </a:extLst>
          </p:cNvPr>
          <p:cNvSpPr>
            <a:spLocks noGrp="1"/>
          </p:cNvSpPr>
          <p:nvPr>
            <p:ph type="title"/>
          </p:nvPr>
        </p:nvSpPr>
        <p:spPr/>
        <p:txBody>
          <a:bodyPr/>
          <a:lstStyle/>
          <a:p>
            <a:r>
              <a:rPr lang="en-US" dirty="0"/>
              <a:t>Site Visits</a:t>
            </a:r>
          </a:p>
        </p:txBody>
      </p:sp>
      <p:sp>
        <p:nvSpPr>
          <p:cNvPr id="3" name="Content Placeholder 2">
            <a:extLst>
              <a:ext uri="{FF2B5EF4-FFF2-40B4-BE49-F238E27FC236}">
                <a16:creationId xmlns:a16="http://schemas.microsoft.com/office/drawing/2014/main" id="{F4E4EAC3-4FB5-42B7-B2AA-27C1D9C262A6}"/>
              </a:ext>
            </a:extLst>
          </p:cNvPr>
          <p:cNvSpPr>
            <a:spLocks noGrp="1"/>
          </p:cNvSpPr>
          <p:nvPr>
            <p:ph idx="1"/>
          </p:nvPr>
        </p:nvSpPr>
        <p:spPr/>
        <p:txBody>
          <a:bodyPr>
            <a:normAutofit fontScale="92500" lnSpcReduction="20000"/>
          </a:bodyPr>
          <a:lstStyle/>
          <a:p>
            <a:r>
              <a:rPr lang="en-US" b="1" dirty="0">
                <a:solidFill>
                  <a:srgbClr val="D15420"/>
                </a:solidFill>
              </a:rPr>
              <a:t>Site monitored </a:t>
            </a:r>
            <a:r>
              <a:rPr lang="en-US" dirty="0"/>
              <a:t>LEAs will also be contacted individually in order arrange a site visit by OELP staff, who will conduct a series of interviews with local personnel.</a:t>
            </a:r>
          </a:p>
          <a:p>
            <a:r>
              <a:rPr lang="en-US" dirty="0"/>
              <a:t>The LEA will be notified </a:t>
            </a:r>
            <a:r>
              <a:rPr lang="en-US" i="1" dirty="0">
                <a:solidFill>
                  <a:srgbClr val="D15420"/>
                </a:solidFill>
              </a:rPr>
              <a:t>informally</a:t>
            </a:r>
            <a:r>
              <a:rPr lang="en-US" dirty="0"/>
              <a:t> of potential compliance issues at the conclusion of the site visit.</a:t>
            </a:r>
          </a:p>
          <a:p>
            <a:r>
              <a:rPr lang="en-US" i="1" dirty="0">
                <a:solidFill>
                  <a:srgbClr val="D15420"/>
                </a:solidFill>
              </a:rPr>
              <a:t>Formal</a:t>
            </a:r>
            <a:r>
              <a:rPr lang="en-US" dirty="0"/>
              <a:t> notification of compliance or non-compliance will follow the complete review of the Monitoring Tool.</a:t>
            </a:r>
          </a:p>
          <a:p>
            <a:r>
              <a:rPr lang="en-US" dirty="0"/>
              <a:t>A summary of the </a:t>
            </a:r>
            <a:r>
              <a:rPr lang="en-US" dirty="0">
                <a:solidFill>
                  <a:srgbClr val="D15420"/>
                </a:solidFill>
              </a:rPr>
              <a:t>site visit conclusions </a:t>
            </a:r>
            <a:r>
              <a:rPr lang="en-US" dirty="0"/>
              <a:t>will be sent to the LEA together with a compliance or non-compliance letter and the Monitoring Tool.</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A8B46E5A-033E-43FA-9DB6-2506B297B94C}"/>
              </a:ext>
            </a:extLst>
          </p:cNvPr>
          <p:cNvSpPr>
            <a:spLocks noGrp="1"/>
          </p:cNvSpPr>
          <p:nvPr>
            <p:ph type="ftr" sz="quarter" idx="11"/>
          </p:nvPr>
        </p:nvSpPr>
        <p:spPr/>
        <p:txBody>
          <a:bodyPr/>
          <a:lstStyle/>
          <a:p>
            <a:r>
              <a:rPr lang="en-US" dirty="0"/>
              <a:t>FY23 English Language Proficiency Monitoring Training</a:t>
            </a:r>
          </a:p>
        </p:txBody>
      </p:sp>
      <p:sp>
        <p:nvSpPr>
          <p:cNvPr id="5" name="Slide Number Placeholder 4">
            <a:extLst>
              <a:ext uri="{FF2B5EF4-FFF2-40B4-BE49-F238E27FC236}">
                <a16:creationId xmlns:a16="http://schemas.microsoft.com/office/drawing/2014/main" id="{BBFC34DC-895A-4AE5-ADE8-795A0AB5F86E}"/>
              </a:ext>
            </a:extLst>
          </p:cNvPr>
          <p:cNvSpPr>
            <a:spLocks noGrp="1"/>
          </p:cNvSpPr>
          <p:nvPr>
            <p:ph type="sldNum" sz="quarter" idx="12"/>
          </p:nvPr>
        </p:nvSpPr>
        <p:spPr/>
        <p:txBody>
          <a:bodyPr/>
          <a:lstStyle/>
          <a:p>
            <a:fld id="{D5CA4161-6EC3-4748-B7F3-82EA64CE3DD4}" type="slidenum">
              <a:rPr lang="en-US" smtClean="0"/>
              <a:pPr/>
              <a:t>7</a:t>
            </a:fld>
            <a:endParaRPr lang="en-US" dirty="0"/>
          </a:p>
        </p:txBody>
      </p:sp>
    </p:spTree>
    <p:extLst>
      <p:ext uri="{BB962C8B-B14F-4D97-AF65-F5344CB8AC3E}">
        <p14:creationId xmlns:p14="http://schemas.microsoft.com/office/powerpoint/2010/main" val="69884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CE954-3173-4244-A1FA-90251983B2BF}"/>
              </a:ext>
            </a:extLst>
          </p:cNvPr>
          <p:cNvSpPr>
            <a:spLocks noGrp="1"/>
          </p:cNvSpPr>
          <p:nvPr>
            <p:ph type="title"/>
          </p:nvPr>
        </p:nvSpPr>
        <p:spPr/>
        <p:txBody>
          <a:bodyPr/>
          <a:lstStyle/>
          <a:p>
            <a:r>
              <a:rPr lang="en-US" dirty="0"/>
              <a:t>The Monitoring Process and Timeline</a:t>
            </a:r>
          </a:p>
        </p:txBody>
      </p:sp>
      <p:sp>
        <p:nvSpPr>
          <p:cNvPr id="3" name="Content Placeholder 2">
            <a:extLst>
              <a:ext uri="{FF2B5EF4-FFF2-40B4-BE49-F238E27FC236}">
                <a16:creationId xmlns:a16="http://schemas.microsoft.com/office/drawing/2014/main" id="{619F71FC-D040-4407-9107-A1A805F6EA4D}"/>
              </a:ext>
            </a:extLst>
          </p:cNvPr>
          <p:cNvSpPr>
            <a:spLocks noGrp="1"/>
          </p:cNvSpPr>
          <p:nvPr>
            <p:ph idx="1"/>
          </p:nvPr>
        </p:nvSpPr>
        <p:spPr/>
        <p:txBody>
          <a:bodyPr>
            <a:normAutofit fontScale="92500" lnSpcReduction="20000"/>
          </a:bodyPr>
          <a:lstStyle/>
          <a:p>
            <a:r>
              <a:rPr lang="en-US" dirty="0"/>
              <a:t>As mentioned above, all monitored LEAs are required to submit the English Language Proficiency Monitoring Tool and supporting documentation to the Office of English Language Proficiency no later than </a:t>
            </a:r>
            <a:r>
              <a:rPr lang="en-US" b="1" dirty="0">
                <a:solidFill>
                  <a:srgbClr val="D15420"/>
                </a:solidFill>
              </a:rPr>
              <a:t>December 9, 2022</a:t>
            </a:r>
            <a:r>
              <a:rPr lang="en-US" dirty="0"/>
              <a:t>.</a:t>
            </a:r>
          </a:p>
          <a:p>
            <a:endParaRPr lang="en-US" dirty="0"/>
          </a:p>
          <a:p>
            <a:r>
              <a:rPr lang="en-US" dirty="0"/>
              <a:t>The reviewer assigned to the LEA will evaluate the documentation and add explanatory comments on the monitoring tool. When a first review is completed, the reviewer will return the monitoring tool to the LEA along with any requests for further or alternative documentation.</a:t>
            </a:r>
          </a:p>
        </p:txBody>
      </p:sp>
      <p:sp>
        <p:nvSpPr>
          <p:cNvPr id="4" name="Footer Placeholder 3">
            <a:extLst>
              <a:ext uri="{FF2B5EF4-FFF2-40B4-BE49-F238E27FC236}">
                <a16:creationId xmlns:a16="http://schemas.microsoft.com/office/drawing/2014/main" id="{5BA05215-970B-4BDF-9AC1-137FFB4363B9}"/>
              </a:ext>
            </a:extLst>
          </p:cNvPr>
          <p:cNvSpPr>
            <a:spLocks noGrp="1"/>
          </p:cNvSpPr>
          <p:nvPr>
            <p:ph type="ftr" sz="quarter" idx="11"/>
          </p:nvPr>
        </p:nvSpPr>
        <p:spPr/>
        <p:txBody>
          <a:bodyPr/>
          <a:lstStyle/>
          <a:p>
            <a:r>
              <a:rPr lang="en-US" dirty="0"/>
              <a:t>FY23 English Language Proficiency Monitoring Training</a:t>
            </a:r>
          </a:p>
        </p:txBody>
      </p:sp>
      <p:sp>
        <p:nvSpPr>
          <p:cNvPr id="5" name="Slide Number Placeholder 4">
            <a:extLst>
              <a:ext uri="{FF2B5EF4-FFF2-40B4-BE49-F238E27FC236}">
                <a16:creationId xmlns:a16="http://schemas.microsoft.com/office/drawing/2014/main" id="{136F3D9F-A4BC-4685-8371-9CD3157F69EB}"/>
              </a:ext>
            </a:extLst>
          </p:cNvPr>
          <p:cNvSpPr>
            <a:spLocks noGrp="1"/>
          </p:cNvSpPr>
          <p:nvPr>
            <p:ph type="sldNum" sz="quarter" idx="12"/>
          </p:nvPr>
        </p:nvSpPr>
        <p:spPr/>
        <p:txBody>
          <a:bodyPr/>
          <a:lstStyle/>
          <a:p>
            <a:fld id="{D5CA4161-6EC3-4748-B7F3-82EA64CE3DD4}" type="slidenum">
              <a:rPr lang="en-US" smtClean="0"/>
              <a:pPr/>
              <a:t>8</a:t>
            </a:fld>
            <a:endParaRPr lang="en-US" dirty="0"/>
          </a:p>
        </p:txBody>
      </p:sp>
    </p:spTree>
    <p:extLst>
      <p:ext uri="{BB962C8B-B14F-4D97-AF65-F5344CB8AC3E}">
        <p14:creationId xmlns:p14="http://schemas.microsoft.com/office/powerpoint/2010/main" val="268917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0DD8-593D-4B1A-86E7-7EDD52E33865}"/>
              </a:ext>
            </a:extLst>
          </p:cNvPr>
          <p:cNvSpPr>
            <a:spLocks noGrp="1"/>
          </p:cNvSpPr>
          <p:nvPr>
            <p:ph type="title"/>
          </p:nvPr>
        </p:nvSpPr>
        <p:spPr/>
        <p:txBody>
          <a:bodyPr/>
          <a:lstStyle/>
          <a:p>
            <a:r>
              <a:rPr lang="en-US" dirty="0"/>
              <a:t>The Monitoring Process (cont.)</a:t>
            </a:r>
          </a:p>
        </p:txBody>
      </p:sp>
      <p:sp>
        <p:nvSpPr>
          <p:cNvPr id="3" name="Content Placeholder 2">
            <a:extLst>
              <a:ext uri="{FF2B5EF4-FFF2-40B4-BE49-F238E27FC236}">
                <a16:creationId xmlns:a16="http://schemas.microsoft.com/office/drawing/2014/main" id="{39A2378A-431D-40F0-8AAC-06FB8985377C}"/>
              </a:ext>
            </a:extLst>
          </p:cNvPr>
          <p:cNvSpPr>
            <a:spLocks noGrp="1"/>
          </p:cNvSpPr>
          <p:nvPr>
            <p:ph idx="1"/>
          </p:nvPr>
        </p:nvSpPr>
        <p:spPr>
          <a:xfrm>
            <a:off x="294199" y="1553593"/>
            <a:ext cx="11603603" cy="4809726"/>
          </a:xfrm>
        </p:spPr>
        <p:txBody>
          <a:bodyPr>
            <a:normAutofit/>
          </a:bodyPr>
          <a:lstStyle/>
          <a:p>
            <a:r>
              <a:rPr lang="en-US" sz="2800" dirty="0"/>
              <a:t>The reviewer will complete an initial review of all documents and return the monitoring tool to the LEA, allowing sufficient time for the LEA to gather any further documentation.</a:t>
            </a:r>
          </a:p>
          <a:p>
            <a:r>
              <a:rPr lang="en-US" sz="2800" dirty="0"/>
              <a:t>The LEA will then return the monitoring tool with the requested documentation. Depending on the quality of the documentation, there could be several such exchanges between reviewer and LEA.</a:t>
            </a:r>
          </a:p>
          <a:p>
            <a:r>
              <a:rPr lang="en-US" sz="2800" dirty="0"/>
              <a:t>This process closes on </a:t>
            </a:r>
            <a:r>
              <a:rPr lang="en-US" sz="2800" b="1" dirty="0">
                <a:solidFill>
                  <a:srgbClr val="D15420"/>
                </a:solidFill>
              </a:rPr>
              <a:t>April 19, 2023</a:t>
            </a:r>
            <a:r>
              <a:rPr lang="en-US" sz="2800" dirty="0"/>
              <a:t>. In other words, the Office of English Language Proficiency must have received satisfactory documentation for all relevant points on the Monitoring Tool by this date for the LEA to be considered compliant.</a:t>
            </a:r>
          </a:p>
          <a:p>
            <a:endParaRPr lang="en-US" dirty="0"/>
          </a:p>
        </p:txBody>
      </p:sp>
      <p:sp>
        <p:nvSpPr>
          <p:cNvPr id="4" name="Footer Placeholder 3">
            <a:extLst>
              <a:ext uri="{FF2B5EF4-FFF2-40B4-BE49-F238E27FC236}">
                <a16:creationId xmlns:a16="http://schemas.microsoft.com/office/drawing/2014/main" id="{D0685B0C-BDED-4E8B-A731-09CE264595DA}"/>
              </a:ext>
            </a:extLst>
          </p:cNvPr>
          <p:cNvSpPr>
            <a:spLocks noGrp="1"/>
          </p:cNvSpPr>
          <p:nvPr>
            <p:ph type="ftr" sz="quarter" idx="11"/>
          </p:nvPr>
        </p:nvSpPr>
        <p:spPr/>
        <p:txBody>
          <a:bodyPr/>
          <a:lstStyle/>
          <a:p>
            <a:r>
              <a:rPr lang="en-US" dirty="0"/>
              <a:t>FY23 English Language Proficiency Monitoring Training</a:t>
            </a:r>
          </a:p>
        </p:txBody>
      </p:sp>
      <p:sp>
        <p:nvSpPr>
          <p:cNvPr id="5" name="Slide Number Placeholder 4">
            <a:extLst>
              <a:ext uri="{FF2B5EF4-FFF2-40B4-BE49-F238E27FC236}">
                <a16:creationId xmlns:a16="http://schemas.microsoft.com/office/drawing/2014/main" id="{EA7D6158-11E1-4D7F-BB88-42CA8453EC41}"/>
              </a:ext>
            </a:extLst>
          </p:cNvPr>
          <p:cNvSpPr>
            <a:spLocks noGrp="1"/>
          </p:cNvSpPr>
          <p:nvPr>
            <p:ph type="sldNum" sz="quarter" idx="12"/>
          </p:nvPr>
        </p:nvSpPr>
        <p:spPr/>
        <p:txBody>
          <a:bodyPr/>
          <a:lstStyle/>
          <a:p>
            <a:fld id="{D5CA4161-6EC3-4748-B7F3-82EA64CE3DD4}" type="slidenum">
              <a:rPr lang="en-US" smtClean="0"/>
              <a:pPr/>
              <a:t>9</a:t>
            </a:fld>
            <a:endParaRPr lang="en-US" dirty="0"/>
          </a:p>
        </p:txBody>
      </p:sp>
    </p:spTree>
    <p:extLst>
      <p:ext uri="{BB962C8B-B14F-4D97-AF65-F5344CB8AC3E}">
        <p14:creationId xmlns:p14="http://schemas.microsoft.com/office/powerpoint/2010/main" val="1299291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0F039C9F56664A88D0101173A42059" ma:contentTypeVersion="9" ma:contentTypeDescription="Create a new document." ma:contentTypeScope="" ma:versionID="77f692baa54a836138e8c09d991b2015">
  <xsd:schema xmlns:xsd="http://www.w3.org/2001/XMLSchema" xmlns:xs="http://www.w3.org/2001/XMLSchema" xmlns:p="http://schemas.microsoft.com/office/2006/metadata/properties" xmlns:ns2="d5841c04-8ab1-45d0-a7a9-3e2ef1eb0f19" xmlns:ns3="3a219bbd-8a6c-470c-9a77-55c48485a5eb" targetNamespace="http://schemas.microsoft.com/office/2006/metadata/properties" ma:root="true" ma:fieldsID="f0dd72d9d50abf45761025aa60c3fa75" ns2:_="" ns3:_="">
    <xsd:import namespace="d5841c04-8ab1-45d0-a7a9-3e2ef1eb0f19"/>
    <xsd:import namespace="3a219bbd-8a6c-470c-9a77-55c48485a5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41c04-8ab1-45d0-a7a9-3e2ef1eb0f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219bbd-8a6c-470c-9a77-55c48485a5e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90434B-CBE5-4AE1-BB9A-78471F5B267E}">
  <ds:schemaRefs>
    <ds:schemaRef ds:uri="http://purl.org/dc/elements/1.1/"/>
    <ds:schemaRef ds:uri="http://schemas.microsoft.com/office/2006/metadata/properties"/>
    <ds:schemaRef ds:uri="http://schemas.microsoft.com/office/infopath/2007/PartnerControls"/>
    <ds:schemaRef ds:uri="http://schemas.microsoft.com/office/2006/documentManagement/types"/>
    <ds:schemaRef ds:uri="3a219bbd-8a6c-470c-9a77-55c48485a5eb"/>
    <ds:schemaRef ds:uri="http://schemas.openxmlformats.org/package/2006/metadata/core-properties"/>
    <ds:schemaRef ds:uri="http://purl.org/dc/dcmitype/"/>
    <ds:schemaRef ds:uri="d5841c04-8ab1-45d0-a7a9-3e2ef1eb0f19"/>
    <ds:schemaRef ds:uri="http://www.w3.org/XML/1998/namespace"/>
    <ds:schemaRef ds:uri="http://purl.org/dc/terms/"/>
  </ds:schemaRefs>
</ds:datastoreItem>
</file>

<file path=customXml/itemProps2.xml><?xml version="1.0" encoding="utf-8"?>
<ds:datastoreItem xmlns:ds="http://schemas.openxmlformats.org/officeDocument/2006/customXml" ds:itemID="{0B8441D9-BFDB-4E5A-8EAF-273E450CF1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41c04-8ab1-45d0-a7a9-3e2ef1eb0f19"/>
    <ds:schemaRef ds:uri="3a219bbd-8a6c-470c-9a77-55c48485a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A3F46C-AC89-4C25-BF43-A48BFC5C96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1208</TotalTime>
  <Words>1104</Words>
  <Application>Microsoft Office PowerPoint</Application>
  <PresentationFormat>Widescreen</PresentationFormat>
  <Paragraphs>114</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Office of English Language Proficiency   FY23 Monitoring</vt:lpstr>
      <vt:lpstr>Office of English Language Proficiency  FY23 Monitoring</vt:lpstr>
      <vt:lpstr>Overview</vt:lpstr>
      <vt:lpstr>What is English Language Proficiency  Monitoring?</vt:lpstr>
      <vt:lpstr>Who gets monitored?</vt:lpstr>
      <vt:lpstr>Desk Monitoring or Site Monitoring</vt:lpstr>
      <vt:lpstr>Site Visits</vt:lpstr>
      <vt:lpstr>The Monitoring Process and Timeline</vt:lpstr>
      <vt:lpstr>The Monitoring Process (cont.)</vt:lpstr>
      <vt:lpstr>The English Language Proficiency Monitoring Toolkit available at: https://sde.ok.gov/el-and-title-iii-state-monitoring-resources </vt:lpstr>
      <vt:lpstr>The OELP Monitoring Tool</vt:lpstr>
      <vt:lpstr>The Monitoring Tool (cont.)</vt:lpstr>
      <vt:lpstr>The Monitoring Tool (cont.)</vt:lpstr>
      <vt:lpstr>The Monitoring Tool (cont.)</vt:lpstr>
      <vt:lpstr>The Monitoring Tool (cont.)</vt:lpstr>
      <vt:lpstr>Outcomes</vt:lpstr>
      <vt:lpstr>The Other Outcome</vt:lpstr>
      <vt:lpstr>The Other Outcome (cont.)</vt:lpstr>
      <vt:lpstr>Questions?</vt:lpstr>
      <vt:lpstr>In Closing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Yuseli Freire</cp:lastModifiedBy>
  <cp:revision>111</cp:revision>
  <dcterms:created xsi:type="dcterms:W3CDTF">2020-03-05T01:01:19Z</dcterms:created>
  <dcterms:modified xsi:type="dcterms:W3CDTF">2022-06-24T18:12:32Z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0x0101000C0F039C9F56664A88D0101173A42059</vt:lpwstr>
  </property>
</Properties>
</file>