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9"/>
  </p:notesMasterIdLst>
  <p:handoutMasterIdLst>
    <p:handoutMasterId r:id="rId50"/>
  </p:handoutMasterIdLst>
  <p:sldIdLst>
    <p:sldId id="259" r:id="rId5"/>
    <p:sldId id="256" r:id="rId6"/>
    <p:sldId id="287" r:id="rId7"/>
    <p:sldId id="297" r:id="rId8"/>
    <p:sldId id="298" r:id="rId9"/>
    <p:sldId id="266" r:id="rId10"/>
    <p:sldId id="286" r:id="rId11"/>
    <p:sldId id="262" r:id="rId12"/>
    <p:sldId id="285" r:id="rId13"/>
    <p:sldId id="263" r:id="rId14"/>
    <p:sldId id="283" r:id="rId15"/>
    <p:sldId id="261" r:id="rId16"/>
    <p:sldId id="290" r:id="rId17"/>
    <p:sldId id="295" r:id="rId18"/>
    <p:sldId id="296" r:id="rId19"/>
    <p:sldId id="288" r:id="rId20"/>
    <p:sldId id="270" r:id="rId21"/>
    <p:sldId id="273" r:id="rId22"/>
    <p:sldId id="271" r:id="rId23"/>
    <p:sldId id="272" r:id="rId24"/>
    <p:sldId id="284" r:id="rId25"/>
    <p:sldId id="274" r:id="rId26"/>
    <p:sldId id="275" r:id="rId27"/>
    <p:sldId id="301" r:id="rId28"/>
    <p:sldId id="303" r:id="rId29"/>
    <p:sldId id="304" r:id="rId30"/>
    <p:sldId id="305" r:id="rId31"/>
    <p:sldId id="306" r:id="rId32"/>
    <p:sldId id="291" r:id="rId33"/>
    <p:sldId id="292" r:id="rId34"/>
    <p:sldId id="264" r:id="rId35"/>
    <p:sldId id="289" r:id="rId36"/>
    <p:sldId id="276" r:id="rId37"/>
    <p:sldId id="267" r:id="rId38"/>
    <p:sldId id="268" r:id="rId39"/>
    <p:sldId id="269" r:id="rId40"/>
    <p:sldId id="260" r:id="rId41"/>
    <p:sldId id="302" r:id="rId42"/>
    <p:sldId id="279" r:id="rId43"/>
    <p:sldId id="280" r:id="rId44"/>
    <p:sldId id="282" r:id="rId45"/>
    <p:sldId id="278" r:id="rId46"/>
    <p:sldId id="277" r:id="rId47"/>
    <p:sldId id="300" r:id="rId4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B6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88849" autoAdjust="0"/>
  </p:normalViewPr>
  <p:slideViewPr>
    <p:cSldViewPr snapToGrid="0" snapToObjects="1">
      <p:cViewPr varScale="1">
        <p:scale>
          <a:sx n="99" d="100"/>
          <a:sy n="99" d="100"/>
        </p:scale>
        <p:origin x="1218" y="72"/>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B67CA3-1A55-410D-AB31-4255C09D543D}"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A842D62A-B41D-4A1F-B530-AA905407F861}">
      <dgm:prSet phldrT="[Text]"/>
      <dgm:spPr/>
      <dgm:t>
        <a:bodyPr/>
        <a:lstStyle/>
        <a:p>
          <a:r>
            <a:rPr lang="en-US" dirty="0" smtClean="0"/>
            <a:t>Reading:</a:t>
          </a:r>
        </a:p>
        <a:p>
          <a:r>
            <a:rPr lang="en-US" dirty="0" smtClean="0"/>
            <a:t>Up to 35 Minutes</a:t>
          </a:r>
          <a:endParaRPr lang="en-US" dirty="0"/>
        </a:p>
      </dgm:t>
    </dgm:pt>
    <dgm:pt modelId="{9946173A-F172-4E3F-B507-38079BEFB7A8}" type="parTrans" cxnId="{944791AD-E0AA-477F-9235-945B6AC56A47}">
      <dgm:prSet/>
      <dgm:spPr/>
      <dgm:t>
        <a:bodyPr/>
        <a:lstStyle/>
        <a:p>
          <a:endParaRPr lang="en-US"/>
        </a:p>
      </dgm:t>
    </dgm:pt>
    <dgm:pt modelId="{5C1BAF28-2A44-4AA9-9DE5-45BF31E35F75}" type="sibTrans" cxnId="{944791AD-E0AA-477F-9235-945B6AC56A47}">
      <dgm:prSet/>
      <dgm:spPr/>
      <dgm:t>
        <a:bodyPr/>
        <a:lstStyle/>
        <a:p>
          <a:endParaRPr lang="en-US"/>
        </a:p>
      </dgm:t>
    </dgm:pt>
    <dgm:pt modelId="{6A76F5D7-9CF0-43E0-8472-BF3A3D71838E}">
      <dgm:prSet phldrT="[Text]"/>
      <dgm:spPr/>
      <dgm:t>
        <a:bodyPr/>
        <a:lstStyle/>
        <a:p>
          <a:r>
            <a:rPr lang="en-US" dirty="0" smtClean="0"/>
            <a:t>Listening: </a:t>
          </a:r>
        </a:p>
        <a:p>
          <a:r>
            <a:rPr lang="en-US" dirty="0" smtClean="0"/>
            <a:t>Up to 40 Minutes</a:t>
          </a:r>
          <a:endParaRPr lang="en-US" dirty="0"/>
        </a:p>
      </dgm:t>
    </dgm:pt>
    <dgm:pt modelId="{A81BC21B-1DE4-4706-93D5-BE3C105A7EBB}" type="parTrans" cxnId="{D2CF1501-E21E-46AA-AA5F-02383A1B101F}">
      <dgm:prSet/>
      <dgm:spPr/>
      <dgm:t>
        <a:bodyPr/>
        <a:lstStyle/>
        <a:p>
          <a:endParaRPr lang="en-US"/>
        </a:p>
      </dgm:t>
    </dgm:pt>
    <dgm:pt modelId="{21E41AC7-BC70-40ED-A414-9AD61CF6E3C8}" type="sibTrans" cxnId="{D2CF1501-E21E-46AA-AA5F-02383A1B101F}">
      <dgm:prSet/>
      <dgm:spPr/>
      <dgm:t>
        <a:bodyPr/>
        <a:lstStyle/>
        <a:p>
          <a:endParaRPr lang="en-US"/>
        </a:p>
      </dgm:t>
    </dgm:pt>
    <dgm:pt modelId="{84F94038-E4E0-4969-BFF1-EDA16A8CAF99}">
      <dgm:prSet phldrT="[Text]"/>
      <dgm:spPr/>
      <dgm:t>
        <a:bodyPr/>
        <a:lstStyle/>
        <a:p>
          <a:r>
            <a:rPr lang="en-US" dirty="0" smtClean="0"/>
            <a:t>Speaking:</a:t>
          </a:r>
        </a:p>
        <a:p>
          <a:r>
            <a:rPr lang="en-US" dirty="0" smtClean="0"/>
            <a:t>Up to 30 Minutes</a:t>
          </a:r>
          <a:endParaRPr lang="en-US" dirty="0"/>
        </a:p>
      </dgm:t>
    </dgm:pt>
    <dgm:pt modelId="{95ADB8FA-F138-4475-9426-9559735C05CE}" type="parTrans" cxnId="{66D4888D-E5A0-4FFB-BB3D-6FC919D40ABE}">
      <dgm:prSet/>
      <dgm:spPr/>
      <dgm:t>
        <a:bodyPr/>
        <a:lstStyle/>
        <a:p>
          <a:endParaRPr lang="en-US"/>
        </a:p>
      </dgm:t>
    </dgm:pt>
    <dgm:pt modelId="{3EEDFA28-D197-4056-A147-5A3122F7F6EE}" type="sibTrans" cxnId="{66D4888D-E5A0-4FFB-BB3D-6FC919D40ABE}">
      <dgm:prSet/>
      <dgm:spPr/>
      <dgm:t>
        <a:bodyPr/>
        <a:lstStyle/>
        <a:p>
          <a:endParaRPr lang="en-US"/>
        </a:p>
      </dgm:t>
    </dgm:pt>
    <dgm:pt modelId="{6932B329-2B60-4C7F-8957-78E5750C43C4}">
      <dgm:prSet phldrT="[Text]"/>
      <dgm:spPr/>
      <dgm:t>
        <a:bodyPr/>
        <a:lstStyle/>
        <a:p>
          <a:r>
            <a:rPr lang="en-US" dirty="0" smtClean="0"/>
            <a:t>Writing:</a:t>
          </a:r>
        </a:p>
        <a:p>
          <a:r>
            <a:rPr lang="en-US" dirty="0" smtClean="0"/>
            <a:t>Up to 65 Minutes</a:t>
          </a:r>
          <a:endParaRPr lang="en-US" dirty="0"/>
        </a:p>
      </dgm:t>
    </dgm:pt>
    <dgm:pt modelId="{B68A4FC7-9EC8-4329-ABCB-D1AC81B44576}" type="parTrans" cxnId="{B4D52F63-76DB-4C99-83FB-43143CFBFE60}">
      <dgm:prSet/>
      <dgm:spPr/>
      <dgm:t>
        <a:bodyPr/>
        <a:lstStyle/>
        <a:p>
          <a:endParaRPr lang="en-US"/>
        </a:p>
      </dgm:t>
    </dgm:pt>
    <dgm:pt modelId="{8FCC339F-0493-48A5-8A57-17BD9E4DA70F}" type="sibTrans" cxnId="{B4D52F63-76DB-4C99-83FB-43143CFBFE60}">
      <dgm:prSet/>
      <dgm:spPr/>
      <dgm:t>
        <a:bodyPr/>
        <a:lstStyle/>
        <a:p>
          <a:endParaRPr lang="en-US"/>
        </a:p>
      </dgm:t>
    </dgm:pt>
    <dgm:pt modelId="{9E2EB831-69C4-4C61-AC9F-63346BEED91E}">
      <dgm:prSet phldrT="[Text]"/>
      <dgm:spPr/>
      <dgm:t>
        <a:bodyPr/>
        <a:lstStyle/>
        <a:p>
          <a:r>
            <a:rPr lang="en-US" b="1" dirty="0" smtClean="0">
              <a:solidFill>
                <a:srgbClr val="FF0000"/>
              </a:solidFill>
            </a:rPr>
            <a:t>Complete Test:</a:t>
          </a:r>
        </a:p>
        <a:p>
          <a:r>
            <a:rPr lang="en-US" b="1" dirty="0" smtClean="0">
              <a:solidFill>
                <a:srgbClr val="FF0000"/>
              </a:solidFill>
            </a:rPr>
            <a:t>Up to 170 Minutes</a:t>
          </a:r>
          <a:endParaRPr lang="en-US" b="1" dirty="0">
            <a:solidFill>
              <a:srgbClr val="FF0000"/>
            </a:solidFill>
          </a:endParaRPr>
        </a:p>
      </dgm:t>
    </dgm:pt>
    <dgm:pt modelId="{3506A84D-FA83-4364-8697-CD61279FFADE}" type="parTrans" cxnId="{ABBFA056-8369-45F7-B10E-8132FFAD42C5}">
      <dgm:prSet/>
      <dgm:spPr/>
      <dgm:t>
        <a:bodyPr/>
        <a:lstStyle/>
        <a:p>
          <a:endParaRPr lang="en-US"/>
        </a:p>
      </dgm:t>
    </dgm:pt>
    <dgm:pt modelId="{934FAD82-FD43-4F07-8FBF-F2C96A9615AD}" type="sibTrans" cxnId="{ABBFA056-8369-45F7-B10E-8132FFAD42C5}">
      <dgm:prSet/>
      <dgm:spPr/>
      <dgm:t>
        <a:bodyPr/>
        <a:lstStyle/>
        <a:p>
          <a:endParaRPr lang="en-US"/>
        </a:p>
      </dgm:t>
    </dgm:pt>
    <dgm:pt modelId="{722BCB66-29AC-4F60-AA70-12F13C72D186}" type="pres">
      <dgm:prSet presAssocID="{B3B67CA3-1A55-410D-AB31-4255C09D543D}" presName="Name0" presStyleCnt="0">
        <dgm:presLayoutVars>
          <dgm:dir/>
          <dgm:resizeHandles val="exact"/>
        </dgm:presLayoutVars>
      </dgm:prSet>
      <dgm:spPr/>
      <dgm:t>
        <a:bodyPr/>
        <a:lstStyle/>
        <a:p>
          <a:endParaRPr lang="en-US"/>
        </a:p>
      </dgm:t>
    </dgm:pt>
    <dgm:pt modelId="{A0DC0A38-779F-41C5-945E-8608F62E296A}" type="pres">
      <dgm:prSet presAssocID="{A842D62A-B41D-4A1F-B530-AA905407F861}" presName="node" presStyleLbl="node1" presStyleIdx="0" presStyleCnt="5">
        <dgm:presLayoutVars>
          <dgm:bulletEnabled val="1"/>
        </dgm:presLayoutVars>
      </dgm:prSet>
      <dgm:spPr/>
      <dgm:t>
        <a:bodyPr/>
        <a:lstStyle/>
        <a:p>
          <a:endParaRPr lang="en-US"/>
        </a:p>
      </dgm:t>
    </dgm:pt>
    <dgm:pt modelId="{3CBF8CA8-EEC9-458E-8F7F-6BB76379E1E7}" type="pres">
      <dgm:prSet presAssocID="{5C1BAF28-2A44-4AA9-9DE5-45BF31E35F75}" presName="sibTrans" presStyleLbl="sibTrans1D1" presStyleIdx="0" presStyleCnt="4"/>
      <dgm:spPr/>
      <dgm:t>
        <a:bodyPr/>
        <a:lstStyle/>
        <a:p>
          <a:endParaRPr lang="en-US"/>
        </a:p>
      </dgm:t>
    </dgm:pt>
    <dgm:pt modelId="{127977E7-425A-48B4-87CA-9468CFC9E04D}" type="pres">
      <dgm:prSet presAssocID="{5C1BAF28-2A44-4AA9-9DE5-45BF31E35F75}" presName="connectorText" presStyleLbl="sibTrans1D1" presStyleIdx="0" presStyleCnt="4"/>
      <dgm:spPr/>
      <dgm:t>
        <a:bodyPr/>
        <a:lstStyle/>
        <a:p>
          <a:endParaRPr lang="en-US"/>
        </a:p>
      </dgm:t>
    </dgm:pt>
    <dgm:pt modelId="{FFC506AA-7FA6-4B69-AD1D-16ADE9679E0B}" type="pres">
      <dgm:prSet presAssocID="{6A76F5D7-9CF0-43E0-8472-BF3A3D71838E}" presName="node" presStyleLbl="node1" presStyleIdx="1" presStyleCnt="5">
        <dgm:presLayoutVars>
          <dgm:bulletEnabled val="1"/>
        </dgm:presLayoutVars>
      </dgm:prSet>
      <dgm:spPr/>
      <dgm:t>
        <a:bodyPr/>
        <a:lstStyle/>
        <a:p>
          <a:endParaRPr lang="en-US"/>
        </a:p>
      </dgm:t>
    </dgm:pt>
    <dgm:pt modelId="{532D82B7-19AF-4C58-8EDC-0B0B08EAEB2C}" type="pres">
      <dgm:prSet presAssocID="{21E41AC7-BC70-40ED-A414-9AD61CF6E3C8}" presName="sibTrans" presStyleLbl="sibTrans1D1" presStyleIdx="1" presStyleCnt="4"/>
      <dgm:spPr/>
      <dgm:t>
        <a:bodyPr/>
        <a:lstStyle/>
        <a:p>
          <a:endParaRPr lang="en-US"/>
        </a:p>
      </dgm:t>
    </dgm:pt>
    <dgm:pt modelId="{B00415C5-EE9D-4F57-AB95-0BBCCF605F5F}" type="pres">
      <dgm:prSet presAssocID="{21E41AC7-BC70-40ED-A414-9AD61CF6E3C8}" presName="connectorText" presStyleLbl="sibTrans1D1" presStyleIdx="1" presStyleCnt="4"/>
      <dgm:spPr/>
      <dgm:t>
        <a:bodyPr/>
        <a:lstStyle/>
        <a:p>
          <a:endParaRPr lang="en-US"/>
        </a:p>
      </dgm:t>
    </dgm:pt>
    <dgm:pt modelId="{5FCAD139-2F03-475E-A5A2-B791F74060AE}" type="pres">
      <dgm:prSet presAssocID="{84F94038-E4E0-4969-BFF1-EDA16A8CAF99}" presName="node" presStyleLbl="node1" presStyleIdx="2" presStyleCnt="5">
        <dgm:presLayoutVars>
          <dgm:bulletEnabled val="1"/>
        </dgm:presLayoutVars>
      </dgm:prSet>
      <dgm:spPr/>
      <dgm:t>
        <a:bodyPr/>
        <a:lstStyle/>
        <a:p>
          <a:endParaRPr lang="en-US"/>
        </a:p>
      </dgm:t>
    </dgm:pt>
    <dgm:pt modelId="{C76AD570-D25D-4DF1-964F-06642558B6D2}" type="pres">
      <dgm:prSet presAssocID="{3EEDFA28-D197-4056-A147-5A3122F7F6EE}" presName="sibTrans" presStyleLbl="sibTrans1D1" presStyleIdx="2" presStyleCnt="4"/>
      <dgm:spPr/>
      <dgm:t>
        <a:bodyPr/>
        <a:lstStyle/>
        <a:p>
          <a:endParaRPr lang="en-US"/>
        </a:p>
      </dgm:t>
    </dgm:pt>
    <dgm:pt modelId="{154E13A5-2F53-4B34-8CDD-E3918FCD5CB7}" type="pres">
      <dgm:prSet presAssocID="{3EEDFA28-D197-4056-A147-5A3122F7F6EE}" presName="connectorText" presStyleLbl="sibTrans1D1" presStyleIdx="2" presStyleCnt="4"/>
      <dgm:spPr/>
      <dgm:t>
        <a:bodyPr/>
        <a:lstStyle/>
        <a:p>
          <a:endParaRPr lang="en-US"/>
        </a:p>
      </dgm:t>
    </dgm:pt>
    <dgm:pt modelId="{28079099-A818-4F87-AC7E-55BBD44B2792}" type="pres">
      <dgm:prSet presAssocID="{6932B329-2B60-4C7F-8957-78E5750C43C4}" presName="node" presStyleLbl="node1" presStyleIdx="3" presStyleCnt="5">
        <dgm:presLayoutVars>
          <dgm:bulletEnabled val="1"/>
        </dgm:presLayoutVars>
      </dgm:prSet>
      <dgm:spPr/>
      <dgm:t>
        <a:bodyPr/>
        <a:lstStyle/>
        <a:p>
          <a:endParaRPr lang="en-US"/>
        </a:p>
      </dgm:t>
    </dgm:pt>
    <dgm:pt modelId="{274241DB-25ED-44C9-BB3F-9500629F6DC2}" type="pres">
      <dgm:prSet presAssocID="{8FCC339F-0493-48A5-8A57-17BD9E4DA70F}" presName="sibTrans" presStyleLbl="sibTrans1D1" presStyleIdx="3" presStyleCnt="4"/>
      <dgm:spPr/>
      <dgm:t>
        <a:bodyPr/>
        <a:lstStyle/>
        <a:p>
          <a:endParaRPr lang="en-US"/>
        </a:p>
      </dgm:t>
    </dgm:pt>
    <dgm:pt modelId="{0CEEA66E-2335-487A-8BFF-1EB4675A4D40}" type="pres">
      <dgm:prSet presAssocID="{8FCC339F-0493-48A5-8A57-17BD9E4DA70F}" presName="connectorText" presStyleLbl="sibTrans1D1" presStyleIdx="3" presStyleCnt="4"/>
      <dgm:spPr/>
      <dgm:t>
        <a:bodyPr/>
        <a:lstStyle/>
        <a:p>
          <a:endParaRPr lang="en-US"/>
        </a:p>
      </dgm:t>
    </dgm:pt>
    <dgm:pt modelId="{180ECAE9-BEFA-4710-9955-19F6703A1144}" type="pres">
      <dgm:prSet presAssocID="{9E2EB831-69C4-4C61-AC9F-63346BEED91E}" presName="node" presStyleLbl="node1" presStyleIdx="4" presStyleCnt="5">
        <dgm:presLayoutVars>
          <dgm:bulletEnabled val="1"/>
        </dgm:presLayoutVars>
      </dgm:prSet>
      <dgm:spPr/>
      <dgm:t>
        <a:bodyPr/>
        <a:lstStyle/>
        <a:p>
          <a:endParaRPr lang="en-US"/>
        </a:p>
      </dgm:t>
    </dgm:pt>
  </dgm:ptLst>
  <dgm:cxnLst>
    <dgm:cxn modelId="{9D0C2CB6-7882-4CFB-879B-A2731533E7B0}" type="presOf" srcId="{5C1BAF28-2A44-4AA9-9DE5-45BF31E35F75}" destId="{127977E7-425A-48B4-87CA-9468CFC9E04D}" srcOrd="1" destOrd="0" presId="urn:microsoft.com/office/officeart/2005/8/layout/bProcess3"/>
    <dgm:cxn modelId="{82BF8D5F-1D1B-4982-96BF-BC5549797DDC}" type="presOf" srcId="{A842D62A-B41D-4A1F-B530-AA905407F861}" destId="{A0DC0A38-779F-41C5-945E-8608F62E296A}" srcOrd="0" destOrd="0" presId="urn:microsoft.com/office/officeart/2005/8/layout/bProcess3"/>
    <dgm:cxn modelId="{D2CF1501-E21E-46AA-AA5F-02383A1B101F}" srcId="{B3B67CA3-1A55-410D-AB31-4255C09D543D}" destId="{6A76F5D7-9CF0-43E0-8472-BF3A3D71838E}" srcOrd="1" destOrd="0" parTransId="{A81BC21B-1DE4-4706-93D5-BE3C105A7EBB}" sibTransId="{21E41AC7-BC70-40ED-A414-9AD61CF6E3C8}"/>
    <dgm:cxn modelId="{944791AD-E0AA-477F-9235-945B6AC56A47}" srcId="{B3B67CA3-1A55-410D-AB31-4255C09D543D}" destId="{A842D62A-B41D-4A1F-B530-AA905407F861}" srcOrd="0" destOrd="0" parTransId="{9946173A-F172-4E3F-B507-38079BEFB7A8}" sibTransId="{5C1BAF28-2A44-4AA9-9DE5-45BF31E35F75}"/>
    <dgm:cxn modelId="{B4D52F63-76DB-4C99-83FB-43143CFBFE60}" srcId="{B3B67CA3-1A55-410D-AB31-4255C09D543D}" destId="{6932B329-2B60-4C7F-8957-78E5750C43C4}" srcOrd="3" destOrd="0" parTransId="{B68A4FC7-9EC8-4329-ABCB-D1AC81B44576}" sibTransId="{8FCC339F-0493-48A5-8A57-17BD9E4DA70F}"/>
    <dgm:cxn modelId="{31750C0A-101F-442E-B9D6-64FBA1BF7FA4}" type="presOf" srcId="{84F94038-E4E0-4969-BFF1-EDA16A8CAF99}" destId="{5FCAD139-2F03-475E-A5A2-B791F74060AE}" srcOrd="0" destOrd="0" presId="urn:microsoft.com/office/officeart/2005/8/layout/bProcess3"/>
    <dgm:cxn modelId="{95ADC0D8-A910-480C-97A7-0113A2D7C609}" type="presOf" srcId="{6932B329-2B60-4C7F-8957-78E5750C43C4}" destId="{28079099-A818-4F87-AC7E-55BBD44B2792}" srcOrd="0" destOrd="0" presId="urn:microsoft.com/office/officeart/2005/8/layout/bProcess3"/>
    <dgm:cxn modelId="{02B12B3C-1325-4648-A71D-8402592B4B9D}" type="presOf" srcId="{3EEDFA28-D197-4056-A147-5A3122F7F6EE}" destId="{C76AD570-D25D-4DF1-964F-06642558B6D2}" srcOrd="0" destOrd="0" presId="urn:microsoft.com/office/officeart/2005/8/layout/bProcess3"/>
    <dgm:cxn modelId="{ABBFA056-8369-45F7-B10E-8132FFAD42C5}" srcId="{B3B67CA3-1A55-410D-AB31-4255C09D543D}" destId="{9E2EB831-69C4-4C61-AC9F-63346BEED91E}" srcOrd="4" destOrd="0" parTransId="{3506A84D-FA83-4364-8697-CD61279FFADE}" sibTransId="{934FAD82-FD43-4F07-8FBF-F2C96A9615AD}"/>
    <dgm:cxn modelId="{56098E66-33FB-469C-946C-8F32D95EAB3A}" type="presOf" srcId="{8FCC339F-0493-48A5-8A57-17BD9E4DA70F}" destId="{274241DB-25ED-44C9-BB3F-9500629F6DC2}" srcOrd="0" destOrd="0" presId="urn:microsoft.com/office/officeart/2005/8/layout/bProcess3"/>
    <dgm:cxn modelId="{D84F38DD-84F7-4955-8AAC-A3336290E44F}" type="presOf" srcId="{B3B67CA3-1A55-410D-AB31-4255C09D543D}" destId="{722BCB66-29AC-4F60-AA70-12F13C72D186}" srcOrd="0" destOrd="0" presId="urn:microsoft.com/office/officeart/2005/8/layout/bProcess3"/>
    <dgm:cxn modelId="{66D4888D-E5A0-4FFB-BB3D-6FC919D40ABE}" srcId="{B3B67CA3-1A55-410D-AB31-4255C09D543D}" destId="{84F94038-E4E0-4969-BFF1-EDA16A8CAF99}" srcOrd="2" destOrd="0" parTransId="{95ADB8FA-F138-4475-9426-9559735C05CE}" sibTransId="{3EEDFA28-D197-4056-A147-5A3122F7F6EE}"/>
    <dgm:cxn modelId="{90349214-1352-4CF5-B796-C5A2C5BA9F83}" type="presOf" srcId="{9E2EB831-69C4-4C61-AC9F-63346BEED91E}" destId="{180ECAE9-BEFA-4710-9955-19F6703A1144}" srcOrd="0" destOrd="0" presId="urn:microsoft.com/office/officeart/2005/8/layout/bProcess3"/>
    <dgm:cxn modelId="{00B2C513-446F-4B7C-859E-2537B1C8D4A5}" type="presOf" srcId="{6A76F5D7-9CF0-43E0-8472-BF3A3D71838E}" destId="{FFC506AA-7FA6-4B69-AD1D-16ADE9679E0B}" srcOrd="0" destOrd="0" presId="urn:microsoft.com/office/officeart/2005/8/layout/bProcess3"/>
    <dgm:cxn modelId="{C8917F95-E893-4A44-AE2F-C6ECCCB83800}" type="presOf" srcId="{21E41AC7-BC70-40ED-A414-9AD61CF6E3C8}" destId="{B00415C5-EE9D-4F57-AB95-0BBCCF605F5F}" srcOrd="1" destOrd="0" presId="urn:microsoft.com/office/officeart/2005/8/layout/bProcess3"/>
    <dgm:cxn modelId="{4EDD600E-B9A5-48F2-B78C-C9926F53A707}" type="presOf" srcId="{21E41AC7-BC70-40ED-A414-9AD61CF6E3C8}" destId="{532D82B7-19AF-4C58-8EDC-0B0B08EAEB2C}" srcOrd="0" destOrd="0" presId="urn:microsoft.com/office/officeart/2005/8/layout/bProcess3"/>
    <dgm:cxn modelId="{081E0525-E2DA-4C35-9D3A-5445C67B577B}" type="presOf" srcId="{3EEDFA28-D197-4056-A147-5A3122F7F6EE}" destId="{154E13A5-2F53-4B34-8CDD-E3918FCD5CB7}" srcOrd="1" destOrd="0" presId="urn:microsoft.com/office/officeart/2005/8/layout/bProcess3"/>
    <dgm:cxn modelId="{DDAE64EE-C5CB-4154-9753-60C747A9D459}" type="presOf" srcId="{5C1BAF28-2A44-4AA9-9DE5-45BF31E35F75}" destId="{3CBF8CA8-EEC9-458E-8F7F-6BB76379E1E7}" srcOrd="0" destOrd="0" presId="urn:microsoft.com/office/officeart/2005/8/layout/bProcess3"/>
    <dgm:cxn modelId="{A529B537-4FFE-4DC1-99DA-0F199F92EFAA}" type="presOf" srcId="{8FCC339F-0493-48A5-8A57-17BD9E4DA70F}" destId="{0CEEA66E-2335-487A-8BFF-1EB4675A4D40}" srcOrd="1" destOrd="0" presId="urn:microsoft.com/office/officeart/2005/8/layout/bProcess3"/>
    <dgm:cxn modelId="{226C9AF3-DE86-4F2C-9F68-860130A7E08D}" type="presParOf" srcId="{722BCB66-29AC-4F60-AA70-12F13C72D186}" destId="{A0DC0A38-779F-41C5-945E-8608F62E296A}" srcOrd="0" destOrd="0" presId="urn:microsoft.com/office/officeart/2005/8/layout/bProcess3"/>
    <dgm:cxn modelId="{53A1515D-15DC-45C9-947E-B8110EADE802}" type="presParOf" srcId="{722BCB66-29AC-4F60-AA70-12F13C72D186}" destId="{3CBF8CA8-EEC9-458E-8F7F-6BB76379E1E7}" srcOrd="1" destOrd="0" presId="urn:microsoft.com/office/officeart/2005/8/layout/bProcess3"/>
    <dgm:cxn modelId="{452CA40D-794E-4FAF-93B5-895E1206C363}" type="presParOf" srcId="{3CBF8CA8-EEC9-458E-8F7F-6BB76379E1E7}" destId="{127977E7-425A-48B4-87CA-9468CFC9E04D}" srcOrd="0" destOrd="0" presId="urn:microsoft.com/office/officeart/2005/8/layout/bProcess3"/>
    <dgm:cxn modelId="{BE3F3B36-C391-4C5A-8777-93641B64E213}" type="presParOf" srcId="{722BCB66-29AC-4F60-AA70-12F13C72D186}" destId="{FFC506AA-7FA6-4B69-AD1D-16ADE9679E0B}" srcOrd="2" destOrd="0" presId="urn:microsoft.com/office/officeart/2005/8/layout/bProcess3"/>
    <dgm:cxn modelId="{4E2839A9-5D79-49D5-9E6E-371FD8C800C3}" type="presParOf" srcId="{722BCB66-29AC-4F60-AA70-12F13C72D186}" destId="{532D82B7-19AF-4C58-8EDC-0B0B08EAEB2C}" srcOrd="3" destOrd="0" presId="urn:microsoft.com/office/officeart/2005/8/layout/bProcess3"/>
    <dgm:cxn modelId="{7C2717DF-4B70-4478-A00E-AF8B6D342D8D}" type="presParOf" srcId="{532D82B7-19AF-4C58-8EDC-0B0B08EAEB2C}" destId="{B00415C5-EE9D-4F57-AB95-0BBCCF605F5F}" srcOrd="0" destOrd="0" presId="urn:microsoft.com/office/officeart/2005/8/layout/bProcess3"/>
    <dgm:cxn modelId="{412BADA4-DA51-4A73-934F-DEE4ED57335E}" type="presParOf" srcId="{722BCB66-29AC-4F60-AA70-12F13C72D186}" destId="{5FCAD139-2F03-475E-A5A2-B791F74060AE}" srcOrd="4" destOrd="0" presId="urn:microsoft.com/office/officeart/2005/8/layout/bProcess3"/>
    <dgm:cxn modelId="{0C8BB53B-07AB-41DA-A73D-3D8A46294152}" type="presParOf" srcId="{722BCB66-29AC-4F60-AA70-12F13C72D186}" destId="{C76AD570-D25D-4DF1-964F-06642558B6D2}" srcOrd="5" destOrd="0" presId="urn:microsoft.com/office/officeart/2005/8/layout/bProcess3"/>
    <dgm:cxn modelId="{5A38FD5A-0CD2-40AE-B32F-B6558DB9CAD6}" type="presParOf" srcId="{C76AD570-D25D-4DF1-964F-06642558B6D2}" destId="{154E13A5-2F53-4B34-8CDD-E3918FCD5CB7}" srcOrd="0" destOrd="0" presId="urn:microsoft.com/office/officeart/2005/8/layout/bProcess3"/>
    <dgm:cxn modelId="{38611F00-4C3A-4EBB-AF91-B2993E118E79}" type="presParOf" srcId="{722BCB66-29AC-4F60-AA70-12F13C72D186}" destId="{28079099-A818-4F87-AC7E-55BBD44B2792}" srcOrd="6" destOrd="0" presId="urn:microsoft.com/office/officeart/2005/8/layout/bProcess3"/>
    <dgm:cxn modelId="{294B1450-9B2D-431E-8316-C6B95BDD5EC3}" type="presParOf" srcId="{722BCB66-29AC-4F60-AA70-12F13C72D186}" destId="{274241DB-25ED-44C9-BB3F-9500629F6DC2}" srcOrd="7" destOrd="0" presId="urn:microsoft.com/office/officeart/2005/8/layout/bProcess3"/>
    <dgm:cxn modelId="{52E83F5D-0C3D-42BD-BE0B-7FD503435087}" type="presParOf" srcId="{274241DB-25ED-44C9-BB3F-9500629F6DC2}" destId="{0CEEA66E-2335-487A-8BFF-1EB4675A4D40}" srcOrd="0" destOrd="0" presId="urn:microsoft.com/office/officeart/2005/8/layout/bProcess3"/>
    <dgm:cxn modelId="{FDFEE21F-4E61-4B0A-9783-886B040C0BA0}" type="presParOf" srcId="{722BCB66-29AC-4F60-AA70-12F13C72D186}" destId="{180ECAE9-BEFA-4710-9955-19F6703A1144}"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F8CA8-EEC9-458E-8F7F-6BB76379E1E7}">
      <dsp:nvSpPr>
        <dsp:cNvPr id="0" name=""/>
        <dsp:cNvSpPr/>
      </dsp:nvSpPr>
      <dsp:spPr>
        <a:xfrm>
          <a:off x="2379359" y="1231698"/>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23511" y="1274687"/>
        <a:ext cx="27310" cy="5462"/>
      </dsp:txXfrm>
    </dsp:sp>
    <dsp:sp modelId="{A0DC0A38-779F-41C5-945E-8608F62E296A}">
      <dsp:nvSpPr>
        <dsp:cNvPr id="0" name=""/>
        <dsp:cNvSpPr/>
      </dsp:nvSpPr>
      <dsp:spPr>
        <a:xfrm>
          <a:off x="6308" y="564963"/>
          <a:ext cx="2374850" cy="142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Reading:</a:t>
          </a:r>
        </a:p>
        <a:p>
          <a:pPr lvl="0" algn="ctr" defTabSz="1111250">
            <a:lnSpc>
              <a:spcPct val="90000"/>
            </a:lnSpc>
            <a:spcBef>
              <a:spcPct val="0"/>
            </a:spcBef>
            <a:spcAft>
              <a:spcPct val="35000"/>
            </a:spcAft>
          </a:pPr>
          <a:r>
            <a:rPr lang="en-US" sz="2500" kern="1200" dirty="0" smtClean="0"/>
            <a:t>Up to 35 Minutes</a:t>
          </a:r>
          <a:endParaRPr lang="en-US" sz="2500" kern="1200" dirty="0"/>
        </a:p>
      </dsp:txBody>
      <dsp:txXfrm>
        <a:off x="6308" y="564963"/>
        <a:ext cx="2374850" cy="1424910"/>
      </dsp:txXfrm>
    </dsp:sp>
    <dsp:sp modelId="{532D82B7-19AF-4C58-8EDC-0B0B08EAEB2C}">
      <dsp:nvSpPr>
        <dsp:cNvPr id="0" name=""/>
        <dsp:cNvSpPr/>
      </dsp:nvSpPr>
      <dsp:spPr>
        <a:xfrm>
          <a:off x="5300425" y="1231698"/>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44577" y="1274687"/>
        <a:ext cx="27310" cy="5462"/>
      </dsp:txXfrm>
    </dsp:sp>
    <dsp:sp modelId="{FFC506AA-7FA6-4B69-AD1D-16ADE9679E0B}">
      <dsp:nvSpPr>
        <dsp:cNvPr id="0" name=""/>
        <dsp:cNvSpPr/>
      </dsp:nvSpPr>
      <dsp:spPr>
        <a:xfrm>
          <a:off x="2927374" y="564963"/>
          <a:ext cx="2374850" cy="142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Listening: </a:t>
          </a:r>
        </a:p>
        <a:p>
          <a:pPr lvl="0" algn="ctr" defTabSz="1111250">
            <a:lnSpc>
              <a:spcPct val="90000"/>
            </a:lnSpc>
            <a:spcBef>
              <a:spcPct val="0"/>
            </a:spcBef>
            <a:spcAft>
              <a:spcPct val="35000"/>
            </a:spcAft>
          </a:pPr>
          <a:r>
            <a:rPr lang="en-US" sz="2500" kern="1200" dirty="0" smtClean="0"/>
            <a:t>Up to 40 Minutes</a:t>
          </a:r>
          <a:endParaRPr lang="en-US" sz="2500" kern="1200" dirty="0"/>
        </a:p>
      </dsp:txBody>
      <dsp:txXfrm>
        <a:off x="2927374" y="564963"/>
        <a:ext cx="2374850" cy="1424910"/>
      </dsp:txXfrm>
    </dsp:sp>
    <dsp:sp modelId="{C76AD570-D25D-4DF1-964F-06642558B6D2}">
      <dsp:nvSpPr>
        <dsp:cNvPr id="0" name=""/>
        <dsp:cNvSpPr/>
      </dsp:nvSpPr>
      <dsp:spPr>
        <a:xfrm>
          <a:off x="1193734" y="1988073"/>
          <a:ext cx="5842131" cy="515615"/>
        </a:xfrm>
        <a:custGeom>
          <a:avLst/>
          <a:gdLst/>
          <a:ahLst/>
          <a:cxnLst/>
          <a:rect l="0" t="0" r="0" b="0"/>
          <a:pathLst>
            <a:path>
              <a:moveTo>
                <a:pt x="5842131" y="0"/>
              </a:moveTo>
              <a:lnTo>
                <a:pt x="5842131" y="274907"/>
              </a:lnTo>
              <a:lnTo>
                <a:pt x="0" y="274907"/>
              </a:lnTo>
              <a:lnTo>
                <a:pt x="0" y="51561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68109" y="2243150"/>
        <a:ext cx="293380" cy="5462"/>
      </dsp:txXfrm>
    </dsp:sp>
    <dsp:sp modelId="{5FCAD139-2F03-475E-A5A2-B791F74060AE}">
      <dsp:nvSpPr>
        <dsp:cNvPr id="0" name=""/>
        <dsp:cNvSpPr/>
      </dsp:nvSpPr>
      <dsp:spPr>
        <a:xfrm>
          <a:off x="5848440" y="564963"/>
          <a:ext cx="2374850" cy="142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Speaking:</a:t>
          </a:r>
        </a:p>
        <a:p>
          <a:pPr lvl="0" algn="ctr" defTabSz="1111250">
            <a:lnSpc>
              <a:spcPct val="90000"/>
            </a:lnSpc>
            <a:spcBef>
              <a:spcPct val="0"/>
            </a:spcBef>
            <a:spcAft>
              <a:spcPct val="35000"/>
            </a:spcAft>
          </a:pPr>
          <a:r>
            <a:rPr lang="en-US" sz="2500" kern="1200" dirty="0" smtClean="0"/>
            <a:t>Up to 30 Minutes</a:t>
          </a:r>
          <a:endParaRPr lang="en-US" sz="2500" kern="1200" dirty="0"/>
        </a:p>
      </dsp:txBody>
      <dsp:txXfrm>
        <a:off x="5848440" y="564963"/>
        <a:ext cx="2374850" cy="1424910"/>
      </dsp:txXfrm>
    </dsp:sp>
    <dsp:sp modelId="{274241DB-25ED-44C9-BB3F-9500629F6DC2}">
      <dsp:nvSpPr>
        <dsp:cNvPr id="0" name=""/>
        <dsp:cNvSpPr/>
      </dsp:nvSpPr>
      <dsp:spPr>
        <a:xfrm>
          <a:off x="2379359" y="3202824"/>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23511" y="3245813"/>
        <a:ext cx="27310" cy="5462"/>
      </dsp:txXfrm>
    </dsp:sp>
    <dsp:sp modelId="{28079099-A818-4F87-AC7E-55BBD44B2792}">
      <dsp:nvSpPr>
        <dsp:cNvPr id="0" name=""/>
        <dsp:cNvSpPr/>
      </dsp:nvSpPr>
      <dsp:spPr>
        <a:xfrm>
          <a:off x="6308" y="2536089"/>
          <a:ext cx="2374850" cy="142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Writing:</a:t>
          </a:r>
        </a:p>
        <a:p>
          <a:pPr lvl="0" algn="ctr" defTabSz="1111250">
            <a:lnSpc>
              <a:spcPct val="90000"/>
            </a:lnSpc>
            <a:spcBef>
              <a:spcPct val="0"/>
            </a:spcBef>
            <a:spcAft>
              <a:spcPct val="35000"/>
            </a:spcAft>
          </a:pPr>
          <a:r>
            <a:rPr lang="en-US" sz="2500" kern="1200" dirty="0" smtClean="0"/>
            <a:t>Up to 65 Minutes</a:t>
          </a:r>
          <a:endParaRPr lang="en-US" sz="2500" kern="1200" dirty="0"/>
        </a:p>
      </dsp:txBody>
      <dsp:txXfrm>
        <a:off x="6308" y="2536089"/>
        <a:ext cx="2374850" cy="1424910"/>
      </dsp:txXfrm>
    </dsp:sp>
    <dsp:sp modelId="{180ECAE9-BEFA-4710-9955-19F6703A1144}">
      <dsp:nvSpPr>
        <dsp:cNvPr id="0" name=""/>
        <dsp:cNvSpPr/>
      </dsp:nvSpPr>
      <dsp:spPr>
        <a:xfrm>
          <a:off x="2927374" y="2536089"/>
          <a:ext cx="2374850" cy="142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dirty="0" smtClean="0">
              <a:solidFill>
                <a:srgbClr val="FF0000"/>
              </a:solidFill>
            </a:rPr>
            <a:t>Complete Test:</a:t>
          </a:r>
        </a:p>
        <a:p>
          <a:pPr lvl="0" algn="ctr" defTabSz="1111250">
            <a:lnSpc>
              <a:spcPct val="90000"/>
            </a:lnSpc>
            <a:spcBef>
              <a:spcPct val="0"/>
            </a:spcBef>
            <a:spcAft>
              <a:spcPct val="35000"/>
            </a:spcAft>
          </a:pPr>
          <a:r>
            <a:rPr lang="en-US" sz="2500" b="1" kern="1200" dirty="0" smtClean="0">
              <a:solidFill>
                <a:srgbClr val="FF0000"/>
              </a:solidFill>
            </a:rPr>
            <a:t>Up to 170 Minutes</a:t>
          </a:r>
          <a:endParaRPr lang="en-US" sz="2500" b="1" kern="1200" dirty="0">
            <a:solidFill>
              <a:srgbClr val="FF0000"/>
            </a:solidFill>
          </a:endParaRPr>
        </a:p>
      </dsp:txBody>
      <dsp:txXfrm>
        <a:off x="2927374" y="2536089"/>
        <a:ext cx="2374850" cy="142491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7B225F1-B233-4288-96E0-0A1CA10FFC29}" type="datetimeFigureOut">
              <a:rPr lang="en-US" smtClean="0"/>
              <a:t>11/7/2018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4B443B7-88C0-4CEC-AA91-64653B507B02}" type="slidenum">
              <a:rPr lang="en-US" smtClean="0"/>
              <a:t>‹#›</a:t>
            </a:fld>
            <a:endParaRPr lang="en-US"/>
          </a:p>
        </p:txBody>
      </p:sp>
    </p:spTree>
    <p:extLst>
      <p:ext uri="{BB962C8B-B14F-4D97-AF65-F5344CB8AC3E}">
        <p14:creationId xmlns:p14="http://schemas.microsoft.com/office/powerpoint/2010/main" val="1155683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3FD351-D9B5-4BCB-A390-423DFECA025B}" type="datetimeFigureOut">
              <a:rPr lang="en-US" smtClean="0"/>
              <a:t>11/7/2018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7E5A9C2-D9BF-4E40-836C-C5DBC65C61A5}" type="slidenum">
              <a:rPr lang="en-US" smtClean="0"/>
              <a:t>‹#›</a:t>
            </a:fld>
            <a:endParaRPr lang="en-US"/>
          </a:p>
        </p:txBody>
      </p:sp>
    </p:spTree>
    <p:extLst>
      <p:ext uri="{BB962C8B-B14F-4D97-AF65-F5344CB8AC3E}">
        <p14:creationId xmlns:p14="http://schemas.microsoft.com/office/powerpoint/2010/main" val="1936147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DRC INSIGHT is also the test platform for WIDA Screener Online.</a:t>
            </a:r>
            <a:endParaRPr lang="en-US" dirty="0"/>
          </a:p>
        </p:txBody>
      </p:sp>
      <p:sp>
        <p:nvSpPr>
          <p:cNvPr id="4" name="Slide Number Placeholder 3"/>
          <p:cNvSpPr>
            <a:spLocks noGrp="1"/>
          </p:cNvSpPr>
          <p:nvPr>
            <p:ph type="sldNum" sz="quarter" idx="10"/>
          </p:nvPr>
        </p:nvSpPr>
        <p:spPr/>
        <p:txBody>
          <a:bodyPr/>
          <a:lstStyle/>
          <a:p>
            <a:fld id="{17E5A9C2-D9BF-4E40-836C-C5DBC65C61A5}" type="slidenum">
              <a:rPr lang="en-US" smtClean="0"/>
              <a:t>5</a:t>
            </a:fld>
            <a:endParaRPr lang="en-US"/>
          </a:p>
        </p:txBody>
      </p:sp>
    </p:spTree>
    <p:extLst>
      <p:ext uri="{BB962C8B-B14F-4D97-AF65-F5344CB8AC3E}">
        <p14:creationId xmlns:p14="http://schemas.microsoft.com/office/powerpoint/2010/main" val="3336738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Alternate ACCESS takes a variable</a:t>
            </a:r>
            <a:r>
              <a:rPr lang="en-US" baseline="0" dirty="0" smtClean="0"/>
              <a:t> amount of time to administer based on domain, grade level, and student ability. </a:t>
            </a:r>
            <a:endParaRPr lang="en-US" dirty="0"/>
          </a:p>
        </p:txBody>
      </p:sp>
      <p:sp>
        <p:nvSpPr>
          <p:cNvPr id="4" name="Slide Number Placeholder 3"/>
          <p:cNvSpPr>
            <a:spLocks noGrp="1"/>
          </p:cNvSpPr>
          <p:nvPr>
            <p:ph type="sldNum" sz="quarter" idx="10"/>
          </p:nvPr>
        </p:nvSpPr>
        <p:spPr/>
        <p:txBody>
          <a:bodyPr/>
          <a:lstStyle/>
          <a:p>
            <a:fld id="{17E5A9C2-D9BF-4E40-836C-C5DBC65C61A5}" type="slidenum">
              <a:rPr lang="en-US" smtClean="0"/>
              <a:t>42</a:t>
            </a:fld>
            <a:endParaRPr lang="en-US"/>
          </a:p>
        </p:txBody>
      </p:sp>
    </p:spTree>
    <p:extLst>
      <p:ext uri="{BB962C8B-B14F-4D97-AF65-F5344CB8AC3E}">
        <p14:creationId xmlns:p14="http://schemas.microsoft.com/office/powerpoint/2010/main" val="3325471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Contact Elizabeth Warren to be added to the listserv.</a:t>
            </a:r>
            <a:endParaRPr lang="en-US" dirty="0"/>
          </a:p>
        </p:txBody>
      </p:sp>
      <p:sp>
        <p:nvSpPr>
          <p:cNvPr id="4" name="Slide Number Placeholder 3"/>
          <p:cNvSpPr>
            <a:spLocks noGrp="1"/>
          </p:cNvSpPr>
          <p:nvPr>
            <p:ph type="sldNum" sz="quarter" idx="10"/>
          </p:nvPr>
        </p:nvSpPr>
        <p:spPr/>
        <p:txBody>
          <a:bodyPr/>
          <a:lstStyle/>
          <a:p>
            <a:fld id="{17E5A9C2-D9BF-4E40-836C-C5DBC65C61A5}" type="slidenum">
              <a:rPr lang="en-US" smtClean="0"/>
              <a:t>7</a:t>
            </a:fld>
            <a:endParaRPr lang="en-US"/>
          </a:p>
        </p:txBody>
      </p:sp>
    </p:spTree>
    <p:extLst>
      <p:ext uri="{BB962C8B-B14F-4D97-AF65-F5344CB8AC3E}">
        <p14:creationId xmlns:p14="http://schemas.microsoft.com/office/powerpoint/2010/main" val="1254922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https://wida.wisc.edu/memberships/consortium/ok</a:t>
            </a:r>
            <a:endParaRPr lang="en-US" dirty="0"/>
          </a:p>
        </p:txBody>
      </p:sp>
      <p:sp>
        <p:nvSpPr>
          <p:cNvPr id="4" name="Slide Number Placeholder 3"/>
          <p:cNvSpPr>
            <a:spLocks noGrp="1"/>
          </p:cNvSpPr>
          <p:nvPr>
            <p:ph type="sldNum" sz="quarter" idx="10"/>
          </p:nvPr>
        </p:nvSpPr>
        <p:spPr/>
        <p:txBody>
          <a:bodyPr/>
          <a:lstStyle/>
          <a:p>
            <a:fld id="{17E5A9C2-D9BF-4E40-836C-C5DBC65C61A5}" type="slidenum">
              <a:rPr lang="en-US" smtClean="0"/>
              <a:t>8</a:t>
            </a:fld>
            <a:endParaRPr lang="en-US"/>
          </a:p>
        </p:txBody>
      </p:sp>
    </p:spTree>
    <p:extLst>
      <p:ext uri="{BB962C8B-B14F-4D97-AF65-F5344CB8AC3E}">
        <p14:creationId xmlns:p14="http://schemas.microsoft.com/office/powerpoint/2010/main" val="4136738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For students with disabilities who cannot take all test domains, an Overall/Composite score will be factored</a:t>
            </a:r>
            <a:r>
              <a:rPr lang="en-US" baseline="0" dirty="0" smtClean="0"/>
              <a:t> by the Office of Accountability using a formula provided by WIDA. Exit decisions should be made using this factored Overall/Composite score. </a:t>
            </a:r>
            <a:endParaRPr lang="en-US" dirty="0"/>
          </a:p>
        </p:txBody>
      </p:sp>
      <p:sp>
        <p:nvSpPr>
          <p:cNvPr id="4" name="Slide Number Placeholder 3"/>
          <p:cNvSpPr>
            <a:spLocks noGrp="1"/>
          </p:cNvSpPr>
          <p:nvPr>
            <p:ph type="sldNum" sz="quarter" idx="10"/>
          </p:nvPr>
        </p:nvSpPr>
        <p:spPr/>
        <p:txBody>
          <a:bodyPr/>
          <a:lstStyle/>
          <a:p>
            <a:fld id="{17E5A9C2-D9BF-4E40-836C-C5DBC65C61A5}" type="slidenum">
              <a:rPr lang="en-US" smtClean="0"/>
              <a:t>11</a:t>
            </a:fld>
            <a:endParaRPr lang="en-US"/>
          </a:p>
        </p:txBody>
      </p:sp>
    </p:spTree>
    <p:extLst>
      <p:ext uri="{BB962C8B-B14F-4D97-AF65-F5344CB8AC3E}">
        <p14:creationId xmlns:p14="http://schemas.microsoft.com/office/powerpoint/2010/main" val="2429918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Only Kindergarten ACCESS and Alternate ACCESS require TAs</a:t>
            </a:r>
            <a:r>
              <a:rPr lang="en-US" baseline="0" dirty="0" smtClean="0"/>
              <a:t> to score student responses. </a:t>
            </a:r>
            <a:endParaRPr lang="en-US" dirty="0"/>
          </a:p>
        </p:txBody>
      </p:sp>
      <p:sp>
        <p:nvSpPr>
          <p:cNvPr id="4" name="Slide Number Placeholder 3"/>
          <p:cNvSpPr>
            <a:spLocks noGrp="1"/>
          </p:cNvSpPr>
          <p:nvPr>
            <p:ph type="sldNum" sz="quarter" idx="10"/>
          </p:nvPr>
        </p:nvSpPr>
        <p:spPr/>
        <p:txBody>
          <a:bodyPr/>
          <a:lstStyle/>
          <a:p>
            <a:fld id="{17E5A9C2-D9BF-4E40-836C-C5DBC65C61A5}" type="slidenum">
              <a:rPr lang="en-US" smtClean="0"/>
              <a:t>16</a:t>
            </a:fld>
            <a:endParaRPr lang="en-US"/>
          </a:p>
        </p:txBody>
      </p:sp>
    </p:spTree>
    <p:extLst>
      <p:ext uri="{BB962C8B-B14F-4D97-AF65-F5344CB8AC3E}">
        <p14:creationId xmlns:p14="http://schemas.microsoft.com/office/powerpoint/2010/main" val="3591754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No one will need to take the ACCESS Paper-Based Grades 1-12 training course, as Oklahoma is an ACCESS 2.0 Online-Only state.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7E5A9C2-D9BF-4E40-836C-C5DBC65C61A5}" type="slidenum">
              <a:rPr lang="en-US" smtClean="0"/>
              <a:t>18</a:t>
            </a:fld>
            <a:endParaRPr lang="en-US"/>
          </a:p>
        </p:txBody>
      </p:sp>
    </p:spTree>
    <p:extLst>
      <p:ext uri="{BB962C8B-B14F-4D97-AF65-F5344CB8AC3E}">
        <p14:creationId xmlns:p14="http://schemas.microsoft.com/office/powerpoint/2010/main" val="1955592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All of the Technology Coordinator documents can also be found in the Download Library. </a:t>
            </a:r>
            <a:endParaRPr lang="en-US" dirty="0"/>
          </a:p>
        </p:txBody>
      </p:sp>
      <p:sp>
        <p:nvSpPr>
          <p:cNvPr id="4" name="Slide Number Placeholder 3"/>
          <p:cNvSpPr>
            <a:spLocks noGrp="1"/>
          </p:cNvSpPr>
          <p:nvPr>
            <p:ph type="sldNum" sz="quarter" idx="10"/>
          </p:nvPr>
        </p:nvSpPr>
        <p:spPr/>
        <p:txBody>
          <a:bodyPr/>
          <a:lstStyle/>
          <a:p>
            <a:fld id="{17E5A9C2-D9BF-4E40-836C-C5DBC65C61A5}" type="slidenum">
              <a:rPr lang="en-US" smtClean="0"/>
              <a:t>23</a:t>
            </a:fld>
            <a:endParaRPr lang="en-US"/>
          </a:p>
        </p:txBody>
      </p:sp>
    </p:spTree>
    <p:extLst>
      <p:ext uri="{BB962C8B-B14F-4D97-AF65-F5344CB8AC3E}">
        <p14:creationId xmlns:p14="http://schemas.microsoft.com/office/powerpoint/2010/main" val="442372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Requests must be submitted to the Office of Assessment by December</a:t>
            </a:r>
            <a:r>
              <a:rPr lang="en-US" baseline="0" dirty="0" smtClean="0"/>
              <a:t> 1, 2018. They should be emailed to both Elizabeth Warren and </a:t>
            </a:r>
            <a:r>
              <a:rPr lang="en-US" baseline="0" dirty="0" err="1" smtClean="0"/>
              <a:t>Yuseli</a:t>
            </a:r>
            <a:r>
              <a:rPr lang="en-US" baseline="0" dirty="0" smtClean="0"/>
              <a:t> Freire. Responses will be provided on a case-by-case basis by March 1, 2019.</a:t>
            </a:r>
            <a:endParaRPr lang="en-US" dirty="0"/>
          </a:p>
        </p:txBody>
      </p:sp>
      <p:sp>
        <p:nvSpPr>
          <p:cNvPr id="4" name="Slide Number Placeholder 3"/>
          <p:cNvSpPr>
            <a:spLocks noGrp="1"/>
          </p:cNvSpPr>
          <p:nvPr>
            <p:ph type="sldNum" sz="quarter" idx="10"/>
          </p:nvPr>
        </p:nvSpPr>
        <p:spPr/>
        <p:txBody>
          <a:bodyPr/>
          <a:lstStyle/>
          <a:p>
            <a:fld id="{17E5A9C2-D9BF-4E40-836C-C5DBC65C61A5}" type="slidenum">
              <a:rPr lang="en-US" smtClean="0"/>
              <a:t>25</a:t>
            </a:fld>
            <a:endParaRPr lang="en-US"/>
          </a:p>
        </p:txBody>
      </p:sp>
    </p:spTree>
    <p:extLst>
      <p:ext uri="{BB962C8B-B14F-4D97-AF65-F5344CB8AC3E}">
        <p14:creationId xmlns:p14="http://schemas.microsoft.com/office/powerpoint/2010/main" val="411736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Anyone</a:t>
            </a:r>
            <a:r>
              <a:rPr lang="en-US" baseline="0" dirty="0" smtClean="0"/>
              <a:t> who is not subscribed to the listserv and wishes to be, and/or wishes to get the message with the registration links can email Elizabeth Warren and </a:t>
            </a:r>
            <a:r>
              <a:rPr lang="en-US" baseline="0" dirty="0" err="1" smtClean="0"/>
              <a:t>Yuseli</a:t>
            </a:r>
            <a:r>
              <a:rPr lang="en-US" baseline="0" dirty="0" smtClean="0"/>
              <a:t> Freire. Contact info will be provided at the end of the webinar, and is available on the ELPA/WIDA page of the OSDE website. </a:t>
            </a:r>
            <a:endParaRPr lang="en-US" dirty="0"/>
          </a:p>
        </p:txBody>
      </p:sp>
      <p:sp>
        <p:nvSpPr>
          <p:cNvPr id="4" name="Slide Number Placeholder 3"/>
          <p:cNvSpPr>
            <a:spLocks noGrp="1"/>
          </p:cNvSpPr>
          <p:nvPr>
            <p:ph type="sldNum" sz="quarter" idx="10"/>
          </p:nvPr>
        </p:nvSpPr>
        <p:spPr/>
        <p:txBody>
          <a:bodyPr/>
          <a:lstStyle/>
          <a:p>
            <a:fld id="{17E5A9C2-D9BF-4E40-836C-C5DBC65C61A5}" type="slidenum">
              <a:rPr lang="en-US" smtClean="0"/>
              <a:t>35</a:t>
            </a:fld>
            <a:endParaRPr lang="en-US"/>
          </a:p>
        </p:txBody>
      </p:sp>
    </p:spTree>
    <p:extLst>
      <p:ext uri="{BB962C8B-B14F-4D97-AF65-F5344CB8AC3E}">
        <p14:creationId xmlns:p14="http://schemas.microsoft.com/office/powerpoint/2010/main" val="365229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600450"/>
            <a:ext cx="6400800" cy="203835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cxnSp>
        <p:nvCxnSpPr>
          <p:cNvPr id="8" name="Straight Connector 7"/>
          <p:cNvCxnSpPr/>
          <p:nvPr userDrawn="1"/>
        </p:nvCxnSpPr>
        <p:spPr>
          <a:xfrm>
            <a:off x="1535546" y="3284682"/>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cxnSp>
        <p:nvCxnSpPr>
          <p:cNvPr id="7" name="Straight Connector 6"/>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cxnSp>
        <p:nvCxnSpPr>
          <p:cNvPr id="8" name="Straight Connector 7"/>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cxnSp>
        <p:nvCxnSpPr>
          <p:cNvPr id="10" name="Straight Connector 9"/>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cxnSp>
        <p:nvCxnSpPr>
          <p:cNvPr id="6" name="Straight Connector 5"/>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884490" cy="365125"/>
          </a:xfrm>
          <a:prstGeom prst="rect">
            <a:avLst/>
          </a:prstGeom>
        </p:spPr>
        <p:txBody>
          <a:bodyPr vert="horz" lIns="91440" tIns="45720" rIns="91440" bIns="45720" rtlCol="0" anchor="ctr"/>
          <a:lstStyle>
            <a:lvl1pPr algn="l">
              <a:defRPr sz="1200">
                <a:solidFill>
                  <a:srgbClr val="D9D9D9"/>
                </a:solidFill>
              </a:defRPr>
            </a:lvl1pPr>
          </a:lstStyle>
          <a:p>
            <a:fld id="{68C2560D-EC28-3B41-86E8-18F1CE0113B4}" type="datetimeFigureOut">
              <a:rPr lang="en-US" smtClean="0"/>
              <a:pPr/>
              <a:t>11/7/2018</a:t>
            </a:fld>
            <a:endParaRPr lang="en-US"/>
          </a:p>
        </p:txBody>
      </p:sp>
      <p:sp>
        <p:nvSpPr>
          <p:cNvPr id="5" name="Footer Placeholder 4"/>
          <p:cNvSpPr>
            <a:spLocks noGrp="1"/>
          </p:cNvSpPr>
          <p:nvPr>
            <p:ph type="ftr" sz="quarter" idx="3"/>
          </p:nvPr>
        </p:nvSpPr>
        <p:spPr>
          <a:xfrm>
            <a:off x="1341690" y="6356350"/>
            <a:ext cx="4811282" cy="365125"/>
          </a:xfrm>
          <a:prstGeom prst="rect">
            <a:avLst/>
          </a:prstGeom>
        </p:spPr>
        <p:txBody>
          <a:bodyPr vert="horz" lIns="91440" tIns="45720" rIns="91440" bIns="45720" rtlCol="0" anchor="ctr"/>
          <a:lstStyle>
            <a:lvl1pPr algn="ctr">
              <a:defRPr sz="1200">
                <a:solidFill>
                  <a:srgbClr val="D9D9D9"/>
                </a:solidFill>
              </a:defRPr>
            </a:lvl1pPr>
          </a:lstStyle>
          <a:p>
            <a:endParaRPr lang="en-US"/>
          </a:p>
        </p:txBody>
      </p:sp>
      <p:sp>
        <p:nvSpPr>
          <p:cNvPr id="6" name="Slide Number Placeholder 5"/>
          <p:cNvSpPr>
            <a:spLocks noGrp="1"/>
          </p:cNvSpPr>
          <p:nvPr>
            <p:ph type="sldNum" sz="quarter" idx="4"/>
          </p:nvPr>
        </p:nvSpPr>
        <p:spPr>
          <a:xfrm>
            <a:off x="0" y="6356350"/>
            <a:ext cx="273465" cy="365125"/>
          </a:xfrm>
          <a:prstGeom prst="rect">
            <a:avLst/>
          </a:prstGeom>
        </p:spPr>
        <p:txBody>
          <a:bodyPr vert="horz" lIns="91440" tIns="45720" rIns="91440" bIns="45720" rtlCol="0" anchor="ctr"/>
          <a:lstStyle>
            <a:lvl1pPr algn="ctr">
              <a:defRPr sz="1200">
                <a:solidFill>
                  <a:schemeClr val="bg1">
                    <a:lumMod val="85000"/>
                  </a:schemeClr>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bg2">
              <a:lumMod val="25000"/>
            </a:schemeClr>
          </a:solidFill>
          <a:latin typeface="Tw Cen MT"/>
          <a:ea typeface="+mj-ea"/>
          <a:cs typeface="Tw Cen MT"/>
        </a:defRPr>
      </a:lvl1pPr>
    </p:titleStyle>
    <p:bodyStyle>
      <a:lvl1pPr marL="342900" indent="-342900" algn="l" defTabSz="457200" rtl="0" eaLnBrk="1" latinLnBrk="0" hangingPunct="1">
        <a:spcBef>
          <a:spcPct val="20000"/>
        </a:spcBef>
        <a:buFont typeface="Arial"/>
        <a:buChar char="•"/>
        <a:defRPr sz="32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sde.ok.gov/sites/ok.gov.sde/files/18-19FINALEdits_EL%20FAQ.pdf" TargetMode="External"/><Relationship Id="rId2" Type="http://schemas.openxmlformats.org/officeDocument/2006/relationships/hyperlink" Target="https://wida.wisc.edu/sites/default/files/id-placement/OK-ID-Placement-Guidance.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ida.wisc.edu/sites/default/files/checklists/OK-online-checklist.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ida.wisc.edu/sites/default/files/resource/ACCESS-Accessibility-Accommodations-Supplement.pdf" TargetMode="External"/><Relationship Id="rId2" Type="http://schemas.openxmlformats.org/officeDocument/2006/relationships/hyperlink" Target="https://wida.wisc.edu/sites/default/files/checklists/OK-online-checklist.pdf" TargetMode="External"/><Relationship Id="rId1" Type="http://schemas.openxmlformats.org/officeDocument/2006/relationships/slideLayout" Target="../slideLayouts/slideLayout2.xml"/><Relationship Id="rId4" Type="http://schemas.openxmlformats.org/officeDocument/2006/relationships/hyperlink" Target="https://portal.wida.us/client/TrainingToolkit/index.aspx"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ida.wisc.edu/sites/default/files/resource/ACCESS-Accessibility-Accommodations-Supplement.pdf" TargetMode="External"/><Relationship Id="rId2" Type="http://schemas.openxmlformats.org/officeDocument/2006/relationships/hyperlink" Target="https://wida.wisc.edu/sites/default/files/checklists/OK-online-checklist.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sde.ok.gov/sde/sites/ok.gov.sde/files/Form%20U-A-Unique%20Accommodation%20Request%20Form%20for%20ACCESS%20Testing_2.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sde.ok.gov/sde/sites/ok.gov.sde/files/documents/files/OK%20-%20WIDA_flyer_accounts.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ida.wisc.edu/sites/default/files/resource/Kinder-ACCESS-Accommodations-Checklist.pdf" TargetMode="External"/><Relationship Id="rId2" Type="http://schemas.openxmlformats.org/officeDocument/2006/relationships/hyperlink" Target="https://wida.wisc.edu/sites/default/files/resource/ACCESS-Accessibility-Accommodations-Supplement.pdf" TargetMode="External"/><Relationship Id="rId1" Type="http://schemas.openxmlformats.org/officeDocument/2006/relationships/slideLayout" Target="../slideLayouts/slideLayout2.xml"/><Relationship Id="rId5" Type="http://schemas.openxmlformats.org/officeDocument/2006/relationships/hyperlink" Target="https://wida.wisc.edu/sites/default/files/resource/Alt-ACCESS-Accommodations-Checklist.pdf" TargetMode="External"/><Relationship Id="rId4" Type="http://schemas.openxmlformats.org/officeDocument/2006/relationships/hyperlink" Target="https://wida.wisc.edu/sites/default/files/resource/ACCESS-Online-Accommodations-Checklist.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sde.ok.gov/sde/sites/ok.gov.sde/files/documents/files/OK%20-%20WIDA_flyer_account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portal.wida.us/get.aspx?id=2345"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assets.drcedirect.com/States/WIDA/Tutorials/Student/201707-html5/index.html" TargetMode="External"/><Relationship Id="rId3" Type="http://schemas.openxmlformats.org/officeDocument/2006/relationships/hyperlink" Target="https://wida.wisc.edu/sites/default/files/resource/ACCESS-Writing-Test-Tips.pdf" TargetMode="External"/><Relationship Id="rId7" Type="http://schemas.openxmlformats.org/officeDocument/2006/relationships/hyperlink" Target="https://wida.wisc.edu/sites/default/files/resource/ACCESS-Online-Speaking-Guidance-Gr-6-12.pdf" TargetMode="External"/><Relationship Id="rId2" Type="http://schemas.openxmlformats.org/officeDocument/2006/relationships/hyperlink" Target="https://wida.wisc.edu/sites/default/files/resource/ACCESS-Online-Getting-Ready.pdf" TargetMode="External"/><Relationship Id="rId1" Type="http://schemas.openxmlformats.org/officeDocument/2006/relationships/slideLayout" Target="../slideLayouts/slideLayout2.xml"/><Relationship Id="rId6" Type="http://schemas.openxmlformats.org/officeDocument/2006/relationships/hyperlink" Target="https://wida.wisc.edu/sites/default/files/resource/ACCESS-Online-Speaking-Guidance-Gr-4-5.pdf" TargetMode="External"/><Relationship Id="rId5" Type="http://schemas.openxmlformats.org/officeDocument/2006/relationships/hyperlink" Target="https://wida.wisc.edu/sites/default/files/resource/ACCESS-Online-Speaking-Guidance-Gr-1-3.pdf" TargetMode="External"/><Relationship Id="rId4" Type="http://schemas.openxmlformats.org/officeDocument/2006/relationships/hyperlink" Target="wida.wisc.edu/assess/access/preparing-students" TargetMode="External"/><Relationship Id="rId9" Type="http://schemas.openxmlformats.org/officeDocument/2006/relationships/hyperlink" Target="https://wbte.drcedirect.com/WIDA/portals/wida/ott2?index=3&amp;adminId=596372&amp;displayOTT=Sample+Items&amp;display=Sample+Item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ida.wisc.edu/sites/default/files/resource/My-Child-ELL-flyer-SPANISH.pdf?" TargetMode="External"/><Relationship Id="rId2" Type="http://schemas.openxmlformats.org/officeDocument/2006/relationships/hyperlink" Target="https://wida.wisc.edu/sites/default/files/resource/My-Child-is-an-ELL-Flyer-English.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drcedirect.com/all/eca-portal-ui/welcome/WIDA" TargetMode="External"/><Relationship Id="rId2" Type="http://schemas.openxmlformats.org/officeDocument/2006/relationships/hyperlink" Target="https://wida.wisc.edu/memberships/consortium/ok"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s://wida.wisc.edu/sites/default/files/state-specific-directions/OK-State-Specific-Directions.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yuseli.Freire@sde.ok.gov" TargetMode="External"/><Relationship Id="rId2" Type="http://schemas.openxmlformats.org/officeDocument/2006/relationships/hyperlink" Target="mailto:elizabeth.warren@sde.ok.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ida.wisc.edu/memberships/consortium/o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drcedirect.com/all/eca-portal-ui/welcome/WIDA"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file:///C:\Users\303093\Downloads\What's-New-with-ACCESS.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ida.wisc.edu/memberships/consortium/o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sde.ok.gov/sde/sites/ok.gov.sde/files/18-19FINALEdits_EL%20FAQ.pdf" TargetMode="External"/><Relationship Id="rId4" Type="http://schemas.openxmlformats.org/officeDocument/2006/relationships/hyperlink" Target="https://sde.ok.gov/english-language-proficiency-assessment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ida.wisc.edu/memberships/consortium/o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hyperlink" Target="https://portal.wida.us/client/documents/WIDASecurePortalUserGuide.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72145" cy="6855748"/>
          </a:xfrm>
          <a:prstGeom prst="rect">
            <a:avLst/>
          </a:prstGeom>
        </p:spPr>
      </p:pic>
    </p:spTree>
    <p:extLst>
      <p:ext uri="{BB962C8B-B14F-4D97-AF65-F5344CB8AC3E}">
        <p14:creationId xmlns:p14="http://schemas.microsoft.com/office/powerpoint/2010/main" val="739358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How Do I Identify Which Students </a:t>
            </a:r>
            <a:br>
              <a:rPr lang="en-US" dirty="0" smtClean="0"/>
            </a:br>
            <a:r>
              <a:rPr lang="en-US" dirty="0" smtClean="0"/>
              <a:t>Need ACCESS Testing?</a:t>
            </a:r>
            <a:endParaRPr lang="en-US" dirty="0"/>
          </a:p>
        </p:txBody>
      </p:sp>
      <p:sp>
        <p:nvSpPr>
          <p:cNvPr id="3" name="Content Placeholder 2"/>
          <p:cNvSpPr>
            <a:spLocks noGrp="1"/>
          </p:cNvSpPr>
          <p:nvPr>
            <p:ph idx="1"/>
          </p:nvPr>
        </p:nvSpPr>
        <p:spPr/>
        <p:txBody>
          <a:bodyPr>
            <a:normAutofit/>
          </a:bodyPr>
          <a:lstStyle/>
          <a:p>
            <a:r>
              <a:rPr lang="en-US" sz="3400" dirty="0" smtClean="0"/>
              <a:t>Review Oklahoma’s </a:t>
            </a:r>
            <a:r>
              <a:rPr lang="en-US" sz="3400" dirty="0" smtClean="0">
                <a:hlinkClick r:id="rId2"/>
              </a:rPr>
              <a:t>Identification and Placement Guidance</a:t>
            </a:r>
            <a:r>
              <a:rPr lang="en-US" sz="3400" dirty="0" smtClean="0"/>
              <a:t> on our member page of the WIDA website.</a:t>
            </a:r>
          </a:p>
          <a:p>
            <a:pPr marL="0" indent="0">
              <a:buNone/>
            </a:pPr>
            <a:r>
              <a:rPr lang="en-US" sz="3400" dirty="0" smtClean="0"/>
              <a:t> </a:t>
            </a:r>
          </a:p>
          <a:p>
            <a:r>
              <a:rPr lang="en-US" sz="3400" dirty="0" smtClean="0"/>
              <a:t>Further EL identification and placement testing info can be found in OSDE’s </a:t>
            </a:r>
            <a:r>
              <a:rPr lang="en-US" sz="3400" dirty="0" smtClean="0">
                <a:hlinkClick r:id="rId3"/>
              </a:rPr>
              <a:t>2018-2019 EL/WIDA FAQ</a:t>
            </a:r>
            <a:r>
              <a:rPr lang="en-US" sz="3400" dirty="0" smtClean="0"/>
              <a:t>.</a:t>
            </a:r>
            <a:endParaRPr lang="en-US" sz="3400" dirty="0"/>
          </a:p>
        </p:txBody>
      </p:sp>
    </p:spTree>
    <p:extLst>
      <p:ext uri="{BB962C8B-B14F-4D97-AF65-F5344CB8AC3E}">
        <p14:creationId xmlns:p14="http://schemas.microsoft.com/office/powerpoint/2010/main" val="231465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ELs Still Need to Take ACCESS?</a:t>
            </a:r>
            <a:endParaRPr lang="en-US" dirty="0"/>
          </a:p>
        </p:txBody>
      </p:sp>
      <p:sp>
        <p:nvSpPr>
          <p:cNvPr id="3" name="Content Placeholder 2"/>
          <p:cNvSpPr>
            <a:spLocks noGrp="1"/>
          </p:cNvSpPr>
          <p:nvPr>
            <p:ph idx="1"/>
          </p:nvPr>
        </p:nvSpPr>
        <p:spPr/>
        <p:txBody>
          <a:bodyPr/>
          <a:lstStyle/>
          <a:p>
            <a:r>
              <a:rPr lang="en-US" dirty="0"/>
              <a:t>S</a:t>
            </a:r>
            <a:r>
              <a:rPr lang="en-US" dirty="0" smtClean="0"/>
              <a:t>tudents who have been identified as EL via the EL screening process </a:t>
            </a:r>
            <a:r>
              <a:rPr lang="en-US" u="sng" dirty="0" smtClean="0"/>
              <a:t>must</a:t>
            </a:r>
            <a:r>
              <a:rPr lang="en-US" dirty="0" smtClean="0"/>
              <a:t> take the appropriate ACCESS test each spring until they either:</a:t>
            </a:r>
          </a:p>
          <a:p>
            <a:pPr lvl="1"/>
            <a:r>
              <a:rPr lang="en-US" dirty="0" smtClean="0"/>
              <a:t>Hit the automatic exit criteria of 4.8 or above on Overall/Composite*, </a:t>
            </a:r>
            <a:r>
              <a:rPr lang="en-US" b="1" u="sng" dirty="0" smtClean="0"/>
              <a:t>or</a:t>
            </a:r>
          </a:p>
          <a:p>
            <a:pPr lvl="1"/>
            <a:r>
              <a:rPr lang="en-US" dirty="0" smtClean="0"/>
              <a:t>Score within the ELP band on ACCESS, are found to be eligible for an ELP band committee, and are exited by the committee.</a:t>
            </a:r>
            <a:endParaRPr lang="en-US" dirty="0"/>
          </a:p>
        </p:txBody>
      </p:sp>
    </p:spTree>
    <p:extLst>
      <p:ext uri="{BB962C8B-B14F-4D97-AF65-F5344CB8AC3E}">
        <p14:creationId xmlns:p14="http://schemas.microsoft.com/office/powerpoint/2010/main" val="3582260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How Do I Find Out About </a:t>
            </a:r>
            <a:br>
              <a:rPr lang="en-US" dirty="0" smtClean="0"/>
            </a:br>
            <a:r>
              <a:rPr lang="en-US" dirty="0" smtClean="0"/>
              <a:t>My ACCESS Responsibilities?</a:t>
            </a:r>
            <a:endParaRPr lang="en-US" dirty="0"/>
          </a:p>
        </p:txBody>
      </p:sp>
      <p:sp>
        <p:nvSpPr>
          <p:cNvPr id="3" name="Content Placeholder 2"/>
          <p:cNvSpPr>
            <a:spLocks noGrp="1"/>
          </p:cNvSpPr>
          <p:nvPr>
            <p:ph idx="1"/>
          </p:nvPr>
        </p:nvSpPr>
        <p:spPr/>
        <p:txBody>
          <a:bodyPr>
            <a:normAutofit/>
          </a:bodyPr>
          <a:lstStyle/>
          <a:p>
            <a:r>
              <a:rPr lang="en-US" dirty="0" smtClean="0"/>
              <a:t>Read </a:t>
            </a:r>
            <a:r>
              <a:rPr lang="en-US" dirty="0" smtClean="0">
                <a:hlinkClick r:id="rId2"/>
              </a:rPr>
              <a:t>Oklahoma’s ACCESS for ELLs Online Checklist</a:t>
            </a:r>
            <a:r>
              <a:rPr lang="en-US" dirty="0" smtClean="0"/>
              <a:t> for a list of duties for serving in any/all of these roles:</a:t>
            </a:r>
          </a:p>
          <a:p>
            <a:pPr lvl="1"/>
            <a:r>
              <a:rPr lang="en-US" dirty="0" smtClean="0"/>
              <a:t>District Testing Coordinator</a:t>
            </a:r>
          </a:p>
          <a:p>
            <a:pPr lvl="1"/>
            <a:r>
              <a:rPr lang="en-US" dirty="0" smtClean="0"/>
              <a:t>District Technology Coordinator</a:t>
            </a:r>
          </a:p>
          <a:p>
            <a:pPr lvl="1"/>
            <a:r>
              <a:rPr lang="en-US" dirty="0" smtClean="0"/>
              <a:t>School Testing Coordinator </a:t>
            </a:r>
          </a:p>
          <a:p>
            <a:pPr lvl="1"/>
            <a:r>
              <a:rPr lang="en-US" dirty="0" smtClean="0"/>
              <a:t>Test Administrator </a:t>
            </a:r>
          </a:p>
          <a:p>
            <a:r>
              <a:rPr lang="en-US" dirty="0" smtClean="0"/>
              <a:t>Checklist also contains resource links.</a:t>
            </a:r>
            <a:endParaRPr lang="en-US" dirty="0"/>
          </a:p>
        </p:txBody>
      </p:sp>
    </p:spTree>
    <p:extLst>
      <p:ext uri="{BB962C8B-B14F-4D97-AF65-F5344CB8AC3E}">
        <p14:creationId xmlns:p14="http://schemas.microsoft.com/office/powerpoint/2010/main" val="1303933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3600" dirty="0" smtClean="0"/>
              <a:t>What Are Important</a:t>
            </a:r>
            <a:r>
              <a:rPr lang="en-US" sz="3600" dirty="0"/>
              <a:t> </a:t>
            </a:r>
            <a:r>
              <a:rPr lang="en-US" sz="3600" dirty="0" smtClean="0"/>
              <a:t>References </a:t>
            </a:r>
            <a:br>
              <a:rPr lang="en-US" sz="3600" dirty="0" smtClean="0"/>
            </a:br>
            <a:r>
              <a:rPr lang="en-US" sz="3600" dirty="0" smtClean="0"/>
              <a:t>for District and School Testing Coordinators?</a:t>
            </a:r>
            <a:endParaRPr lang="en-US" sz="3600" dirty="0"/>
          </a:p>
        </p:txBody>
      </p:sp>
      <p:sp>
        <p:nvSpPr>
          <p:cNvPr id="3" name="Content Placeholder 2"/>
          <p:cNvSpPr>
            <a:spLocks noGrp="1"/>
          </p:cNvSpPr>
          <p:nvPr>
            <p:ph idx="1"/>
          </p:nvPr>
        </p:nvSpPr>
        <p:spPr/>
        <p:txBody>
          <a:bodyPr>
            <a:normAutofit/>
          </a:bodyPr>
          <a:lstStyle/>
          <a:p>
            <a:r>
              <a:rPr lang="en-US" sz="3600" dirty="0" smtClean="0"/>
              <a:t>For District and School </a:t>
            </a:r>
            <a:r>
              <a:rPr lang="en-US" sz="3600" dirty="0"/>
              <a:t>T</a:t>
            </a:r>
            <a:r>
              <a:rPr lang="en-US" sz="3600" dirty="0" smtClean="0"/>
              <a:t>esting </a:t>
            </a:r>
            <a:r>
              <a:rPr lang="en-US" sz="3600" dirty="0"/>
              <a:t>C</a:t>
            </a:r>
            <a:r>
              <a:rPr lang="en-US" sz="3600" dirty="0" smtClean="0"/>
              <a:t>oordinators:</a:t>
            </a:r>
          </a:p>
          <a:p>
            <a:pPr lvl="1"/>
            <a:r>
              <a:rPr lang="en-US" sz="3000" dirty="0" smtClean="0">
                <a:hlinkClick r:id="rId2"/>
              </a:rPr>
              <a:t>Oklahoma’s ACCESS Checklist</a:t>
            </a:r>
            <a:endParaRPr lang="en-US" sz="3000" dirty="0" smtClean="0"/>
          </a:p>
          <a:p>
            <a:pPr lvl="1"/>
            <a:r>
              <a:rPr lang="en-US" sz="3000" i="1" dirty="0" smtClean="0"/>
              <a:t>District and School Test Coordinator Manual</a:t>
            </a:r>
          </a:p>
          <a:p>
            <a:pPr lvl="1"/>
            <a:r>
              <a:rPr lang="en-US" sz="3000" i="1" dirty="0" smtClean="0">
                <a:hlinkClick r:id="rId3"/>
              </a:rPr>
              <a:t>Accessibility and Accommodations Supplement</a:t>
            </a:r>
            <a:endParaRPr lang="en-US" sz="3000" i="1" dirty="0" smtClean="0"/>
          </a:p>
          <a:p>
            <a:pPr lvl="1"/>
            <a:r>
              <a:rPr lang="en-US" sz="3000" dirty="0" smtClean="0">
                <a:hlinkClick r:id="rId4"/>
              </a:rPr>
              <a:t>Facilitator Toolkit</a:t>
            </a:r>
            <a:endParaRPr lang="en-US" sz="3000" dirty="0" smtClean="0"/>
          </a:p>
          <a:p>
            <a:pPr lvl="1"/>
            <a:r>
              <a:rPr lang="en-US" sz="3000" dirty="0" smtClean="0"/>
              <a:t>Test Administrator and Technology Coordinator training materials</a:t>
            </a:r>
          </a:p>
        </p:txBody>
      </p:sp>
    </p:spTree>
    <p:extLst>
      <p:ext uri="{BB962C8B-B14F-4D97-AF65-F5344CB8AC3E}">
        <p14:creationId xmlns:p14="http://schemas.microsoft.com/office/powerpoint/2010/main" val="2240721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1"/>
            <a:ext cx="8229600" cy="1341438"/>
          </a:xfrm>
        </p:spPr>
        <p:txBody>
          <a:bodyPr>
            <a:normAutofit fontScale="90000"/>
          </a:bodyPr>
          <a:lstStyle/>
          <a:p>
            <a:r>
              <a:rPr lang="en-US" dirty="0"/>
              <a:t>What Are </a:t>
            </a:r>
            <a:r>
              <a:rPr lang="en-US" dirty="0" smtClean="0"/>
              <a:t>Important References</a:t>
            </a:r>
            <a:br>
              <a:rPr lang="en-US" dirty="0" smtClean="0"/>
            </a:br>
            <a:r>
              <a:rPr lang="en-US" dirty="0" smtClean="0"/>
              <a:t> for Test Administrators</a:t>
            </a:r>
            <a:r>
              <a:rPr lang="en-US" dirty="0"/>
              <a:t>?</a:t>
            </a:r>
          </a:p>
        </p:txBody>
      </p:sp>
      <p:sp>
        <p:nvSpPr>
          <p:cNvPr id="3" name="Content Placeholder 2"/>
          <p:cNvSpPr>
            <a:spLocks noGrp="1"/>
          </p:cNvSpPr>
          <p:nvPr>
            <p:ph idx="1"/>
          </p:nvPr>
        </p:nvSpPr>
        <p:spPr/>
        <p:txBody>
          <a:bodyPr/>
          <a:lstStyle/>
          <a:p>
            <a:r>
              <a:rPr lang="en-US" sz="3600" dirty="0" smtClean="0"/>
              <a:t>For test administrators:</a:t>
            </a:r>
          </a:p>
          <a:p>
            <a:pPr lvl="1"/>
            <a:r>
              <a:rPr lang="en-US" sz="3200" dirty="0" smtClean="0">
                <a:hlinkClick r:id="rId2"/>
              </a:rPr>
              <a:t>Oklahoma’s ACCESS Checklist</a:t>
            </a:r>
            <a:endParaRPr lang="en-US" sz="3200" dirty="0" smtClean="0"/>
          </a:p>
          <a:p>
            <a:pPr lvl="1"/>
            <a:r>
              <a:rPr lang="en-US" sz="3200" i="1" dirty="0" smtClean="0"/>
              <a:t>Test Administrator Manuals </a:t>
            </a:r>
            <a:r>
              <a:rPr lang="en-US" sz="3200" dirty="0" smtClean="0"/>
              <a:t>(all manuals for all versions of ACCESS administered)</a:t>
            </a:r>
          </a:p>
          <a:p>
            <a:pPr lvl="1"/>
            <a:r>
              <a:rPr lang="en-US" sz="3200" i="1" dirty="0" smtClean="0">
                <a:hlinkClick r:id="rId3"/>
              </a:rPr>
              <a:t>Accessibility and Accommodations Supplement</a:t>
            </a:r>
            <a:endParaRPr lang="en-US" sz="3200" i="1" dirty="0" smtClean="0"/>
          </a:p>
          <a:p>
            <a:pPr lvl="1"/>
            <a:r>
              <a:rPr lang="en-US" sz="3200" dirty="0" smtClean="0"/>
              <a:t>Training courses tutorials and quizzes for all versions of ACCESS administered</a:t>
            </a:r>
          </a:p>
          <a:p>
            <a:pPr lvl="1"/>
            <a:endParaRPr lang="en-US" dirty="0"/>
          </a:p>
        </p:txBody>
      </p:sp>
    </p:spTree>
    <p:extLst>
      <p:ext uri="{BB962C8B-B14F-4D97-AF65-F5344CB8AC3E}">
        <p14:creationId xmlns:p14="http://schemas.microsoft.com/office/powerpoint/2010/main" val="2713170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229600" cy="1350963"/>
          </a:xfrm>
        </p:spPr>
        <p:txBody>
          <a:bodyPr>
            <a:normAutofit/>
          </a:bodyPr>
          <a:lstStyle/>
          <a:p>
            <a:r>
              <a:rPr lang="en-US" sz="3600" dirty="0" smtClean="0"/>
              <a:t>What Are Important References for Technology Coordinators/All Roles? </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For Technology Coordinators:</a:t>
            </a:r>
          </a:p>
          <a:p>
            <a:pPr lvl="1"/>
            <a:r>
              <a:rPr lang="en-US" i="1" dirty="0" smtClean="0"/>
              <a:t>The Technology Readiness Guide</a:t>
            </a:r>
            <a:endParaRPr lang="en-US" dirty="0" smtClean="0"/>
          </a:p>
          <a:p>
            <a:pPr lvl="1"/>
            <a:r>
              <a:rPr lang="en-US" i="1" dirty="0" smtClean="0"/>
              <a:t>Technology User Guide</a:t>
            </a:r>
          </a:p>
          <a:p>
            <a:pPr lvl="1"/>
            <a:r>
              <a:rPr lang="en-US" dirty="0" smtClean="0"/>
              <a:t>Additional references located in WIDA Secure Portal</a:t>
            </a:r>
          </a:p>
          <a:p>
            <a:r>
              <a:rPr lang="en-US" dirty="0" smtClean="0"/>
              <a:t>For All Roles:</a:t>
            </a:r>
            <a:endParaRPr lang="en-US" dirty="0"/>
          </a:p>
          <a:p>
            <a:pPr lvl="1"/>
            <a:r>
              <a:rPr lang="en-US" i="1" dirty="0" smtClean="0"/>
              <a:t>WIDA Assessment Management (AMS) User Guide</a:t>
            </a:r>
          </a:p>
          <a:p>
            <a:pPr lvl="1"/>
            <a:r>
              <a:rPr lang="en-US" dirty="0" smtClean="0"/>
              <a:t>ACCESS Webinars on WIDA website</a:t>
            </a:r>
          </a:p>
          <a:p>
            <a:pPr lvl="1"/>
            <a:r>
              <a:rPr lang="en-US" dirty="0" smtClean="0"/>
              <a:t>Practice test items located in WIDA AMS</a:t>
            </a:r>
            <a:endParaRPr lang="en-US" dirty="0"/>
          </a:p>
        </p:txBody>
      </p:sp>
    </p:spTree>
    <p:extLst>
      <p:ext uri="{BB962C8B-B14F-4D97-AF65-F5344CB8AC3E}">
        <p14:creationId xmlns:p14="http://schemas.microsoft.com/office/powerpoint/2010/main" val="4054020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Administer ACCESS?</a:t>
            </a:r>
            <a:endParaRPr lang="en-US" dirty="0"/>
          </a:p>
        </p:txBody>
      </p:sp>
      <p:sp>
        <p:nvSpPr>
          <p:cNvPr id="3" name="Content Placeholder 2"/>
          <p:cNvSpPr>
            <a:spLocks noGrp="1"/>
          </p:cNvSpPr>
          <p:nvPr>
            <p:ph idx="1"/>
          </p:nvPr>
        </p:nvSpPr>
        <p:spPr/>
        <p:txBody>
          <a:bodyPr/>
          <a:lstStyle/>
          <a:p>
            <a:r>
              <a:rPr lang="en-US" dirty="0" smtClean="0"/>
              <a:t>Anyone who will administer an ACCESS test </a:t>
            </a:r>
            <a:r>
              <a:rPr lang="en-US" b="1" u="sng" dirty="0" smtClean="0"/>
              <a:t>must</a:t>
            </a:r>
            <a:r>
              <a:rPr lang="en-US" u="sng" dirty="0" smtClean="0"/>
              <a:t> be a certified staff member.</a:t>
            </a:r>
          </a:p>
          <a:p>
            <a:endParaRPr lang="en-US" dirty="0" smtClean="0"/>
          </a:p>
          <a:p>
            <a:r>
              <a:rPr lang="en-US" dirty="0" smtClean="0"/>
              <a:t>Districts may hire retired teachers who are still OK certified to help with ACCESS testing.</a:t>
            </a:r>
          </a:p>
          <a:p>
            <a:endParaRPr lang="en-US" dirty="0"/>
          </a:p>
          <a:p>
            <a:r>
              <a:rPr lang="en-US" dirty="0" smtClean="0"/>
              <a:t>Non-certified staff may help with logistics of testing, but may not administer/score* ACCESS. </a:t>
            </a:r>
            <a:endParaRPr lang="en-US" dirty="0"/>
          </a:p>
        </p:txBody>
      </p:sp>
    </p:spTree>
    <p:extLst>
      <p:ext uri="{BB962C8B-B14F-4D97-AF65-F5344CB8AC3E}">
        <p14:creationId xmlns:p14="http://schemas.microsoft.com/office/powerpoint/2010/main" val="3582967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How Do I Prepare to </a:t>
            </a:r>
            <a:br>
              <a:rPr lang="en-US" dirty="0" smtClean="0"/>
            </a:br>
            <a:r>
              <a:rPr lang="en-US" dirty="0" smtClean="0"/>
              <a:t>Administer ACCESS?</a:t>
            </a:r>
            <a:endParaRPr lang="en-US" dirty="0"/>
          </a:p>
        </p:txBody>
      </p:sp>
      <p:sp>
        <p:nvSpPr>
          <p:cNvPr id="3" name="Content Placeholder 2"/>
          <p:cNvSpPr>
            <a:spLocks noGrp="1"/>
          </p:cNvSpPr>
          <p:nvPr>
            <p:ph idx="1"/>
          </p:nvPr>
        </p:nvSpPr>
        <p:spPr/>
        <p:txBody>
          <a:bodyPr/>
          <a:lstStyle/>
          <a:p>
            <a:r>
              <a:rPr lang="en-US" sz="3600" dirty="0" smtClean="0"/>
              <a:t>All test administrators </a:t>
            </a:r>
            <a:r>
              <a:rPr lang="en-US" u="sng" dirty="0" smtClean="0"/>
              <a:t>must</a:t>
            </a:r>
            <a:r>
              <a:rPr lang="en-US" dirty="0" smtClean="0"/>
              <a:t> take</a:t>
            </a:r>
            <a:r>
              <a:rPr lang="en-US" sz="3600" dirty="0" smtClean="0"/>
              <a:t> the applicable ACCESS training courses and certification quizzes for any assessment they will administer:</a:t>
            </a:r>
          </a:p>
          <a:p>
            <a:pPr lvl="1"/>
            <a:r>
              <a:rPr lang="en-US" sz="3200" dirty="0" smtClean="0"/>
              <a:t>Kindergarten ACCESS for ELLs</a:t>
            </a:r>
          </a:p>
          <a:p>
            <a:pPr lvl="1"/>
            <a:r>
              <a:rPr lang="en-US" sz="3200" dirty="0" smtClean="0"/>
              <a:t>ACCESS for ELLs 2.0 Online</a:t>
            </a:r>
          </a:p>
          <a:p>
            <a:pPr lvl="1"/>
            <a:r>
              <a:rPr lang="en-US" sz="3200" dirty="0" smtClean="0"/>
              <a:t>Alternate ACCESS for ELLs</a:t>
            </a:r>
          </a:p>
        </p:txBody>
      </p:sp>
    </p:spTree>
    <p:extLst>
      <p:ext uri="{BB962C8B-B14F-4D97-AF65-F5344CB8AC3E}">
        <p14:creationId xmlns:p14="http://schemas.microsoft.com/office/powerpoint/2010/main" val="1886331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Where Do I Find the </a:t>
            </a:r>
            <a:br>
              <a:rPr lang="en-US" dirty="0" smtClean="0"/>
            </a:br>
            <a:r>
              <a:rPr lang="en-US" dirty="0" smtClean="0"/>
              <a:t>ACCESS Training Courses?</a:t>
            </a:r>
            <a:endParaRPr lang="en-US" dirty="0"/>
          </a:p>
        </p:txBody>
      </p:sp>
      <p:sp>
        <p:nvSpPr>
          <p:cNvPr id="3" name="Content Placeholder 2"/>
          <p:cNvSpPr>
            <a:spLocks noGrp="1"/>
          </p:cNvSpPr>
          <p:nvPr>
            <p:ph idx="1"/>
          </p:nvPr>
        </p:nvSpPr>
        <p:spPr/>
        <p:txBody>
          <a:bodyPr/>
          <a:lstStyle/>
          <a:p>
            <a:r>
              <a:rPr lang="en-US" sz="3000" dirty="0" smtClean="0"/>
              <a:t>ACCESS training courses are located on your WIDA My Account and Secure Portal and can be accessed by clicking the tiles below:</a:t>
            </a:r>
          </a:p>
          <a:p>
            <a:pPr marL="0" indent="0">
              <a:buNone/>
            </a:pPr>
            <a:r>
              <a:rPr lang="en-US" dirty="0" smtClean="0"/>
              <a:t> </a:t>
            </a:r>
            <a:endParaRPr lang="en-US" dirty="0"/>
          </a:p>
        </p:txBody>
      </p:sp>
      <p:pic>
        <p:nvPicPr>
          <p:cNvPr id="4" name="Picture 3"/>
          <p:cNvPicPr>
            <a:picLocks noChangeAspect="1"/>
          </p:cNvPicPr>
          <p:nvPr/>
        </p:nvPicPr>
        <p:blipFill>
          <a:blip r:embed="rId3"/>
          <a:stretch>
            <a:fillRect/>
          </a:stretch>
        </p:blipFill>
        <p:spPr>
          <a:xfrm>
            <a:off x="1352550" y="3209924"/>
            <a:ext cx="5191125" cy="2724151"/>
          </a:xfrm>
          <a:prstGeom prst="rect">
            <a:avLst/>
          </a:prstGeom>
        </p:spPr>
      </p:pic>
    </p:spTree>
    <p:extLst>
      <p:ext uri="{BB962C8B-B14F-4D97-AF65-F5344CB8AC3E}">
        <p14:creationId xmlns:p14="http://schemas.microsoft.com/office/powerpoint/2010/main" val="410691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What if I Certified to Give </a:t>
            </a:r>
            <a:br>
              <a:rPr lang="en-US" dirty="0" smtClean="0"/>
            </a:br>
            <a:r>
              <a:rPr lang="en-US" dirty="0" smtClean="0"/>
              <a:t>ACCESS Last Year?</a:t>
            </a:r>
            <a:endParaRPr lang="en-US" dirty="0"/>
          </a:p>
        </p:txBody>
      </p:sp>
      <p:sp>
        <p:nvSpPr>
          <p:cNvPr id="3" name="Content Placeholder 2"/>
          <p:cNvSpPr>
            <a:spLocks noGrp="1"/>
          </p:cNvSpPr>
          <p:nvPr>
            <p:ph idx="1"/>
          </p:nvPr>
        </p:nvSpPr>
        <p:spPr/>
        <p:txBody>
          <a:bodyPr>
            <a:normAutofit lnSpcReduction="10000"/>
          </a:bodyPr>
          <a:lstStyle/>
          <a:p>
            <a:r>
              <a:rPr lang="en-US" dirty="0" smtClean="0"/>
              <a:t>OSDE strongly recommends that staff revisit training courses and certification quizzes yearly.</a:t>
            </a:r>
          </a:p>
          <a:p>
            <a:pPr marL="0" indent="0">
              <a:buNone/>
            </a:pPr>
            <a:endParaRPr lang="en-US" dirty="0" smtClean="0"/>
          </a:p>
          <a:p>
            <a:r>
              <a:rPr lang="en-US" dirty="0" smtClean="0"/>
              <a:t>However, for 2018-19, it is not mandatory for certified test administers to recertify, </a:t>
            </a:r>
            <a:r>
              <a:rPr lang="en-US" u="sng" dirty="0" smtClean="0"/>
              <a:t>provided it has not been more than one full academic year since they administered a given ACCESS test. </a:t>
            </a:r>
            <a:endParaRPr lang="en-US" dirty="0"/>
          </a:p>
        </p:txBody>
      </p:sp>
    </p:spTree>
    <p:extLst>
      <p:ext uri="{BB962C8B-B14F-4D97-AF65-F5344CB8AC3E}">
        <p14:creationId xmlns:p14="http://schemas.microsoft.com/office/powerpoint/2010/main" val="2435319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4109"/>
            <a:ext cx="7772400" cy="1796045"/>
          </a:xfrm>
        </p:spPr>
        <p:txBody>
          <a:bodyPr>
            <a:normAutofit/>
          </a:bodyPr>
          <a:lstStyle/>
          <a:p>
            <a:r>
              <a:rPr lang="en-US" sz="5400" dirty="0" smtClean="0"/>
              <a:t>Gearing Up </a:t>
            </a:r>
            <a:br>
              <a:rPr lang="en-US" sz="5400" dirty="0" smtClean="0"/>
            </a:br>
            <a:r>
              <a:rPr lang="en-US" sz="5400" dirty="0" smtClean="0"/>
              <a:t>for ACCESS</a:t>
            </a:r>
            <a:endParaRPr lang="en-US" sz="5400" dirty="0"/>
          </a:p>
        </p:txBody>
      </p:sp>
      <p:sp>
        <p:nvSpPr>
          <p:cNvPr id="3" name="Subtitle 2"/>
          <p:cNvSpPr>
            <a:spLocks noGrp="1"/>
          </p:cNvSpPr>
          <p:nvPr>
            <p:ph type="subTitle" idx="1"/>
          </p:nvPr>
        </p:nvSpPr>
        <p:spPr>
          <a:xfrm>
            <a:off x="1371600" y="3500154"/>
            <a:ext cx="6400800" cy="2138646"/>
          </a:xfrm>
        </p:spPr>
        <p:txBody>
          <a:bodyPr/>
          <a:lstStyle/>
          <a:p>
            <a:r>
              <a:rPr lang="en-US" dirty="0" smtClean="0"/>
              <a:t>Preparation and Resources for </a:t>
            </a:r>
          </a:p>
          <a:p>
            <a:r>
              <a:rPr lang="en-US" dirty="0" smtClean="0"/>
              <a:t>Spring 2019 ACCESS Testing</a:t>
            </a:r>
            <a:endParaRPr lang="en-US" dirty="0"/>
          </a:p>
        </p:txBody>
      </p:sp>
    </p:spTree>
    <p:extLst>
      <p:ext uri="{BB962C8B-B14F-4D97-AF65-F5344CB8AC3E}">
        <p14:creationId xmlns:p14="http://schemas.microsoft.com/office/powerpoint/2010/main" val="2389256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Where Do I Find My</a:t>
            </a:r>
            <a:br>
              <a:rPr lang="en-US" dirty="0" smtClean="0"/>
            </a:br>
            <a:r>
              <a:rPr lang="en-US" dirty="0" smtClean="0"/>
              <a:t>ACCESS Training History?</a:t>
            </a:r>
            <a:endParaRPr lang="en-US" dirty="0"/>
          </a:p>
        </p:txBody>
      </p:sp>
      <p:sp>
        <p:nvSpPr>
          <p:cNvPr id="3" name="Content Placeholder 2"/>
          <p:cNvSpPr>
            <a:spLocks noGrp="1"/>
          </p:cNvSpPr>
          <p:nvPr>
            <p:ph idx="1"/>
          </p:nvPr>
        </p:nvSpPr>
        <p:spPr/>
        <p:txBody>
          <a:bodyPr/>
          <a:lstStyle/>
          <a:p>
            <a:r>
              <a:rPr lang="en-US" dirty="0" smtClean="0"/>
              <a:t>Staff members may view their ACCESS training course history by clicking the applicable tiles on their My Account and Secure Portal pages:</a:t>
            </a:r>
          </a:p>
          <a:p>
            <a:pPr marL="0" indent="0">
              <a:buNone/>
            </a:pPr>
            <a:endParaRPr lang="en-US" dirty="0" smtClean="0"/>
          </a:p>
          <a:p>
            <a:pPr marL="0" indent="0">
              <a:buNone/>
            </a:pPr>
            <a:endParaRPr lang="en-US" dirty="0"/>
          </a:p>
        </p:txBody>
      </p:sp>
      <p:sp>
        <p:nvSpPr>
          <p:cNvPr id="7"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mtClean="0"/>
              <a:t>  </a:t>
            </a:r>
            <a:endParaRPr lang="en-US" dirty="0"/>
          </a:p>
        </p:txBody>
      </p:sp>
      <p:pic>
        <p:nvPicPr>
          <p:cNvPr id="12" name="Picture 11"/>
          <p:cNvPicPr>
            <a:picLocks noChangeAspect="1"/>
          </p:cNvPicPr>
          <p:nvPr/>
        </p:nvPicPr>
        <p:blipFill>
          <a:blip r:embed="rId2"/>
          <a:stretch>
            <a:fillRect/>
          </a:stretch>
        </p:blipFill>
        <p:spPr>
          <a:xfrm>
            <a:off x="1057275" y="3375380"/>
            <a:ext cx="7181850" cy="2501544"/>
          </a:xfrm>
          <a:prstGeom prst="rect">
            <a:avLst/>
          </a:prstGeom>
        </p:spPr>
      </p:pic>
    </p:spTree>
    <p:extLst>
      <p:ext uri="{BB962C8B-B14F-4D97-AF65-F5344CB8AC3E}">
        <p14:creationId xmlns:p14="http://schemas.microsoft.com/office/powerpoint/2010/main" val="93252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Where Do I Find My Staff’s </a:t>
            </a:r>
            <a:br>
              <a:rPr lang="en-US" dirty="0" smtClean="0"/>
            </a:br>
            <a:r>
              <a:rPr lang="en-US" dirty="0" smtClean="0"/>
              <a:t>ACCESS Training Histories?</a:t>
            </a:r>
            <a:endParaRPr lang="en-US" dirty="0"/>
          </a:p>
        </p:txBody>
      </p:sp>
      <p:sp>
        <p:nvSpPr>
          <p:cNvPr id="3" name="Content Placeholder 2"/>
          <p:cNvSpPr>
            <a:spLocks noGrp="1"/>
          </p:cNvSpPr>
          <p:nvPr>
            <p:ph idx="1"/>
          </p:nvPr>
        </p:nvSpPr>
        <p:spPr/>
        <p:txBody>
          <a:bodyPr/>
          <a:lstStyle/>
          <a:p>
            <a:r>
              <a:rPr lang="en-US" dirty="0" smtClean="0"/>
              <a:t>If you are the DTC, log into My Account and Secure Portal and click the yellow Account Management &amp; Training Status tile to view others’ trainings and certifications:</a:t>
            </a:r>
          </a:p>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1247775" y="3728215"/>
            <a:ext cx="5686425" cy="2091559"/>
          </a:xfrm>
          <a:prstGeom prst="rect">
            <a:avLst/>
          </a:prstGeom>
        </p:spPr>
      </p:pic>
    </p:spTree>
    <p:extLst>
      <p:ext uri="{BB962C8B-B14F-4D97-AF65-F5344CB8AC3E}">
        <p14:creationId xmlns:p14="http://schemas.microsoft.com/office/powerpoint/2010/main" val="4007884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Where Do I Find District Technology Resources for ACCESS?</a:t>
            </a:r>
            <a:endParaRPr lang="en-US" dirty="0"/>
          </a:p>
        </p:txBody>
      </p:sp>
      <p:sp>
        <p:nvSpPr>
          <p:cNvPr id="3" name="Content Placeholder 2"/>
          <p:cNvSpPr>
            <a:spLocks noGrp="1"/>
          </p:cNvSpPr>
          <p:nvPr>
            <p:ph idx="1"/>
          </p:nvPr>
        </p:nvSpPr>
        <p:spPr/>
        <p:txBody>
          <a:bodyPr/>
          <a:lstStyle/>
          <a:p>
            <a:r>
              <a:rPr lang="en-US" u="sng" dirty="0" smtClean="0"/>
              <a:t>From WIDA AMS Website:</a:t>
            </a:r>
            <a:r>
              <a:rPr lang="en-US" dirty="0" smtClean="0"/>
              <a:t> Log in and select </a:t>
            </a:r>
            <a:r>
              <a:rPr lang="en-US" i="1" dirty="0" smtClean="0"/>
              <a:t>Device Toolkit </a:t>
            </a:r>
            <a:r>
              <a:rPr lang="en-US" dirty="0" smtClean="0"/>
              <a:t>from the All Applications menu:</a:t>
            </a:r>
          </a:p>
          <a:p>
            <a:pPr marL="457200" lvl="1" indent="0">
              <a:buNone/>
            </a:pPr>
            <a:endParaRPr lang="en-US" dirty="0" smtClean="0"/>
          </a:p>
          <a:p>
            <a:pPr marL="457200" lvl="1" indent="0">
              <a:buNone/>
            </a:pPr>
            <a:endParaRPr lang="en-US" dirty="0"/>
          </a:p>
        </p:txBody>
      </p:sp>
      <p:pic>
        <p:nvPicPr>
          <p:cNvPr id="7" name="Picture 6"/>
          <p:cNvPicPr>
            <a:picLocks noChangeAspect="1"/>
          </p:cNvPicPr>
          <p:nvPr/>
        </p:nvPicPr>
        <p:blipFill>
          <a:blip r:embed="rId2"/>
          <a:stretch>
            <a:fillRect/>
          </a:stretch>
        </p:blipFill>
        <p:spPr>
          <a:xfrm>
            <a:off x="457200" y="3005137"/>
            <a:ext cx="8229600" cy="2309813"/>
          </a:xfrm>
          <a:prstGeom prst="rect">
            <a:avLst/>
          </a:prstGeom>
        </p:spPr>
      </p:pic>
    </p:spTree>
    <p:extLst>
      <p:ext uri="{BB962C8B-B14F-4D97-AF65-F5344CB8AC3E}">
        <p14:creationId xmlns:p14="http://schemas.microsoft.com/office/powerpoint/2010/main" val="2923845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41438"/>
          </a:xfrm>
        </p:spPr>
        <p:txBody>
          <a:bodyPr>
            <a:normAutofit fontScale="90000"/>
          </a:bodyPr>
          <a:lstStyle/>
          <a:p>
            <a:r>
              <a:rPr lang="en-US" dirty="0"/>
              <a:t>Where Do I Find District Technology </a:t>
            </a:r>
            <a:r>
              <a:rPr lang="en-US" dirty="0" smtClean="0"/>
              <a:t>Resources </a:t>
            </a:r>
            <a:r>
              <a:rPr lang="en-US" dirty="0"/>
              <a:t>for ACCESS?</a:t>
            </a:r>
          </a:p>
        </p:txBody>
      </p:sp>
      <p:sp>
        <p:nvSpPr>
          <p:cNvPr id="3" name="Content Placeholder 2"/>
          <p:cNvSpPr>
            <a:spLocks noGrp="1"/>
          </p:cNvSpPr>
          <p:nvPr>
            <p:ph idx="1"/>
          </p:nvPr>
        </p:nvSpPr>
        <p:spPr/>
        <p:txBody>
          <a:bodyPr/>
          <a:lstStyle/>
          <a:p>
            <a:r>
              <a:rPr lang="en-US" u="sng" dirty="0" smtClean="0"/>
              <a:t>From WIDA </a:t>
            </a:r>
            <a:r>
              <a:rPr lang="en-US" u="sng" dirty="0"/>
              <a:t>Website:</a:t>
            </a:r>
            <a:r>
              <a:rPr lang="en-US" dirty="0"/>
              <a:t> Log into My Account and Secure Portal and click </a:t>
            </a:r>
            <a:r>
              <a:rPr lang="en-US" dirty="0" smtClean="0"/>
              <a:t>the Technology </a:t>
            </a:r>
            <a:r>
              <a:rPr lang="en-US" dirty="0"/>
              <a:t>Coordinators tile:</a:t>
            </a:r>
          </a:p>
          <a:p>
            <a:pPr marL="0" indent="0">
              <a:buNone/>
            </a:pPr>
            <a:endParaRPr lang="en-US" dirty="0"/>
          </a:p>
        </p:txBody>
      </p:sp>
      <p:pic>
        <p:nvPicPr>
          <p:cNvPr id="4" name="Picture 3"/>
          <p:cNvPicPr>
            <a:picLocks noChangeAspect="1"/>
          </p:cNvPicPr>
          <p:nvPr/>
        </p:nvPicPr>
        <p:blipFill>
          <a:blip r:embed="rId3"/>
          <a:stretch>
            <a:fillRect/>
          </a:stretch>
        </p:blipFill>
        <p:spPr>
          <a:xfrm>
            <a:off x="1905000" y="3314700"/>
            <a:ext cx="4286250" cy="2478087"/>
          </a:xfrm>
          <a:prstGeom prst="rect">
            <a:avLst/>
          </a:prstGeom>
        </p:spPr>
      </p:pic>
    </p:spTree>
    <p:extLst>
      <p:ext uri="{BB962C8B-B14F-4D97-AF65-F5344CB8AC3E}">
        <p14:creationId xmlns:p14="http://schemas.microsoft.com/office/powerpoint/2010/main" val="1012469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Order ACCESS Materials?</a:t>
            </a:r>
            <a:endParaRPr lang="en-US" dirty="0"/>
          </a:p>
        </p:txBody>
      </p:sp>
      <p:sp>
        <p:nvSpPr>
          <p:cNvPr id="3" name="Content Placeholder 2"/>
          <p:cNvSpPr>
            <a:spLocks noGrp="1"/>
          </p:cNvSpPr>
          <p:nvPr>
            <p:ph idx="1"/>
          </p:nvPr>
        </p:nvSpPr>
        <p:spPr/>
        <p:txBody>
          <a:bodyPr/>
          <a:lstStyle/>
          <a:p>
            <a:r>
              <a:rPr lang="en-US" dirty="0" smtClean="0"/>
              <a:t>Materials are ordered in WIDA AMS via the </a:t>
            </a:r>
            <a:r>
              <a:rPr lang="en-US" dirty="0" smtClean="0">
                <a:sym typeface="Wingdings" panose="05000000000000000000" pitchFamily="2" charset="2"/>
              </a:rPr>
              <a:t>Material Ordering screen shown below:</a:t>
            </a:r>
          </a:p>
          <a:p>
            <a:pPr marL="0" indent="0">
              <a:buNone/>
            </a:pPr>
            <a:endParaRPr lang="en-US" dirty="0"/>
          </a:p>
        </p:txBody>
      </p:sp>
      <p:pic>
        <p:nvPicPr>
          <p:cNvPr id="5" name="Picture 4"/>
          <p:cNvPicPr>
            <a:picLocks noChangeAspect="1"/>
          </p:cNvPicPr>
          <p:nvPr/>
        </p:nvPicPr>
        <p:blipFill>
          <a:blip r:embed="rId2"/>
          <a:stretch>
            <a:fillRect/>
          </a:stretch>
        </p:blipFill>
        <p:spPr>
          <a:xfrm>
            <a:off x="2490787" y="2695575"/>
            <a:ext cx="3157538" cy="3228975"/>
          </a:xfrm>
          <a:prstGeom prst="rect">
            <a:avLst/>
          </a:prstGeom>
        </p:spPr>
      </p:pic>
    </p:spTree>
    <p:extLst>
      <p:ext uri="{BB962C8B-B14F-4D97-AF65-F5344CB8AC3E}">
        <p14:creationId xmlns:p14="http://schemas.microsoft.com/office/powerpoint/2010/main" val="494060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Material Ordering Reminder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As of 2018-2019, </a:t>
            </a:r>
            <a:r>
              <a:rPr lang="en-US" u="sng" dirty="0" smtClean="0">
                <a:solidFill>
                  <a:srgbClr val="FF0000"/>
                </a:solidFill>
              </a:rPr>
              <a:t>Oklahoma only uses ACCESS for ELLs 2.0 Online</a:t>
            </a:r>
            <a:r>
              <a:rPr lang="en-US" dirty="0" smtClean="0"/>
              <a:t>.</a:t>
            </a:r>
          </a:p>
          <a:p>
            <a:endParaRPr lang="en-US" dirty="0"/>
          </a:p>
          <a:p>
            <a:r>
              <a:rPr lang="en-US" dirty="0"/>
              <a:t>A</a:t>
            </a:r>
            <a:r>
              <a:rPr lang="en-US" dirty="0" smtClean="0"/>
              <a:t>ll districts must order ACCESS Online, as use of ACCESS Paper is no longer permitted. </a:t>
            </a:r>
          </a:p>
          <a:p>
            <a:endParaRPr lang="en-US" dirty="0"/>
          </a:p>
          <a:p>
            <a:r>
              <a:rPr lang="en-US" dirty="0" smtClean="0"/>
              <a:t>Districts may request a paper Writing test or ACCESS Paper test for individual ELs using </a:t>
            </a:r>
            <a:r>
              <a:rPr lang="en-US" dirty="0" smtClean="0">
                <a:hlinkClick r:id="rId3"/>
              </a:rPr>
              <a:t>Form U-A: Unique Accommodations Request Form for ACCESS</a:t>
            </a:r>
            <a:r>
              <a:rPr lang="en-US" dirty="0" smtClean="0"/>
              <a:t>.</a:t>
            </a:r>
            <a:endParaRPr lang="en-US" dirty="0"/>
          </a:p>
        </p:txBody>
      </p:sp>
    </p:spTree>
    <p:extLst>
      <p:ext uri="{BB962C8B-B14F-4D97-AF65-F5344CB8AC3E}">
        <p14:creationId xmlns:p14="http://schemas.microsoft.com/office/powerpoint/2010/main" val="2026750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How Does Student Information </a:t>
            </a:r>
            <a:br>
              <a:rPr lang="en-US" dirty="0" smtClean="0"/>
            </a:br>
            <a:r>
              <a:rPr lang="en-US" dirty="0" smtClean="0"/>
              <a:t>Get Into WIDA AMS?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 Thursday, November 29, 2018, OSDE will perform the </a:t>
            </a:r>
            <a:r>
              <a:rPr lang="en-US" u="sng" dirty="0" err="1" smtClean="0">
                <a:solidFill>
                  <a:srgbClr val="FF0000"/>
                </a:solidFill>
              </a:rPr>
              <a:t>PreID</a:t>
            </a:r>
            <a:r>
              <a:rPr lang="en-US" u="sng" dirty="0" smtClean="0">
                <a:solidFill>
                  <a:srgbClr val="FF0000"/>
                </a:solidFill>
              </a:rPr>
              <a:t> upload </a:t>
            </a:r>
            <a:r>
              <a:rPr lang="en-US" dirty="0" smtClean="0"/>
              <a:t>for districts.</a:t>
            </a:r>
          </a:p>
          <a:p>
            <a:endParaRPr lang="en-US" dirty="0"/>
          </a:p>
          <a:p>
            <a:r>
              <a:rPr lang="en-US" dirty="0" smtClean="0"/>
              <a:t>Any student coded as EL in a district’s student information system on 11/29/18 will be loaded into WIDA AMS.</a:t>
            </a:r>
          </a:p>
          <a:p>
            <a:endParaRPr lang="en-US" dirty="0"/>
          </a:p>
          <a:p>
            <a:r>
              <a:rPr lang="en-US" dirty="0" smtClean="0"/>
              <a:t>ELs that enter a district after 11/29/18 will need to be manually entered into WIDA AMS.  </a:t>
            </a:r>
            <a:endParaRPr lang="en-US" dirty="0"/>
          </a:p>
        </p:txBody>
      </p:sp>
    </p:spTree>
    <p:extLst>
      <p:ext uri="{BB962C8B-B14F-4D97-AF65-F5344CB8AC3E}">
        <p14:creationId xmlns:p14="http://schemas.microsoft.com/office/powerpoint/2010/main" val="483277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How Do We Create </a:t>
            </a:r>
            <a:br>
              <a:rPr lang="en-US" dirty="0" smtClean="0"/>
            </a:br>
            <a:r>
              <a:rPr lang="en-US" dirty="0" smtClean="0"/>
              <a:t>ACCESS Test Sessions?</a:t>
            </a:r>
            <a:endParaRPr lang="en-US" dirty="0"/>
          </a:p>
        </p:txBody>
      </p:sp>
      <p:sp>
        <p:nvSpPr>
          <p:cNvPr id="3" name="Content Placeholder 2"/>
          <p:cNvSpPr>
            <a:spLocks noGrp="1"/>
          </p:cNvSpPr>
          <p:nvPr>
            <p:ph idx="1"/>
          </p:nvPr>
        </p:nvSpPr>
        <p:spPr/>
        <p:txBody>
          <a:bodyPr/>
          <a:lstStyle/>
          <a:p>
            <a:r>
              <a:rPr lang="en-US" dirty="0" smtClean="0"/>
              <a:t>ELs that are included in the </a:t>
            </a:r>
            <a:r>
              <a:rPr lang="en-US" dirty="0" err="1" smtClean="0"/>
              <a:t>PreID</a:t>
            </a:r>
            <a:r>
              <a:rPr lang="en-US" dirty="0" smtClean="0"/>
              <a:t> upload will be placed into prepopulated test sessions arranged by site/grade cluster by DRC.</a:t>
            </a:r>
          </a:p>
          <a:p>
            <a:endParaRPr lang="en-US" dirty="0" smtClean="0"/>
          </a:p>
          <a:p>
            <a:r>
              <a:rPr lang="en-US" dirty="0"/>
              <a:t>D</a:t>
            </a:r>
            <a:r>
              <a:rPr lang="en-US" dirty="0" smtClean="0"/>
              <a:t>istricts do not need to use the preset test sessions, and may delete or create sessions in WIDA AMS, as well as move ELs into or out of test sessions, on an as-needed basis.</a:t>
            </a:r>
            <a:endParaRPr lang="en-US" dirty="0"/>
          </a:p>
        </p:txBody>
      </p:sp>
    </p:spTree>
    <p:extLst>
      <p:ext uri="{BB962C8B-B14F-4D97-AF65-F5344CB8AC3E}">
        <p14:creationId xmlns:p14="http://schemas.microsoft.com/office/powerpoint/2010/main" val="2672730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What If a Student Moves Away/Enrolls</a:t>
            </a:r>
            <a:br>
              <a:rPr lang="en-US" dirty="0" smtClean="0"/>
            </a:br>
            <a:r>
              <a:rPr lang="en-US" dirty="0" smtClean="0"/>
              <a:t>During ACCESS Testing?</a:t>
            </a:r>
            <a:endParaRPr lang="en-US" dirty="0"/>
          </a:p>
        </p:txBody>
      </p:sp>
      <p:sp>
        <p:nvSpPr>
          <p:cNvPr id="3" name="Content Placeholder 2"/>
          <p:cNvSpPr>
            <a:spLocks noGrp="1"/>
          </p:cNvSpPr>
          <p:nvPr>
            <p:ph idx="1"/>
          </p:nvPr>
        </p:nvSpPr>
        <p:spPr/>
        <p:txBody>
          <a:bodyPr>
            <a:normAutofit lnSpcReduction="10000"/>
          </a:bodyPr>
          <a:lstStyle/>
          <a:p>
            <a:r>
              <a:rPr lang="en-US" dirty="0" smtClean="0"/>
              <a:t>Please refer to the instructions for handling Student Transfers located in:</a:t>
            </a:r>
          </a:p>
          <a:p>
            <a:pPr lvl="1"/>
            <a:r>
              <a:rPr lang="en-US" i="1" dirty="0" smtClean="0"/>
              <a:t>WIDA AMS User Guide</a:t>
            </a:r>
            <a:r>
              <a:rPr lang="en-US" dirty="0" smtClean="0"/>
              <a:t> (this will be the primary resource for this process)</a:t>
            </a:r>
          </a:p>
          <a:p>
            <a:pPr lvl="1"/>
            <a:r>
              <a:rPr lang="en-US" i="1" dirty="0" smtClean="0"/>
              <a:t>District and School Testing Coordinator Manual</a:t>
            </a:r>
          </a:p>
          <a:p>
            <a:pPr lvl="1"/>
            <a:r>
              <a:rPr lang="en-US" dirty="0" smtClean="0"/>
              <a:t>Test Administrator manuals for all ACCESS tests</a:t>
            </a:r>
          </a:p>
          <a:p>
            <a:r>
              <a:rPr lang="en-US" dirty="0"/>
              <a:t>I</a:t>
            </a:r>
            <a:r>
              <a:rPr lang="en-US" dirty="0" smtClean="0"/>
              <a:t>nstructions for handling these situations vary depending upon the ACCESS test being taken and how many domains have been completed.</a:t>
            </a:r>
            <a:endParaRPr lang="en-US" dirty="0"/>
          </a:p>
        </p:txBody>
      </p:sp>
    </p:spTree>
    <p:extLst>
      <p:ext uri="{BB962C8B-B14F-4D97-AF65-F5344CB8AC3E}">
        <p14:creationId xmlns:p14="http://schemas.microsoft.com/office/powerpoint/2010/main" val="3466402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Who Needs to Sign a </a:t>
            </a:r>
            <a:br>
              <a:rPr lang="en-US" dirty="0" smtClean="0"/>
            </a:br>
            <a:r>
              <a:rPr lang="en-US" dirty="0" smtClean="0"/>
              <a:t>Non-Disclosure Agreement (NDA)?</a:t>
            </a:r>
            <a:endParaRPr lang="en-US" dirty="0"/>
          </a:p>
        </p:txBody>
      </p:sp>
      <p:sp>
        <p:nvSpPr>
          <p:cNvPr id="3" name="Content Placeholder 2"/>
          <p:cNvSpPr>
            <a:spLocks noGrp="1"/>
          </p:cNvSpPr>
          <p:nvPr>
            <p:ph idx="1"/>
          </p:nvPr>
        </p:nvSpPr>
        <p:spPr/>
        <p:txBody>
          <a:bodyPr>
            <a:normAutofit/>
          </a:bodyPr>
          <a:lstStyle/>
          <a:p>
            <a:r>
              <a:rPr lang="en-US" dirty="0" smtClean="0"/>
              <a:t>Districts </a:t>
            </a:r>
            <a:r>
              <a:rPr lang="en-US" u="sng" dirty="0" smtClean="0"/>
              <a:t>must</a:t>
            </a:r>
            <a:r>
              <a:rPr lang="en-US" dirty="0" smtClean="0"/>
              <a:t> maintain a signed NDA for every individual involved in administering ACCESS. </a:t>
            </a:r>
          </a:p>
          <a:p>
            <a:pPr marL="0" indent="0">
              <a:buNone/>
            </a:pPr>
            <a:endParaRPr lang="en-US" dirty="0" smtClean="0"/>
          </a:p>
          <a:p>
            <a:r>
              <a:rPr lang="en-US" dirty="0" smtClean="0"/>
              <a:t>NDAs should be signed or electronically signed at the completion of ACCESS training courses.</a:t>
            </a:r>
          </a:p>
          <a:p>
            <a:endParaRPr lang="en-US" u="sng" dirty="0" smtClean="0"/>
          </a:p>
          <a:p>
            <a:r>
              <a:rPr lang="en-US" dirty="0" smtClean="0"/>
              <a:t>The NDA can be found under the Key Resources menu of each ACCESS training course.</a:t>
            </a:r>
            <a:endParaRPr lang="en-US" dirty="0"/>
          </a:p>
        </p:txBody>
      </p:sp>
    </p:spTree>
    <p:extLst>
      <p:ext uri="{BB962C8B-B14F-4D97-AF65-F5344CB8AC3E}">
        <p14:creationId xmlns:p14="http://schemas.microsoft.com/office/powerpoint/2010/main" val="1238002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229600" cy="1350963"/>
          </a:xfrm>
        </p:spPr>
        <p:txBody>
          <a:bodyPr>
            <a:normAutofit fontScale="90000"/>
          </a:bodyPr>
          <a:lstStyle/>
          <a:p>
            <a:r>
              <a:rPr lang="en-US" dirty="0" smtClean="0"/>
              <a:t>What Do I Need To Get </a:t>
            </a:r>
            <a:br>
              <a:rPr lang="en-US" dirty="0" smtClean="0"/>
            </a:br>
            <a:r>
              <a:rPr lang="en-US" dirty="0" smtClean="0"/>
              <a:t>Started with ACCESS?</a:t>
            </a:r>
            <a:endParaRPr lang="en-US" dirty="0"/>
          </a:p>
        </p:txBody>
      </p:sp>
      <p:sp>
        <p:nvSpPr>
          <p:cNvPr id="3" name="Content Placeholder 2"/>
          <p:cNvSpPr>
            <a:spLocks noGrp="1"/>
          </p:cNvSpPr>
          <p:nvPr>
            <p:ph idx="1"/>
          </p:nvPr>
        </p:nvSpPr>
        <p:spPr/>
        <p:txBody>
          <a:bodyPr>
            <a:normAutofit/>
          </a:bodyPr>
          <a:lstStyle/>
          <a:p>
            <a:r>
              <a:rPr lang="en-US" sz="3400" dirty="0" smtClean="0">
                <a:solidFill>
                  <a:srgbClr val="002060"/>
                </a:solidFill>
              </a:rPr>
              <a:t>All staff </a:t>
            </a:r>
            <a:r>
              <a:rPr lang="en-US" sz="3400" dirty="0" smtClean="0"/>
              <a:t>who will be involved in ACCESS testing need a WIDA account and a WIDA AMS account. </a:t>
            </a:r>
          </a:p>
          <a:p>
            <a:pPr marL="0" indent="0">
              <a:buNone/>
            </a:pPr>
            <a:endParaRPr lang="en-US" sz="3400" dirty="0" smtClean="0"/>
          </a:p>
          <a:p>
            <a:r>
              <a:rPr lang="en-US" sz="3400" dirty="0" smtClean="0"/>
              <a:t>To learn how to obtain your accounts, please refer to our </a:t>
            </a:r>
            <a:r>
              <a:rPr lang="en-US" sz="3400" i="1" dirty="0" smtClean="0">
                <a:hlinkClick r:id="rId2"/>
              </a:rPr>
              <a:t>Instructions for Obtaining WIDA and WIDA AMS </a:t>
            </a:r>
            <a:r>
              <a:rPr lang="en-US" sz="3400" i="1" u="sng" dirty="0" smtClean="0">
                <a:hlinkClick r:id="rId2"/>
              </a:rPr>
              <a:t>Accounts</a:t>
            </a:r>
            <a:r>
              <a:rPr lang="en-US" sz="3400" i="1" dirty="0" smtClean="0"/>
              <a:t> </a:t>
            </a:r>
            <a:r>
              <a:rPr lang="en-US" sz="3400" dirty="0" smtClean="0"/>
              <a:t>flyer. </a:t>
            </a:r>
            <a:endParaRPr lang="en-US" sz="3400" dirty="0"/>
          </a:p>
        </p:txBody>
      </p:sp>
    </p:spTree>
    <p:extLst>
      <p:ext uri="{BB962C8B-B14F-4D97-AF65-F5344CB8AC3E}">
        <p14:creationId xmlns:p14="http://schemas.microsoft.com/office/powerpoint/2010/main" val="763785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Store Our NDAs?</a:t>
            </a:r>
            <a:endParaRPr lang="en-US" dirty="0"/>
          </a:p>
        </p:txBody>
      </p:sp>
      <p:sp>
        <p:nvSpPr>
          <p:cNvPr id="3" name="Content Placeholder 2"/>
          <p:cNvSpPr>
            <a:spLocks noGrp="1"/>
          </p:cNvSpPr>
          <p:nvPr>
            <p:ph idx="1"/>
          </p:nvPr>
        </p:nvSpPr>
        <p:spPr/>
        <p:txBody>
          <a:bodyPr>
            <a:normAutofit/>
          </a:bodyPr>
          <a:lstStyle/>
          <a:p>
            <a:r>
              <a:rPr lang="en-US" dirty="0"/>
              <a:t>Copies of the NDA can be stored in hard copy and/or electronic format. </a:t>
            </a:r>
            <a:endParaRPr lang="en-US" dirty="0" smtClean="0"/>
          </a:p>
          <a:p>
            <a:pPr marL="0" indent="0">
              <a:buNone/>
            </a:pPr>
            <a:endParaRPr lang="en-US" dirty="0"/>
          </a:p>
          <a:p>
            <a:r>
              <a:rPr lang="en-US" dirty="0"/>
              <a:t>NDAs should be stored locally and do not need to be submitted to WIDA or DRC</a:t>
            </a:r>
            <a:r>
              <a:rPr lang="en-US" dirty="0" smtClean="0"/>
              <a:t>.</a:t>
            </a:r>
          </a:p>
          <a:p>
            <a:pPr marL="0" indent="0">
              <a:buNone/>
            </a:pPr>
            <a:endParaRPr lang="en-US" dirty="0"/>
          </a:p>
          <a:p>
            <a:r>
              <a:rPr lang="en-US" dirty="0" smtClean="0"/>
              <a:t>Districts monitored by OSDE </a:t>
            </a:r>
            <a:r>
              <a:rPr lang="en-US" i="1" dirty="0" smtClean="0"/>
              <a:t>may</a:t>
            </a:r>
            <a:r>
              <a:rPr lang="en-US" dirty="0" smtClean="0"/>
              <a:t> be asked to provide copies of their signed ACCESS NDAs.   </a:t>
            </a:r>
            <a:endParaRPr lang="en-US" dirty="0"/>
          </a:p>
          <a:p>
            <a:endParaRPr lang="en-US" dirty="0"/>
          </a:p>
        </p:txBody>
      </p:sp>
    </p:spTree>
    <p:extLst>
      <p:ext uri="{BB962C8B-B14F-4D97-AF65-F5344CB8AC3E}">
        <p14:creationId xmlns:p14="http://schemas.microsoft.com/office/powerpoint/2010/main" val="3600248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How Do I Learn About </a:t>
            </a:r>
            <a:br>
              <a:rPr lang="en-US" dirty="0" smtClean="0"/>
            </a:br>
            <a:r>
              <a:rPr lang="en-US" dirty="0" smtClean="0"/>
              <a:t>ACCESS Accommodations?</a:t>
            </a:r>
            <a:endParaRPr lang="en-US" dirty="0"/>
          </a:p>
        </p:txBody>
      </p:sp>
      <p:sp>
        <p:nvSpPr>
          <p:cNvPr id="3" name="Content Placeholder 2"/>
          <p:cNvSpPr>
            <a:spLocks noGrp="1"/>
          </p:cNvSpPr>
          <p:nvPr>
            <p:ph idx="1"/>
          </p:nvPr>
        </p:nvSpPr>
        <p:spPr/>
        <p:txBody>
          <a:bodyPr/>
          <a:lstStyle/>
          <a:p>
            <a:r>
              <a:rPr lang="en-US" dirty="0" smtClean="0"/>
              <a:t>Review the </a:t>
            </a:r>
            <a:r>
              <a:rPr lang="en-US" dirty="0" smtClean="0">
                <a:hlinkClick r:id="rId2"/>
              </a:rPr>
              <a:t>Accessibility and Accommodations Supplement</a:t>
            </a:r>
            <a:r>
              <a:rPr lang="en-US" dirty="0" smtClean="0"/>
              <a:t> when preparing to implement ACCESS testing for ELs with disabilities. </a:t>
            </a:r>
          </a:p>
          <a:p>
            <a:endParaRPr lang="en-US" dirty="0"/>
          </a:p>
          <a:p>
            <a:r>
              <a:rPr lang="en-US" dirty="0" smtClean="0"/>
              <a:t>View sample IEP checklists for </a:t>
            </a:r>
            <a:r>
              <a:rPr lang="en-US" dirty="0" smtClean="0">
                <a:hlinkClick r:id="rId3"/>
              </a:rPr>
              <a:t>Kindergarten ACCESS</a:t>
            </a:r>
            <a:r>
              <a:rPr lang="en-US" dirty="0" smtClean="0"/>
              <a:t>, </a:t>
            </a:r>
            <a:r>
              <a:rPr lang="en-US" dirty="0" smtClean="0">
                <a:hlinkClick r:id="rId4"/>
              </a:rPr>
              <a:t>ACCESS Online</a:t>
            </a:r>
            <a:r>
              <a:rPr lang="en-US" dirty="0" smtClean="0"/>
              <a:t>, and </a:t>
            </a:r>
            <a:r>
              <a:rPr lang="en-US" dirty="0" smtClean="0">
                <a:hlinkClick r:id="rId5"/>
              </a:rPr>
              <a:t>Alternate ACCESS </a:t>
            </a:r>
            <a:r>
              <a:rPr lang="en-US" dirty="0" smtClean="0"/>
              <a:t>for further guidance when making accommodations decisions.  </a:t>
            </a:r>
          </a:p>
        </p:txBody>
      </p:sp>
    </p:spTree>
    <p:extLst>
      <p:ext uri="{BB962C8B-B14F-4D97-AF65-F5344CB8AC3E}">
        <p14:creationId xmlns:p14="http://schemas.microsoft.com/office/powerpoint/2010/main" val="3233687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When Do I Add ACCESS Accommodations into WIDA AMS?</a:t>
            </a:r>
            <a:endParaRPr lang="en-US" dirty="0"/>
          </a:p>
        </p:txBody>
      </p:sp>
      <p:sp>
        <p:nvSpPr>
          <p:cNvPr id="3" name="Content Placeholder 2"/>
          <p:cNvSpPr>
            <a:spLocks noGrp="1"/>
          </p:cNvSpPr>
          <p:nvPr>
            <p:ph idx="1"/>
          </p:nvPr>
        </p:nvSpPr>
        <p:spPr/>
        <p:txBody>
          <a:bodyPr>
            <a:normAutofit lnSpcReduction="10000"/>
          </a:bodyPr>
          <a:lstStyle/>
          <a:p>
            <a:r>
              <a:rPr lang="en-US" sz="3000" dirty="0" smtClean="0"/>
              <a:t>While OSDE strongly suggests adding accommodations prior to testing, only three accommodations </a:t>
            </a:r>
            <a:r>
              <a:rPr lang="en-US" sz="3000" u="sng" dirty="0" smtClean="0"/>
              <a:t>must</a:t>
            </a:r>
            <a:r>
              <a:rPr lang="en-US" sz="3000" dirty="0" smtClean="0"/>
              <a:t> be added prior to a student testing:</a:t>
            </a:r>
          </a:p>
          <a:p>
            <a:pPr lvl="1"/>
            <a:r>
              <a:rPr lang="en-US" dirty="0" smtClean="0"/>
              <a:t>Manual control of item audio (MC)</a:t>
            </a:r>
          </a:p>
          <a:p>
            <a:pPr lvl="1"/>
            <a:r>
              <a:rPr lang="en-US" dirty="0" smtClean="0"/>
              <a:t>Extended Speaking test response time (ES)</a:t>
            </a:r>
          </a:p>
          <a:p>
            <a:pPr lvl="1"/>
            <a:r>
              <a:rPr lang="en-US" dirty="0" smtClean="0"/>
              <a:t>Repeat audio item (RA)</a:t>
            </a:r>
          </a:p>
          <a:p>
            <a:r>
              <a:rPr lang="en-US" dirty="0" smtClean="0"/>
              <a:t>All other accommodations can be added at any time during the testing process. </a:t>
            </a:r>
          </a:p>
          <a:p>
            <a:pPr lvl="1"/>
            <a:endParaRPr lang="en-US" dirty="0"/>
          </a:p>
        </p:txBody>
      </p:sp>
    </p:spTree>
    <p:extLst>
      <p:ext uri="{BB962C8B-B14F-4D97-AF65-F5344CB8AC3E}">
        <p14:creationId xmlns:p14="http://schemas.microsoft.com/office/powerpoint/2010/main" val="1787411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ACCESS Online Vs. Alternate ACCESS:</a:t>
            </a:r>
            <a:br>
              <a:rPr lang="en-US" dirty="0" smtClean="0"/>
            </a:br>
            <a:r>
              <a:rPr lang="en-US" dirty="0" smtClean="0"/>
              <a:t>Who Takes Which Test?</a:t>
            </a:r>
            <a:endParaRPr lang="en-US" dirty="0"/>
          </a:p>
        </p:txBody>
      </p:sp>
      <p:sp>
        <p:nvSpPr>
          <p:cNvPr id="3" name="Content Placeholder 2"/>
          <p:cNvSpPr>
            <a:spLocks noGrp="1"/>
          </p:cNvSpPr>
          <p:nvPr>
            <p:ph idx="1"/>
          </p:nvPr>
        </p:nvSpPr>
        <p:spPr/>
        <p:txBody>
          <a:bodyPr>
            <a:normAutofit/>
          </a:bodyPr>
          <a:lstStyle/>
          <a:p>
            <a:r>
              <a:rPr lang="en-US" sz="3400" dirty="0" smtClean="0"/>
              <a:t>The majority of ELs who are also served on an IEP will take ACCESS Online </a:t>
            </a:r>
            <a:r>
              <a:rPr lang="en-US" sz="3400" i="1" dirty="0" smtClean="0"/>
              <a:t>with accommodations</a:t>
            </a:r>
            <a:r>
              <a:rPr lang="en-US" sz="3400" dirty="0" smtClean="0"/>
              <a:t>.</a:t>
            </a:r>
          </a:p>
          <a:p>
            <a:endParaRPr lang="en-US" sz="3400" dirty="0"/>
          </a:p>
          <a:p>
            <a:r>
              <a:rPr lang="en-US" sz="3400" dirty="0" smtClean="0"/>
              <a:t>Only ELs who have significant cognitive disabilities </a:t>
            </a:r>
            <a:r>
              <a:rPr lang="en-US" sz="3400" u="sng" dirty="0" smtClean="0"/>
              <a:t>and</a:t>
            </a:r>
            <a:r>
              <a:rPr lang="en-US" sz="3400" dirty="0"/>
              <a:t> </a:t>
            </a:r>
            <a:r>
              <a:rPr lang="en-US" sz="3400" dirty="0" smtClean="0"/>
              <a:t>take an alternate state content test (DLM) should take Alternate ACCESS. </a:t>
            </a:r>
            <a:endParaRPr lang="en-US" sz="3400" dirty="0"/>
          </a:p>
        </p:txBody>
      </p:sp>
    </p:spTree>
    <p:extLst>
      <p:ext uri="{BB962C8B-B14F-4D97-AF65-F5344CB8AC3E}">
        <p14:creationId xmlns:p14="http://schemas.microsoft.com/office/powerpoint/2010/main" val="3245904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What Live Trainings Are </a:t>
            </a:r>
            <a:br>
              <a:rPr lang="en-US" dirty="0" smtClean="0"/>
            </a:br>
            <a:r>
              <a:rPr lang="en-US" dirty="0" smtClean="0"/>
              <a:t>Available for ACCESS Online?</a:t>
            </a:r>
            <a:endParaRPr lang="en-US" dirty="0"/>
          </a:p>
        </p:txBody>
      </p:sp>
      <p:sp>
        <p:nvSpPr>
          <p:cNvPr id="3" name="Content Placeholder 2"/>
          <p:cNvSpPr>
            <a:spLocks noGrp="1"/>
          </p:cNvSpPr>
          <p:nvPr>
            <p:ph idx="1"/>
          </p:nvPr>
        </p:nvSpPr>
        <p:spPr/>
        <p:txBody>
          <a:bodyPr>
            <a:normAutofit/>
          </a:bodyPr>
          <a:lstStyle/>
          <a:p>
            <a:r>
              <a:rPr lang="en-US" sz="3000" dirty="0" smtClean="0"/>
              <a:t>December 4, 2018, </a:t>
            </a:r>
            <a:r>
              <a:rPr lang="en-US" sz="3000" dirty="0" smtClean="0">
                <a:solidFill>
                  <a:srgbClr val="FF0000"/>
                </a:solidFill>
              </a:rPr>
              <a:t>Oliver Hodge Building-Room 215, 2500 N. Lincoln Blvd., OKC, OK 73105</a:t>
            </a:r>
            <a:r>
              <a:rPr lang="en-US" dirty="0" smtClean="0"/>
              <a:t>:</a:t>
            </a:r>
          </a:p>
          <a:p>
            <a:pPr lvl="1"/>
            <a:r>
              <a:rPr lang="en-US" dirty="0" smtClean="0"/>
              <a:t>Test Coordinator Training, 8:30-11:30 a.m.</a:t>
            </a:r>
          </a:p>
          <a:p>
            <a:pPr lvl="1"/>
            <a:r>
              <a:rPr lang="en-US" dirty="0" smtClean="0"/>
              <a:t>Test Administrator Training, 12:30-3:30 p.m.</a:t>
            </a:r>
          </a:p>
          <a:p>
            <a:r>
              <a:rPr lang="en-US" sz="2800" dirty="0" smtClean="0"/>
              <a:t>December 5, 2018, </a:t>
            </a:r>
            <a:r>
              <a:rPr lang="en-US" sz="2800" dirty="0" smtClean="0">
                <a:solidFill>
                  <a:srgbClr val="FF0000"/>
                </a:solidFill>
              </a:rPr>
              <a:t>Varsity Club at Tiger Stadium-220 N. 23</a:t>
            </a:r>
            <a:r>
              <a:rPr lang="en-US" sz="2800" baseline="30000" dirty="0" smtClean="0">
                <a:solidFill>
                  <a:srgbClr val="FF0000"/>
                </a:solidFill>
              </a:rPr>
              <a:t>rd</a:t>
            </a:r>
            <a:r>
              <a:rPr lang="en-US" sz="2800" dirty="0" smtClean="0">
                <a:solidFill>
                  <a:srgbClr val="FF0000"/>
                </a:solidFill>
              </a:rPr>
              <a:t> St., Broken Arrow, OK 74102</a:t>
            </a:r>
            <a:r>
              <a:rPr lang="en-US" sz="2800" dirty="0" smtClean="0"/>
              <a:t>:</a:t>
            </a:r>
          </a:p>
          <a:p>
            <a:pPr lvl="1"/>
            <a:r>
              <a:rPr lang="en-US" dirty="0"/>
              <a:t>Test Coordinator Training, 8:30-11:30 a.m.</a:t>
            </a:r>
          </a:p>
          <a:p>
            <a:pPr lvl="1"/>
            <a:r>
              <a:rPr lang="en-US" dirty="0"/>
              <a:t>Test Administrator Training, 12:30-3:30 p.m.</a:t>
            </a:r>
          </a:p>
          <a:p>
            <a:endParaRPr lang="en-US" dirty="0"/>
          </a:p>
        </p:txBody>
      </p:sp>
    </p:spTree>
    <p:extLst>
      <p:ext uri="{BB962C8B-B14F-4D97-AF65-F5344CB8AC3E}">
        <p14:creationId xmlns:p14="http://schemas.microsoft.com/office/powerpoint/2010/main" val="53031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ACCESS Online Live Trainings: Registration Info</a:t>
            </a:r>
            <a:endParaRPr lang="en-US" dirty="0"/>
          </a:p>
        </p:txBody>
      </p:sp>
      <p:sp>
        <p:nvSpPr>
          <p:cNvPr id="3" name="Content Placeholder 2"/>
          <p:cNvSpPr>
            <a:spLocks noGrp="1"/>
          </p:cNvSpPr>
          <p:nvPr>
            <p:ph idx="1"/>
          </p:nvPr>
        </p:nvSpPr>
        <p:spPr/>
        <p:txBody>
          <a:bodyPr>
            <a:normAutofit lnSpcReduction="10000"/>
          </a:bodyPr>
          <a:lstStyle/>
          <a:p>
            <a:r>
              <a:rPr lang="en-US" sz="3400" dirty="0" smtClean="0"/>
              <a:t>Participants need to register for live trainings; spots are limited.</a:t>
            </a:r>
          </a:p>
          <a:p>
            <a:r>
              <a:rPr lang="en-US" sz="3400" dirty="0" smtClean="0"/>
              <a:t>Registration links were sent out via EL/WIDA listserv message on 11/1/18.*</a:t>
            </a:r>
          </a:p>
          <a:p>
            <a:r>
              <a:rPr lang="en-US" sz="3400" dirty="0" smtClean="0"/>
              <a:t>Participants must bring laptop or tablet to trainings.</a:t>
            </a:r>
          </a:p>
          <a:p>
            <a:r>
              <a:rPr lang="en-US" sz="3400" dirty="0" smtClean="0"/>
              <a:t>Participants </a:t>
            </a:r>
            <a:r>
              <a:rPr lang="en-US" sz="3400" dirty="0" smtClean="0">
                <a:hlinkClick r:id="rId3"/>
              </a:rPr>
              <a:t>need WIDA and WIDA AMS logins</a:t>
            </a:r>
            <a:r>
              <a:rPr lang="en-US" sz="3400" dirty="0" smtClean="0"/>
              <a:t>. </a:t>
            </a:r>
          </a:p>
          <a:p>
            <a:endParaRPr lang="en-US" dirty="0"/>
          </a:p>
        </p:txBody>
      </p:sp>
    </p:spTree>
    <p:extLst>
      <p:ext uri="{BB962C8B-B14F-4D97-AF65-F5344CB8AC3E}">
        <p14:creationId xmlns:p14="http://schemas.microsoft.com/office/powerpoint/2010/main" val="23026788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I Can’t Attend Live Trainings?</a:t>
            </a:r>
            <a:endParaRPr lang="en-US" dirty="0"/>
          </a:p>
        </p:txBody>
      </p:sp>
      <p:sp>
        <p:nvSpPr>
          <p:cNvPr id="3" name="Content Placeholder 2"/>
          <p:cNvSpPr>
            <a:spLocks noGrp="1"/>
          </p:cNvSpPr>
          <p:nvPr>
            <p:ph idx="1"/>
          </p:nvPr>
        </p:nvSpPr>
        <p:spPr/>
        <p:txBody>
          <a:bodyPr>
            <a:normAutofit lnSpcReduction="10000"/>
          </a:bodyPr>
          <a:lstStyle/>
          <a:p>
            <a:r>
              <a:rPr lang="en-US" dirty="0" smtClean="0"/>
              <a:t>Consult the </a:t>
            </a:r>
            <a:r>
              <a:rPr lang="en-US" dirty="0" smtClean="0">
                <a:hlinkClick r:id="rId2"/>
              </a:rPr>
              <a:t>2018-19 ACCESS and Screener Webinar Calendar</a:t>
            </a:r>
            <a:r>
              <a:rPr lang="en-US" dirty="0" smtClean="0"/>
              <a:t>.</a:t>
            </a:r>
          </a:p>
          <a:p>
            <a:r>
              <a:rPr lang="en-US" dirty="0" smtClean="0"/>
              <a:t>View ACCESS Pre-Testing webinars:</a:t>
            </a:r>
          </a:p>
          <a:p>
            <a:pPr lvl="1"/>
            <a:r>
              <a:rPr lang="en-US" dirty="0" smtClean="0"/>
              <a:t>Welcome Back! What’s New in 2018?</a:t>
            </a:r>
          </a:p>
          <a:p>
            <a:pPr lvl="1"/>
            <a:r>
              <a:rPr lang="en-US" dirty="0" smtClean="0"/>
              <a:t>ACCESS for ELLs Training</a:t>
            </a:r>
          </a:p>
          <a:p>
            <a:pPr lvl="1"/>
            <a:r>
              <a:rPr lang="en-US" dirty="0" smtClean="0"/>
              <a:t>Software Updates and Technology Readiness Checklist</a:t>
            </a:r>
          </a:p>
          <a:p>
            <a:pPr lvl="1"/>
            <a:r>
              <a:rPr lang="en-US" dirty="0" smtClean="0"/>
              <a:t>ACCESS for ELLs for New District Test Coordinators</a:t>
            </a:r>
          </a:p>
          <a:p>
            <a:pPr lvl="1"/>
            <a:r>
              <a:rPr lang="en-US" dirty="0" smtClean="0"/>
              <a:t>Test Scheduling</a:t>
            </a:r>
          </a:p>
          <a:p>
            <a:pPr lvl="1"/>
            <a:endParaRPr lang="en-US" dirty="0"/>
          </a:p>
        </p:txBody>
      </p:sp>
    </p:spTree>
    <p:extLst>
      <p:ext uri="{BB962C8B-B14F-4D97-AF65-F5344CB8AC3E}">
        <p14:creationId xmlns:p14="http://schemas.microsoft.com/office/powerpoint/2010/main" val="611723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How Do I Prepare </a:t>
            </a:r>
            <a:br>
              <a:rPr lang="en-US" dirty="0" smtClean="0"/>
            </a:br>
            <a:r>
              <a:rPr lang="en-US" dirty="0" smtClean="0"/>
              <a:t>Students for ACCESS?</a:t>
            </a:r>
            <a:endParaRPr lang="en-US" dirty="0"/>
          </a:p>
        </p:txBody>
      </p:sp>
      <p:sp>
        <p:nvSpPr>
          <p:cNvPr id="3" name="Content Placeholder 2"/>
          <p:cNvSpPr>
            <a:spLocks noGrp="1"/>
          </p:cNvSpPr>
          <p:nvPr>
            <p:ph idx="1"/>
          </p:nvPr>
        </p:nvSpPr>
        <p:spPr/>
        <p:txBody>
          <a:bodyPr>
            <a:normAutofit/>
          </a:bodyPr>
          <a:lstStyle/>
          <a:p>
            <a:r>
              <a:rPr lang="en-US" dirty="0" smtClean="0"/>
              <a:t>Review </a:t>
            </a:r>
            <a:r>
              <a:rPr lang="en-US" dirty="0" smtClean="0">
                <a:hlinkClick r:id="rId2"/>
              </a:rPr>
              <a:t>Getting Students Ready for Testing</a:t>
            </a:r>
            <a:r>
              <a:rPr lang="en-US" dirty="0"/>
              <a:t> </a:t>
            </a:r>
            <a:r>
              <a:rPr lang="en-US" dirty="0" smtClean="0"/>
              <a:t>and </a:t>
            </a:r>
            <a:r>
              <a:rPr lang="en-US" dirty="0" smtClean="0">
                <a:hlinkClick r:id="rId3"/>
              </a:rPr>
              <a:t>ACCESS Writing Test Tips</a:t>
            </a:r>
            <a:r>
              <a:rPr lang="en-US" dirty="0" smtClean="0"/>
              <a:t>. </a:t>
            </a:r>
          </a:p>
          <a:p>
            <a:r>
              <a:rPr lang="en-US" dirty="0"/>
              <a:t>Visit </a:t>
            </a:r>
            <a:r>
              <a:rPr lang="en-US" dirty="0" smtClean="0">
                <a:hlinkClick r:id="rId4" action="ppaction://hlinkfile"/>
              </a:rPr>
              <a:t>Preparing Students for ACCESS for ELLs</a:t>
            </a:r>
            <a:r>
              <a:rPr lang="en-US" dirty="0" smtClean="0"/>
              <a:t>:</a:t>
            </a:r>
          </a:p>
          <a:p>
            <a:pPr lvl="1"/>
            <a:r>
              <a:rPr lang="en-US" dirty="0" smtClean="0"/>
              <a:t>Online Speaking test guidance for </a:t>
            </a:r>
            <a:r>
              <a:rPr lang="en-US" dirty="0" smtClean="0">
                <a:hlinkClick r:id="rId5"/>
              </a:rPr>
              <a:t>Grades 1-3</a:t>
            </a:r>
            <a:r>
              <a:rPr lang="en-US" dirty="0" smtClean="0"/>
              <a:t>, </a:t>
            </a:r>
            <a:r>
              <a:rPr lang="en-US" dirty="0" smtClean="0">
                <a:hlinkClick r:id="rId6"/>
              </a:rPr>
              <a:t>Grades 4-5</a:t>
            </a:r>
            <a:r>
              <a:rPr lang="en-US" dirty="0" smtClean="0"/>
              <a:t>, and </a:t>
            </a:r>
            <a:r>
              <a:rPr lang="en-US" dirty="0" smtClean="0">
                <a:hlinkClick r:id="rId7"/>
              </a:rPr>
              <a:t>Grades 6-12</a:t>
            </a:r>
            <a:endParaRPr lang="en-US" dirty="0" smtClean="0"/>
          </a:p>
          <a:p>
            <a:pPr lvl="1"/>
            <a:r>
              <a:rPr lang="en-US" dirty="0">
                <a:hlinkClick r:id="rId8"/>
              </a:rPr>
              <a:t>T</a:t>
            </a:r>
            <a:r>
              <a:rPr lang="en-US" dirty="0" smtClean="0">
                <a:hlinkClick r:id="rId8"/>
              </a:rPr>
              <a:t>est demo</a:t>
            </a:r>
            <a:endParaRPr lang="en-US" dirty="0" smtClean="0"/>
          </a:p>
          <a:p>
            <a:pPr lvl="1"/>
            <a:r>
              <a:rPr lang="en-US" dirty="0" smtClean="0">
                <a:hlinkClick r:id="rId9"/>
              </a:rPr>
              <a:t>Interactive sample items</a:t>
            </a:r>
            <a:endParaRPr lang="en-US" dirty="0" smtClean="0"/>
          </a:p>
          <a:p>
            <a:pPr lvl="1"/>
            <a:r>
              <a:rPr lang="en-US" dirty="0">
                <a:hlinkClick r:id="rId9"/>
              </a:rPr>
              <a:t>P</a:t>
            </a:r>
            <a:r>
              <a:rPr lang="en-US" dirty="0" smtClean="0">
                <a:hlinkClick r:id="rId9"/>
              </a:rPr>
              <a:t>ractice test</a:t>
            </a:r>
            <a:endParaRPr lang="en-US" dirty="0" smtClean="0"/>
          </a:p>
          <a:p>
            <a:endParaRPr lang="en-US" dirty="0"/>
          </a:p>
        </p:txBody>
      </p:sp>
    </p:spTree>
    <p:extLst>
      <p:ext uri="{BB962C8B-B14F-4D97-AF65-F5344CB8AC3E}">
        <p14:creationId xmlns:p14="http://schemas.microsoft.com/office/powerpoint/2010/main" val="32152087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Parents Have 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If parents have questions about how their child was identified, what it means to be EL</a:t>
            </a:r>
            <a:r>
              <a:rPr lang="en-US" smtClean="0"/>
              <a:t>, and/or </a:t>
            </a:r>
            <a:r>
              <a:rPr lang="en-US" dirty="0" smtClean="0"/>
              <a:t>how their child may qualify to exit services, please consider sharing:</a:t>
            </a:r>
          </a:p>
          <a:p>
            <a:pPr lvl="1"/>
            <a:r>
              <a:rPr lang="en-US" i="1" dirty="0" smtClean="0">
                <a:hlinkClick r:id="rId2"/>
              </a:rPr>
              <a:t>My Child is an ELL: A Parent’s Guide (English)</a:t>
            </a:r>
            <a:endParaRPr lang="en-US" i="1" dirty="0" smtClean="0"/>
          </a:p>
          <a:p>
            <a:pPr lvl="1"/>
            <a:r>
              <a:rPr lang="en-US" i="1" dirty="0" err="1" smtClean="0">
                <a:hlinkClick r:id="rId3"/>
              </a:rPr>
              <a:t>Mi</a:t>
            </a:r>
            <a:r>
              <a:rPr lang="en-US" i="1" dirty="0" smtClean="0">
                <a:hlinkClick r:id="rId3"/>
              </a:rPr>
              <a:t> </a:t>
            </a:r>
            <a:r>
              <a:rPr lang="en-US" i="1" dirty="0" err="1" smtClean="0">
                <a:hlinkClick r:id="rId3"/>
              </a:rPr>
              <a:t>Hijo</a:t>
            </a:r>
            <a:r>
              <a:rPr lang="en-US" i="1" dirty="0" smtClean="0">
                <a:hlinkClick r:id="rId3"/>
              </a:rPr>
              <a:t>(a)</a:t>
            </a:r>
            <a:r>
              <a:rPr lang="en-US" i="1" dirty="0" err="1" smtClean="0">
                <a:hlinkClick r:id="rId3"/>
              </a:rPr>
              <a:t>es</a:t>
            </a:r>
            <a:r>
              <a:rPr lang="en-US" i="1" dirty="0" smtClean="0">
                <a:hlinkClick r:id="rId3"/>
              </a:rPr>
              <a:t> un(a) </a:t>
            </a:r>
            <a:r>
              <a:rPr lang="en-US" i="1" dirty="0" err="1" smtClean="0">
                <a:hlinkClick r:id="rId3"/>
              </a:rPr>
              <a:t>Aprendiz</a:t>
            </a:r>
            <a:r>
              <a:rPr lang="en-US" i="1" dirty="0" smtClean="0">
                <a:hlinkClick r:id="rId3"/>
              </a:rPr>
              <a:t> del Ingles: </a:t>
            </a:r>
            <a:r>
              <a:rPr lang="en-US" i="1" dirty="0" err="1" smtClean="0">
                <a:hlinkClick r:id="rId3"/>
              </a:rPr>
              <a:t>Una</a:t>
            </a:r>
            <a:r>
              <a:rPr lang="en-US" i="1" dirty="0" smtClean="0">
                <a:hlinkClick r:id="rId3"/>
              </a:rPr>
              <a:t> </a:t>
            </a:r>
            <a:r>
              <a:rPr lang="en-US" i="1" dirty="0" err="1" smtClean="0">
                <a:hlinkClick r:id="rId3"/>
              </a:rPr>
              <a:t>Guia</a:t>
            </a:r>
            <a:r>
              <a:rPr lang="en-US" i="1" dirty="0" smtClean="0">
                <a:hlinkClick r:id="rId3"/>
              </a:rPr>
              <a:t> para Padres de </a:t>
            </a:r>
            <a:r>
              <a:rPr lang="en-US" i="1" dirty="0" err="1" smtClean="0">
                <a:hlinkClick r:id="rId3"/>
              </a:rPr>
              <a:t>Familia</a:t>
            </a:r>
            <a:r>
              <a:rPr lang="en-US" i="1" dirty="0" smtClean="0">
                <a:hlinkClick r:id="rId3"/>
              </a:rPr>
              <a:t> (Spanish)  </a:t>
            </a:r>
            <a:endParaRPr lang="en-US" i="1" dirty="0" smtClean="0"/>
          </a:p>
          <a:p>
            <a:r>
              <a:rPr lang="en-US" dirty="0" smtClean="0"/>
              <a:t>Each guide contains links to three Family webinars, all available in English and Spanish.</a:t>
            </a:r>
          </a:p>
        </p:txBody>
      </p:sp>
    </p:spTree>
    <p:extLst>
      <p:ext uri="{BB962C8B-B14F-4D97-AF65-F5344CB8AC3E}">
        <p14:creationId xmlns:p14="http://schemas.microsoft.com/office/powerpoint/2010/main" val="3040804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1322388"/>
          </a:xfrm>
        </p:spPr>
        <p:txBody>
          <a:bodyPr>
            <a:normAutofit fontScale="90000"/>
          </a:bodyPr>
          <a:lstStyle/>
          <a:p>
            <a:r>
              <a:rPr lang="en-US" dirty="0" smtClean="0"/>
              <a:t>What Do I Need to Know About Kindergarten ACCESS?</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Paper-based and individually administered.</a:t>
            </a:r>
          </a:p>
          <a:p>
            <a:r>
              <a:rPr lang="en-US" sz="3600" dirty="0"/>
              <a:t>C</a:t>
            </a:r>
            <a:r>
              <a:rPr lang="en-US" sz="3600" dirty="0" smtClean="0"/>
              <a:t>an take up to </a:t>
            </a:r>
            <a:r>
              <a:rPr lang="en-US" sz="3600" u="sng" dirty="0" smtClean="0"/>
              <a:t>60 minutes</a:t>
            </a:r>
            <a:r>
              <a:rPr lang="en-US" sz="3600" dirty="0" smtClean="0"/>
              <a:t> per student.</a:t>
            </a:r>
          </a:p>
          <a:p>
            <a:r>
              <a:rPr lang="en-US" sz="3600" dirty="0" smtClean="0"/>
              <a:t>Test administrator scores </a:t>
            </a:r>
            <a:r>
              <a:rPr lang="en-US" sz="3600" u="sng" dirty="0" smtClean="0"/>
              <a:t>all</a:t>
            </a:r>
            <a:r>
              <a:rPr lang="en-US" sz="3600" dirty="0" smtClean="0"/>
              <a:t> domains; scored tests sent to DRC to process for score reporting.</a:t>
            </a:r>
          </a:p>
          <a:p>
            <a:r>
              <a:rPr lang="en-US" sz="3600" dirty="0" smtClean="0"/>
              <a:t>Not split into difficulty tiers; students test until they hit ceiling for a given domain.</a:t>
            </a:r>
          </a:p>
          <a:p>
            <a:endParaRPr lang="en-US" dirty="0"/>
          </a:p>
        </p:txBody>
      </p:sp>
    </p:spTree>
    <p:extLst>
      <p:ext uri="{BB962C8B-B14F-4D97-AF65-F5344CB8AC3E}">
        <p14:creationId xmlns:p14="http://schemas.microsoft.com/office/powerpoint/2010/main" val="358986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41438"/>
          </a:xfrm>
        </p:spPr>
        <p:txBody>
          <a:bodyPr>
            <a:normAutofit fontScale="90000"/>
          </a:bodyPr>
          <a:lstStyle/>
          <a:p>
            <a:r>
              <a:rPr lang="en-US" dirty="0" smtClean="0"/>
              <a:t>What Is the Difference Between </a:t>
            </a:r>
            <a:br>
              <a:rPr lang="en-US" dirty="0" smtClean="0"/>
            </a:br>
            <a:r>
              <a:rPr lang="en-US" dirty="0" smtClean="0">
                <a:hlinkClick r:id="rId2"/>
              </a:rPr>
              <a:t>WIDA</a:t>
            </a:r>
            <a:r>
              <a:rPr lang="en-US" dirty="0" smtClean="0"/>
              <a:t> and </a:t>
            </a:r>
            <a:r>
              <a:rPr lang="en-US" dirty="0" smtClean="0">
                <a:hlinkClick r:id="rId3"/>
              </a:rPr>
              <a:t>WIDA AMS</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WIDA is the consortium to which OK belongs; WIDA creates the ACCESS assessments (and EL screeners).</a:t>
            </a:r>
          </a:p>
          <a:p>
            <a:pPr marL="0" indent="0">
              <a:buNone/>
            </a:pPr>
            <a:endParaRPr lang="en-US" dirty="0" smtClean="0"/>
          </a:p>
          <a:p>
            <a:r>
              <a:rPr lang="en-US" dirty="0" smtClean="0"/>
              <a:t>Your WIDA account will allow you to get trained and certified to screen or proficiency test ELs.</a:t>
            </a:r>
          </a:p>
          <a:p>
            <a:pPr marL="0" indent="0">
              <a:buNone/>
            </a:pPr>
            <a:endParaRPr lang="en-US" dirty="0" smtClean="0"/>
          </a:p>
          <a:p>
            <a:r>
              <a:rPr lang="en-US" dirty="0" smtClean="0"/>
              <a:t>The WIDA website also provides our English language development (ELD) standards, training webinars, and other resources for serving ELs. </a:t>
            </a:r>
            <a:endParaRPr lang="en-US" dirty="0"/>
          </a:p>
        </p:txBody>
      </p:sp>
    </p:spTree>
    <p:extLst>
      <p:ext uri="{BB962C8B-B14F-4D97-AF65-F5344CB8AC3E}">
        <p14:creationId xmlns:p14="http://schemas.microsoft.com/office/powerpoint/2010/main" val="2446370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Do All Kindergartners Take All Kindergarten ACCESS Domains?</a:t>
            </a:r>
            <a:endParaRPr lang="en-US" dirty="0"/>
          </a:p>
        </p:txBody>
      </p:sp>
      <p:sp>
        <p:nvSpPr>
          <p:cNvPr id="3" name="Content Placeholder 2"/>
          <p:cNvSpPr>
            <a:spLocks noGrp="1"/>
          </p:cNvSpPr>
          <p:nvPr>
            <p:ph idx="1"/>
          </p:nvPr>
        </p:nvSpPr>
        <p:spPr/>
        <p:txBody>
          <a:bodyPr>
            <a:normAutofit lnSpcReduction="10000"/>
          </a:bodyPr>
          <a:lstStyle/>
          <a:p>
            <a:r>
              <a:rPr lang="en-US" dirty="0" smtClean="0"/>
              <a:t>Districts are </a:t>
            </a:r>
            <a:r>
              <a:rPr lang="en-US" u="sng" dirty="0" smtClean="0"/>
              <a:t>strongly encouraged</a:t>
            </a:r>
            <a:r>
              <a:rPr lang="en-US" dirty="0" smtClean="0"/>
              <a:t> to administer all domains, </a:t>
            </a:r>
            <a:r>
              <a:rPr lang="en-US" u="sng" dirty="0" smtClean="0"/>
              <a:t>but may </a:t>
            </a:r>
            <a:r>
              <a:rPr lang="en-US" u="sng" dirty="0"/>
              <a:t>choose </a:t>
            </a:r>
            <a:r>
              <a:rPr lang="en-US" dirty="0"/>
              <a:t>to administer only the Oral (Speaking/Listening) </a:t>
            </a:r>
            <a:r>
              <a:rPr lang="en-US" dirty="0" smtClean="0"/>
              <a:t>domains </a:t>
            </a:r>
            <a:r>
              <a:rPr lang="en-US" dirty="0"/>
              <a:t>to certain </a:t>
            </a:r>
            <a:r>
              <a:rPr lang="en-US" dirty="0" smtClean="0"/>
              <a:t>kindergartners </a:t>
            </a:r>
            <a:r>
              <a:rPr lang="en-US" dirty="0"/>
              <a:t>on a case-by-case basis</a:t>
            </a:r>
            <a:r>
              <a:rPr lang="en-US" dirty="0" smtClean="0"/>
              <a:t>.</a:t>
            </a:r>
          </a:p>
          <a:p>
            <a:pPr marL="0" indent="0">
              <a:buNone/>
            </a:pPr>
            <a:r>
              <a:rPr lang="en-US" dirty="0" smtClean="0"/>
              <a:t> </a:t>
            </a:r>
          </a:p>
          <a:p>
            <a:r>
              <a:rPr lang="en-US" dirty="0" smtClean="0"/>
              <a:t>Students who only take the Oral domains will have an Overall score calculated by the Office of Accountability to be used for district accountability calculations. </a:t>
            </a:r>
          </a:p>
        </p:txBody>
      </p:sp>
    </p:spTree>
    <p:extLst>
      <p:ext uri="{BB962C8B-B14F-4D97-AF65-F5344CB8AC3E}">
        <p14:creationId xmlns:p14="http://schemas.microsoft.com/office/powerpoint/2010/main" val="1012606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229600" cy="1350963"/>
          </a:xfrm>
        </p:spPr>
        <p:txBody>
          <a:bodyPr>
            <a:normAutofit fontScale="90000"/>
          </a:bodyPr>
          <a:lstStyle/>
          <a:p>
            <a:r>
              <a:rPr lang="en-US" dirty="0" smtClean="0"/>
              <a:t>How Do I Decide Which Kindergartners Should Take the Entire Test?</a:t>
            </a:r>
            <a:endParaRPr lang="en-US" dirty="0"/>
          </a:p>
        </p:txBody>
      </p:sp>
      <p:sp>
        <p:nvSpPr>
          <p:cNvPr id="3" name="Content Placeholder 2"/>
          <p:cNvSpPr>
            <a:spLocks noGrp="1"/>
          </p:cNvSpPr>
          <p:nvPr>
            <p:ph idx="1"/>
          </p:nvPr>
        </p:nvSpPr>
        <p:spPr/>
        <p:txBody>
          <a:bodyPr>
            <a:normAutofit lnSpcReduction="10000"/>
          </a:bodyPr>
          <a:lstStyle/>
          <a:p>
            <a:r>
              <a:rPr lang="en-US" dirty="0"/>
              <a:t>Each domain has “Winding Down” activities, with scripting provided in the “Moving On” sections. This allows TAs to wrap </a:t>
            </a:r>
            <a:r>
              <a:rPr lang="en-US" dirty="0" smtClean="0"/>
              <a:t>up activities </a:t>
            </a:r>
            <a:r>
              <a:rPr lang="en-US" dirty="0"/>
              <a:t>while allowing students to feel successful</a:t>
            </a:r>
            <a:r>
              <a:rPr lang="en-US" dirty="0" smtClean="0"/>
              <a:t>.</a:t>
            </a:r>
          </a:p>
          <a:p>
            <a:pPr marL="0" indent="0">
              <a:buNone/>
            </a:pPr>
            <a:endParaRPr lang="en-US" dirty="0"/>
          </a:p>
          <a:p>
            <a:r>
              <a:rPr lang="en-US" dirty="0" smtClean="0"/>
              <a:t>When in doubt, TAs should </a:t>
            </a:r>
            <a:r>
              <a:rPr lang="en-US" u="sng" dirty="0" smtClean="0"/>
              <a:t>always</a:t>
            </a:r>
            <a:r>
              <a:rPr lang="en-US" dirty="0" smtClean="0"/>
              <a:t> opt to try to administer all four domains, and may use the “Winding Down” activities for students unable to perform in Reading and Writing. </a:t>
            </a:r>
            <a:endParaRPr lang="en-US" dirty="0"/>
          </a:p>
        </p:txBody>
      </p:sp>
    </p:spTree>
    <p:extLst>
      <p:ext uri="{BB962C8B-B14F-4D97-AF65-F5344CB8AC3E}">
        <p14:creationId xmlns:p14="http://schemas.microsoft.com/office/powerpoint/2010/main" val="2261369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How Long Does ACCESS Online </a:t>
            </a:r>
            <a:br>
              <a:rPr lang="en-US" dirty="0" smtClean="0"/>
            </a:br>
            <a:r>
              <a:rPr lang="en-US" dirty="0" smtClean="0"/>
              <a:t>Take To Administer?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525145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8607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How Do I Handle, Store, and Ship ACCESS Test Materials?</a:t>
            </a:r>
            <a:endParaRPr lang="en-US" dirty="0"/>
          </a:p>
        </p:txBody>
      </p:sp>
      <p:sp>
        <p:nvSpPr>
          <p:cNvPr id="3" name="Content Placeholder 2"/>
          <p:cNvSpPr>
            <a:spLocks noGrp="1"/>
          </p:cNvSpPr>
          <p:nvPr>
            <p:ph idx="1"/>
          </p:nvPr>
        </p:nvSpPr>
        <p:spPr/>
        <p:txBody>
          <a:bodyPr>
            <a:normAutofit lnSpcReduction="10000"/>
          </a:bodyPr>
          <a:lstStyle/>
          <a:p>
            <a:r>
              <a:rPr lang="en-US" dirty="0"/>
              <a:t>R</a:t>
            </a:r>
            <a:r>
              <a:rPr lang="en-US" dirty="0" smtClean="0"/>
              <a:t>efer to Oklahoma’s </a:t>
            </a:r>
            <a:r>
              <a:rPr lang="en-US" i="1" dirty="0" smtClean="0">
                <a:hlinkClick r:id="rId2"/>
              </a:rPr>
              <a:t>State Specific Directions</a:t>
            </a:r>
            <a:r>
              <a:rPr lang="en-US" dirty="0" smtClean="0"/>
              <a:t> for instructions on:</a:t>
            </a:r>
          </a:p>
          <a:p>
            <a:pPr lvl="1"/>
            <a:r>
              <a:rPr lang="en-US" dirty="0" smtClean="0"/>
              <a:t>Materials management prior to, during, and immediately following administration</a:t>
            </a:r>
          </a:p>
          <a:p>
            <a:pPr lvl="1"/>
            <a:r>
              <a:rPr lang="en-US" dirty="0"/>
              <a:t>P</a:t>
            </a:r>
            <a:r>
              <a:rPr lang="en-US" dirty="0" smtClean="0"/>
              <a:t>roperly using Pre-ID labels, District/School labels, and Do Not Process labels</a:t>
            </a:r>
          </a:p>
          <a:p>
            <a:pPr lvl="1"/>
            <a:r>
              <a:rPr lang="en-US" dirty="0"/>
              <a:t>P</a:t>
            </a:r>
            <a:r>
              <a:rPr lang="en-US" dirty="0" smtClean="0"/>
              <a:t>reparing test materials for return to DRC</a:t>
            </a:r>
          </a:p>
          <a:p>
            <a:pPr lvl="1"/>
            <a:r>
              <a:rPr lang="en-US" dirty="0" smtClean="0"/>
              <a:t>Avoiding common errors and handling unique situations when preparing materials for return</a:t>
            </a:r>
          </a:p>
          <a:p>
            <a:pPr lvl="1"/>
            <a:r>
              <a:rPr lang="en-US" dirty="0" smtClean="0"/>
              <a:t>State-Specific Guidelines for test bubbling</a:t>
            </a:r>
          </a:p>
          <a:p>
            <a:pPr lvl="1"/>
            <a:endParaRPr lang="en-US" dirty="0" smtClean="0"/>
          </a:p>
          <a:p>
            <a:pPr lvl="1"/>
            <a:endParaRPr lang="en-US" dirty="0"/>
          </a:p>
        </p:txBody>
      </p:sp>
    </p:spTree>
    <p:extLst>
      <p:ext uri="{BB962C8B-B14F-4D97-AF65-F5344CB8AC3E}">
        <p14:creationId xmlns:p14="http://schemas.microsoft.com/office/powerpoint/2010/main" val="2100082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Time Today!</a:t>
            </a:r>
            <a:endParaRPr lang="en-US" dirty="0"/>
          </a:p>
        </p:txBody>
      </p:sp>
      <p:sp>
        <p:nvSpPr>
          <p:cNvPr id="3" name="Content Placeholder 2"/>
          <p:cNvSpPr>
            <a:spLocks noGrp="1"/>
          </p:cNvSpPr>
          <p:nvPr>
            <p:ph idx="1"/>
          </p:nvPr>
        </p:nvSpPr>
        <p:spPr/>
        <p:txBody>
          <a:bodyPr/>
          <a:lstStyle/>
          <a:p>
            <a:r>
              <a:rPr lang="en-US" sz="3600" dirty="0" smtClean="0"/>
              <a:t>Please feel reach out to us with any questions you may have:</a:t>
            </a:r>
          </a:p>
          <a:p>
            <a:pPr lvl="1"/>
            <a:r>
              <a:rPr lang="en-US" sz="3200" dirty="0" smtClean="0"/>
              <a:t>Elizabeth Warren, Director of ELPA, </a:t>
            </a:r>
            <a:r>
              <a:rPr lang="en-US" sz="3200" dirty="0" smtClean="0">
                <a:hlinkClick r:id="rId2"/>
              </a:rPr>
              <a:t>elizabeth.warren@sde.ok.gov</a:t>
            </a:r>
            <a:r>
              <a:rPr lang="en-US" sz="3200" dirty="0" smtClean="0"/>
              <a:t>, (405) 522-5073</a:t>
            </a:r>
          </a:p>
          <a:p>
            <a:pPr lvl="1"/>
            <a:r>
              <a:rPr lang="en-US" sz="3200" dirty="0" err="1" smtClean="0"/>
              <a:t>Yuseli</a:t>
            </a:r>
            <a:r>
              <a:rPr lang="en-US" sz="3200" dirty="0" smtClean="0"/>
              <a:t> Freire, EL Proficiency and Monitoring Specialist, </a:t>
            </a:r>
            <a:r>
              <a:rPr lang="en-US" sz="3200" dirty="0" smtClean="0">
                <a:hlinkClick r:id="rId3"/>
              </a:rPr>
              <a:t>yuseli.freire@sde.ok.gov</a:t>
            </a:r>
            <a:r>
              <a:rPr lang="en-US" sz="3200" dirty="0" smtClean="0"/>
              <a:t>, (405) 522-0862</a:t>
            </a:r>
            <a:endParaRPr lang="en-US" sz="3200" dirty="0"/>
          </a:p>
        </p:txBody>
      </p:sp>
    </p:spTree>
    <p:extLst>
      <p:ext uri="{BB962C8B-B14F-4D97-AF65-F5344CB8AC3E}">
        <p14:creationId xmlns:p14="http://schemas.microsoft.com/office/powerpoint/2010/main" val="3173487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1322388"/>
          </a:xfrm>
        </p:spPr>
        <p:txBody>
          <a:bodyPr>
            <a:normAutofit fontScale="90000"/>
          </a:bodyPr>
          <a:lstStyle/>
          <a:p>
            <a:r>
              <a:rPr lang="en-US" dirty="0"/>
              <a:t>What Is the Difference Between </a:t>
            </a:r>
            <a:br>
              <a:rPr lang="en-US" dirty="0"/>
            </a:br>
            <a:r>
              <a:rPr lang="en-US" dirty="0">
                <a:hlinkClick r:id="rId3"/>
              </a:rPr>
              <a:t>WIDA </a:t>
            </a:r>
            <a:r>
              <a:rPr lang="en-US" dirty="0"/>
              <a:t>and </a:t>
            </a:r>
            <a:r>
              <a:rPr lang="en-US" dirty="0">
                <a:hlinkClick r:id="rId4"/>
              </a:rPr>
              <a:t>WIDA AMS</a:t>
            </a:r>
            <a:r>
              <a:rPr lang="en-US" dirty="0"/>
              <a:t>?</a:t>
            </a:r>
          </a:p>
        </p:txBody>
      </p:sp>
      <p:sp>
        <p:nvSpPr>
          <p:cNvPr id="3" name="Content Placeholder 2"/>
          <p:cNvSpPr>
            <a:spLocks noGrp="1"/>
          </p:cNvSpPr>
          <p:nvPr>
            <p:ph idx="1"/>
          </p:nvPr>
        </p:nvSpPr>
        <p:spPr/>
        <p:txBody>
          <a:bodyPr>
            <a:normAutofit fontScale="92500" lnSpcReduction="20000"/>
          </a:bodyPr>
          <a:lstStyle/>
          <a:p>
            <a:r>
              <a:rPr lang="en-US" dirty="0" smtClean="0"/>
              <a:t>WIDA AMS is the Assessment Management System for the tests created by WIDA.</a:t>
            </a:r>
          </a:p>
          <a:p>
            <a:endParaRPr lang="en-US" dirty="0"/>
          </a:p>
          <a:p>
            <a:r>
              <a:rPr lang="en-US" dirty="0" smtClean="0"/>
              <a:t>WIDA AMS is run by DRC for WIDA. </a:t>
            </a:r>
          </a:p>
          <a:p>
            <a:endParaRPr lang="en-US" dirty="0"/>
          </a:p>
          <a:p>
            <a:r>
              <a:rPr lang="en-US" dirty="0" smtClean="0"/>
              <a:t>DRC </a:t>
            </a:r>
            <a:r>
              <a:rPr lang="en-US" dirty="0"/>
              <a:t>INSIGHT is the test platform through which students take </a:t>
            </a:r>
            <a:r>
              <a:rPr lang="en-US" dirty="0" smtClean="0"/>
              <a:t>ACCESS </a:t>
            </a:r>
            <a:r>
              <a:rPr lang="en-US" dirty="0"/>
              <a:t>for ELLs 2.0 </a:t>
            </a:r>
            <a:r>
              <a:rPr lang="en-US" dirty="0" smtClean="0"/>
              <a:t>Online*.</a:t>
            </a:r>
          </a:p>
          <a:p>
            <a:endParaRPr lang="en-US" dirty="0"/>
          </a:p>
          <a:p>
            <a:r>
              <a:rPr lang="en-US" dirty="0" smtClean="0"/>
              <a:t>WIDA AMS is where you order tests, schedule test sessions, print test tickets, and more. </a:t>
            </a:r>
            <a:endParaRPr lang="en-US" dirty="0"/>
          </a:p>
        </p:txBody>
      </p:sp>
    </p:spTree>
    <p:extLst>
      <p:ext uri="{BB962C8B-B14F-4D97-AF65-F5344CB8AC3E}">
        <p14:creationId xmlns:p14="http://schemas.microsoft.com/office/powerpoint/2010/main" val="223825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What’s New With ACCESS This Year?</a:t>
            </a:r>
            <a:endParaRPr lang="en-US" dirty="0"/>
          </a:p>
        </p:txBody>
      </p:sp>
      <p:sp>
        <p:nvSpPr>
          <p:cNvPr id="3" name="Content Placeholder 2"/>
          <p:cNvSpPr>
            <a:spLocks noGrp="1"/>
          </p:cNvSpPr>
          <p:nvPr>
            <p:ph idx="1"/>
          </p:nvPr>
        </p:nvSpPr>
        <p:spPr/>
        <p:txBody>
          <a:bodyPr/>
          <a:lstStyle/>
          <a:p>
            <a:r>
              <a:rPr lang="en-US" dirty="0" smtClean="0"/>
              <a:t>Review </a:t>
            </a:r>
            <a:r>
              <a:rPr lang="en-US" i="1" dirty="0" smtClean="0">
                <a:hlinkClick r:id="rId2" action="ppaction://hlinkfile"/>
              </a:rPr>
              <a:t>ACCESS for ELLs: What’s New for 2018-19? </a:t>
            </a:r>
            <a:r>
              <a:rPr lang="en-US" i="1" dirty="0" smtClean="0"/>
              <a:t> </a:t>
            </a:r>
            <a:r>
              <a:rPr lang="en-US" dirty="0" smtClean="0"/>
              <a:t>flyer. </a:t>
            </a:r>
            <a:endParaRPr lang="en-US" i="1" dirty="0" smtClean="0"/>
          </a:p>
          <a:p>
            <a:r>
              <a:rPr lang="en-US" dirty="0" smtClean="0"/>
              <a:t>This resource flyer covers:</a:t>
            </a:r>
          </a:p>
          <a:p>
            <a:pPr lvl="1"/>
            <a:r>
              <a:rPr lang="en-US" dirty="0" smtClean="0"/>
              <a:t>Test Preparation and Training</a:t>
            </a:r>
          </a:p>
          <a:p>
            <a:pPr lvl="1"/>
            <a:r>
              <a:rPr lang="en-US" dirty="0" smtClean="0"/>
              <a:t>Getting Students Ready for Testing</a:t>
            </a:r>
          </a:p>
          <a:p>
            <a:pPr lvl="1"/>
            <a:r>
              <a:rPr lang="en-US" dirty="0" smtClean="0"/>
              <a:t>Test Materials and Ordering</a:t>
            </a:r>
          </a:p>
          <a:p>
            <a:pPr lvl="1"/>
            <a:r>
              <a:rPr lang="en-US" dirty="0" smtClean="0"/>
              <a:t>Technology Updates</a:t>
            </a:r>
          </a:p>
          <a:p>
            <a:pPr lvl="1"/>
            <a:r>
              <a:rPr lang="en-US" dirty="0" smtClean="0"/>
              <a:t>Accessibility and Accommodations</a:t>
            </a:r>
            <a:endParaRPr lang="en-US" dirty="0"/>
          </a:p>
        </p:txBody>
      </p:sp>
    </p:spTree>
    <p:extLst>
      <p:ext uri="{BB962C8B-B14F-4D97-AF65-F5344CB8AC3E}">
        <p14:creationId xmlns:p14="http://schemas.microsoft.com/office/powerpoint/2010/main" val="2238715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
            <a:ext cx="8229600" cy="1331913"/>
          </a:xfrm>
        </p:spPr>
        <p:txBody>
          <a:bodyPr>
            <a:normAutofit fontScale="90000"/>
          </a:bodyPr>
          <a:lstStyle/>
          <a:p>
            <a:r>
              <a:rPr lang="en-US" dirty="0" smtClean="0"/>
              <a:t>How Do I Keep Up With Important ACCESS Information?</a:t>
            </a:r>
            <a:endParaRPr lang="en-US" dirty="0"/>
          </a:p>
        </p:txBody>
      </p:sp>
      <p:sp>
        <p:nvSpPr>
          <p:cNvPr id="3" name="Content Placeholder 2"/>
          <p:cNvSpPr>
            <a:spLocks noGrp="1"/>
          </p:cNvSpPr>
          <p:nvPr>
            <p:ph idx="1"/>
          </p:nvPr>
        </p:nvSpPr>
        <p:spPr/>
        <p:txBody>
          <a:bodyPr>
            <a:normAutofit/>
          </a:bodyPr>
          <a:lstStyle/>
          <a:p>
            <a:r>
              <a:rPr lang="en-US" dirty="0" smtClean="0"/>
              <a:t>If you are the DTC, make sure you belong to the Office of Assessment’s EL/WIDA listserv.</a:t>
            </a:r>
          </a:p>
          <a:p>
            <a:r>
              <a:rPr lang="en-US" dirty="0" smtClean="0"/>
              <a:t>Regularly refer to:</a:t>
            </a:r>
          </a:p>
          <a:p>
            <a:pPr lvl="1"/>
            <a:r>
              <a:rPr lang="en-US" dirty="0" smtClean="0"/>
              <a:t>EL/WIDA listserv messages</a:t>
            </a:r>
          </a:p>
          <a:p>
            <a:pPr lvl="1"/>
            <a:r>
              <a:rPr lang="en-US" sz="3000" dirty="0" smtClean="0">
                <a:hlinkClick r:id="rId3"/>
              </a:rPr>
              <a:t>Oklahoma’s WIDA member page</a:t>
            </a:r>
            <a:endParaRPr lang="en-US" sz="3000" dirty="0"/>
          </a:p>
          <a:p>
            <a:pPr lvl="1"/>
            <a:r>
              <a:rPr lang="en-US" sz="3000" dirty="0" smtClean="0">
                <a:hlinkClick r:id="rId4"/>
              </a:rPr>
              <a:t>OSDE’s ELPA/WIDA page</a:t>
            </a:r>
            <a:r>
              <a:rPr lang="en-US" sz="3000" dirty="0" smtClean="0"/>
              <a:t> and </a:t>
            </a:r>
            <a:r>
              <a:rPr lang="en-US" sz="3000" dirty="0" smtClean="0">
                <a:hlinkClick r:id="rId5"/>
              </a:rPr>
              <a:t>EL/WIDA FAQ</a:t>
            </a:r>
            <a:endParaRPr lang="en-US" sz="3000" dirty="0" smtClean="0"/>
          </a:p>
          <a:p>
            <a:pPr lvl="1"/>
            <a:r>
              <a:rPr lang="en-US" sz="3000" dirty="0" smtClean="0"/>
              <a:t>ACCESS training courses and support webinars</a:t>
            </a:r>
          </a:p>
          <a:p>
            <a:pPr lvl="1"/>
            <a:r>
              <a:rPr lang="en-US" sz="3000" dirty="0"/>
              <a:t>Your WIDA </a:t>
            </a:r>
            <a:r>
              <a:rPr lang="en-US" sz="3000" dirty="0" smtClean="0"/>
              <a:t>Secure </a:t>
            </a:r>
            <a:r>
              <a:rPr lang="en-US" sz="3000" dirty="0"/>
              <a:t>Portal page</a:t>
            </a:r>
          </a:p>
          <a:p>
            <a:pPr lvl="1"/>
            <a:endParaRPr lang="en-US" sz="3000" dirty="0" smtClean="0"/>
          </a:p>
        </p:txBody>
      </p:sp>
    </p:spTree>
    <p:extLst>
      <p:ext uri="{BB962C8B-B14F-4D97-AF65-F5344CB8AC3E}">
        <p14:creationId xmlns:p14="http://schemas.microsoft.com/office/powerpoint/2010/main" val="149196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Where Can I Find the ACCESS </a:t>
            </a:r>
            <a:br>
              <a:rPr lang="en-US" dirty="0" smtClean="0"/>
            </a:br>
            <a:r>
              <a:rPr lang="en-US" dirty="0" smtClean="0"/>
              <a:t>2018-2019 Testing Calendar?</a:t>
            </a:r>
            <a:endParaRPr lang="en-US" dirty="0"/>
          </a:p>
        </p:txBody>
      </p:sp>
      <p:sp>
        <p:nvSpPr>
          <p:cNvPr id="5" name="Content Placeholder 4"/>
          <p:cNvSpPr>
            <a:spLocks noGrp="1"/>
          </p:cNvSpPr>
          <p:nvPr>
            <p:ph idx="1"/>
          </p:nvPr>
        </p:nvSpPr>
        <p:spPr>
          <a:xfrm>
            <a:off x="457200" y="1417638"/>
            <a:ext cx="8229600" cy="4401271"/>
          </a:xfrm>
        </p:spPr>
        <p:txBody>
          <a:bodyPr/>
          <a:lstStyle/>
          <a:p>
            <a:r>
              <a:rPr lang="en-US" dirty="0" smtClean="0"/>
              <a:t>Visit </a:t>
            </a:r>
            <a:r>
              <a:rPr lang="en-US" dirty="0" smtClean="0">
                <a:hlinkClick r:id="rId3"/>
              </a:rPr>
              <a:t>Oklahoma’s WIDA page </a:t>
            </a:r>
            <a:r>
              <a:rPr lang="en-US" dirty="0" smtClean="0"/>
              <a:t>to view our 2018-2019 ACCESS testing calendar:</a:t>
            </a:r>
          </a:p>
          <a:p>
            <a:endParaRPr lang="en-US" dirty="0" smtClean="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988" y="2396836"/>
            <a:ext cx="6868429" cy="3422073"/>
          </a:xfrm>
          <a:prstGeom prst="rect">
            <a:avLst/>
          </a:prstGeom>
        </p:spPr>
      </p:pic>
    </p:spTree>
    <p:extLst>
      <p:ext uri="{BB962C8B-B14F-4D97-AF65-F5344CB8AC3E}">
        <p14:creationId xmlns:p14="http://schemas.microsoft.com/office/powerpoint/2010/main" val="2067893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How Do I Learn to Navigate</a:t>
            </a:r>
            <a:br>
              <a:rPr lang="en-US" dirty="0" smtClean="0"/>
            </a:br>
            <a:r>
              <a:rPr lang="en-US" dirty="0" smtClean="0"/>
              <a:t>My Secure Portal Page?</a:t>
            </a:r>
            <a:endParaRPr lang="en-US" dirty="0"/>
          </a:p>
        </p:txBody>
      </p:sp>
      <p:sp>
        <p:nvSpPr>
          <p:cNvPr id="3" name="Content Placeholder 2"/>
          <p:cNvSpPr>
            <a:spLocks noGrp="1"/>
          </p:cNvSpPr>
          <p:nvPr>
            <p:ph idx="1"/>
          </p:nvPr>
        </p:nvSpPr>
        <p:spPr/>
        <p:txBody>
          <a:bodyPr/>
          <a:lstStyle/>
          <a:p>
            <a:r>
              <a:rPr lang="en-US" dirty="0" smtClean="0"/>
              <a:t>Consult the </a:t>
            </a:r>
            <a:r>
              <a:rPr lang="en-US" dirty="0" smtClean="0">
                <a:hlinkClick r:id="rId2"/>
              </a:rPr>
              <a:t>Secure Portal User Guide </a:t>
            </a:r>
            <a:r>
              <a:rPr lang="en-US" dirty="0" smtClean="0"/>
              <a:t>for step-by-step instructions on:</a:t>
            </a:r>
          </a:p>
          <a:p>
            <a:pPr lvl="1"/>
            <a:r>
              <a:rPr lang="en-US" dirty="0" smtClean="0"/>
              <a:t>Managing your WIDA Secure Portal Account</a:t>
            </a:r>
          </a:p>
          <a:p>
            <a:pPr lvl="1"/>
            <a:r>
              <a:rPr lang="en-US" dirty="0" smtClean="0"/>
              <a:t>Access WIDA Screener and ACCESS training courses</a:t>
            </a:r>
          </a:p>
          <a:p>
            <a:pPr lvl="1"/>
            <a:r>
              <a:rPr lang="en-US" dirty="0" smtClean="0"/>
              <a:t>Viewing your training history and certificates (and others’ history and certificates if you are the DTC)</a:t>
            </a:r>
          </a:p>
          <a:p>
            <a:pPr lvl="1"/>
            <a:r>
              <a:rPr lang="en-US" dirty="0" smtClean="0"/>
              <a:t>Navigating the District Administrator account features</a:t>
            </a:r>
            <a:endParaRPr lang="en-US" dirty="0"/>
          </a:p>
        </p:txBody>
      </p:sp>
    </p:spTree>
    <p:extLst>
      <p:ext uri="{BB962C8B-B14F-4D97-AF65-F5344CB8AC3E}">
        <p14:creationId xmlns:p14="http://schemas.microsoft.com/office/powerpoint/2010/main" val="350430594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3685</TotalTime>
  <Words>2376</Words>
  <Application>Microsoft Office PowerPoint</Application>
  <PresentationFormat>On-screen Show (4:3)</PresentationFormat>
  <Paragraphs>247</Paragraphs>
  <Slides>44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Tw Cen MT</vt:lpstr>
      <vt:lpstr>Wingdings</vt:lpstr>
      <vt:lpstr>Office Theme</vt:lpstr>
      <vt:lpstr>PowerPoint Presentation</vt:lpstr>
      <vt:lpstr>Gearing Up  for ACCESS</vt:lpstr>
      <vt:lpstr>What Do I Need To Get  Started with ACCESS?</vt:lpstr>
      <vt:lpstr>What Is the Difference Between  WIDA and WIDA AMS?</vt:lpstr>
      <vt:lpstr>What Is the Difference Between  WIDA and WIDA AMS?</vt:lpstr>
      <vt:lpstr>What’s New With ACCESS This Year?</vt:lpstr>
      <vt:lpstr>How Do I Keep Up With Important ACCESS Information?</vt:lpstr>
      <vt:lpstr>Where Can I Find the ACCESS  2018-2019 Testing Calendar?</vt:lpstr>
      <vt:lpstr>How Do I Learn to Navigate My Secure Portal Page?</vt:lpstr>
      <vt:lpstr>How Do I Identify Which Students  Need ACCESS Testing?</vt:lpstr>
      <vt:lpstr>Which ELs Still Need to Take ACCESS?</vt:lpstr>
      <vt:lpstr>How Do I Find Out About  My ACCESS Responsibilities?</vt:lpstr>
      <vt:lpstr>What Are Important References  for District and School Testing Coordinators?</vt:lpstr>
      <vt:lpstr>What Are Important References  for Test Administrators?</vt:lpstr>
      <vt:lpstr>What Are Important References for Technology Coordinators/All Roles? </vt:lpstr>
      <vt:lpstr>Who Can Administer ACCESS?</vt:lpstr>
      <vt:lpstr>How Do I Prepare to  Administer ACCESS?</vt:lpstr>
      <vt:lpstr>Where Do I Find the  ACCESS Training Courses?</vt:lpstr>
      <vt:lpstr>What if I Certified to Give  ACCESS Last Year?</vt:lpstr>
      <vt:lpstr>Where Do I Find My ACCESS Training History?</vt:lpstr>
      <vt:lpstr>Where Do I Find My Staff’s  ACCESS Training Histories?</vt:lpstr>
      <vt:lpstr>Where Do I Find District Technology Resources for ACCESS?</vt:lpstr>
      <vt:lpstr>Where Do I Find District Technology Resources for ACCESS?</vt:lpstr>
      <vt:lpstr>How Do I Order ACCESS Materials?</vt:lpstr>
      <vt:lpstr>Important Material Ordering Reminder</vt:lpstr>
      <vt:lpstr>How Does Student Information  Get Into WIDA AMS?</vt:lpstr>
      <vt:lpstr>How Do We Create  ACCESS Test Sessions?</vt:lpstr>
      <vt:lpstr>What If a Student Moves Away/Enrolls During ACCESS Testing?</vt:lpstr>
      <vt:lpstr>Who Needs to Sign a  Non-Disclosure Agreement (NDA)?</vt:lpstr>
      <vt:lpstr>How Do We Store Our NDAs?</vt:lpstr>
      <vt:lpstr>How Do I Learn About  ACCESS Accommodations?</vt:lpstr>
      <vt:lpstr>When Do I Add ACCESS Accommodations into WIDA AMS?</vt:lpstr>
      <vt:lpstr>ACCESS Online Vs. Alternate ACCESS: Who Takes Which Test?</vt:lpstr>
      <vt:lpstr>What Live Trainings Are  Available for ACCESS Online?</vt:lpstr>
      <vt:lpstr>ACCESS Online Live Trainings: Registration Info</vt:lpstr>
      <vt:lpstr>What If I Can’t Attend Live Trainings?</vt:lpstr>
      <vt:lpstr>How Do I Prepare  Students for ACCESS?</vt:lpstr>
      <vt:lpstr>What If Parents Have Questions?</vt:lpstr>
      <vt:lpstr>What Do I Need to Know About Kindergarten ACCESS?</vt:lpstr>
      <vt:lpstr>Do All Kindergartners Take All Kindergarten ACCESS Domains?</vt:lpstr>
      <vt:lpstr>How Do I Decide Which Kindergartners Should Take the Entire Test?</vt:lpstr>
      <vt:lpstr>How Long Does ACCESS Online  Take To Administer?</vt:lpstr>
      <vt:lpstr>How Do I Handle, Store, and Ship ACCESS Test Materials?</vt:lpstr>
      <vt:lpstr>Thank You for Your Time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Yuseli Freire</cp:lastModifiedBy>
  <cp:revision>138</cp:revision>
  <cp:lastPrinted>2018-11-06T21:19:05Z</cp:lastPrinted>
  <dcterms:created xsi:type="dcterms:W3CDTF">2010-04-12T23:12:02Z</dcterms:created>
  <dcterms:modified xsi:type="dcterms:W3CDTF">2018-11-07T20:17:30Z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