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2" r:id="rId5"/>
    <p:sldMasterId id="2147483674" r:id="rId6"/>
  </p:sldMasterIdLst>
  <p:notesMasterIdLst>
    <p:notesMasterId r:id="rId115"/>
  </p:notesMasterIdLst>
  <p:handoutMasterIdLst>
    <p:handoutMasterId r:id="rId116"/>
  </p:handoutMasterIdLst>
  <p:sldIdLst>
    <p:sldId id="903" r:id="rId7"/>
    <p:sldId id="291" r:id="rId8"/>
    <p:sldId id="977" r:id="rId9"/>
    <p:sldId id="904" r:id="rId10"/>
    <p:sldId id="422" r:id="rId11"/>
    <p:sldId id="421" r:id="rId12"/>
    <p:sldId id="296" r:id="rId13"/>
    <p:sldId id="360" r:id="rId14"/>
    <p:sldId id="370" r:id="rId15"/>
    <p:sldId id="367" r:id="rId16"/>
    <p:sldId id="911" r:id="rId17"/>
    <p:sldId id="366" r:id="rId18"/>
    <p:sldId id="363" r:id="rId19"/>
    <p:sldId id="361" r:id="rId20"/>
    <p:sldId id="362" r:id="rId21"/>
    <p:sldId id="364" r:id="rId22"/>
    <p:sldId id="368" r:id="rId23"/>
    <p:sldId id="369" r:id="rId24"/>
    <p:sldId id="906" r:id="rId25"/>
    <p:sldId id="907" r:id="rId26"/>
    <p:sldId id="908" r:id="rId27"/>
    <p:sldId id="910" r:id="rId28"/>
    <p:sldId id="909" r:id="rId29"/>
    <p:sldId id="371" r:id="rId30"/>
    <p:sldId id="372" r:id="rId31"/>
    <p:sldId id="424" r:id="rId32"/>
    <p:sldId id="373" r:id="rId33"/>
    <p:sldId id="375" r:id="rId34"/>
    <p:sldId id="971" r:id="rId35"/>
    <p:sldId id="376" r:id="rId36"/>
    <p:sldId id="374" r:id="rId37"/>
    <p:sldId id="340" r:id="rId38"/>
    <p:sldId id="341" r:id="rId39"/>
    <p:sldId id="377" r:id="rId40"/>
    <p:sldId id="378" r:id="rId41"/>
    <p:sldId id="365" r:id="rId42"/>
    <p:sldId id="348" r:id="rId43"/>
    <p:sldId id="308" r:id="rId44"/>
    <p:sldId id="964" r:id="rId45"/>
    <p:sldId id="966" r:id="rId46"/>
    <p:sldId id="965" r:id="rId47"/>
    <p:sldId id="937" r:id="rId48"/>
    <p:sldId id="926" r:id="rId49"/>
    <p:sldId id="928" r:id="rId50"/>
    <p:sldId id="929" r:id="rId51"/>
    <p:sldId id="930" r:id="rId52"/>
    <p:sldId id="927" r:id="rId53"/>
    <p:sldId id="931" r:id="rId54"/>
    <p:sldId id="932" r:id="rId55"/>
    <p:sldId id="933" r:id="rId56"/>
    <p:sldId id="934" r:id="rId57"/>
    <p:sldId id="936" r:id="rId58"/>
    <p:sldId id="935" r:id="rId59"/>
    <p:sldId id="938" r:id="rId60"/>
    <p:sldId id="939" r:id="rId61"/>
    <p:sldId id="940" r:id="rId62"/>
    <p:sldId id="941" r:id="rId63"/>
    <p:sldId id="942" r:id="rId64"/>
    <p:sldId id="950" r:id="rId65"/>
    <p:sldId id="951" r:id="rId66"/>
    <p:sldId id="949" r:id="rId67"/>
    <p:sldId id="943" r:id="rId68"/>
    <p:sldId id="944" r:id="rId69"/>
    <p:sldId id="945" r:id="rId70"/>
    <p:sldId id="946" r:id="rId71"/>
    <p:sldId id="947" r:id="rId72"/>
    <p:sldId id="954" r:id="rId73"/>
    <p:sldId id="953" r:id="rId74"/>
    <p:sldId id="952" r:id="rId75"/>
    <p:sldId id="955" r:id="rId76"/>
    <p:sldId id="956" r:id="rId77"/>
    <p:sldId id="982" r:id="rId78"/>
    <p:sldId id="983" r:id="rId79"/>
    <p:sldId id="959" r:id="rId80"/>
    <p:sldId id="960" r:id="rId81"/>
    <p:sldId id="961" r:id="rId82"/>
    <p:sldId id="962" r:id="rId83"/>
    <p:sldId id="963" r:id="rId84"/>
    <p:sldId id="948" r:id="rId85"/>
    <p:sldId id="978" r:id="rId86"/>
    <p:sldId id="958" r:id="rId87"/>
    <p:sldId id="968" r:id="rId88"/>
    <p:sldId id="970" r:id="rId89"/>
    <p:sldId id="957" r:id="rId90"/>
    <p:sldId id="972" r:id="rId91"/>
    <p:sldId id="973" r:id="rId92"/>
    <p:sldId id="351" r:id="rId93"/>
    <p:sldId id="975" r:id="rId94"/>
    <p:sldId id="976" r:id="rId95"/>
    <p:sldId id="259" r:id="rId96"/>
    <p:sldId id="310" r:id="rId97"/>
    <p:sldId id="311" r:id="rId98"/>
    <p:sldId id="312" r:id="rId99"/>
    <p:sldId id="974" r:id="rId100"/>
    <p:sldId id="261" r:id="rId101"/>
    <p:sldId id="263" r:id="rId102"/>
    <p:sldId id="385" r:id="rId103"/>
    <p:sldId id="387" r:id="rId104"/>
    <p:sldId id="390" r:id="rId105"/>
    <p:sldId id="391" r:id="rId106"/>
    <p:sldId id="392" r:id="rId107"/>
    <p:sldId id="393" r:id="rId108"/>
    <p:sldId id="394" r:id="rId109"/>
    <p:sldId id="395" r:id="rId110"/>
    <p:sldId id="388" r:id="rId111"/>
    <p:sldId id="980" r:id="rId112"/>
    <p:sldId id="979" r:id="rId113"/>
    <p:sldId id="981" r:id="rId114"/>
  </p:sldIdLst>
  <p:sldSz cx="12192000" cy="6858000"/>
  <p:notesSz cx="70866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36" userDrawn="1">
          <p15:clr>
            <a:srgbClr val="A4A3A4"/>
          </p15:clr>
        </p15:guide>
        <p15:guide id="2" pos="22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Susan K" initials="SKT" lastIdx="5" clrIdx="0">
    <p:extLst>
      <p:ext uri="{19B8F6BF-5375-455C-9EA6-DF929625EA0E}">
        <p15:presenceInfo xmlns:p15="http://schemas.microsoft.com/office/powerpoint/2012/main" userId="Thomas, Susan K" providerId="None"/>
      </p:ext>
    </p:extLst>
  </p:cmAuthor>
  <p:cmAuthor id="2" name="LeFeber, Susan M." initials="LSM" lastIdx="42" clrIdx="1">
    <p:extLst>
      <p:ext uri="{19B8F6BF-5375-455C-9EA6-DF929625EA0E}">
        <p15:presenceInfo xmlns:p15="http://schemas.microsoft.com/office/powerpoint/2012/main" userId="S::s357l996@home.ku.edu::79d1ff5d-c052-4bd7-b4e2-974cd7c146fc" providerId="AD"/>
      </p:ext>
    </p:extLst>
  </p:cmAuthor>
  <p:cmAuthor id="3" name="Cole III, Alson" initials="CIA" lastIdx="59" clrIdx="2">
    <p:extLst>
      <p:ext uri="{19B8F6BF-5375-455C-9EA6-DF929625EA0E}">
        <p15:presenceInfo xmlns:p15="http://schemas.microsoft.com/office/powerpoint/2012/main" userId="S::a347c869@home.ku.edu::52fa719a-3437-4fb4-8027-137a5bfcd1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4" autoAdjust="0"/>
    <p:restoredTop sz="70857" autoAdjust="0"/>
  </p:normalViewPr>
  <p:slideViewPr>
    <p:cSldViewPr snapToGrid="0" snapToObjects="1">
      <p:cViewPr varScale="1">
        <p:scale>
          <a:sx n="54" d="100"/>
          <a:sy n="54" d="100"/>
        </p:scale>
        <p:origin x="1392"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982"/>
    </p:cViewPr>
  </p:sorterViewPr>
  <p:notesViewPr>
    <p:cSldViewPr snapToGrid="0" snapToObjects="1">
      <p:cViewPr varScale="1">
        <p:scale>
          <a:sx n="91" d="100"/>
          <a:sy n="91" d="100"/>
        </p:scale>
        <p:origin x="-3756" y="-102"/>
      </p:cViewPr>
      <p:guideLst>
        <p:guide orient="horz" pos="2736"/>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commentAuthors" Target="commentAuthor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notesMaster" Target="notesMasters/notes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svg"/><Relationship Id="rId1" Type="http://schemas.openxmlformats.org/officeDocument/2006/relationships/image" Target="../media/image11.png"/><Relationship Id="rId4" Type="http://schemas.openxmlformats.org/officeDocument/2006/relationships/image" Target="../media/image1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svg"/><Relationship Id="rId1" Type="http://schemas.openxmlformats.org/officeDocument/2006/relationships/image" Target="../media/image11.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F8E4E-C6F4-524C-A29F-55ACC9BDA9A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DCAE5ED-D94F-614A-AC3F-01E234EF64C3}">
      <dgm:prSet/>
      <dgm:spPr/>
      <dgm:t>
        <a:bodyPr/>
        <a:lstStyle/>
        <a:p>
          <a:r>
            <a:rPr lang="en-US" dirty="0"/>
            <a:t>student uploads and tasks in Kite</a:t>
          </a:r>
          <a:r>
            <a:rPr lang="en-US" baseline="30000" dirty="0"/>
            <a:t>®</a:t>
          </a:r>
          <a:r>
            <a:rPr lang="en-US" dirty="0"/>
            <a:t> Educator Portal</a:t>
          </a:r>
        </a:p>
      </dgm:t>
    </dgm:pt>
    <dgm:pt modelId="{44C4A690-BCBD-9145-B550-974C6B29810E}" type="parTrans" cxnId="{59873C31-DC01-F543-AF57-47EAF5D0DA24}">
      <dgm:prSet/>
      <dgm:spPr/>
      <dgm:t>
        <a:bodyPr/>
        <a:lstStyle/>
        <a:p>
          <a:endParaRPr lang="en-US"/>
        </a:p>
      </dgm:t>
    </dgm:pt>
    <dgm:pt modelId="{5269F83E-9461-D84A-9B2D-F84FF5EB98C7}" type="sibTrans" cxnId="{59873C31-DC01-F543-AF57-47EAF5D0DA24}">
      <dgm:prSet/>
      <dgm:spPr/>
      <dgm:t>
        <a:bodyPr/>
        <a:lstStyle/>
        <a:p>
          <a:endParaRPr lang="en-US"/>
        </a:p>
      </dgm:t>
    </dgm:pt>
    <dgm:pt modelId="{3AA2B7B2-9779-DB47-91DF-A7E2DF94D34A}">
      <dgm:prSet/>
      <dgm:spPr/>
      <dgm:t>
        <a:bodyPr/>
        <a:lstStyle/>
        <a:p>
          <a:r>
            <a:rPr lang="en-US" dirty="0"/>
            <a:t>instructionally embedded assessments</a:t>
          </a:r>
        </a:p>
      </dgm:t>
    </dgm:pt>
    <dgm:pt modelId="{00E05306-82AF-8A4F-8E86-9B3C66418AC4}" type="parTrans" cxnId="{F7DD5E1D-A86D-C44A-9D7C-846B31C79284}">
      <dgm:prSet/>
      <dgm:spPr/>
      <dgm:t>
        <a:bodyPr/>
        <a:lstStyle/>
        <a:p>
          <a:endParaRPr lang="en-US"/>
        </a:p>
      </dgm:t>
    </dgm:pt>
    <dgm:pt modelId="{373C1561-5D1B-C44B-B56A-51232FA728A2}" type="sibTrans" cxnId="{F7DD5E1D-A86D-C44A-9D7C-846B31C79284}">
      <dgm:prSet/>
      <dgm:spPr/>
      <dgm:t>
        <a:bodyPr/>
        <a:lstStyle/>
        <a:p>
          <a:endParaRPr lang="en-US"/>
        </a:p>
      </dgm:t>
    </dgm:pt>
    <dgm:pt modelId="{83E281A1-D00F-154B-841F-33035ECE4235}">
      <dgm:prSet/>
      <dgm:spPr/>
      <dgm:t>
        <a:bodyPr/>
        <a:lstStyle/>
        <a:p>
          <a:r>
            <a:rPr lang="en-US" dirty="0"/>
            <a:t>the Instruction and Assessment Planner</a:t>
          </a:r>
        </a:p>
      </dgm:t>
    </dgm:pt>
    <dgm:pt modelId="{3835A33C-5489-DD44-BD77-F2681CFA0FE0}" type="parTrans" cxnId="{57E1CB68-F51B-4D4A-B395-CF36EE2C67D0}">
      <dgm:prSet/>
      <dgm:spPr/>
      <dgm:t>
        <a:bodyPr/>
        <a:lstStyle/>
        <a:p>
          <a:endParaRPr lang="en-US"/>
        </a:p>
      </dgm:t>
    </dgm:pt>
    <dgm:pt modelId="{32988AF7-028A-EE40-A19D-4CB97E6F1D7E}" type="sibTrans" cxnId="{57E1CB68-F51B-4D4A-B395-CF36EE2C67D0}">
      <dgm:prSet/>
      <dgm:spPr/>
      <dgm:t>
        <a:bodyPr/>
        <a:lstStyle/>
        <a:p>
          <a:endParaRPr lang="en-US"/>
        </a:p>
      </dgm:t>
    </dgm:pt>
    <dgm:pt modelId="{DCE6A03A-7270-7D46-A602-F607CB85499F}">
      <dgm:prSet/>
      <dgm:spPr/>
      <dgm:t>
        <a:bodyPr/>
        <a:lstStyle/>
        <a:p>
          <a:r>
            <a:rPr lang="en-US" dirty="0"/>
            <a:t>released testlet examples</a:t>
          </a:r>
        </a:p>
      </dgm:t>
    </dgm:pt>
    <dgm:pt modelId="{CD9C3536-24F0-9241-ADF6-07E527D3C8E6}" type="parTrans" cxnId="{278B7D38-3693-BE46-AD8E-B79D6E3BE73A}">
      <dgm:prSet/>
      <dgm:spPr/>
      <dgm:t>
        <a:bodyPr/>
        <a:lstStyle/>
        <a:p>
          <a:endParaRPr lang="en-US"/>
        </a:p>
      </dgm:t>
    </dgm:pt>
    <dgm:pt modelId="{A94C9723-3C13-7646-9561-AD712628499E}" type="sibTrans" cxnId="{278B7D38-3693-BE46-AD8E-B79D6E3BE73A}">
      <dgm:prSet/>
      <dgm:spPr/>
      <dgm:t>
        <a:bodyPr/>
        <a:lstStyle/>
        <a:p>
          <a:endParaRPr lang="en-US"/>
        </a:p>
      </dgm:t>
    </dgm:pt>
    <dgm:pt modelId="{D1E96016-2B79-0F44-8426-79643A71370E}">
      <dgm:prSet/>
      <dgm:spPr/>
      <dgm:t>
        <a:bodyPr/>
        <a:lstStyle/>
        <a:p>
          <a:r>
            <a:rPr lang="en-US" dirty="0"/>
            <a:t>the spring assessment window</a:t>
          </a:r>
        </a:p>
      </dgm:t>
    </dgm:pt>
    <dgm:pt modelId="{D97ED530-120A-5A4D-BE68-7293BF24CC51}" type="parTrans" cxnId="{7976989D-8483-DA4D-9731-51A4AA8B6975}">
      <dgm:prSet/>
      <dgm:spPr/>
      <dgm:t>
        <a:bodyPr/>
        <a:lstStyle/>
        <a:p>
          <a:endParaRPr lang="en-US"/>
        </a:p>
      </dgm:t>
    </dgm:pt>
    <dgm:pt modelId="{C0998465-4BB3-9041-859A-C49529A3E9E2}" type="sibTrans" cxnId="{7976989D-8483-DA4D-9731-51A4AA8B6975}">
      <dgm:prSet/>
      <dgm:spPr/>
      <dgm:t>
        <a:bodyPr/>
        <a:lstStyle/>
        <a:p>
          <a:endParaRPr lang="en-US"/>
        </a:p>
      </dgm:t>
    </dgm:pt>
    <dgm:pt modelId="{0B6934B4-1B9C-584C-93DF-D8AA9CBDC304}" type="pres">
      <dgm:prSet presAssocID="{715F8E4E-C6F4-524C-A29F-55ACC9BDA9A5}" presName="linear" presStyleCnt="0">
        <dgm:presLayoutVars>
          <dgm:animLvl val="lvl"/>
          <dgm:resizeHandles val="exact"/>
        </dgm:presLayoutVars>
      </dgm:prSet>
      <dgm:spPr/>
      <dgm:t>
        <a:bodyPr/>
        <a:lstStyle/>
        <a:p>
          <a:endParaRPr lang="en-US"/>
        </a:p>
      </dgm:t>
    </dgm:pt>
    <dgm:pt modelId="{82F3EF46-2D6F-7849-B124-D3F09A291BA2}" type="pres">
      <dgm:prSet presAssocID="{6DCAE5ED-D94F-614A-AC3F-01E234EF64C3}" presName="parentText" presStyleLbl="node1" presStyleIdx="0" presStyleCnt="5">
        <dgm:presLayoutVars>
          <dgm:chMax val="0"/>
          <dgm:bulletEnabled val="1"/>
        </dgm:presLayoutVars>
      </dgm:prSet>
      <dgm:spPr/>
      <dgm:t>
        <a:bodyPr/>
        <a:lstStyle/>
        <a:p>
          <a:endParaRPr lang="en-US"/>
        </a:p>
      </dgm:t>
    </dgm:pt>
    <dgm:pt modelId="{2276A17C-4E3F-3A46-93B0-21F6C8173FC6}" type="pres">
      <dgm:prSet presAssocID="{5269F83E-9461-D84A-9B2D-F84FF5EB98C7}" presName="spacer" presStyleCnt="0"/>
      <dgm:spPr/>
    </dgm:pt>
    <dgm:pt modelId="{7251E88A-B97B-2F48-9F43-B168D7ECFA62}" type="pres">
      <dgm:prSet presAssocID="{3AA2B7B2-9779-DB47-91DF-A7E2DF94D34A}" presName="parentText" presStyleLbl="node1" presStyleIdx="1" presStyleCnt="5">
        <dgm:presLayoutVars>
          <dgm:chMax val="0"/>
          <dgm:bulletEnabled val="1"/>
        </dgm:presLayoutVars>
      </dgm:prSet>
      <dgm:spPr/>
      <dgm:t>
        <a:bodyPr/>
        <a:lstStyle/>
        <a:p>
          <a:endParaRPr lang="en-US"/>
        </a:p>
      </dgm:t>
    </dgm:pt>
    <dgm:pt modelId="{F2224487-A5E9-CA4A-8D70-551FA734D394}" type="pres">
      <dgm:prSet presAssocID="{373C1561-5D1B-C44B-B56A-51232FA728A2}" presName="spacer" presStyleCnt="0"/>
      <dgm:spPr/>
    </dgm:pt>
    <dgm:pt modelId="{D312F208-8CAA-554D-90FB-88E15507E2E8}" type="pres">
      <dgm:prSet presAssocID="{83E281A1-D00F-154B-841F-33035ECE4235}" presName="parentText" presStyleLbl="node1" presStyleIdx="2" presStyleCnt="5">
        <dgm:presLayoutVars>
          <dgm:chMax val="0"/>
          <dgm:bulletEnabled val="1"/>
        </dgm:presLayoutVars>
      </dgm:prSet>
      <dgm:spPr/>
      <dgm:t>
        <a:bodyPr/>
        <a:lstStyle/>
        <a:p>
          <a:endParaRPr lang="en-US"/>
        </a:p>
      </dgm:t>
    </dgm:pt>
    <dgm:pt modelId="{7DF3F7F2-53D9-CA49-A49E-2F0FB7652F36}" type="pres">
      <dgm:prSet presAssocID="{32988AF7-028A-EE40-A19D-4CB97E6F1D7E}" presName="spacer" presStyleCnt="0"/>
      <dgm:spPr/>
    </dgm:pt>
    <dgm:pt modelId="{4DC33FD1-B0AE-7045-AB64-3874E2AC8191}" type="pres">
      <dgm:prSet presAssocID="{DCE6A03A-7270-7D46-A602-F607CB85499F}" presName="parentText" presStyleLbl="node1" presStyleIdx="3" presStyleCnt="5">
        <dgm:presLayoutVars>
          <dgm:chMax val="0"/>
          <dgm:bulletEnabled val="1"/>
        </dgm:presLayoutVars>
      </dgm:prSet>
      <dgm:spPr/>
      <dgm:t>
        <a:bodyPr/>
        <a:lstStyle/>
        <a:p>
          <a:endParaRPr lang="en-US"/>
        </a:p>
      </dgm:t>
    </dgm:pt>
    <dgm:pt modelId="{8B14E641-E8A3-314E-8ED4-B45B780DD69A}" type="pres">
      <dgm:prSet presAssocID="{A94C9723-3C13-7646-9561-AD712628499E}" presName="spacer" presStyleCnt="0"/>
      <dgm:spPr/>
    </dgm:pt>
    <dgm:pt modelId="{E329ED0B-26D6-4B43-AFEC-4E041E51ED2C}" type="pres">
      <dgm:prSet presAssocID="{D1E96016-2B79-0F44-8426-79643A71370E}" presName="parentText" presStyleLbl="node1" presStyleIdx="4" presStyleCnt="5">
        <dgm:presLayoutVars>
          <dgm:chMax val="0"/>
          <dgm:bulletEnabled val="1"/>
        </dgm:presLayoutVars>
      </dgm:prSet>
      <dgm:spPr/>
      <dgm:t>
        <a:bodyPr/>
        <a:lstStyle/>
        <a:p>
          <a:endParaRPr lang="en-US"/>
        </a:p>
      </dgm:t>
    </dgm:pt>
  </dgm:ptLst>
  <dgm:cxnLst>
    <dgm:cxn modelId="{40A78C59-0588-6645-9EDA-1ACFB63D55F9}" type="presOf" srcId="{715F8E4E-C6F4-524C-A29F-55ACC9BDA9A5}" destId="{0B6934B4-1B9C-584C-93DF-D8AA9CBDC304}" srcOrd="0" destOrd="0" presId="urn:microsoft.com/office/officeart/2005/8/layout/vList2"/>
    <dgm:cxn modelId="{59873C31-DC01-F543-AF57-47EAF5D0DA24}" srcId="{715F8E4E-C6F4-524C-A29F-55ACC9BDA9A5}" destId="{6DCAE5ED-D94F-614A-AC3F-01E234EF64C3}" srcOrd="0" destOrd="0" parTransId="{44C4A690-BCBD-9145-B550-974C6B29810E}" sibTransId="{5269F83E-9461-D84A-9B2D-F84FF5EB98C7}"/>
    <dgm:cxn modelId="{278B7D38-3693-BE46-AD8E-B79D6E3BE73A}" srcId="{715F8E4E-C6F4-524C-A29F-55ACC9BDA9A5}" destId="{DCE6A03A-7270-7D46-A602-F607CB85499F}" srcOrd="3" destOrd="0" parTransId="{CD9C3536-24F0-9241-ADF6-07E527D3C8E6}" sibTransId="{A94C9723-3C13-7646-9561-AD712628499E}"/>
    <dgm:cxn modelId="{CD2E6308-293C-FE4E-885B-62E5BCC848F0}" type="presOf" srcId="{DCE6A03A-7270-7D46-A602-F607CB85499F}" destId="{4DC33FD1-B0AE-7045-AB64-3874E2AC8191}" srcOrd="0" destOrd="0" presId="urn:microsoft.com/office/officeart/2005/8/layout/vList2"/>
    <dgm:cxn modelId="{BCCFC8DF-B8C7-034E-849C-A3AC4B2A8B71}" type="presOf" srcId="{D1E96016-2B79-0F44-8426-79643A71370E}" destId="{E329ED0B-26D6-4B43-AFEC-4E041E51ED2C}" srcOrd="0" destOrd="0" presId="urn:microsoft.com/office/officeart/2005/8/layout/vList2"/>
    <dgm:cxn modelId="{7ECD6765-282F-D64B-9171-434C57EBE6B4}" type="presOf" srcId="{3AA2B7B2-9779-DB47-91DF-A7E2DF94D34A}" destId="{7251E88A-B97B-2F48-9F43-B168D7ECFA62}" srcOrd="0" destOrd="0" presId="urn:microsoft.com/office/officeart/2005/8/layout/vList2"/>
    <dgm:cxn modelId="{7976989D-8483-DA4D-9731-51A4AA8B6975}" srcId="{715F8E4E-C6F4-524C-A29F-55ACC9BDA9A5}" destId="{D1E96016-2B79-0F44-8426-79643A71370E}" srcOrd="4" destOrd="0" parTransId="{D97ED530-120A-5A4D-BE68-7293BF24CC51}" sibTransId="{C0998465-4BB3-9041-859A-C49529A3E9E2}"/>
    <dgm:cxn modelId="{57E1CB68-F51B-4D4A-B395-CF36EE2C67D0}" srcId="{715F8E4E-C6F4-524C-A29F-55ACC9BDA9A5}" destId="{83E281A1-D00F-154B-841F-33035ECE4235}" srcOrd="2" destOrd="0" parTransId="{3835A33C-5489-DD44-BD77-F2681CFA0FE0}" sibTransId="{32988AF7-028A-EE40-A19D-4CB97E6F1D7E}"/>
    <dgm:cxn modelId="{F5EF9372-544B-A946-87A8-9DFE0DDD2CDD}" type="presOf" srcId="{6DCAE5ED-D94F-614A-AC3F-01E234EF64C3}" destId="{82F3EF46-2D6F-7849-B124-D3F09A291BA2}" srcOrd="0" destOrd="0" presId="urn:microsoft.com/office/officeart/2005/8/layout/vList2"/>
    <dgm:cxn modelId="{F7DD5E1D-A86D-C44A-9D7C-846B31C79284}" srcId="{715F8E4E-C6F4-524C-A29F-55ACC9BDA9A5}" destId="{3AA2B7B2-9779-DB47-91DF-A7E2DF94D34A}" srcOrd="1" destOrd="0" parTransId="{00E05306-82AF-8A4F-8E86-9B3C66418AC4}" sibTransId="{373C1561-5D1B-C44B-B56A-51232FA728A2}"/>
    <dgm:cxn modelId="{CAE9E2F8-8DDB-D649-8F2A-65169AF0D9B2}" type="presOf" srcId="{83E281A1-D00F-154B-841F-33035ECE4235}" destId="{D312F208-8CAA-554D-90FB-88E15507E2E8}" srcOrd="0" destOrd="0" presId="urn:microsoft.com/office/officeart/2005/8/layout/vList2"/>
    <dgm:cxn modelId="{529B0661-3963-F748-A5F2-CF6AC59B3E7A}" type="presParOf" srcId="{0B6934B4-1B9C-584C-93DF-D8AA9CBDC304}" destId="{82F3EF46-2D6F-7849-B124-D3F09A291BA2}" srcOrd="0" destOrd="0" presId="urn:microsoft.com/office/officeart/2005/8/layout/vList2"/>
    <dgm:cxn modelId="{2E702DE4-BB4B-7D47-B1D3-340DB092F8F6}" type="presParOf" srcId="{0B6934B4-1B9C-584C-93DF-D8AA9CBDC304}" destId="{2276A17C-4E3F-3A46-93B0-21F6C8173FC6}" srcOrd="1" destOrd="0" presId="urn:microsoft.com/office/officeart/2005/8/layout/vList2"/>
    <dgm:cxn modelId="{81515584-E50A-0340-B5E0-95263061B97C}" type="presParOf" srcId="{0B6934B4-1B9C-584C-93DF-D8AA9CBDC304}" destId="{7251E88A-B97B-2F48-9F43-B168D7ECFA62}" srcOrd="2" destOrd="0" presId="urn:microsoft.com/office/officeart/2005/8/layout/vList2"/>
    <dgm:cxn modelId="{29634ACA-ABED-9E4F-A45F-7116784449FD}" type="presParOf" srcId="{0B6934B4-1B9C-584C-93DF-D8AA9CBDC304}" destId="{F2224487-A5E9-CA4A-8D70-551FA734D394}" srcOrd="3" destOrd="0" presId="urn:microsoft.com/office/officeart/2005/8/layout/vList2"/>
    <dgm:cxn modelId="{119DA6A3-460B-B748-91C9-5DA61003F6FF}" type="presParOf" srcId="{0B6934B4-1B9C-584C-93DF-D8AA9CBDC304}" destId="{D312F208-8CAA-554D-90FB-88E15507E2E8}" srcOrd="4" destOrd="0" presId="urn:microsoft.com/office/officeart/2005/8/layout/vList2"/>
    <dgm:cxn modelId="{DC4EF883-6528-2744-BA70-A32573D3931B}" type="presParOf" srcId="{0B6934B4-1B9C-584C-93DF-D8AA9CBDC304}" destId="{7DF3F7F2-53D9-CA49-A49E-2F0FB7652F36}" srcOrd="5" destOrd="0" presId="urn:microsoft.com/office/officeart/2005/8/layout/vList2"/>
    <dgm:cxn modelId="{B1FB7A72-FAF5-3C41-81DF-FA5A06CC06DE}" type="presParOf" srcId="{0B6934B4-1B9C-584C-93DF-D8AA9CBDC304}" destId="{4DC33FD1-B0AE-7045-AB64-3874E2AC8191}" srcOrd="6" destOrd="0" presId="urn:microsoft.com/office/officeart/2005/8/layout/vList2"/>
    <dgm:cxn modelId="{78CB2BDE-FE79-9E49-B6EE-AF56ED1A2269}" type="presParOf" srcId="{0B6934B4-1B9C-584C-93DF-D8AA9CBDC304}" destId="{8B14E641-E8A3-314E-8ED4-B45B780DD69A}" srcOrd="7" destOrd="0" presId="urn:microsoft.com/office/officeart/2005/8/layout/vList2"/>
    <dgm:cxn modelId="{366CEAEE-465D-884F-B700-EFF4B8A13678}" type="presParOf" srcId="{0B6934B4-1B9C-584C-93DF-D8AA9CBDC304}" destId="{E329ED0B-26D6-4B43-AFEC-4E041E51ED2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21AF61-6286-9342-9A7F-5FF00A246A3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71ADE80A-DF10-AA4D-9C7E-7F6EC2FF0111}">
      <dgm:prSet phldrT="[Text]"/>
      <dgm:spPr/>
      <dgm:t>
        <a:bodyPr/>
        <a:lstStyle/>
        <a:p>
          <a:r>
            <a:rPr lang="en-US" dirty="0"/>
            <a:t>The student must be enrolled. </a:t>
          </a:r>
        </a:p>
      </dgm:t>
    </dgm:pt>
    <dgm:pt modelId="{8E8ED6BA-41C5-E842-900B-396FD08BCD8C}" type="parTrans" cxnId="{A50462D0-E646-734A-9579-A6D13D8108BB}">
      <dgm:prSet/>
      <dgm:spPr/>
      <dgm:t>
        <a:bodyPr/>
        <a:lstStyle/>
        <a:p>
          <a:endParaRPr lang="en-US"/>
        </a:p>
      </dgm:t>
    </dgm:pt>
    <dgm:pt modelId="{9085D3A0-538C-9D40-8DF7-6A9BC8ACF9D0}" type="sibTrans" cxnId="{A50462D0-E646-734A-9579-A6D13D8108BB}">
      <dgm:prSet/>
      <dgm:spPr/>
      <dgm:t>
        <a:bodyPr/>
        <a:lstStyle/>
        <a:p>
          <a:endParaRPr lang="en-US"/>
        </a:p>
      </dgm:t>
    </dgm:pt>
    <dgm:pt modelId="{23B99118-57D7-C243-BBDE-5214714E9E95}">
      <dgm:prSet phldrT="[Text]"/>
      <dgm:spPr/>
      <dgm:t>
        <a:bodyPr/>
        <a:lstStyle/>
        <a:p>
          <a:r>
            <a:rPr lang="en-US" dirty="0"/>
            <a:t>The student must be rostered.</a:t>
          </a:r>
        </a:p>
      </dgm:t>
    </dgm:pt>
    <dgm:pt modelId="{0CAD6D6A-09C3-0D43-925F-259B81C4CE22}" type="parTrans" cxnId="{F510CBC0-8D69-7642-980D-E1B72499771A}">
      <dgm:prSet/>
      <dgm:spPr/>
      <dgm:t>
        <a:bodyPr/>
        <a:lstStyle/>
        <a:p>
          <a:endParaRPr lang="en-US"/>
        </a:p>
      </dgm:t>
    </dgm:pt>
    <dgm:pt modelId="{7C722949-4E94-8C48-BA4E-B47A00DE1650}" type="sibTrans" cxnId="{F510CBC0-8D69-7642-980D-E1B72499771A}">
      <dgm:prSet/>
      <dgm:spPr/>
      <dgm:t>
        <a:bodyPr/>
        <a:lstStyle/>
        <a:p>
          <a:endParaRPr lang="en-US"/>
        </a:p>
      </dgm:t>
    </dgm:pt>
    <dgm:pt modelId="{FB028536-651F-F248-8B52-F9D53A9D8735}">
      <dgm:prSet phldrT="[Text]"/>
      <dgm:spPr/>
      <dgm:t>
        <a:bodyPr/>
        <a:lstStyle/>
        <a:p>
          <a:r>
            <a:rPr lang="en-US" dirty="0"/>
            <a:t>The student’s First Contact survey must be completed*.</a:t>
          </a:r>
        </a:p>
      </dgm:t>
    </dgm:pt>
    <dgm:pt modelId="{B3A57C11-EFF5-C744-9801-0519312BBADE}" type="parTrans" cxnId="{BF44A7E8-4C17-B748-9D2A-575CE8930624}">
      <dgm:prSet/>
      <dgm:spPr/>
      <dgm:t>
        <a:bodyPr/>
        <a:lstStyle/>
        <a:p>
          <a:endParaRPr lang="en-US"/>
        </a:p>
      </dgm:t>
    </dgm:pt>
    <dgm:pt modelId="{5E5B7BBC-B996-0642-939B-D3B1254A59A6}" type="sibTrans" cxnId="{BF44A7E8-4C17-B748-9D2A-575CE8930624}">
      <dgm:prSet/>
      <dgm:spPr/>
      <dgm:t>
        <a:bodyPr/>
        <a:lstStyle/>
        <a:p>
          <a:endParaRPr lang="en-US"/>
        </a:p>
      </dgm:t>
    </dgm:pt>
    <dgm:pt modelId="{72D14AA8-7AA5-BD4D-8D18-2936B2F69E3B}">
      <dgm:prSet phldrT="[Text]"/>
      <dgm:spPr/>
      <dgm:t>
        <a:bodyPr/>
        <a:lstStyle/>
        <a:p>
          <a:r>
            <a:rPr lang="en-US" dirty="0"/>
            <a:t>The Test Security Agreement must be completed.</a:t>
          </a:r>
        </a:p>
      </dgm:t>
    </dgm:pt>
    <dgm:pt modelId="{2333CC40-BF4C-394E-B7EF-A8929FB02AC3}" type="parTrans" cxnId="{DE1C0BA2-1DC8-374B-A4DC-B9E090CB87EC}">
      <dgm:prSet/>
      <dgm:spPr/>
      <dgm:t>
        <a:bodyPr/>
        <a:lstStyle/>
        <a:p>
          <a:endParaRPr lang="en-US"/>
        </a:p>
      </dgm:t>
    </dgm:pt>
    <dgm:pt modelId="{6631EFB1-870A-EE48-820C-42B9FA212C26}" type="sibTrans" cxnId="{DE1C0BA2-1DC8-374B-A4DC-B9E090CB87EC}">
      <dgm:prSet/>
      <dgm:spPr/>
      <dgm:t>
        <a:bodyPr/>
        <a:lstStyle/>
        <a:p>
          <a:endParaRPr lang="en-US"/>
        </a:p>
      </dgm:t>
    </dgm:pt>
    <dgm:pt modelId="{C0AFA923-32FC-024E-8C72-752D76F35CD9}">
      <dgm:prSet phldrT="[Text]"/>
      <dgm:spPr/>
      <dgm:t>
        <a:bodyPr/>
        <a:lstStyle/>
        <a:p>
          <a:r>
            <a:rPr lang="en-US" dirty="0"/>
            <a:t>Required Test Administrator Training must be completed.</a:t>
          </a:r>
        </a:p>
      </dgm:t>
    </dgm:pt>
    <dgm:pt modelId="{ECBE81D7-AB54-8A40-BD34-1300E6695A99}" type="parTrans" cxnId="{B778ED53-87B3-4141-8283-ED10D8FC4929}">
      <dgm:prSet/>
      <dgm:spPr/>
      <dgm:t>
        <a:bodyPr/>
        <a:lstStyle/>
        <a:p>
          <a:endParaRPr lang="en-US"/>
        </a:p>
      </dgm:t>
    </dgm:pt>
    <dgm:pt modelId="{20937B71-7042-E84F-B0D8-ECB5A5A532A5}" type="sibTrans" cxnId="{B778ED53-87B3-4141-8283-ED10D8FC4929}">
      <dgm:prSet/>
      <dgm:spPr/>
      <dgm:t>
        <a:bodyPr/>
        <a:lstStyle/>
        <a:p>
          <a:endParaRPr lang="en-US"/>
        </a:p>
      </dgm:t>
    </dgm:pt>
    <dgm:pt modelId="{74CE8CA4-99DA-8848-BB37-EBAA3BA0D739}" type="pres">
      <dgm:prSet presAssocID="{FE21AF61-6286-9342-9A7F-5FF00A246A3C}" presName="diagram" presStyleCnt="0">
        <dgm:presLayoutVars>
          <dgm:dir/>
          <dgm:resizeHandles val="exact"/>
        </dgm:presLayoutVars>
      </dgm:prSet>
      <dgm:spPr/>
      <dgm:t>
        <a:bodyPr/>
        <a:lstStyle/>
        <a:p>
          <a:endParaRPr lang="en-US"/>
        </a:p>
      </dgm:t>
    </dgm:pt>
    <dgm:pt modelId="{A7B61DA2-C417-994D-BFBB-1F9721EC6690}" type="pres">
      <dgm:prSet presAssocID="{C0AFA923-32FC-024E-8C72-752D76F35CD9}" presName="node" presStyleLbl="node1" presStyleIdx="0" presStyleCnt="5">
        <dgm:presLayoutVars>
          <dgm:bulletEnabled val="1"/>
        </dgm:presLayoutVars>
      </dgm:prSet>
      <dgm:spPr/>
      <dgm:t>
        <a:bodyPr/>
        <a:lstStyle/>
        <a:p>
          <a:endParaRPr lang="en-US"/>
        </a:p>
      </dgm:t>
    </dgm:pt>
    <dgm:pt modelId="{F04D4FAD-EA5E-D74B-A761-F6695283435C}" type="pres">
      <dgm:prSet presAssocID="{20937B71-7042-E84F-B0D8-ECB5A5A532A5}" presName="sibTrans" presStyleCnt="0"/>
      <dgm:spPr/>
    </dgm:pt>
    <dgm:pt modelId="{2403E806-9D80-CF43-BA0F-987F0A460120}" type="pres">
      <dgm:prSet presAssocID="{72D14AA8-7AA5-BD4D-8D18-2936B2F69E3B}" presName="node" presStyleLbl="node1" presStyleIdx="1" presStyleCnt="5">
        <dgm:presLayoutVars>
          <dgm:bulletEnabled val="1"/>
        </dgm:presLayoutVars>
      </dgm:prSet>
      <dgm:spPr/>
      <dgm:t>
        <a:bodyPr/>
        <a:lstStyle/>
        <a:p>
          <a:endParaRPr lang="en-US"/>
        </a:p>
      </dgm:t>
    </dgm:pt>
    <dgm:pt modelId="{7D8BA858-C50A-3B4F-ADF0-7B198F245F26}" type="pres">
      <dgm:prSet presAssocID="{6631EFB1-870A-EE48-820C-42B9FA212C26}" presName="sibTrans" presStyleCnt="0"/>
      <dgm:spPr/>
    </dgm:pt>
    <dgm:pt modelId="{BE34389C-2286-FC49-9D82-438DAA95D7DB}" type="pres">
      <dgm:prSet presAssocID="{71ADE80A-DF10-AA4D-9C7E-7F6EC2FF0111}" presName="node" presStyleLbl="node1" presStyleIdx="2" presStyleCnt="5">
        <dgm:presLayoutVars>
          <dgm:bulletEnabled val="1"/>
        </dgm:presLayoutVars>
      </dgm:prSet>
      <dgm:spPr/>
      <dgm:t>
        <a:bodyPr/>
        <a:lstStyle/>
        <a:p>
          <a:endParaRPr lang="en-US"/>
        </a:p>
      </dgm:t>
    </dgm:pt>
    <dgm:pt modelId="{197D2464-F266-224A-A7D7-B98A73A302AD}" type="pres">
      <dgm:prSet presAssocID="{9085D3A0-538C-9D40-8DF7-6A9BC8ACF9D0}" presName="sibTrans" presStyleCnt="0"/>
      <dgm:spPr/>
    </dgm:pt>
    <dgm:pt modelId="{69E13121-918D-634A-AAF7-734716C2FAA8}" type="pres">
      <dgm:prSet presAssocID="{23B99118-57D7-C243-BBDE-5214714E9E95}" presName="node" presStyleLbl="node1" presStyleIdx="3" presStyleCnt="5">
        <dgm:presLayoutVars>
          <dgm:bulletEnabled val="1"/>
        </dgm:presLayoutVars>
      </dgm:prSet>
      <dgm:spPr/>
      <dgm:t>
        <a:bodyPr/>
        <a:lstStyle/>
        <a:p>
          <a:endParaRPr lang="en-US"/>
        </a:p>
      </dgm:t>
    </dgm:pt>
    <dgm:pt modelId="{2822EA85-295D-4444-810A-9040A0A6BB01}" type="pres">
      <dgm:prSet presAssocID="{7C722949-4E94-8C48-BA4E-B47A00DE1650}" presName="sibTrans" presStyleCnt="0"/>
      <dgm:spPr/>
    </dgm:pt>
    <dgm:pt modelId="{1F85A21C-B6D4-7747-92F3-8769A62F8408}" type="pres">
      <dgm:prSet presAssocID="{FB028536-651F-F248-8B52-F9D53A9D8735}" presName="node" presStyleLbl="node1" presStyleIdx="4" presStyleCnt="5">
        <dgm:presLayoutVars>
          <dgm:bulletEnabled val="1"/>
        </dgm:presLayoutVars>
      </dgm:prSet>
      <dgm:spPr/>
      <dgm:t>
        <a:bodyPr/>
        <a:lstStyle/>
        <a:p>
          <a:endParaRPr lang="en-US"/>
        </a:p>
      </dgm:t>
    </dgm:pt>
  </dgm:ptLst>
  <dgm:cxnLst>
    <dgm:cxn modelId="{6F22ED03-4679-3B42-8F8F-B31E8A741DA9}" type="presOf" srcId="{FE21AF61-6286-9342-9A7F-5FF00A246A3C}" destId="{74CE8CA4-99DA-8848-BB37-EBAA3BA0D739}" srcOrd="0" destOrd="0" presId="urn:microsoft.com/office/officeart/2005/8/layout/default"/>
    <dgm:cxn modelId="{39EE7B12-7686-634B-B95C-F90FD85B2DDC}" type="presOf" srcId="{23B99118-57D7-C243-BBDE-5214714E9E95}" destId="{69E13121-918D-634A-AAF7-734716C2FAA8}" srcOrd="0" destOrd="0" presId="urn:microsoft.com/office/officeart/2005/8/layout/default"/>
    <dgm:cxn modelId="{DE1C0BA2-1DC8-374B-A4DC-B9E090CB87EC}" srcId="{FE21AF61-6286-9342-9A7F-5FF00A246A3C}" destId="{72D14AA8-7AA5-BD4D-8D18-2936B2F69E3B}" srcOrd="1" destOrd="0" parTransId="{2333CC40-BF4C-394E-B7EF-A8929FB02AC3}" sibTransId="{6631EFB1-870A-EE48-820C-42B9FA212C26}"/>
    <dgm:cxn modelId="{883C9B60-9CB4-D945-9293-454097D113FE}" type="presOf" srcId="{C0AFA923-32FC-024E-8C72-752D76F35CD9}" destId="{A7B61DA2-C417-994D-BFBB-1F9721EC6690}" srcOrd="0" destOrd="0" presId="urn:microsoft.com/office/officeart/2005/8/layout/default"/>
    <dgm:cxn modelId="{B778ED53-87B3-4141-8283-ED10D8FC4929}" srcId="{FE21AF61-6286-9342-9A7F-5FF00A246A3C}" destId="{C0AFA923-32FC-024E-8C72-752D76F35CD9}" srcOrd="0" destOrd="0" parTransId="{ECBE81D7-AB54-8A40-BD34-1300E6695A99}" sibTransId="{20937B71-7042-E84F-B0D8-ECB5A5A532A5}"/>
    <dgm:cxn modelId="{E1DEE643-269F-BF48-A54E-576BFCFDF8EB}" type="presOf" srcId="{FB028536-651F-F248-8B52-F9D53A9D8735}" destId="{1F85A21C-B6D4-7747-92F3-8769A62F8408}" srcOrd="0" destOrd="0" presId="urn:microsoft.com/office/officeart/2005/8/layout/default"/>
    <dgm:cxn modelId="{2FD618DD-F874-C34C-9BD2-9207FE1F1BAB}" type="presOf" srcId="{72D14AA8-7AA5-BD4D-8D18-2936B2F69E3B}" destId="{2403E806-9D80-CF43-BA0F-987F0A460120}" srcOrd="0" destOrd="0" presId="urn:microsoft.com/office/officeart/2005/8/layout/default"/>
    <dgm:cxn modelId="{F510CBC0-8D69-7642-980D-E1B72499771A}" srcId="{FE21AF61-6286-9342-9A7F-5FF00A246A3C}" destId="{23B99118-57D7-C243-BBDE-5214714E9E95}" srcOrd="3" destOrd="0" parTransId="{0CAD6D6A-09C3-0D43-925F-259B81C4CE22}" sibTransId="{7C722949-4E94-8C48-BA4E-B47A00DE1650}"/>
    <dgm:cxn modelId="{BF44A7E8-4C17-B748-9D2A-575CE8930624}" srcId="{FE21AF61-6286-9342-9A7F-5FF00A246A3C}" destId="{FB028536-651F-F248-8B52-F9D53A9D8735}" srcOrd="4" destOrd="0" parTransId="{B3A57C11-EFF5-C744-9801-0519312BBADE}" sibTransId="{5E5B7BBC-B996-0642-939B-D3B1254A59A6}"/>
    <dgm:cxn modelId="{A50462D0-E646-734A-9579-A6D13D8108BB}" srcId="{FE21AF61-6286-9342-9A7F-5FF00A246A3C}" destId="{71ADE80A-DF10-AA4D-9C7E-7F6EC2FF0111}" srcOrd="2" destOrd="0" parTransId="{8E8ED6BA-41C5-E842-900B-396FD08BCD8C}" sibTransId="{9085D3A0-538C-9D40-8DF7-6A9BC8ACF9D0}"/>
    <dgm:cxn modelId="{2A687DD0-4737-794A-A848-7F1392F9043B}" type="presOf" srcId="{71ADE80A-DF10-AA4D-9C7E-7F6EC2FF0111}" destId="{BE34389C-2286-FC49-9D82-438DAA95D7DB}" srcOrd="0" destOrd="0" presId="urn:microsoft.com/office/officeart/2005/8/layout/default"/>
    <dgm:cxn modelId="{C813707B-EA50-B840-8D45-E076C91D3E10}" type="presParOf" srcId="{74CE8CA4-99DA-8848-BB37-EBAA3BA0D739}" destId="{A7B61DA2-C417-994D-BFBB-1F9721EC6690}" srcOrd="0" destOrd="0" presId="urn:microsoft.com/office/officeart/2005/8/layout/default"/>
    <dgm:cxn modelId="{8B04DAE1-67D8-BF4B-8C0B-F99135D3E19E}" type="presParOf" srcId="{74CE8CA4-99DA-8848-BB37-EBAA3BA0D739}" destId="{F04D4FAD-EA5E-D74B-A761-F6695283435C}" srcOrd="1" destOrd="0" presId="urn:microsoft.com/office/officeart/2005/8/layout/default"/>
    <dgm:cxn modelId="{5569F34B-3121-E443-896E-CDD795A5660A}" type="presParOf" srcId="{74CE8CA4-99DA-8848-BB37-EBAA3BA0D739}" destId="{2403E806-9D80-CF43-BA0F-987F0A460120}" srcOrd="2" destOrd="0" presId="urn:microsoft.com/office/officeart/2005/8/layout/default"/>
    <dgm:cxn modelId="{D1C48648-3295-DB43-AACF-BA9942C14D4D}" type="presParOf" srcId="{74CE8CA4-99DA-8848-BB37-EBAA3BA0D739}" destId="{7D8BA858-C50A-3B4F-ADF0-7B198F245F26}" srcOrd="3" destOrd="0" presId="urn:microsoft.com/office/officeart/2005/8/layout/default"/>
    <dgm:cxn modelId="{D99171F1-5906-2B4B-8886-07E5797A52F9}" type="presParOf" srcId="{74CE8CA4-99DA-8848-BB37-EBAA3BA0D739}" destId="{BE34389C-2286-FC49-9D82-438DAA95D7DB}" srcOrd="4" destOrd="0" presId="urn:microsoft.com/office/officeart/2005/8/layout/default"/>
    <dgm:cxn modelId="{76D86533-4223-214E-850E-C891F6291F7B}" type="presParOf" srcId="{74CE8CA4-99DA-8848-BB37-EBAA3BA0D739}" destId="{197D2464-F266-224A-A7D7-B98A73A302AD}" srcOrd="5" destOrd="0" presId="urn:microsoft.com/office/officeart/2005/8/layout/default"/>
    <dgm:cxn modelId="{EF116578-0761-E149-AD4E-C83639D165B1}" type="presParOf" srcId="{74CE8CA4-99DA-8848-BB37-EBAA3BA0D739}" destId="{69E13121-918D-634A-AAF7-734716C2FAA8}" srcOrd="6" destOrd="0" presId="urn:microsoft.com/office/officeart/2005/8/layout/default"/>
    <dgm:cxn modelId="{B3981A6B-E2EB-9F45-BA85-9838360103F2}" type="presParOf" srcId="{74CE8CA4-99DA-8848-BB37-EBAA3BA0D739}" destId="{2822EA85-295D-4444-810A-9040A0A6BB01}" srcOrd="7" destOrd="0" presId="urn:microsoft.com/office/officeart/2005/8/layout/default"/>
    <dgm:cxn modelId="{2DEF84D1-81C8-8449-980B-46117149BBAC}" type="presParOf" srcId="{74CE8CA4-99DA-8848-BB37-EBAA3BA0D739}" destId="{1F85A21C-B6D4-7747-92F3-8769A62F840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9A2B1F-EE17-43F3-873D-5660FB92D7A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C9E21BB-D9C2-4E51-B5AE-FA5F572DF5FD}">
      <dgm:prSet/>
      <dgm:spPr/>
      <dgm:t>
        <a:bodyPr/>
        <a:lstStyle/>
        <a:p>
          <a:r>
            <a:rPr lang="en-US" dirty="0">
              <a:solidFill>
                <a:schemeClr val="bg1"/>
              </a:solidFill>
            </a:rPr>
            <a:t>must be completed for each student each year</a:t>
          </a:r>
        </a:p>
      </dgm:t>
    </dgm:pt>
    <dgm:pt modelId="{4AAA9757-8E0F-4644-94BF-4D8AA998EC81}" type="parTrans" cxnId="{847A1C6D-6722-4F2F-9E2D-F178494ECC66}">
      <dgm:prSet/>
      <dgm:spPr/>
      <dgm:t>
        <a:bodyPr/>
        <a:lstStyle/>
        <a:p>
          <a:endParaRPr lang="en-US"/>
        </a:p>
      </dgm:t>
    </dgm:pt>
    <dgm:pt modelId="{E2058575-2C46-47E6-B416-C821FDEA585A}" type="sibTrans" cxnId="{847A1C6D-6722-4F2F-9E2D-F178494ECC66}">
      <dgm:prSet/>
      <dgm:spPr/>
      <dgm:t>
        <a:bodyPr/>
        <a:lstStyle/>
        <a:p>
          <a:endParaRPr lang="en-US"/>
        </a:p>
      </dgm:t>
    </dgm:pt>
    <dgm:pt modelId="{050B972C-87B2-48A6-8312-F95B48517137}">
      <dgm:prSet/>
      <dgm:spPr>
        <a:solidFill>
          <a:schemeClr val="tx2">
            <a:lumMod val="60000"/>
            <a:lumOff val="40000"/>
          </a:schemeClr>
        </a:solidFill>
        <a:ln>
          <a:solidFill>
            <a:schemeClr val="accent1">
              <a:lumMod val="20000"/>
              <a:lumOff val="80000"/>
            </a:schemeClr>
          </a:solidFill>
        </a:ln>
      </dgm:spPr>
      <dgm:t>
        <a:bodyPr/>
        <a:lstStyle/>
        <a:p>
          <a:r>
            <a:rPr lang="en-US" dirty="0">
              <a:solidFill>
                <a:schemeClr val="bg1"/>
              </a:solidFill>
            </a:rPr>
            <a:t>if completed for the instructionally embedded window, does not need to be completed a second time for the spring assessment window</a:t>
          </a:r>
        </a:p>
      </dgm:t>
    </dgm:pt>
    <dgm:pt modelId="{4FB26703-EB8D-49F9-A4BE-CFA4EC99C7EE}" type="parTrans" cxnId="{6839D9C7-434F-453D-871F-0A4485194BF7}">
      <dgm:prSet/>
      <dgm:spPr/>
      <dgm:t>
        <a:bodyPr/>
        <a:lstStyle/>
        <a:p>
          <a:endParaRPr lang="en-US"/>
        </a:p>
      </dgm:t>
    </dgm:pt>
    <dgm:pt modelId="{076B2E88-0E79-479D-A058-A7133BB28310}" type="sibTrans" cxnId="{6839D9C7-434F-453D-871F-0A4485194BF7}">
      <dgm:prSet/>
      <dgm:spPr/>
      <dgm:t>
        <a:bodyPr/>
        <a:lstStyle/>
        <a:p>
          <a:endParaRPr lang="en-US"/>
        </a:p>
      </dgm:t>
    </dgm:pt>
    <dgm:pt modelId="{65C73223-645D-49E3-83B8-7189767191C6}" type="pres">
      <dgm:prSet presAssocID="{3C9A2B1F-EE17-43F3-873D-5660FB92D7A8}" presName="root" presStyleCnt="0">
        <dgm:presLayoutVars>
          <dgm:dir/>
          <dgm:resizeHandles val="exact"/>
        </dgm:presLayoutVars>
      </dgm:prSet>
      <dgm:spPr/>
      <dgm:t>
        <a:bodyPr/>
        <a:lstStyle/>
        <a:p>
          <a:endParaRPr lang="en-US"/>
        </a:p>
      </dgm:t>
    </dgm:pt>
    <dgm:pt modelId="{09160F58-346D-452A-B381-08FEB463E2E5}" type="pres">
      <dgm:prSet presAssocID="{7C9E21BB-D9C2-4E51-B5AE-FA5F572DF5FD}" presName="compNode" presStyleCnt="0"/>
      <dgm:spPr/>
    </dgm:pt>
    <dgm:pt modelId="{E5BD5DC8-2D57-4B01-AEE4-F3517CCFD693}" type="pres">
      <dgm:prSet presAssocID="{7C9E21BB-D9C2-4E51-B5AE-FA5F572DF5FD}" presName="bgRect" presStyleLbl="bgShp" presStyleIdx="0" presStyleCnt="2"/>
      <dgm:spPr>
        <a:solidFill>
          <a:schemeClr val="tx2">
            <a:lumMod val="60000"/>
            <a:lumOff val="40000"/>
          </a:schemeClr>
        </a:solidFill>
      </dgm:spPr>
    </dgm:pt>
    <dgm:pt modelId="{191BD1AA-2C86-48BE-BCEB-46C8C2D9E714}" type="pres">
      <dgm:prSet presAssocID="{7C9E21BB-D9C2-4E51-B5AE-FA5F572DF5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5D2EC2B-36B6-4F5A-A4CC-A0E2D169A939}" type="pres">
      <dgm:prSet presAssocID="{7C9E21BB-D9C2-4E51-B5AE-FA5F572DF5FD}" presName="spaceRect" presStyleCnt="0"/>
      <dgm:spPr/>
    </dgm:pt>
    <dgm:pt modelId="{EE78FABA-8B58-4441-A783-E65719D621F0}" type="pres">
      <dgm:prSet presAssocID="{7C9E21BB-D9C2-4E51-B5AE-FA5F572DF5FD}" presName="parTx" presStyleLbl="revTx" presStyleIdx="0" presStyleCnt="2">
        <dgm:presLayoutVars>
          <dgm:chMax val="0"/>
          <dgm:chPref val="0"/>
        </dgm:presLayoutVars>
      </dgm:prSet>
      <dgm:spPr/>
      <dgm:t>
        <a:bodyPr/>
        <a:lstStyle/>
        <a:p>
          <a:endParaRPr lang="en-US"/>
        </a:p>
      </dgm:t>
    </dgm:pt>
    <dgm:pt modelId="{66B126A5-7889-430E-B92E-A83ED4412505}" type="pres">
      <dgm:prSet presAssocID="{E2058575-2C46-47E6-B416-C821FDEA585A}" presName="sibTrans" presStyleCnt="0"/>
      <dgm:spPr/>
    </dgm:pt>
    <dgm:pt modelId="{33EC7FDA-FE62-43C9-A82B-57B547253754}" type="pres">
      <dgm:prSet presAssocID="{050B972C-87B2-48A6-8312-F95B48517137}" presName="compNode" presStyleCnt="0"/>
      <dgm:spPr/>
    </dgm:pt>
    <dgm:pt modelId="{DCCA4AE5-1A17-48D1-93E1-65B3DA2B1FCA}" type="pres">
      <dgm:prSet presAssocID="{050B972C-87B2-48A6-8312-F95B48517137}" presName="bgRect" presStyleLbl="bgShp" presStyleIdx="1" presStyleCnt="2"/>
      <dgm:spPr>
        <a:solidFill>
          <a:schemeClr val="tx2">
            <a:lumMod val="60000"/>
            <a:lumOff val="40000"/>
          </a:schemeClr>
        </a:solidFill>
      </dgm:spPr>
    </dgm:pt>
    <dgm:pt modelId="{D02DEA72-0E77-48B8-AF6D-0B8F9D1A4ADC}" type="pres">
      <dgm:prSet presAssocID="{050B972C-87B2-48A6-8312-F95B4851713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A180A2C4-0044-4257-97D0-5925D62FCD64}" type="pres">
      <dgm:prSet presAssocID="{050B972C-87B2-48A6-8312-F95B48517137}" presName="spaceRect" presStyleCnt="0"/>
      <dgm:spPr/>
    </dgm:pt>
    <dgm:pt modelId="{C94FABC5-7A0D-4378-AF4F-C9B69BE69870}" type="pres">
      <dgm:prSet presAssocID="{050B972C-87B2-48A6-8312-F95B48517137}" presName="parTx" presStyleLbl="revTx" presStyleIdx="1" presStyleCnt="2">
        <dgm:presLayoutVars>
          <dgm:chMax val="0"/>
          <dgm:chPref val="0"/>
        </dgm:presLayoutVars>
      </dgm:prSet>
      <dgm:spPr/>
      <dgm:t>
        <a:bodyPr/>
        <a:lstStyle/>
        <a:p>
          <a:endParaRPr lang="en-US"/>
        </a:p>
      </dgm:t>
    </dgm:pt>
  </dgm:ptLst>
  <dgm:cxnLst>
    <dgm:cxn modelId="{847A1C6D-6722-4F2F-9E2D-F178494ECC66}" srcId="{3C9A2B1F-EE17-43F3-873D-5660FB92D7A8}" destId="{7C9E21BB-D9C2-4E51-B5AE-FA5F572DF5FD}" srcOrd="0" destOrd="0" parTransId="{4AAA9757-8E0F-4644-94BF-4D8AA998EC81}" sibTransId="{E2058575-2C46-47E6-B416-C821FDEA585A}"/>
    <dgm:cxn modelId="{6839D9C7-434F-453D-871F-0A4485194BF7}" srcId="{3C9A2B1F-EE17-43F3-873D-5660FB92D7A8}" destId="{050B972C-87B2-48A6-8312-F95B48517137}" srcOrd="1" destOrd="0" parTransId="{4FB26703-EB8D-49F9-A4BE-CFA4EC99C7EE}" sibTransId="{076B2E88-0E79-479D-A058-A7133BB28310}"/>
    <dgm:cxn modelId="{22687513-0185-4CBC-8B70-18C9E337C371}" type="presOf" srcId="{050B972C-87B2-48A6-8312-F95B48517137}" destId="{C94FABC5-7A0D-4378-AF4F-C9B69BE69870}" srcOrd="0" destOrd="0" presId="urn:microsoft.com/office/officeart/2018/2/layout/IconVerticalSolidList"/>
    <dgm:cxn modelId="{F680D1DE-1374-4530-85BA-DDD897C982BE}" type="presOf" srcId="{3C9A2B1F-EE17-43F3-873D-5660FB92D7A8}" destId="{65C73223-645D-49E3-83B8-7189767191C6}" srcOrd="0" destOrd="0" presId="urn:microsoft.com/office/officeart/2018/2/layout/IconVerticalSolidList"/>
    <dgm:cxn modelId="{08B8BA4F-71B3-4E17-8009-0DE4C8DC1CA3}" type="presOf" srcId="{7C9E21BB-D9C2-4E51-B5AE-FA5F572DF5FD}" destId="{EE78FABA-8B58-4441-A783-E65719D621F0}" srcOrd="0" destOrd="0" presId="urn:microsoft.com/office/officeart/2018/2/layout/IconVerticalSolidList"/>
    <dgm:cxn modelId="{2694384D-6AD4-4AF1-9649-69AB64422047}" type="presParOf" srcId="{65C73223-645D-49E3-83B8-7189767191C6}" destId="{09160F58-346D-452A-B381-08FEB463E2E5}" srcOrd="0" destOrd="0" presId="urn:microsoft.com/office/officeart/2018/2/layout/IconVerticalSolidList"/>
    <dgm:cxn modelId="{B16E9C67-27F6-4F13-85D1-3CFFEAD4F73C}" type="presParOf" srcId="{09160F58-346D-452A-B381-08FEB463E2E5}" destId="{E5BD5DC8-2D57-4B01-AEE4-F3517CCFD693}" srcOrd="0" destOrd="0" presId="urn:microsoft.com/office/officeart/2018/2/layout/IconVerticalSolidList"/>
    <dgm:cxn modelId="{3DB49B1B-580E-4B5C-B956-097CE849FC8E}" type="presParOf" srcId="{09160F58-346D-452A-B381-08FEB463E2E5}" destId="{191BD1AA-2C86-48BE-BCEB-46C8C2D9E714}" srcOrd="1" destOrd="0" presId="urn:microsoft.com/office/officeart/2018/2/layout/IconVerticalSolidList"/>
    <dgm:cxn modelId="{B9588C1D-C7AD-4246-B81D-8060A7989C3F}" type="presParOf" srcId="{09160F58-346D-452A-B381-08FEB463E2E5}" destId="{55D2EC2B-36B6-4F5A-A4CC-A0E2D169A939}" srcOrd="2" destOrd="0" presId="urn:microsoft.com/office/officeart/2018/2/layout/IconVerticalSolidList"/>
    <dgm:cxn modelId="{562977F6-A1AD-4F34-9EFA-316A3AC8E772}" type="presParOf" srcId="{09160F58-346D-452A-B381-08FEB463E2E5}" destId="{EE78FABA-8B58-4441-A783-E65719D621F0}" srcOrd="3" destOrd="0" presId="urn:microsoft.com/office/officeart/2018/2/layout/IconVerticalSolidList"/>
    <dgm:cxn modelId="{4B693FE5-3111-4DC6-959F-78C7EACB0BE6}" type="presParOf" srcId="{65C73223-645D-49E3-83B8-7189767191C6}" destId="{66B126A5-7889-430E-B92E-A83ED4412505}" srcOrd="1" destOrd="0" presId="urn:microsoft.com/office/officeart/2018/2/layout/IconVerticalSolidList"/>
    <dgm:cxn modelId="{4FD4CA20-82B7-4127-9987-7898AB7F0AEC}" type="presParOf" srcId="{65C73223-645D-49E3-83B8-7189767191C6}" destId="{33EC7FDA-FE62-43C9-A82B-57B547253754}" srcOrd="2" destOrd="0" presId="urn:microsoft.com/office/officeart/2018/2/layout/IconVerticalSolidList"/>
    <dgm:cxn modelId="{EB7FB785-BDD0-4F45-B892-F9771CB603F8}" type="presParOf" srcId="{33EC7FDA-FE62-43C9-A82B-57B547253754}" destId="{DCCA4AE5-1A17-48D1-93E1-65B3DA2B1FCA}" srcOrd="0" destOrd="0" presId="urn:microsoft.com/office/officeart/2018/2/layout/IconVerticalSolidList"/>
    <dgm:cxn modelId="{3287E120-E88D-499D-A56D-B0EF48876860}" type="presParOf" srcId="{33EC7FDA-FE62-43C9-A82B-57B547253754}" destId="{D02DEA72-0E77-48B8-AF6D-0B8F9D1A4ADC}" srcOrd="1" destOrd="0" presId="urn:microsoft.com/office/officeart/2018/2/layout/IconVerticalSolidList"/>
    <dgm:cxn modelId="{75B8CDD2-F08D-44F5-B6E3-552D340AE544}" type="presParOf" srcId="{33EC7FDA-FE62-43C9-A82B-57B547253754}" destId="{A180A2C4-0044-4257-97D0-5925D62FCD64}" srcOrd="2" destOrd="0" presId="urn:microsoft.com/office/officeart/2018/2/layout/IconVerticalSolidList"/>
    <dgm:cxn modelId="{818E0A70-F57C-4BCF-AB02-0EF8D852E923}" type="presParOf" srcId="{33EC7FDA-FE62-43C9-A82B-57B547253754}" destId="{C94FABC5-7A0D-4378-AF4F-C9B69BE69870}"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779D5CE-C370-3D49-8D98-9684038183FA}"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FC9EFE7A-5A71-924F-A28A-C1A875422858}">
      <dgm:prSet phldrT="[Text]"/>
      <dgm:spPr/>
      <dgm:t>
        <a:bodyPr/>
        <a:lstStyle/>
        <a:p>
          <a:r>
            <a:rPr lang="en-US" dirty="0"/>
            <a:t>sensory and motor</a:t>
          </a:r>
        </a:p>
      </dgm:t>
    </dgm:pt>
    <dgm:pt modelId="{C74D5F29-454B-1847-B68B-906D6B93C01A}" type="parTrans" cxnId="{73F7BEA2-499B-6141-9DEA-633B5EB97D96}">
      <dgm:prSet/>
      <dgm:spPr/>
      <dgm:t>
        <a:bodyPr/>
        <a:lstStyle/>
        <a:p>
          <a:endParaRPr lang="en-US"/>
        </a:p>
      </dgm:t>
    </dgm:pt>
    <dgm:pt modelId="{D3ABBCF6-9681-3C42-AD2C-DF2ACEEB1BC1}" type="sibTrans" cxnId="{73F7BEA2-499B-6141-9DEA-633B5EB97D96}">
      <dgm:prSet/>
      <dgm:spPr/>
      <dgm:t>
        <a:bodyPr/>
        <a:lstStyle/>
        <a:p>
          <a:endParaRPr lang="en-US"/>
        </a:p>
      </dgm:t>
    </dgm:pt>
    <dgm:pt modelId="{41B0DC9D-050F-F64E-B71A-1CD03B5289BC}">
      <dgm:prSet phldrT="[Text]"/>
      <dgm:spPr/>
      <dgm:t>
        <a:bodyPr/>
        <a:lstStyle/>
        <a:p>
          <a:r>
            <a:rPr lang="en-US" dirty="0"/>
            <a:t>computer access</a:t>
          </a:r>
        </a:p>
      </dgm:t>
    </dgm:pt>
    <dgm:pt modelId="{4BCA237F-0464-5C43-B3D0-A37042138B5C}" type="parTrans" cxnId="{19F17B14-19C2-2B48-82EB-89282A0905B5}">
      <dgm:prSet/>
      <dgm:spPr/>
      <dgm:t>
        <a:bodyPr/>
        <a:lstStyle/>
        <a:p>
          <a:endParaRPr lang="en-US"/>
        </a:p>
      </dgm:t>
    </dgm:pt>
    <dgm:pt modelId="{E2984F97-07B2-4049-A0B8-7EBFAC473339}" type="sibTrans" cxnId="{19F17B14-19C2-2B48-82EB-89282A0905B5}">
      <dgm:prSet/>
      <dgm:spPr/>
      <dgm:t>
        <a:bodyPr/>
        <a:lstStyle/>
        <a:p>
          <a:endParaRPr lang="en-US"/>
        </a:p>
      </dgm:t>
    </dgm:pt>
    <dgm:pt modelId="{E01269D2-CA3B-6943-9595-7A6D3B98D777}">
      <dgm:prSet phldrT="[Text]"/>
      <dgm:spPr/>
      <dgm:t>
        <a:bodyPr/>
        <a:lstStyle/>
        <a:p>
          <a:r>
            <a:rPr lang="en-US" dirty="0"/>
            <a:t>attention</a:t>
          </a:r>
        </a:p>
      </dgm:t>
    </dgm:pt>
    <dgm:pt modelId="{12D0DA43-77E3-894B-A6BD-5725D7D6C4F5}" type="parTrans" cxnId="{2B5047B7-2D7D-9746-BF33-920025BDE8BC}">
      <dgm:prSet/>
      <dgm:spPr/>
      <dgm:t>
        <a:bodyPr/>
        <a:lstStyle/>
        <a:p>
          <a:endParaRPr lang="en-US"/>
        </a:p>
      </dgm:t>
    </dgm:pt>
    <dgm:pt modelId="{AA693EE8-BB1C-B943-B5BE-A6ECDE5E8FAD}" type="sibTrans" cxnId="{2B5047B7-2D7D-9746-BF33-920025BDE8BC}">
      <dgm:prSet/>
      <dgm:spPr/>
      <dgm:t>
        <a:bodyPr/>
        <a:lstStyle/>
        <a:p>
          <a:endParaRPr lang="en-US"/>
        </a:p>
      </dgm:t>
    </dgm:pt>
    <dgm:pt modelId="{A46F3B26-B91A-3F4E-8665-FFD5991BECB2}">
      <dgm:prSet phldrT="[Text]"/>
      <dgm:spPr/>
      <dgm:t>
        <a:bodyPr/>
        <a:lstStyle/>
        <a:p>
          <a:r>
            <a:rPr lang="en-US" dirty="0"/>
            <a:t>communication</a:t>
          </a:r>
        </a:p>
      </dgm:t>
    </dgm:pt>
    <dgm:pt modelId="{9624DF39-254D-2345-90ED-45C55781F11F}" type="parTrans" cxnId="{CC3679E9-74ED-E344-8B1D-00B2B70D6F08}">
      <dgm:prSet/>
      <dgm:spPr/>
      <dgm:t>
        <a:bodyPr/>
        <a:lstStyle/>
        <a:p>
          <a:endParaRPr lang="en-US"/>
        </a:p>
      </dgm:t>
    </dgm:pt>
    <dgm:pt modelId="{7DC3B12C-15C6-014A-B305-0A1C61457DC4}" type="sibTrans" cxnId="{CC3679E9-74ED-E344-8B1D-00B2B70D6F08}">
      <dgm:prSet/>
      <dgm:spPr/>
      <dgm:t>
        <a:bodyPr/>
        <a:lstStyle/>
        <a:p>
          <a:endParaRPr lang="en-US"/>
        </a:p>
      </dgm:t>
    </dgm:pt>
    <dgm:pt modelId="{C4D9B3BD-8D23-A841-82D5-BA29236CA7CA}">
      <dgm:prSet phldrT="[Text]"/>
      <dgm:spPr/>
      <dgm:t>
        <a:bodyPr/>
        <a:lstStyle/>
        <a:p>
          <a:r>
            <a:rPr lang="en-US" dirty="0"/>
            <a:t>academic skills</a:t>
          </a:r>
        </a:p>
      </dgm:t>
    </dgm:pt>
    <dgm:pt modelId="{CDCB4516-6D66-5B45-93C8-7C75CB376A79}" type="parTrans" cxnId="{F59DFF53-8535-BD4B-BB65-725E14D50B5E}">
      <dgm:prSet/>
      <dgm:spPr/>
      <dgm:t>
        <a:bodyPr/>
        <a:lstStyle/>
        <a:p>
          <a:endParaRPr lang="en-US"/>
        </a:p>
      </dgm:t>
    </dgm:pt>
    <dgm:pt modelId="{BA9A7B3A-61FA-6746-A130-4E85089D1112}" type="sibTrans" cxnId="{F59DFF53-8535-BD4B-BB65-725E14D50B5E}">
      <dgm:prSet/>
      <dgm:spPr/>
      <dgm:t>
        <a:bodyPr/>
        <a:lstStyle/>
        <a:p>
          <a:endParaRPr lang="en-US"/>
        </a:p>
      </dgm:t>
    </dgm:pt>
    <dgm:pt modelId="{ACCEB4A1-5F0B-324F-A985-35D791FCB3E6}" type="pres">
      <dgm:prSet presAssocID="{9779D5CE-C370-3D49-8D98-9684038183FA}" presName="diagram" presStyleCnt="0">
        <dgm:presLayoutVars>
          <dgm:dir/>
          <dgm:resizeHandles val="exact"/>
        </dgm:presLayoutVars>
      </dgm:prSet>
      <dgm:spPr/>
      <dgm:t>
        <a:bodyPr/>
        <a:lstStyle/>
        <a:p>
          <a:endParaRPr lang="en-US"/>
        </a:p>
      </dgm:t>
    </dgm:pt>
    <dgm:pt modelId="{810F6F48-9DF6-DE43-93F1-D0E105ECCA8C}" type="pres">
      <dgm:prSet presAssocID="{FC9EFE7A-5A71-924F-A28A-C1A875422858}" presName="node" presStyleLbl="node1" presStyleIdx="0" presStyleCnt="5">
        <dgm:presLayoutVars>
          <dgm:bulletEnabled val="1"/>
        </dgm:presLayoutVars>
      </dgm:prSet>
      <dgm:spPr/>
      <dgm:t>
        <a:bodyPr/>
        <a:lstStyle/>
        <a:p>
          <a:endParaRPr lang="en-US"/>
        </a:p>
      </dgm:t>
    </dgm:pt>
    <dgm:pt modelId="{56F720A1-57B2-C14D-95F6-9EE54C9DE2D2}" type="pres">
      <dgm:prSet presAssocID="{D3ABBCF6-9681-3C42-AD2C-DF2ACEEB1BC1}" presName="sibTrans" presStyleCnt="0"/>
      <dgm:spPr/>
    </dgm:pt>
    <dgm:pt modelId="{159E14B2-86E2-7E48-9580-DA464FBBAC64}" type="pres">
      <dgm:prSet presAssocID="{41B0DC9D-050F-F64E-B71A-1CD03B5289BC}" presName="node" presStyleLbl="node1" presStyleIdx="1" presStyleCnt="5">
        <dgm:presLayoutVars>
          <dgm:bulletEnabled val="1"/>
        </dgm:presLayoutVars>
      </dgm:prSet>
      <dgm:spPr/>
      <dgm:t>
        <a:bodyPr/>
        <a:lstStyle/>
        <a:p>
          <a:endParaRPr lang="en-US"/>
        </a:p>
      </dgm:t>
    </dgm:pt>
    <dgm:pt modelId="{EFBD0458-A9A5-414D-B9EC-051D1D140F4A}" type="pres">
      <dgm:prSet presAssocID="{E2984F97-07B2-4049-A0B8-7EBFAC473339}" presName="sibTrans" presStyleCnt="0"/>
      <dgm:spPr/>
    </dgm:pt>
    <dgm:pt modelId="{5C6E5A74-8491-2343-9492-C97F69DFA238}" type="pres">
      <dgm:prSet presAssocID="{E01269D2-CA3B-6943-9595-7A6D3B98D777}" presName="node" presStyleLbl="node1" presStyleIdx="2" presStyleCnt="5">
        <dgm:presLayoutVars>
          <dgm:bulletEnabled val="1"/>
        </dgm:presLayoutVars>
      </dgm:prSet>
      <dgm:spPr/>
      <dgm:t>
        <a:bodyPr/>
        <a:lstStyle/>
        <a:p>
          <a:endParaRPr lang="en-US"/>
        </a:p>
      </dgm:t>
    </dgm:pt>
    <dgm:pt modelId="{9FBCA42D-1B9C-3B46-B099-3B9FDA7E0602}" type="pres">
      <dgm:prSet presAssocID="{AA693EE8-BB1C-B943-B5BE-A6ECDE5E8FAD}" presName="sibTrans" presStyleCnt="0"/>
      <dgm:spPr/>
    </dgm:pt>
    <dgm:pt modelId="{2BDED77C-373C-E64D-B539-5F282D5F26BF}" type="pres">
      <dgm:prSet presAssocID="{A46F3B26-B91A-3F4E-8665-FFD5991BECB2}" presName="node" presStyleLbl="node1" presStyleIdx="3" presStyleCnt="5">
        <dgm:presLayoutVars>
          <dgm:bulletEnabled val="1"/>
        </dgm:presLayoutVars>
      </dgm:prSet>
      <dgm:spPr/>
      <dgm:t>
        <a:bodyPr/>
        <a:lstStyle/>
        <a:p>
          <a:endParaRPr lang="en-US"/>
        </a:p>
      </dgm:t>
    </dgm:pt>
    <dgm:pt modelId="{0ABD2786-641F-AA4B-9255-4B37FAFA1C92}" type="pres">
      <dgm:prSet presAssocID="{7DC3B12C-15C6-014A-B305-0A1C61457DC4}" presName="sibTrans" presStyleCnt="0"/>
      <dgm:spPr/>
    </dgm:pt>
    <dgm:pt modelId="{3BEE0E19-2BEA-694E-A9E2-5F60F53CDE5A}" type="pres">
      <dgm:prSet presAssocID="{C4D9B3BD-8D23-A841-82D5-BA29236CA7CA}" presName="node" presStyleLbl="node1" presStyleIdx="4" presStyleCnt="5">
        <dgm:presLayoutVars>
          <dgm:bulletEnabled val="1"/>
        </dgm:presLayoutVars>
      </dgm:prSet>
      <dgm:spPr/>
      <dgm:t>
        <a:bodyPr/>
        <a:lstStyle/>
        <a:p>
          <a:endParaRPr lang="en-US"/>
        </a:p>
      </dgm:t>
    </dgm:pt>
  </dgm:ptLst>
  <dgm:cxnLst>
    <dgm:cxn modelId="{1AE6F95A-6376-024F-B1A9-69B60180D4E5}" type="presOf" srcId="{E01269D2-CA3B-6943-9595-7A6D3B98D777}" destId="{5C6E5A74-8491-2343-9492-C97F69DFA238}" srcOrd="0" destOrd="0" presId="urn:microsoft.com/office/officeart/2005/8/layout/default"/>
    <dgm:cxn modelId="{068C5C13-2CBA-964C-840D-E07F2BAE6A83}" type="presOf" srcId="{FC9EFE7A-5A71-924F-A28A-C1A875422858}" destId="{810F6F48-9DF6-DE43-93F1-D0E105ECCA8C}" srcOrd="0" destOrd="0" presId="urn:microsoft.com/office/officeart/2005/8/layout/default"/>
    <dgm:cxn modelId="{F59DFF53-8535-BD4B-BB65-725E14D50B5E}" srcId="{9779D5CE-C370-3D49-8D98-9684038183FA}" destId="{C4D9B3BD-8D23-A841-82D5-BA29236CA7CA}" srcOrd="4" destOrd="0" parTransId="{CDCB4516-6D66-5B45-93C8-7C75CB376A79}" sibTransId="{BA9A7B3A-61FA-6746-A130-4E85089D1112}"/>
    <dgm:cxn modelId="{2395EE52-C8B6-7E4D-865F-AD9BCDB355E2}" type="presOf" srcId="{A46F3B26-B91A-3F4E-8665-FFD5991BECB2}" destId="{2BDED77C-373C-E64D-B539-5F282D5F26BF}" srcOrd="0" destOrd="0" presId="urn:microsoft.com/office/officeart/2005/8/layout/default"/>
    <dgm:cxn modelId="{2F348412-7021-1F44-9F3A-1D6BF2D0C3B0}" type="presOf" srcId="{C4D9B3BD-8D23-A841-82D5-BA29236CA7CA}" destId="{3BEE0E19-2BEA-694E-A9E2-5F60F53CDE5A}" srcOrd="0" destOrd="0" presId="urn:microsoft.com/office/officeart/2005/8/layout/default"/>
    <dgm:cxn modelId="{2B5047B7-2D7D-9746-BF33-920025BDE8BC}" srcId="{9779D5CE-C370-3D49-8D98-9684038183FA}" destId="{E01269D2-CA3B-6943-9595-7A6D3B98D777}" srcOrd="2" destOrd="0" parTransId="{12D0DA43-77E3-894B-A6BD-5725D7D6C4F5}" sibTransId="{AA693EE8-BB1C-B943-B5BE-A6ECDE5E8FAD}"/>
    <dgm:cxn modelId="{571BF699-E116-C948-89FA-DDDBFC850333}" type="presOf" srcId="{41B0DC9D-050F-F64E-B71A-1CD03B5289BC}" destId="{159E14B2-86E2-7E48-9580-DA464FBBAC64}" srcOrd="0" destOrd="0" presId="urn:microsoft.com/office/officeart/2005/8/layout/default"/>
    <dgm:cxn modelId="{73F7BEA2-499B-6141-9DEA-633B5EB97D96}" srcId="{9779D5CE-C370-3D49-8D98-9684038183FA}" destId="{FC9EFE7A-5A71-924F-A28A-C1A875422858}" srcOrd="0" destOrd="0" parTransId="{C74D5F29-454B-1847-B68B-906D6B93C01A}" sibTransId="{D3ABBCF6-9681-3C42-AD2C-DF2ACEEB1BC1}"/>
    <dgm:cxn modelId="{19F17B14-19C2-2B48-82EB-89282A0905B5}" srcId="{9779D5CE-C370-3D49-8D98-9684038183FA}" destId="{41B0DC9D-050F-F64E-B71A-1CD03B5289BC}" srcOrd="1" destOrd="0" parTransId="{4BCA237F-0464-5C43-B3D0-A37042138B5C}" sibTransId="{E2984F97-07B2-4049-A0B8-7EBFAC473339}"/>
    <dgm:cxn modelId="{574CB73D-F652-AF49-8DBA-62DA2D61B94E}" type="presOf" srcId="{9779D5CE-C370-3D49-8D98-9684038183FA}" destId="{ACCEB4A1-5F0B-324F-A985-35D791FCB3E6}" srcOrd="0" destOrd="0" presId="urn:microsoft.com/office/officeart/2005/8/layout/default"/>
    <dgm:cxn modelId="{CC3679E9-74ED-E344-8B1D-00B2B70D6F08}" srcId="{9779D5CE-C370-3D49-8D98-9684038183FA}" destId="{A46F3B26-B91A-3F4E-8665-FFD5991BECB2}" srcOrd="3" destOrd="0" parTransId="{9624DF39-254D-2345-90ED-45C55781F11F}" sibTransId="{7DC3B12C-15C6-014A-B305-0A1C61457DC4}"/>
    <dgm:cxn modelId="{0E1C1C8B-C3AD-7147-998C-54248F701643}" type="presParOf" srcId="{ACCEB4A1-5F0B-324F-A985-35D791FCB3E6}" destId="{810F6F48-9DF6-DE43-93F1-D0E105ECCA8C}" srcOrd="0" destOrd="0" presId="urn:microsoft.com/office/officeart/2005/8/layout/default"/>
    <dgm:cxn modelId="{688443FC-A5E5-F242-9AE0-AD2DCED4530B}" type="presParOf" srcId="{ACCEB4A1-5F0B-324F-A985-35D791FCB3E6}" destId="{56F720A1-57B2-C14D-95F6-9EE54C9DE2D2}" srcOrd="1" destOrd="0" presId="urn:microsoft.com/office/officeart/2005/8/layout/default"/>
    <dgm:cxn modelId="{B1D93445-16B9-F84C-AE02-8834F4A2B900}" type="presParOf" srcId="{ACCEB4A1-5F0B-324F-A985-35D791FCB3E6}" destId="{159E14B2-86E2-7E48-9580-DA464FBBAC64}" srcOrd="2" destOrd="0" presId="urn:microsoft.com/office/officeart/2005/8/layout/default"/>
    <dgm:cxn modelId="{CD9B0841-F9F5-7741-9858-EC339F7C2D91}" type="presParOf" srcId="{ACCEB4A1-5F0B-324F-A985-35D791FCB3E6}" destId="{EFBD0458-A9A5-414D-B9EC-051D1D140F4A}" srcOrd="3" destOrd="0" presId="urn:microsoft.com/office/officeart/2005/8/layout/default"/>
    <dgm:cxn modelId="{332B2D7C-0334-8746-85B4-D0CE101A205C}" type="presParOf" srcId="{ACCEB4A1-5F0B-324F-A985-35D791FCB3E6}" destId="{5C6E5A74-8491-2343-9492-C97F69DFA238}" srcOrd="4" destOrd="0" presId="urn:microsoft.com/office/officeart/2005/8/layout/default"/>
    <dgm:cxn modelId="{E1200F23-1D97-A846-8091-0757472502E6}" type="presParOf" srcId="{ACCEB4A1-5F0B-324F-A985-35D791FCB3E6}" destId="{9FBCA42D-1B9C-3B46-B099-3B9FDA7E0602}" srcOrd="5" destOrd="0" presId="urn:microsoft.com/office/officeart/2005/8/layout/default"/>
    <dgm:cxn modelId="{7FB9D07C-9A89-8F46-BCC7-83CB80AD6192}" type="presParOf" srcId="{ACCEB4A1-5F0B-324F-A985-35D791FCB3E6}" destId="{2BDED77C-373C-E64D-B539-5F282D5F26BF}" srcOrd="6" destOrd="0" presId="urn:microsoft.com/office/officeart/2005/8/layout/default"/>
    <dgm:cxn modelId="{00219781-7101-2F49-95A5-4DFCF238C5CF}" type="presParOf" srcId="{ACCEB4A1-5F0B-324F-A985-35D791FCB3E6}" destId="{0ABD2786-641F-AA4B-9255-4B37FAFA1C92}" srcOrd="7" destOrd="0" presId="urn:microsoft.com/office/officeart/2005/8/layout/default"/>
    <dgm:cxn modelId="{B30C6E87-1735-244A-B1AC-08443A0F551A}" type="presParOf" srcId="{ACCEB4A1-5F0B-324F-A985-35D791FCB3E6}" destId="{3BEE0E19-2BEA-694E-A9E2-5F60F53CDE5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3DD8174-8AF1-4545-A92D-12043664E5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5129DE-838B-4FDA-BB6D-13D89D0ACB37}">
      <dgm:prSet/>
      <dgm:spPr/>
      <dgm:t>
        <a:bodyPr/>
        <a:lstStyle/>
        <a:p>
          <a:r>
            <a:rPr lang="en-US" dirty="0"/>
            <a:t>instructionally embedded assessments</a:t>
          </a:r>
        </a:p>
      </dgm:t>
    </dgm:pt>
    <dgm:pt modelId="{7908FFF8-481F-4752-B206-ABE7CF01B4E0}" type="parTrans" cxnId="{07C95A6F-B6C5-4B4A-A12C-EDA4DF89C8EE}">
      <dgm:prSet/>
      <dgm:spPr/>
      <dgm:t>
        <a:bodyPr/>
        <a:lstStyle/>
        <a:p>
          <a:endParaRPr lang="en-US"/>
        </a:p>
      </dgm:t>
    </dgm:pt>
    <dgm:pt modelId="{3A231D69-235C-4BE2-B1B0-E8A778D8D11B}" type="sibTrans" cxnId="{07C95A6F-B6C5-4B4A-A12C-EDA4DF89C8EE}">
      <dgm:prSet/>
      <dgm:spPr/>
      <dgm:t>
        <a:bodyPr/>
        <a:lstStyle/>
        <a:p>
          <a:endParaRPr lang="en-US"/>
        </a:p>
      </dgm:t>
    </dgm:pt>
    <dgm:pt modelId="{33FDB5F9-49D0-4AAB-AE40-4B09175511C9}">
      <dgm:prSet/>
      <dgm:spPr/>
      <dgm:t>
        <a:bodyPr/>
        <a:lstStyle/>
        <a:p>
          <a:r>
            <a:rPr lang="en-US" dirty="0"/>
            <a:t>system </a:t>
          </a:r>
          <a:r>
            <a:rPr lang="en-US" b="1" dirty="0"/>
            <a:t>recommends</a:t>
          </a:r>
          <a:r>
            <a:rPr lang="en-US" dirty="0"/>
            <a:t> linkage levels, but test administrator ultimately chooses</a:t>
          </a:r>
        </a:p>
      </dgm:t>
    </dgm:pt>
    <dgm:pt modelId="{BCC4055B-031D-4DE9-A199-8830E0F9D0E9}" type="parTrans" cxnId="{4B0411B8-5094-49F1-A047-72CA300EA7C9}">
      <dgm:prSet/>
      <dgm:spPr/>
      <dgm:t>
        <a:bodyPr/>
        <a:lstStyle/>
        <a:p>
          <a:endParaRPr lang="en-US"/>
        </a:p>
      </dgm:t>
    </dgm:pt>
    <dgm:pt modelId="{32075189-89B1-4F78-B7C4-8DC5FB19EC27}" type="sibTrans" cxnId="{4B0411B8-5094-49F1-A047-72CA300EA7C9}">
      <dgm:prSet/>
      <dgm:spPr/>
      <dgm:t>
        <a:bodyPr/>
        <a:lstStyle/>
        <a:p>
          <a:endParaRPr lang="en-US"/>
        </a:p>
      </dgm:t>
    </dgm:pt>
    <dgm:pt modelId="{B3F39B23-D602-4625-B398-C0C051C8EB1B}">
      <dgm:prSet/>
      <dgm:spPr/>
      <dgm:t>
        <a:bodyPr/>
        <a:lstStyle/>
        <a:p>
          <a:r>
            <a:rPr lang="en-US" dirty="0"/>
            <a:t>spring assessment window</a:t>
          </a:r>
        </a:p>
      </dgm:t>
    </dgm:pt>
    <dgm:pt modelId="{C530B5D5-0582-4811-B9AF-2048374F8BB6}" type="parTrans" cxnId="{A9032A85-0080-4133-A531-4DBEDB0CA78F}">
      <dgm:prSet/>
      <dgm:spPr/>
      <dgm:t>
        <a:bodyPr/>
        <a:lstStyle/>
        <a:p>
          <a:endParaRPr lang="en-US"/>
        </a:p>
      </dgm:t>
    </dgm:pt>
    <dgm:pt modelId="{15663537-57A8-4A02-9055-51B49F5FE612}" type="sibTrans" cxnId="{A9032A85-0080-4133-A531-4DBEDB0CA78F}">
      <dgm:prSet/>
      <dgm:spPr/>
      <dgm:t>
        <a:bodyPr/>
        <a:lstStyle/>
        <a:p>
          <a:endParaRPr lang="en-US"/>
        </a:p>
      </dgm:t>
    </dgm:pt>
    <dgm:pt modelId="{E39817FB-DAB1-442E-8A7B-312A1DEF138A}">
      <dgm:prSet/>
      <dgm:spPr/>
      <dgm:t>
        <a:bodyPr/>
        <a:lstStyle/>
        <a:p>
          <a:r>
            <a:rPr lang="en-US" dirty="0"/>
            <a:t>system </a:t>
          </a:r>
          <a:r>
            <a:rPr lang="en-US" b="1" dirty="0"/>
            <a:t>determines</a:t>
          </a:r>
          <a:r>
            <a:rPr lang="en-US" dirty="0"/>
            <a:t> the linkage level for the student’s first testlet in each subject then adapts for subsequent testlets based on student performance</a:t>
          </a:r>
        </a:p>
      </dgm:t>
    </dgm:pt>
    <dgm:pt modelId="{9104864F-E5D7-4393-8E9B-9F4D5CDCD5AD}" type="parTrans" cxnId="{C4BCC372-0930-44C1-BB98-F441F7759180}">
      <dgm:prSet/>
      <dgm:spPr/>
      <dgm:t>
        <a:bodyPr/>
        <a:lstStyle/>
        <a:p>
          <a:endParaRPr lang="en-US"/>
        </a:p>
      </dgm:t>
    </dgm:pt>
    <dgm:pt modelId="{3F85B908-C51F-411C-9CF8-134A8DA81AC2}" type="sibTrans" cxnId="{C4BCC372-0930-44C1-BB98-F441F7759180}">
      <dgm:prSet/>
      <dgm:spPr/>
      <dgm:t>
        <a:bodyPr/>
        <a:lstStyle/>
        <a:p>
          <a:endParaRPr lang="en-US"/>
        </a:p>
      </dgm:t>
    </dgm:pt>
    <dgm:pt modelId="{3E47096C-C1DB-BE40-9F79-654D603DF792}" type="pres">
      <dgm:prSet presAssocID="{53DD8174-8AF1-4545-A92D-12043664E5AB}" presName="linear" presStyleCnt="0">
        <dgm:presLayoutVars>
          <dgm:animLvl val="lvl"/>
          <dgm:resizeHandles val="exact"/>
        </dgm:presLayoutVars>
      </dgm:prSet>
      <dgm:spPr/>
      <dgm:t>
        <a:bodyPr/>
        <a:lstStyle/>
        <a:p>
          <a:endParaRPr lang="en-US"/>
        </a:p>
      </dgm:t>
    </dgm:pt>
    <dgm:pt modelId="{CF20A169-68AD-2144-BC29-E5EFC5E8F18D}" type="pres">
      <dgm:prSet presAssocID="{075129DE-838B-4FDA-BB6D-13D89D0ACB37}" presName="parentText" presStyleLbl="node1" presStyleIdx="0" presStyleCnt="2">
        <dgm:presLayoutVars>
          <dgm:chMax val="0"/>
          <dgm:bulletEnabled val="1"/>
        </dgm:presLayoutVars>
      </dgm:prSet>
      <dgm:spPr/>
      <dgm:t>
        <a:bodyPr/>
        <a:lstStyle/>
        <a:p>
          <a:endParaRPr lang="en-US"/>
        </a:p>
      </dgm:t>
    </dgm:pt>
    <dgm:pt modelId="{5CA1A577-7D2E-BD42-85FB-5395A8129D7B}" type="pres">
      <dgm:prSet presAssocID="{075129DE-838B-4FDA-BB6D-13D89D0ACB37}" presName="childText" presStyleLbl="revTx" presStyleIdx="0" presStyleCnt="2">
        <dgm:presLayoutVars>
          <dgm:bulletEnabled val="1"/>
        </dgm:presLayoutVars>
      </dgm:prSet>
      <dgm:spPr/>
      <dgm:t>
        <a:bodyPr/>
        <a:lstStyle/>
        <a:p>
          <a:endParaRPr lang="en-US"/>
        </a:p>
      </dgm:t>
    </dgm:pt>
    <dgm:pt modelId="{8C5DE494-68F0-EB45-BF69-F817045AFD14}" type="pres">
      <dgm:prSet presAssocID="{B3F39B23-D602-4625-B398-C0C051C8EB1B}" presName="parentText" presStyleLbl="node1" presStyleIdx="1" presStyleCnt="2">
        <dgm:presLayoutVars>
          <dgm:chMax val="0"/>
          <dgm:bulletEnabled val="1"/>
        </dgm:presLayoutVars>
      </dgm:prSet>
      <dgm:spPr/>
      <dgm:t>
        <a:bodyPr/>
        <a:lstStyle/>
        <a:p>
          <a:endParaRPr lang="en-US"/>
        </a:p>
      </dgm:t>
    </dgm:pt>
    <dgm:pt modelId="{E88B96F7-32F7-CC4E-A473-6845777AEC29}" type="pres">
      <dgm:prSet presAssocID="{B3F39B23-D602-4625-B398-C0C051C8EB1B}" presName="childText" presStyleLbl="revTx" presStyleIdx="1" presStyleCnt="2">
        <dgm:presLayoutVars>
          <dgm:bulletEnabled val="1"/>
        </dgm:presLayoutVars>
      </dgm:prSet>
      <dgm:spPr/>
      <dgm:t>
        <a:bodyPr/>
        <a:lstStyle/>
        <a:p>
          <a:endParaRPr lang="en-US"/>
        </a:p>
      </dgm:t>
    </dgm:pt>
  </dgm:ptLst>
  <dgm:cxnLst>
    <dgm:cxn modelId="{14475266-FBF8-AC49-B436-52A72D07CA6B}" type="presOf" srcId="{E39817FB-DAB1-442E-8A7B-312A1DEF138A}" destId="{E88B96F7-32F7-CC4E-A473-6845777AEC29}" srcOrd="0" destOrd="0" presId="urn:microsoft.com/office/officeart/2005/8/layout/vList2"/>
    <dgm:cxn modelId="{07C95A6F-B6C5-4B4A-A12C-EDA4DF89C8EE}" srcId="{53DD8174-8AF1-4545-A92D-12043664E5AB}" destId="{075129DE-838B-4FDA-BB6D-13D89D0ACB37}" srcOrd="0" destOrd="0" parTransId="{7908FFF8-481F-4752-B206-ABE7CF01B4E0}" sibTransId="{3A231D69-235C-4BE2-B1B0-E8A778D8D11B}"/>
    <dgm:cxn modelId="{A9032A85-0080-4133-A531-4DBEDB0CA78F}" srcId="{53DD8174-8AF1-4545-A92D-12043664E5AB}" destId="{B3F39B23-D602-4625-B398-C0C051C8EB1B}" srcOrd="1" destOrd="0" parTransId="{C530B5D5-0582-4811-B9AF-2048374F8BB6}" sibTransId="{15663537-57A8-4A02-9055-51B49F5FE612}"/>
    <dgm:cxn modelId="{C4BCC372-0930-44C1-BB98-F441F7759180}" srcId="{B3F39B23-D602-4625-B398-C0C051C8EB1B}" destId="{E39817FB-DAB1-442E-8A7B-312A1DEF138A}" srcOrd="0" destOrd="0" parTransId="{9104864F-E5D7-4393-8E9B-9F4D5CDCD5AD}" sibTransId="{3F85B908-C51F-411C-9CF8-134A8DA81AC2}"/>
    <dgm:cxn modelId="{4B0411B8-5094-49F1-A047-72CA300EA7C9}" srcId="{075129DE-838B-4FDA-BB6D-13D89D0ACB37}" destId="{33FDB5F9-49D0-4AAB-AE40-4B09175511C9}" srcOrd="0" destOrd="0" parTransId="{BCC4055B-031D-4DE9-A199-8830E0F9D0E9}" sibTransId="{32075189-89B1-4F78-B7C4-8DC5FB19EC27}"/>
    <dgm:cxn modelId="{5333B9BC-70A9-BA4F-AAB5-CDDF085DA2AB}" type="presOf" srcId="{B3F39B23-D602-4625-B398-C0C051C8EB1B}" destId="{8C5DE494-68F0-EB45-BF69-F817045AFD14}" srcOrd="0" destOrd="0" presId="urn:microsoft.com/office/officeart/2005/8/layout/vList2"/>
    <dgm:cxn modelId="{D514BB37-DC69-0D4D-9095-2B3EC23A09FC}" type="presOf" srcId="{53DD8174-8AF1-4545-A92D-12043664E5AB}" destId="{3E47096C-C1DB-BE40-9F79-654D603DF792}" srcOrd="0" destOrd="0" presId="urn:microsoft.com/office/officeart/2005/8/layout/vList2"/>
    <dgm:cxn modelId="{21B845B9-09A9-D94B-B4F0-CFD4B886E495}" type="presOf" srcId="{075129DE-838B-4FDA-BB6D-13D89D0ACB37}" destId="{CF20A169-68AD-2144-BC29-E5EFC5E8F18D}" srcOrd="0" destOrd="0" presId="urn:microsoft.com/office/officeart/2005/8/layout/vList2"/>
    <dgm:cxn modelId="{1B79C555-46F3-6A43-9470-31235331D42F}" type="presOf" srcId="{33FDB5F9-49D0-4AAB-AE40-4B09175511C9}" destId="{5CA1A577-7D2E-BD42-85FB-5395A8129D7B}" srcOrd="0" destOrd="0" presId="urn:microsoft.com/office/officeart/2005/8/layout/vList2"/>
    <dgm:cxn modelId="{F910A437-9C0B-6C46-AE39-52A9A42BD070}" type="presParOf" srcId="{3E47096C-C1DB-BE40-9F79-654D603DF792}" destId="{CF20A169-68AD-2144-BC29-E5EFC5E8F18D}" srcOrd="0" destOrd="0" presId="urn:microsoft.com/office/officeart/2005/8/layout/vList2"/>
    <dgm:cxn modelId="{A295075D-0CA4-D641-9218-43F65D1D8888}" type="presParOf" srcId="{3E47096C-C1DB-BE40-9F79-654D603DF792}" destId="{5CA1A577-7D2E-BD42-85FB-5395A8129D7B}" srcOrd="1" destOrd="0" presId="urn:microsoft.com/office/officeart/2005/8/layout/vList2"/>
    <dgm:cxn modelId="{25A7A5F7-742A-624D-81A7-D9E92E9101F5}" type="presParOf" srcId="{3E47096C-C1DB-BE40-9F79-654D603DF792}" destId="{8C5DE494-68F0-EB45-BF69-F817045AFD14}" srcOrd="2" destOrd="0" presId="urn:microsoft.com/office/officeart/2005/8/layout/vList2"/>
    <dgm:cxn modelId="{FF0166A6-C45F-7148-A349-21D374F67BCD}" type="presParOf" srcId="{3E47096C-C1DB-BE40-9F79-654D603DF792}" destId="{E88B96F7-32F7-CC4E-A473-6845777AEC2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F26569-0FF4-4D6E-B929-D7FC010896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4AB755-DCD1-4DB3-AE8A-582C1830E765}">
      <dgm:prSet/>
      <dgm:spPr/>
      <dgm:t>
        <a:bodyPr/>
        <a:lstStyle/>
        <a:p>
          <a:r>
            <a:rPr lang="en-US" dirty="0"/>
            <a:t>Having a student complete instructionally embedded assessments </a:t>
          </a:r>
          <a:r>
            <a:rPr lang="en-US" b="1" dirty="0"/>
            <a:t>will</a:t>
          </a:r>
          <a:endParaRPr lang="en-US" dirty="0"/>
        </a:p>
      </dgm:t>
    </dgm:pt>
    <dgm:pt modelId="{14B5072B-8321-42EB-B618-9BC5775A6DD9}" type="parTrans" cxnId="{A7D4959E-1170-4F86-9F78-9A7DC7B6DEFF}">
      <dgm:prSet/>
      <dgm:spPr/>
      <dgm:t>
        <a:bodyPr/>
        <a:lstStyle/>
        <a:p>
          <a:endParaRPr lang="en-US"/>
        </a:p>
      </dgm:t>
    </dgm:pt>
    <dgm:pt modelId="{AE4E5B05-AF6C-40C4-AFC6-FBAB41A7AB9B}" type="sibTrans" cxnId="{A7D4959E-1170-4F86-9F78-9A7DC7B6DEFF}">
      <dgm:prSet/>
      <dgm:spPr/>
      <dgm:t>
        <a:bodyPr/>
        <a:lstStyle/>
        <a:p>
          <a:endParaRPr lang="en-US"/>
        </a:p>
      </dgm:t>
    </dgm:pt>
    <dgm:pt modelId="{0621AB8E-E2B3-4817-B9C4-1C77E623B7C8}">
      <dgm:prSet/>
      <dgm:spPr/>
      <dgm:t>
        <a:bodyPr/>
        <a:lstStyle/>
        <a:p>
          <a:r>
            <a:rPr lang="en-US" dirty="0"/>
            <a:t>provide the student and test administrator experience in the system</a:t>
          </a:r>
        </a:p>
      </dgm:t>
    </dgm:pt>
    <dgm:pt modelId="{FCFBA1C1-C798-4C20-BD8A-C1B594A96BAF}" type="parTrans" cxnId="{97E5C076-A55C-4925-92EE-D29AE819FC1A}">
      <dgm:prSet/>
      <dgm:spPr/>
      <dgm:t>
        <a:bodyPr/>
        <a:lstStyle/>
        <a:p>
          <a:endParaRPr lang="en-US"/>
        </a:p>
      </dgm:t>
    </dgm:pt>
    <dgm:pt modelId="{D5DFA7B6-B852-466A-85C1-401F481A44F8}" type="sibTrans" cxnId="{97E5C076-A55C-4925-92EE-D29AE819FC1A}">
      <dgm:prSet/>
      <dgm:spPr/>
      <dgm:t>
        <a:bodyPr/>
        <a:lstStyle/>
        <a:p>
          <a:endParaRPr lang="en-US"/>
        </a:p>
      </dgm:t>
    </dgm:pt>
    <dgm:pt modelId="{F62A1CB5-9D02-4879-8AAE-3A47DF067D79}">
      <dgm:prSet/>
      <dgm:spPr/>
      <dgm:t>
        <a:bodyPr/>
        <a:lstStyle/>
        <a:p>
          <a:r>
            <a:rPr lang="en-US" dirty="0"/>
            <a:t>allow for an assessment experience following instruction on an Essential Element </a:t>
          </a:r>
        </a:p>
      </dgm:t>
    </dgm:pt>
    <dgm:pt modelId="{EA75A048-E45E-46E6-A012-4230C65682D4}" type="parTrans" cxnId="{62D8DF5F-C0F8-4713-85A8-A5E9BC864ED8}">
      <dgm:prSet/>
      <dgm:spPr/>
      <dgm:t>
        <a:bodyPr/>
        <a:lstStyle/>
        <a:p>
          <a:endParaRPr lang="en-US"/>
        </a:p>
      </dgm:t>
    </dgm:pt>
    <dgm:pt modelId="{7DCA4AEC-68C5-4B57-873C-7F2DEDCC6D84}" type="sibTrans" cxnId="{62D8DF5F-C0F8-4713-85A8-A5E9BC864ED8}">
      <dgm:prSet/>
      <dgm:spPr/>
      <dgm:t>
        <a:bodyPr/>
        <a:lstStyle/>
        <a:p>
          <a:endParaRPr lang="en-US"/>
        </a:p>
      </dgm:t>
    </dgm:pt>
    <dgm:pt modelId="{470D384A-A31E-414C-8241-4021D90D176E}">
      <dgm:prSet/>
      <dgm:spPr/>
      <dgm:t>
        <a:bodyPr/>
        <a:lstStyle/>
        <a:p>
          <a:r>
            <a:rPr lang="en-US" dirty="0"/>
            <a:t>Having a student complete instructionally embedded assessments will </a:t>
          </a:r>
          <a:r>
            <a:rPr lang="en-US" b="1" dirty="0"/>
            <a:t>not</a:t>
          </a:r>
          <a:endParaRPr lang="en-US" dirty="0"/>
        </a:p>
      </dgm:t>
    </dgm:pt>
    <dgm:pt modelId="{AA0AE1F9-3BBD-472B-B056-41BF310A8E62}" type="parTrans" cxnId="{EC765D22-5C9C-4FF2-9E13-04CFE72434E4}">
      <dgm:prSet/>
      <dgm:spPr/>
      <dgm:t>
        <a:bodyPr/>
        <a:lstStyle/>
        <a:p>
          <a:endParaRPr lang="en-US"/>
        </a:p>
      </dgm:t>
    </dgm:pt>
    <dgm:pt modelId="{3953C4FA-3DEA-47F6-B17D-B797FC989063}" type="sibTrans" cxnId="{EC765D22-5C9C-4FF2-9E13-04CFE72434E4}">
      <dgm:prSet/>
      <dgm:spPr/>
      <dgm:t>
        <a:bodyPr/>
        <a:lstStyle/>
        <a:p>
          <a:endParaRPr lang="en-US"/>
        </a:p>
      </dgm:t>
    </dgm:pt>
    <dgm:pt modelId="{5AEE1BB9-36EC-4ACD-A073-1659B662282A}">
      <dgm:prSet/>
      <dgm:spPr/>
      <dgm:t>
        <a:bodyPr/>
        <a:lstStyle/>
        <a:p>
          <a:r>
            <a:rPr lang="en-US" dirty="0"/>
            <a:t>impact testlets delivered in the spring assessment window</a:t>
          </a:r>
        </a:p>
      </dgm:t>
    </dgm:pt>
    <dgm:pt modelId="{0C2CD618-F3E3-49A4-9757-5D303F5A0BD8}" type="parTrans" cxnId="{BB0EA077-A3A5-47A1-BB4D-973327B79DA1}">
      <dgm:prSet/>
      <dgm:spPr/>
      <dgm:t>
        <a:bodyPr/>
        <a:lstStyle/>
        <a:p>
          <a:endParaRPr lang="en-US"/>
        </a:p>
      </dgm:t>
    </dgm:pt>
    <dgm:pt modelId="{9EBF9F13-4969-464A-B71C-65E1C88B3731}" type="sibTrans" cxnId="{BB0EA077-A3A5-47A1-BB4D-973327B79DA1}">
      <dgm:prSet/>
      <dgm:spPr/>
      <dgm:t>
        <a:bodyPr/>
        <a:lstStyle/>
        <a:p>
          <a:endParaRPr lang="en-US"/>
        </a:p>
      </dgm:t>
    </dgm:pt>
    <dgm:pt modelId="{F3428AFE-6479-45FF-9712-9B4838F45AE9}">
      <dgm:prSet/>
      <dgm:spPr/>
      <dgm:t>
        <a:bodyPr/>
        <a:lstStyle/>
        <a:p>
          <a:r>
            <a:rPr lang="en-US" dirty="0"/>
            <a:t>impact a student’s score report</a:t>
          </a:r>
        </a:p>
      </dgm:t>
    </dgm:pt>
    <dgm:pt modelId="{1A811803-723D-436E-B122-E530490D60C8}" type="parTrans" cxnId="{D75849E7-F13B-48D9-B53B-EEB86296E0F9}">
      <dgm:prSet/>
      <dgm:spPr/>
      <dgm:t>
        <a:bodyPr/>
        <a:lstStyle/>
        <a:p>
          <a:endParaRPr lang="en-US"/>
        </a:p>
      </dgm:t>
    </dgm:pt>
    <dgm:pt modelId="{ABAD45E7-0796-4BCB-8559-09B74F138D2D}" type="sibTrans" cxnId="{D75849E7-F13B-48D9-B53B-EEB86296E0F9}">
      <dgm:prSet/>
      <dgm:spPr/>
      <dgm:t>
        <a:bodyPr/>
        <a:lstStyle/>
        <a:p>
          <a:endParaRPr lang="en-US"/>
        </a:p>
      </dgm:t>
    </dgm:pt>
    <dgm:pt modelId="{68E1A25D-F093-A648-B01D-B8EEF2B7FE15}" type="pres">
      <dgm:prSet presAssocID="{38F26569-0FF4-4D6E-B929-D7FC0108969C}" presName="linear" presStyleCnt="0">
        <dgm:presLayoutVars>
          <dgm:animLvl val="lvl"/>
          <dgm:resizeHandles val="exact"/>
        </dgm:presLayoutVars>
      </dgm:prSet>
      <dgm:spPr/>
      <dgm:t>
        <a:bodyPr/>
        <a:lstStyle/>
        <a:p>
          <a:endParaRPr lang="en-US"/>
        </a:p>
      </dgm:t>
    </dgm:pt>
    <dgm:pt modelId="{82154561-AB79-5843-A19B-F9A61AECD456}" type="pres">
      <dgm:prSet presAssocID="{5E4AB755-DCD1-4DB3-AE8A-582C1830E765}" presName="parentText" presStyleLbl="node1" presStyleIdx="0" presStyleCnt="2">
        <dgm:presLayoutVars>
          <dgm:chMax val="0"/>
          <dgm:bulletEnabled val="1"/>
        </dgm:presLayoutVars>
      </dgm:prSet>
      <dgm:spPr/>
      <dgm:t>
        <a:bodyPr/>
        <a:lstStyle/>
        <a:p>
          <a:endParaRPr lang="en-US"/>
        </a:p>
      </dgm:t>
    </dgm:pt>
    <dgm:pt modelId="{E28E4E9C-E0F3-9B46-A8EE-022E27DCAEF8}" type="pres">
      <dgm:prSet presAssocID="{5E4AB755-DCD1-4DB3-AE8A-582C1830E765}" presName="childText" presStyleLbl="revTx" presStyleIdx="0" presStyleCnt="2">
        <dgm:presLayoutVars>
          <dgm:bulletEnabled val="1"/>
        </dgm:presLayoutVars>
      </dgm:prSet>
      <dgm:spPr/>
      <dgm:t>
        <a:bodyPr/>
        <a:lstStyle/>
        <a:p>
          <a:endParaRPr lang="en-US"/>
        </a:p>
      </dgm:t>
    </dgm:pt>
    <dgm:pt modelId="{80DCE80F-0413-7E40-A4A1-0A0B020BA463}" type="pres">
      <dgm:prSet presAssocID="{470D384A-A31E-414C-8241-4021D90D176E}" presName="parentText" presStyleLbl="node1" presStyleIdx="1" presStyleCnt="2">
        <dgm:presLayoutVars>
          <dgm:chMax val="0"/>
          <dgm:bulletEnabled val="1"/>
        </dgm:presLayoutVars>
      </dgm:prSet>
      <dgm:spPr/>
      <dgm:t>
        <a:bodyPr/>
        <a:lstStyle/>
        <a:p>
          <a:endParaRPr lang="en-US"/>
        </a:p>
      </dgm:t>
    </dgm:pt>
    <dgm:pt modelId="{9D336E99-8F61-444B-A368-4993D3C59DFE}" type="pres">
      <dgm:prSet presAssocID="{470D384A-A31E-414C-8241-4021D90D176E}" presName="childText" presStyleLbl="revTx" presStyleIdx="1" presStyleCnt="2">
        <dgm:presLayoutVars>
          <dgm:bulletEnabled val="1"/>
        </dgm:presLayoutVars>
      </dgm:prSet>
      <dgm:spPr/>
      <dgm:t>
        <a:bodyPr/>
        <a:lstStyle/>
        <a:p>
          <a:endParaRPr lang="en-US"/>
        </a:p>
      </dgm:t>
    </dgm:pt>
  </dgm:ptLst>
  <dgm:cxnLst>
    <dgm:cxn modelId="{0EEF8F57-A3BA-FF4E-AEB2-36C02C867CDD}" type="presOf" srcId="{5AEE1BB9-36EC-4ACD-A073-1659B662282A}" destId="{9D336E99-8F61-444B-A368-4993D3C59DFE}" srcOrd="0" destOrd="0" presId="urn:microsoft.com/office/officeart/2005/8/layout/vList2"/>
    <dgm:cxn modelId="{F55523C7-F210-6E4D-A4E2-536F77A74302}" type="presOf" srcId="{38F26569-0FF4-4D6E-B929-D7FC0108969C}" destId="{68E1A25D-F093-A648-B01D-B8EEF2B7FE15}" srcOrd="0" destOrd="0" presId="urn:microsoft.com/office/officeart/2005/8/layout/vList2"/>
    <dgm:cxn modelId="{E7201E2B-01A0-6243-869C-57D90AEA164E}" type="presOf" srcId="{0621AB8E-E2B3-4817-B9C4-1C77E623B7C8}" destId="{E28E4E9C-E0F3-9B46-A8EE-022E27DCAEF8}" srcOrd="0" destOrd="0" presId="urn:microsoft.com/office/officeart/2005/8/layout/vList2"/>
    <dgm:cxn modelId="{D3504B30-5D12-704C-B0DB-AA7B6C260428}" type="presOf" srcId="{470D384A-A31E-414C-8241-4021D90D176E}" destId="{80DCE80F-0413-7E40-A4A1-0A0B020BA463}" srcOrd="0" destOrd="0" presId="urn:microsoft.com/office/officeart/2005/8/layout/vList2"/>
    <dgm:cxn modelId="{5203987D-4BE4-1E46-906F-BFF54491CA26}" type="presOf" srcId="{5E4AB755-DCD1-4DB3-AE8A-582C1830E765}" destId="{82154561-AB79-5843-A19B-F9A61AECD456}" srcOrd="0" destOrd="0" presId="urn:microsoft.com/office/officeart/2005/8/layout/vList2"/>
    <dgm:cxn modelId="{97E5C076-A55C-4925-92EE-D29AE819FC1A}" srcId="{5E4AB755-DCD1-4DB3-AE8A-582C1830E765}" destId="{0621AB8E-E2B3-4817-B9C4-1C77E623B7C8}" srcOrd="0" destOrd="0" parTransId="{FCFBA1C1-C798-4C20-BD8A-C1B594A96BAF}" sibTransId="{D5DFA7B6-B852-466A-85C1-401F481A44F8}"/>
    <dgm:cxn modelId="{D75849E7-F13B-48D9-B53B-EEB86296E0F9}" srcId="{470D384A-A31E-414C-8241-4021D90D176E}" destId="{F3428AFE-6479-45FF-9712-9B4838F45AE9}" srcOrd="1" destOrd="0" parTransId="{1A811803-723D-436E-B122-E530490D60C8}" sibTransId="{ABAD45E7-0796-4BCB-8559-09B74F138D2D}"/>
    <dgm:cxn modelId="{BB0EA077-A3A5-47A1-BB4D-973327B79DA1}" srcId="{470D384A-A31E-414C-8241-4021D90D176E}" destId="{5AEE1BB9-36EC-4ACD-A073-1659B662282A}" srcOrd="0" destOrd="0" parTransId="{0C2CD618-F3E3-49A4-9757-5D303F5A0BD8}" sibTransId="{9EBF9F13-4969-464A-B71C-65E1C88B3731}"/>
    <dgm:cxn modelId="{EC765D22-5C9C-4FF2-9E13-04CFE72434E4}" srcId="{38F26569-0FF4-4D6E-B929-D7FC0108969C}" destId="{470D384A-A31E-414C-8241-4021D90D176E}" srcOrd="1" destOrd="0" parTransId="{AA0AE1F9-3BBD-472B-B056-41BF310A8E62}" sibTransId="{3953C4FA-3DEA-47F6-B17D-B797FC989063}"/>
    <dgm:cxn modelId="{B41BEFF4-026A-AE40-AC34-4BAD071AB7F0}" type="presOf" srcId="{F62A1CB5-9D02-4879-8AAE-3A47DF067D79}" destId="{E28E4E9C-E0F3-9B46-A8EE-022E27DCAEF8}" srcOrd="0" destOrd="1" presId="urn:microsoft.com/office/officeart/2005/8/layout/vList2"/>
    <dgm:cxn modelId="{62D8DF5F-C0F8-4713-85A8-A5E9BC864ED8}" srcId="{5E4AB755-DCD1-4DB3-AE8A-582C1830E765}" destId="{F62A1CB5-9D02-4879-8AAE-3A47DF067D79}" srcOrd="1" destOrd="0" parTransId="{EA75A048-E45E-46E6-A012-4230C65682D4}" sibTransId="{7DCA4AEC-68C5-4B57-873C-7F2DEDCC6D84}"/>
    <dgm:cxn modelId="{A7D4959E-1170-4F86-9F78-9A7DC7B6DEFF}" srcId="{38F26569-0FF4-4D6E-B929-D7FC0108969C}" destId="{5E4AB755-DCD1-4DB3-AE8A-582C1830E765}" srcOrd="0" destOrd="0" parTransId="{14B5072B-8321-42EB-B618-9BC5775A6DD9}" sibTransId="{AE4E5B05-AF6C-40C4-AFC6-FBAB41A7AB9B}"/>
    <dgm:cxn modelId="{2B6E71AB-24CF-2142-AA07-0E8F701882E0}" type="presOf" srcId="{F3428AFE-6479-45FF-9712-9B4838F45AE9}" destId="{9D336E99-8F61-444B-A368-4993D3C59DFE}" srcOrd="0" destOrd="1" presId="urn:microsoft.com/office/officeart/2005/8/layout/vList2"/>
    <dgm:cxn modelId="{BDD6DA7A-7976-1348-81CC-2A600D40DAE6}" type="presParOf" srcId="{68E1A25D-F093-A648-B01D-B8EEF2B7FE15}" destId="{82154561-AB79-5843-A19B-F9A61AECD456}" srcOrd="0" destOrd="0" presId="urn:microsoft.com/office/officeart/2005/8/layout/vList2"/>
    <dgm:cxn modelId="{05FCD894-8CAA-9449-9F4C-52EC75E2DC9B}" type="presParOf" srcId="{68E1A25D-F093-A648-B01D-B8EEF2B7FE15}" destId="{E28E4E9C-E0F3-9B46-A8EE-022E27DCAEF8}" srcOrd="1" destOrd="0" presId="urn:microsoft.com/office/officeart/2005/8/layout/vList2"/>
    <dgm:cxn modelId="{C54F48B9-08E6-9343-B3EB-9CD7782BF618}" type="presParOf" srcId="{68E1A25D-F093-A648-B01D-B8EEF2B7FE15}" destId="{80DCE80F-0413-7E40-A4A1-0A0B020BA463}" srcOrd="2" destOrd="0" presId="urn:microsoft.com/office/officeart/2005/8/layout/vList2"/>
    <dgm:cxn modelId="{81D5613C-2B25-3B40-B713-3D866FA06ED9}" type="presParOf" srcId="{68E1A25D-F093-A648-B01D-B8EEF2B7FE15}" destId="{9D336E99-8F61-444B-A368-4993D3C59DF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7A3545-73A8-4157-BBD2-EA84E41B016C}"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ACD9C623-A869-44EE-B5E0-E8B18905013B}">
      <dgm:prSet/>
      <dgm:spPr/>
      <dgm:t>
        <a:bodyPr/>
        <a:lstStyle/>
        <a:p>
          <a:r>
            <a:rPr lang="en-US" dirty="0"/>
            <a:t>The same texts and materials can be used to address multiple Essential Elements and linkage levels.</a:t>
          </a:r>
        </a:p>
      </dgm:t>
    </dgm:pt>
    <dgm:pt modelId="{4FCB6B62-FA44-4D72-9014-54545016A764}" type="parTrans" cxnId="{EC1E870C-B0E1-4AD6-B188-87207855E747}">
      <dgm:prSet/>
      <dgm:spPr/>
      <dgm:t>
        <a:bodyPr/>
        <a:lstStyle/>
        <a:p>
          <a:endParaRPr lang="en-US"/>
        </a:p>
      </dgm:t>
    </dgm:pt>
    <dgm:pt modelId="{8E18F7D2-E368-4E50-9250-0EFBAB403131}" type="sibTrans" cxnId="{EC1E870C-B0E1-4AD6-B188-87207855E747}">
      <dgm:prSet/>
      <dgm:spPr/>
      <dgm:t>
        <a:bodyPr/>
        <a:lstStyle/>
        <a:p>
          <a:endParaRPr lang="en-US"/>
        </a:p>
      </dgm:t>
    </dgm:pt>
    <dgm:pt modelId="{91297288-EE1C-43B6-92AB-55035F9BFC2E}">
      <dgm:prSet/>
      <dgm:spPr/>
      <dgm:t>
        <a:bodyPr/>
        <a:lstStyle/>
        <a:p>
          <a:r>
            <a:rPr lang="en-US" dirty="0"/>
            <a:t>Essential Elements can be taught conceptually with individual student practice focusing on the linkage level that meets their instructional needs. </a:t>
          </a:r>
        </a:p>
      </dgm:t>
    </dgm:pt>
    <dgm:pt modelId="{35F350C9-942F-4CF6-9578-D4E4F44C717A}" type="parTrans" cxnId="{CCFB43A1-386A-43E9-897A-906F3B30EC23}">
      <dgm:prSet/>
      <dgm:spPr/>
      <dgm:t>
        <a:bodyPr/>
        <a:lstStyle/>
        <a:p>
          <a:endParaRPr lang="en-US"/>
        </a:p>
      </dgm:t>
    </dgm:pt>
    <dgm:pt modelId="{82D92A17-3FB0-4975-ACF2-CB1564D157B2}" type="sibTrans" cxnId="{CCFB43A1-386A-43E9-897A-906F3B30EC23}">
      <dgm:prSet/>
      <dgm:spPr/>
      <dgm:t>
        <a:bodyPr/>
        <a:lstStyle/>
        <a:p>
          <a:endParaRPr lang="en-US"/>
        </a:p>
      </dgm:t>
    </dgm:pt>
    <dgm:pt modelId="{10C4E7DA-725F-E646-B882-CF29B17ABFE4}" type="pres">
      <dgm:prSet presAssocID="{0E7A3545-73A8-4157-BBD2-EA84E41B016C}" presName="hierChild1" presStyleCnt="0">
        <dgm:presLayoutVars>
          <dgm:chPref val="1"/>
          <dgm:dir/>
          <dgm:animOne val="branch"/>
          <dgm:animLvl val="lvl"/>
          <dgm:resizeHandles/>
        </dgm:presLayoutVars>
      </dgm:prSet>
      <dgm:spPr/>
      <dgm:t>
        <a:bodyPr/>
        <a:lstStyle/>
        <a:p>
          <a:endParaRPr lang="en-US"/>
        </a:p>
      </dgm:t>
    </dgm:pt>
    <dgm:pt modelId="{B54169DD-0E8A-6A43-AB15-C16770F6DD9F}" type="pres">
      <dgm:prSet presAssocID="{ACD9C623-A869-44EE-B5E0-E8B18905013B}" presName="hierRoot1" presStyleCnt="0"/>
      <dgm:spPr/>
    </dgm:pt>
    <dgm:pt modelId="{B555D377-5F52-F34E-BE0E-C5FBACE01D95}" type="pres">
      <dgm:prSet presAssocID="{ACD9C623-A869-44EE-B5E0-E8B18905013B}" presName="composite" presStyleCnt="0"/>
      <dgm:spPr/>
    </dgm:pt>
    <dgm:pt modelId="{6B97E619-233E-1949-8382-48EB7310CC37}" type="pres">
      <dgm:prSet presAssocID="{ACD9C623-A869-44EE-B5E0-E8B18905013B}" presName="background" presStyleLbl="node0" presStyleIdx="0" presStyleCnt="2"/>
      <dgm:spPr/>
    </dgm:pt>
    <dgm:pt modelId="{A6FB8FD5-6375-B64F-B608-A0B7C7FD5600}" type="pres">
      <dgm:prSet presAssocID="{ACD9C623-A869-44EE-B5E0-E8B18905013B}" presName="text" presStyleLbl="fgAcc0" presStyleIdx="0" presStyleCnt="2">
        <dgm:presLayoutVars>
          <dgm:chPref val="3"/>
        </dgm:presLayoutVars>
      </dgm:prSet>
      <dgm:spPr/>
      <dgm:t>
        <a:bodyPr/>
        <a:lstStyle/>
        <a:p>
          <a:endParaRPr lang="en-US"/>
        </a:p>
      </dgm:t>
    </dgm:pt>
    <dgm:pt modelId="{E392D6E6-B0DB-5D40-AF4A-E5BE77E051B8}" type="pres">
      <dgm:prSet presAssocID="{ACD9C623-A869-44EE-B5E0-E8B18905013B}" presName="hierChild2" presStyleCnt="0"/>
      <dgm:spPr/>
    </dgm:pt>
    <dgm:pt modelId="{45CAC825-E93D-0641-902E-78E0802CCF3E}" type="pres">
      <dgm:prSet presAssocID="{91297288-EE1C-43B6-92AB-55035F9BFC2E}" presName="hierRoot1" presStyleCnt="0"/>
      <dgm:spPr/>
    </dgm:pt>
    <dgm:pt modelId="{A4720547-31F1-CC41-88F3-CA5D6AE806CB}" type="pres">
      <dgm:prSet presAssocID="{91297288-EE1C-43B6-92AB-55035F9BFC2E}" presName="composite" presStyleCnt="0"/>
      <dgm:spPr/>
    </dgm:pt>
    <dgm:pt modelId="{81F7217A-A0EE-C04C-9443-4BE5161F10C7}" type="pres">
      <dgm:prSet presAssocID="{91297288-EE1C-43B6-92AB-55035F9BFC2E}" presName="background" presStyleLbl="node0" presStyleIdx="1" presStyleCnt="2"/>
      <dgm:spPr/>
    </dgm:pt>
    <dgm:pt modelId="{E3306F58-9D2E-4A42-B47C-140C62299B99}" type="pres">
      <dgm:prSet presAssocID="{91297288-EE1C-43B6-92AB-55035F9BFC2E}" presName="text" presStyleLbl="fgAcc0" presStyleIdx="1" presStyleCnt="2">
        <dgm:presLayoutVars>
          <dgm:chPref val="3"/>
        </dgm:presLayoutVars>
      </dgm:prSet>
      <dgm:spPr/>
      <dgm:t>
        <a:bodyPr/>
        <a:lstStyle/>
        <a:p>
          <a:endParaRPr lang="en-US"/>
        </a:p>
      </dgm:t>
    </dgm:pt>
    <dgm:pt modelId="{51EDA67C-02E2-5D40-B198-B760F0EBD9CF}" type="pres">
      <dgm:prSet presAssocID="{91297288-EE1C-43B6-92AB-55035F9BFC2E}" presName="hierChild2" presStyleCnt="0"/>
      <dgm:spPr/>
    </dgm:pt>
  </dgm:ptLst>
  <dgm:cxnLst>
    <dgm:cxn modelId="{23B7E154-1843-9C45-B8BF-552F77D3E4DF}" type="presOf" srcId="{0E7A3545-73A8-4157-BBD2-EA84E41B016C}" destId="{10C4E7DA-725F-E646-B882-CF29B17ABFE4}" srcOrd="0" destOrd="0" presId="urn:microsoft.com/office/officeart/2005/8/layout/hierarchy1"/>
    <dgm:cxn modelId="{CCFB43A1-386A-43E9-897A-906F3B30EC23}" srcId="{0E7A3545-73A8-4157-BBD2-EA84E41B016C}" destId="{91297288-EE1C-43B6-92AB-55035F9BFC2E}" srcOrd="1" destOrd="0" parTransId="{35F350C9-942F-4CF6-9578-D4E4F44C717A}" sibTransId="{82D92A17-3FB0-4975-ACF2-CB1564D157B2}"/>
    <dgm:cxn modelId="{73DA58CC-7D89-7B4E-A119-961AC1BAA798}" type="presOf" srcId="{ACD9C623-A869-44EE-B5E0-E8B18905013B}" destId="{A6FB8FD5-6375-B64F-B608-A0B7C7FD5600}" srcOrd="0" destOrd="0" presId="urn:microsoft.com/office/officeart/2005/8/layout/hierarchy1"/>
    <dgm:cxn modelId="{74B5A97B-3E50-5040-9A2E-BE22E8DE2C92}" type="presOf" srcId="{91297288-EE1C-43B6-92AB-55035F9BFC2E}" destId="{E3306F58-9D2E-4A42-B47C-140C62299B99}" srcOrd="0" destOrd="0" presId="urn:microsoft.com/office/officeart/2005/8/layout/hierarchy1"/>
    <dgm:cxn modelId="{EC1E870C-B0E1-4AD6-B188-87207855E747}" srcId="{0E7A3545-73A8-4157-BBD2-EA84E41B016C}" destId="{ACD9C623-A869-44EE-B5E0-E8B18905013B}" srcOrd="0" destOrd="0" parTransId="{4FCB6B62-FA44-4D72-9014-54545016A764}" sibTransId="{8E18F7D2-E368-4E50-9250-0EFBAB403131}"/>
    <dgm:cxn modelId="{00581A1E-B87F-AD40-969F-EE99378B504D}" type="presParOf" srcId="{10C4E7DA-725F-E646-B882-CF29B17ABFE4}" destId="{B54169DD-0E8A-6A43-AB15-C16770F6DD9F}" srcOrd="0" destOrd="0" presId="urn:microsoft.com/office/officeart/2005/8/layout/hierarchy1"/>
    <dgm:cxn modelId="{E06B6C57-570C-DF4C-8866-3A7AC6FD4295}" type="presParOf" srcId="{B54169DD-0E8A-6A43-AB15-C16770F6DD9F}" destId="{B555D377-5F52-F34E-BE0E-C5FBACE01D95}" srcOrd="0" destOrd="0" presId="urn:microsoft.com/office/officeart/2005/8/layout/hierarchy1"/>
    <dgm:cxn modelId="{F5C1AA15-8576-C948-8AB6-BFD42EB8FD63}" type="presParOf" srcId="{B555D377-5F52-F34E-BE0E-C5FBACE01D95}" destId="{6B97E619-233E-1949-8382-48EB7310CC37}" srcOrd="0" destOrd="0" presId="urn:microsoft.com/office/officeart/2005/8/layout/hierarchy1"/>
    <dgm:cxn modelId="{9E6E46CF-33A4-8C4F-B556-D7CFF38A9AAD}" type="presParOf" srcId="{B555D377-5F52-F34E-BE0E-C5FBACE01D95}" destId="{A6FB8FD5-6375-B64F-B608-A0B7C7FD5600}" srcOrd="1" destOrd="0" presId="urn:microsoft.com/office/officeart/2005/8/layout/hierarchy1"/>
    <dgm:cxn modelId="{43D5D2CC-73E6-0A45-ACE9-7849B03FD13C}" type="presParOf" srcId="{B54169DD-0E8A-6A43-AB15-C16770F6DD9F}" destId="{E392D6E6-B0DB-5D40-AF4A-E5BE77E051B8}" srcOrd="1" destOrd="0" presId="urn:microsoft.com/office/officeart/2005/8/layout/hierarchy1"/>
    <dgm:cxn modelId="{940497DA-C282-2047-87F6-2A73A6102BBD}" type="presParOf" srcId="{10C4E7DA-725F-E646-B882-CF29B17ABFE4}" destId="{45CAC825-E93D-0641-902E-78E0802CCF3E}" srcOrd="1" destOrd="0" presId="urn:microsoft.com/office/officeart/2005/8/layout/hierarchy1"/>
    <dgm:cxn modelId="{79B35C33-01C7-204C-9A0F-E55DCB2D321B}" type="presParOf" srcId="{45CAC825-E93D-0641-902E-78E0802CCF3E}" destId="{A4720547-31F1-CC41-88F3-CA5D6AE806CB}" srcOrd="0" destOrd="0" presId="urn:microsoft.com/office/officeart/2005/8/layout/hierarchy1"/>
    <dgm:cxn modelId="{7BBD3593-4326-7148-9FD8-8E6B4B962F64}" type="presParOf" srcId="{A4720547-31F1-CC41-88F3-CA5D6AE806CB}" destId="{81F7217A-A0EE-C04C-9443-4BE5161F10C7}" srcOrd="0" destOrd="0" presId="urn:microsoft.com/office/officeart/2005/8/layout/hierarchy1"/>
    <dgm:cxn modelId="{4328AB25-E25B-D74C-B5B4-A8C5D2D331A8}" type="presParOf" srcId="{A4720547-31F1-CC41-88F3-CA5D6AE806CB}" destId="{E3306F58-9D2E-4A42-B47C-140C62299B99}" srcOrd="1" destOrd="0" presId="urn:microsoft.com/office/officeart/2005/8/layout/hierarchy1"/>
    <dgm:cxn modelId="{B5BE829A-B725-AB43-AA2F-9D08C012CEF2}" type="presParOf" srcId="{45CAC825-E93D-0641-902E-78E0802CCF3E}" destId="{51EDA67C-02E2-5D40-B198-B760F0EBD9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39F369-C1C4-4F4A-942A-88091A49C3E6}"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C68A1319-FCA6-B246-93E0-23653D0FF317}">
      <dgm:prSet phldrT="[Text]"/>
      <dgm:spPr/>
      <dgm:t>
        <a:bodyPr/>
        <a:lstStyle/>
        <a:p>
          <a:r>
            <a:rPr lang="en-US" dirty="0"/>
            <a:t>blueprints</a:t>
          </a:r>
        </a:p>
      </dgm:t>
    </dgm:pt>
    <dgm:pt modelId="{F245CD10-AE67-FA4C-8835-EE0432A7CC04}" type="parTrans" cxnId="{8179E178-B4C2-EB4A-BF7E-4A145284749F}">
      <dgm:prSet/>
      <dgm:spPr/>
      <dgm:t>
        <a:bodyPr/>
        <a:lstStyle/>
        <a:p>
          <a:endParaRPr lang="en-US"/>
        </a:p>
      </dgm:t>
    </dgm:pt>
    <dgm:pt modelId="{D6ECF9A7-B53A-8042-8E9F-E18705331621}" type="sibTrans" cxnId="{8179E178-B4C2-EB4A-BF7E-4A145284749F}">
      <dgm:prSet/>
      <dgm:spPr/>
      <dgm:t>
        <a:bodyPr/>
        <a:lstStyle/>
        <a:p>
          <a:endParaRPr lang="en-US"/>
        </a:p>
      </dgm:t>
    </dgm:pt>
    <dgm:pt modelId="{06F83744-4C5C-514C-8DD1-97F1E6068A30}">
      <dgm:prSet phldrT="[Text]"/>
      <dgm:spPr/>
      <dgm:t>
        <a:bodyPr/>
        <a:lstStyle/>
        <a:p>
          <a:r>
            <a:rPr lang="en-US" dirty="0"/>
            <a:t>currently tested Essential Elements</a:t>
          </a:r>
        </a:p>
      </dgm:t>
    </dgm:pt>
    <dgm:pt modelId="{0E21A090-609C-2942-B1DF-269F6027B65A}" type="parTrans" cxnId="{8A179B1F-6E83-C645-AF4A-D437019AEAED}">
      <dgm:prSet/>
      <dgm:spPr/>
      <dgm:t>
        <a:bodyPr/>
        <a:lstStyle/>
        <a:p>
          <a:endParaRPr lang="en-US"/>
        </a:p>
      </dgm:t>
    </dgm:pt>
    <dgm:pt modelId="{16CE7A92-B589-014C-84E7-D1C614BFB521}" type="sibTrans" cxnId="{8A179B1F-6E83-C645-AF4A-D437019AEAED}">
      <dgm:prSet/>
      <dgm:spPr/>
      <dgm:t>
        <a:bodyPr/>
        <a:lstStyle/>
        <a:p>
          <a:endParaRPr lang="en-US"/>
        </a:p>
      </dgm:t>
    </dgm:pt>
    <dgm:pt modelId="{4910FFFF-9BFD-104A-AF05-7E4F94D80E65}">
      <dgm:prSet phldrT="[Text]"/>
      <dgm:spPr/>
      <dgm:t>
        <a:bodyPr/>
        <a:lstStyle/>
        <a:p>
          <a:r>
            <a:rPr lang="en-US" dirty="0"/>
            <a:t>mini-maps</a:t>
          </a:r>
        </a:p>
      </dgm:t>
    </dgm:pt>
    <dgm:pt modelId="{F67DFE29-1BEC-404C-98D9-81641CE3912D}" type="parTrans" cxnId="{4826E9BE-245F-AE40-9399-EFDC3B2A0770}">
      <dgm:prSet/>
      <dgm:spPr/>
      <dgm:t>
        <a:bodyPr/>
        <a:lstStyle/>
        <a:p>
          <a:endParaRPr lang="en-US"/>
        </a:p>
      </dgm:t>
    </dgm:pt>
    <dgm:pt modelId="{4B58F82F-E838-2B44-BF82-2B6BEB93AEA4}" type="sibTrans" cxnId="{4826E9BE-245F-AE40-9399-EFDC3B2A0770}">
      <dgm:prSet/>
      <dgm:spPr/>
      <dgm:t>
        <a:bodyPr/>
        <a:lstStyle/>
        <a:p>
          <a:endParaRPr lang="en-US"/>
        </a:p>
      </dgm:t>
    </dgm:pt>
    <dgm:pt modelId="{751AD7D5-1D2F-1F46-AC81-7707A9BF78CE}">
      <dgm:prSet phldrT="[Text]"/>
      <dgm:spPr/>
      <dgm:t>
        <a:bodyPr/>
        <a:lstStyle/>
        <a:p>
          <a:r>
            <a:rPr lang="en-US" dirty="0"/>
            <a:t>familiar texts</a:t>
          </a:r>
        </a:p>
      </dgm:t>
    </dgm:pt>
    <dgm:pt modelId="{D74422EB-2E7A-A342-8584-D8BD5043D8AB}" type="parTrans" cxnId="{378706F9-0D65-EA42-88C1-72EB65EA86BB}">
      <dgm:prSet/>
      <dgm:spPr/>
      <dgm:t>
        <a:bodyPr/>
        <a:lstStyle/>
        <a:p>
          <a:endParaRPr lang="en-US"/>
        </a:p>
      </dgm:t>
    </dgm:pt>
    <dgm:pt modelId="{A657456C-327A-164A-AB00-26656B4CBBF1}" type="sibTrans" cxnId="{378706F9-0D65-EA42-88C1-72EB65EA86BB}">
      <dgm:prSet/>
      <dgm:spPr/>
      <dgm:t>
        <a:bodyPr/>
        <a:lstStyle/>
        <a:p>
          <a:endParaRPr lang="en-US"/>
        </a:p>
      </dgm:t>
    </dgm:pt>
    <dgm:pt modelId="{B3A46362-F909-5B42-B828-D3DB4E111BB6}">
      <dgm:prSet phldrT="[Text]"/>
      <dgm:spPr/>
      <dgm:t>
        <a:bodyPr/>
        <a:lstStyle/>
        <a:p>
          <a:r>
            <a:rPr lang="en-US" dirty="0"/>
            <a:t>collections lists</a:t>
          </a:r>
        </a:p>
      </dgm:t>
    </dgm:pt>
    <dgm:pt modelId="{94DC0C3C-35D1-1942-99C9-E0AA44BAC8A8}" type="parTrans" cxnId="{508C6769-1D41-EC49-95D4-00D26015CBD1}">
      <dgm:prSet/>
      <dgm:spPr/>
      <dgm:t>
        <a:bodyPr/>
        <a:lstStyle/>
        <a:p>
          <a:endParaRPr lang="en-US"/>
        </a:p>
      </dgm:t>
    </dgm:pt>
    <dgm:pt modelId="{771F81BA-D83E-3A4B-BF70-25A3694E1B03}" type="sibTrans" cxnId="{508C6769-1D41-EC49-95D4-00D26015CBD1}">
      <dgm:prSet/>
      <dgm:spPr/>
      <dgm:t>
        <a:bodyPr/>
        <a:lstStyle/>
        <a:p>
          <a:endParaRPr lang="en-US"/>
        </a:p>
      </dgm:t>
    </dgm:pt>
    <dgm:pt modelId="{9C023391-E4D1-F240-B93F-513ACCBC4EF6}">
      <dgm:prSet/>
      <dgm:spPr/>
      <dgm:t>
        <a:bodyPr/>
        <a:lstStyle/>
        <a:p>
          <a:r>
            <a:rPr lang="en-US" dirty="0"/>
            <a:t>professional development modules</a:t>
          </a:r>
        </a:p>
      </dgm:t>
    </dgm:pt>
    <dgm:pt modelId="{9B193C3D-CE4F-194A-8EFE-1B3E22A74A56}" type="parTrans" cxnId="{609140F7-B3ED-AD48-8871-AB84EF55553F}">
      <dgm:prSet/>
      <dgm:spPr/>
      <dgm:t>
        <a:bodyPr/>
        <a:lstStyle/>
        <a:p>
          <a:endParaRPr lang="en-US"/>
        </a:p>
      </dgm:t>
    </dgm:pt>
    <dgm:pt modelId="{A904FF86-A630-5440-BBE8-F28848551AE6}" type="sibTrans" cxnId="{609140F7-B3ED-AD48-8871-AB84EF55553F}">
      <dgm:prSet/>
      <dgm:spPr/>
      <dgm:t>
        <a:bodyPr/>
        <a:lstStyle/>
        <a:p>
          <a:endParaRPr lang="en-US"/>
        </a:p>
      </dgm:t>
    </dgm:pt>
    <dgm:pt modelId="{E02CDFFC-7E0A-5545-A861-D067F1B6C956}">
      <dgm:prSet/>
      <dgm:spPr/>
      <dgm:t>
        <a:bodyPr/>
        <a:lstStyle/>
        <a:p>
          <a:r>
            <a:rPr lang="en-US" dirty="0"/>
            <a:t>Instruction and Assessment Planner</a:t>
          </a:r>
        </a:p>
      </dgm:t>
    </dgm:pt>
    <dgm:pt modelId="{7E0DA2AE-ADA2-5348-9141-B927BB3BCCA6}" type="parTrans" cxnId="{0B9346BF-51FF-1348-82CF-5D8F0E9C564E}">
      <dgm:prSet/>
      <dgm:spPr/>
      <dgm:t>
        <a:bodyPr/>
        <a:lstStyle/>
        <a:p>
          <a:endParaRPr lang="en-US"/>
        </a:p>
      </dgm:t>
    </dgm:pt>
    <dgm:pt modelId="{FC14429B-E54B-A84F-BC24-7E9F03404EC4}" type="sibTrans" cxnId="{0B9346BF-51FF-1348-82CF-5D8F0E9C564E}">
      <dgm:prSet/>
      <dgm:spPr/>
      <dgm:t>
        <a:bodyPr/>
        <a:lstStyle/>
        <a:p>
          <a:endParaRPr lang="en-US"/>
        </a:p>
      </dgm:t>
    </dgm:pt>
    <dgm:pt modelId="{902391AD-6DA6-734E-852C-B13A40EC0DD5}">
      <dgm:prSet/>
      <dgm:spPr/>
      <dgm:t>
        <a:bodyPr/>
        <a:lstStyle/>
        <a:p>
          <a:r>
            <a:rPr lang="en-US" dirty="0"/>
            <a:t>instructional activities for science</a:t>
          </a:r>
        </a:p>
      </dgm:t>
    </dgm:pt>
    <dgm:pt modelId="{E83F9991-F80D-0E4F-9CAB-6EBFEDC97E87}" type="parTrans" cxnId="{B8BD0E31-1CA8-8E4D-B424-63098350CC5F}">
      <dgm:prSet/>
      <dgm:spPr/>
      <dgm:t>
        <a:bodyPr/>
        <a:lstStyle/>
        <a:p>
          <a:endParaRPr lang="en-US"/>
        </a:p>
      </dgm:t>
    </dgm:pt>
    <dgm:pt modelId="{9A9B2B1F-E343-4B4A-AA01-2E01BDACEC3F}" type="sibTrans" cxnId="{B8BD0E31-1CA8-8E4D-B424-63098350CC5F}">
      <dgm:prSet/>
      <dgm:spPr/>
      <dgm:t>
        <a:bodyPr/>
        <a:lstStyle/>
        <a:p>
          <a:endParaRPr lang="en-US"/>
        </a:p>
      </dgm:t>
    </dgm:pt>
    <dgm:pt modelId="{289FF0DE-89F8-5647-9BC0-170B8B476810}" type="pres">
      <dgm:prSet presAssocID="{8539F369-C1C4-4F4A-942A-88091A49C3E6}" presName="diagram" presStyleCnt="0">
        <dgm:presLayoutVars>
          <dgm:dir/>
          <dgm:resizeHandles val="exact"/>
        </dgm:presLayoutVars>
      </dgm:prSet>
      <dgm:spPr/>
      <dgm:t>
        <a:bodyPr/>
        <a:lstStyle/>
        <a:p>
          <a:endParaRPr lang="en-US"/>
        </a:p>
      </dgm:t>
    </dgm:pt>
    <dgm:pt modelId="{10006741-D125-B940-AD48-690111FCBE5F}" type="pres">
      <dgm:prSet presAssocID="{C68A1319-FCA6-B246-93E0-23653D0FF317}" presName="node" presStyleLbl="node1" presStyleIdx="0" presStyleCnt="8">
        <dgm:presLayoutVars>
          <dgm:bulletEnabled val="1"/>
        </dgm:presLayoutVars>
      </dgm:prSet>
      <dgm:spPr/>
      <dgm:t>
        <a:bodyPr/>
        <a:lstStyle/>
        <a:p>
          <a:endParaRPr lang="en-US"/>
        </a:p>
      </dgm:t>
    </dgm:pt>
    <dgm:pt modelId="{EB5E6070-25AB-5B40-9C4D-53A71CE0EBEA}" type="pres">
      <dgm:prSet presAssocID="{D6ECF9A7-B53A-8042-8E9F-E18705331621}" presName="sibTrans" presStyleCnt="0"/>
      <dgm:spPr/>
    </dgm:pt>
    <dgm:pt modelId="{62770A14-EB6C-5E47-B990-28A0F557879D}" type="pres">
      <dgm:prSet presAssocID="{06F83744-4C5C-514C-8DD1-97F1E6068A30}" presName="node" presStyleLbl="node1" presStyleIdx="1" presStyleCnt="8">
        <dgm:presLayoutVars>
          <dgm:bulletEnabled val="1"/>
        </dgm:presLayoutVars>
      </dgm:prSet>
      <dgm:spPr/>
      <dgm:t>
        <a:bodyPr/>
        <a:lstStyle/>
        <a:p>
          <a:endParaRPr lang="en-US"/>
        </a:p>
      </dgm:t>
    </dgm:pt>
    <dgm:pt modelId="{E43B34D8-CCBB-3942-B3A5-D3FD0A901924}" type="pres">
      <dgm:prSet presAssocID="{16CE7A92-B589-014C-84E7-D1C614BFB521}" presName="sibTrans" presStyleCnt="0"/>
      <dgm:spPr/>
    </dgm:pt>
    <dgm:pt modelId="{9327B15C-CCEE-AC49-9323-290F01B93DF2}" type="pres">
      <dgm:prSet presAssocID="{4910FFFF-9BFD-104A-AF05-7E4F94D80E65}" presName="node" presStyleLbl="node1" presStyleIdx="2" presStyleCnt="8">
        <dgm:presLayoutVars>
          <dgm:bulletEnabled val="1"/>
        </dgm:presLayoutVars>
      </dgm:prSet>
      <dgm:spPr/>
      <dgm:t>
        <a:bodyPr/>
        <a:lstStyle/>
        <a:p>
          <a:endParaRPr lang="en-US"/>
        </a:p>
      </dgm:t>
    </dgm:pt>
    <dgm:pt modelId="{574A8328-B549-5741-8869-B67FC2B5247C}" type="pres">
      <dgm:prSet presAssocID="{4B58F82F-E838-2B44-BF82-2B6BEB93AEA4}" presName="sibTrans" presStyleCnt="0"/>
      <dgm:spPr/>
    </dgm:pt>
    <dgm:pt modelId="{83C3163F-DD86-184B-A30B-F89B3BC1A394}" type="pres">
      <dgm:prSet presAssocID="{751AD7D5-1D2F-1F46-AC81-7707A9BF78CE}" presName="node" presStyleLbl="node1" presStyleIdx="3" presStyleCnt="8">
        <dgm:presLayoutVars>
          <dgm:bulletEnabled val="1"/>
        </dgm:presLayoutVars>
      </dgm:prSet>
      <dgm:spPr/>
      <dgm:t>
        <a:bodyPr/>
        <a:lstStyle/>
        <a:p>
          <a:endParaRPr lang="en-US"/>
        </a:p>
      </dgm:t>
    </dgm:pt>
    <dgm:pt modelId="{A499A05C-B278-7845-84C1-A809283349C1}" type="pres">
      <dgm:prSet presAssocID="{A657456C-327A-164A-AB00-26656B4CBBF1}" presName="sibTrans" presStyleCnt="0"/>
      <dgm:spPr/>
    </dgm:pt>
    <dgm:pt modelId="{DE8704D9-A178-A743-B7B9-C843081D936B}" type="pres">
      <dgm:prSet presAssocID="{902391AD-6DA6-734E-852C-B13A40EC0DD5}" presName="node" presStyleLbl="node1" presStyleIdx="4" presStyleCnt="8">
        <dgm:presLayoutVars>
          <dgm:bulletEnabled val="1"/>
        </dgm:presLayoutVars>
      </dgm:prSet>
      <dgm:spPr/>
      <dgm:t>
        <a:bodyPr/>
        <a:lstStyle/>
        <a:p>
          <a:endParaRPr lang="en-US"/>
        </a:p>
      </dgm:t>
    </dgm:pt>
    <dgm:pt modelId="{0125484D-DD91-F747-82E3-E1DFBD1F30C9}" type="pres">
      <dgm:prSet presAssocID="{9A9B2B1F-E343-4B4A-AA01-2E01BDACEC3F}" presName="sibTrans" presStyleCnt="0"/>
      <dgm:spPr/>
    </dgm:pt>
    <dgm:pt modelId="{6D9E5E8A-E6DF-3E48-A15B-468DDF9B79CB}" type="pres">
      <dgm:prSet presAssocID="{B3A46362-F909-5B42-B828-D3DB4E111BB6}" presName="node" presStyleLbl="node1" presStyleIdx="5" presStyleCnt="8">
        <dgm:presLayoutVars>
          <dgm:bulletEnabled val="1"/>
        </dgm:presLayoutVars>
      </dgm:prSet>
      <dgm:spPr/>
      <dgm:t>
        <a:bodyPr/>
        <a:lstStyle/>
        <a:p>
          <a:endParaRPr lang="en-US"/>
        </a:p>
      </dgm:t>
    </dgm:pt>
    <dgm:pt modelId="{B01FEAB0-BF7A-394B-A724-9334E55E6624}" type="pres">
      <dgm:prSet presAssocID="{771F81BA-D83E-3A4B-BF70-25A3694E1B03}" presName="sibTrans" presStyleCnt="0"/>
      <dgm:spPr/>
    </dgm:pt>
    <dgm:pt modelId="{C667286E-FB03-A24C-B63D-7D2E8623D7F3}" type="pres">
      <dgm:prSet presAssocID="{9C023391-E4D1-F240-B93F-513ACCBC4EF6}" presName="node" presStyleLbl="node1" presStyleIdx="6" presStyleCnt="8">
        <dgm:presLayoutVars>
          <dgm:bulletEnabled val="1"/>
        </dgm:presLayoutVars>
      </dgm:prSet>
      <dgm:spPr/>
      <dgm:t>
        <a:bodyPr/>
        <a:lstStyle/>
        <a:p>
          <a:endParaRPr lang="en-US"/>
        </a:p>
      </dgm:t>
    </dgm:pt>
    <dgm:pt modelId="{E4F67780-D378-A041-9D72-3B35BDE8B933}" type="pres">
      <dgm:prSet presAssocID="{A904FF86-A630-5440-BBE8-F28848551AE6}" presName="sibTrans" presStyleCnt="0"/>
      <dgm:spPr/>
    </dgm:pt>
    <dgm:pt modelId="{4BA31F1A-7F0F-B846-A192-0B983A78BCBE}" type="pres">
      <dgm:prSet presAssocID="{E02CDFFC-7E0A-5545-A861-D067F1B6C956}" presName="node" presStyleLbl="node1" presStyleIdx="7" presStyleCnt="8">
        <dgm:presLayoutVars>
          <dgm:bulletEnabled val="1"/>
        </dgm:presLayoutVars>
      </dgm:prSet>
      <dgm:spPr/>
      <dgm:t>
        <a:bodyPr/>
        <a:lstStyle/>
        <a:p>
          <a:endParaRPr lang="en-US"/>
        </a:p>
      </dgm:t>
    </dgm:pt>
  </dgm:ptLst>
  <dgm:cxnLst>
    <dgm:cxn modelId="{8227C6A7-DA2D-A049-BB7F-B6E6E2551F52}" type="presOf" srcId="{4910FFFF-9BFD-104A-AF05-7E4F94D80E65}" destId="{9327B15C-CCEE-AC49-9323-290F01B93DF2}" srcOrd="0" destOrd="0" presId="urn:microsoft.com/office/officeart/2005/8/layout/default"/>
    <dgm:cxn modelId="{093FFDF8-E7B6-7848-991C-0174A539B996}" type="presOf" srcId="{E02CDFFC-7E0A-5545-A861-D067F1B6C956}" destId="{4BA31F1A-7F0F-B846-A192-0B983A78BCBE}" srcOrd="0" destOrd="0" presId="urn:microsoft.com/office/officeart/2005/8/layout/default"/>
    <dgm:cxn modelId="{CE348C5F-73DD-9A4F-B9AF-F177F68EDB93}" type="presOf" srcId="{B3A46362-F909-5B42-B828-D3DB4E111BB6}" destId="{6D9E5E8A-E6DF-3E48-A15B-468DDF9B79CB}" srcOrd="0" destOrd="0" presId="urn:microsoft.com/office/officeart/2005/8/layout/default"/>
    <dgm:cxn modelId="{ECD8BF5A-2F52-0D49-939D-1908B0CC1FAB}" type="presOf" srcId="{751AD7D5-1D2F-1F46-AC81-7707A9BF78CE}" destId="{83C3163F-DD86-184B-A30B-F89B3BC1A394}" srcOrd="0" destOrd="0" presId="urn:microsoft.com/office/officeart/2005/8/layout/default"/>
    <dgm:cxn modelId="{5E33D227-77F4-5043-80F5-0C74201C1CF1}" type="presOf" srcId="{8539F369-C1C4-4F4A-942A-88091A49C3E6}" destId="{289FF0DE-89F8-5647-9BC0-170B8B476810}" srcOrd="0" destOrd="0" presId="urn:microsoft.com/office/officeart/2005/8/layout/default"/>
    <dgm:cxn modelId="{609140F7-B3ED-AD48-8871-AB84EF55553F}" srcId="{8539F369-C1C4-4F4A-942A-88091A49C3E6}" destId="{9C023391-E4D1-F240-B93F-513ACCBC4EF6}" srcOrd="6" destOrd="0" parTransId="{9B193C3D-CE4F-194A-8EFE-1B3E22A74A56}" sibTransId="{A904FF86-A630-5440-BBE8-F28848551AE6}"/>
    <dgm:cxn modelId="{F53DE72D-F0C8-DF46-BA19-22D84365ADDE}" type="presOf" srcId="{C68A1319-FCA6-B246-93E0-23653D0FF317}" destId="{10006741-D125-B940-AD48-690111FCBE5F}" srcOrd="0" destOrd="0" presId="urn:microsoft.com/office/officeart/2005/8/layout/default"/>
    <dgm:cxn modelId="{E144ABD4-3D62-1B48-860D-F2474C9C54EA}" type="presOf" srcId="{902391AD-6DA6-734E-852C-B13A40EC0DD5}" destId="{DE8704D9-A178-A743-B7B9-C843081D936B}" srcOrd="0" destOrd="0" presId="urn:microsoft.com/office/officeart/2005/8/layout/default"/>
    <dgm:cxn modelId="{8179E178-B4C2-EB4A-BF7E-4A145284749F}" srcId="{8539F369-C1C4-4F4A-942A-88091A49C3E6}" destId="{C68A1319-FCA6-B246-93E0-23653D0FF317}" srcOrd="0" destOrd="0" parTransId="{F245CD10-AE67-FA4C-8835-EE0432A7CC04}" sibTransId="{D6ECF9A7-B53A-8042-8E9F-E18705331621}"/>
    <dgm:cxn modelId="{A67DDE0C-2CEA-A94A-8321-E900A3BFBB38}" type="presOf" srcId="{9C023391-E4D1-F240-B93F-513ACCBC4EF6}" destId="{C667286E-FB03-A24C-B63D-7D2E8623D7F3}" srcOrd="0" destOrd="0" presId="urn:microsoft.com/office/officeart/2005/8/layout/default"/>
    <dgm:cxn modelId="{4826E9BE-245F-AE40-9399-EFDC3B2A0770}" srcId="{8539F369-C1C4-4F4A-942A-88091A49C3E6}" destId="{4910FFFF-9BFD-104A-AF05-7E4F94D80E65}" srcOrd="2" destOrd="0" parTransId="{F67DFE29-1BEC-404C-98D9-81641CE3912D}" sibTransId="{4B58F82F-E838-2B44-BF82-2B6BEB93AEA4}"/>
    <dgm:cxn modelId="{508C6769-1D41-EC49-95D4-00D26015CBD1}" srcId="{8539F369-C1C4-4F4A-942A-88091A49C3E6}" destId="{B3A46362-F909-5B42-B828-D3DB4E111BB6}" srcOrd="5" destOrd="0" parTransId="{94DC0C3C-35D1-1942-99C9-E0AA44BAC8A8}" sibTransId="{771F81BA-D83E-3A4B-BF70-25A3694E1B03}"/>
    <dgm:cxn modelId="{0B9346BF-51FF-1348-82CF-5D8F0E9C564E}" srcId="{8539F369-C1C4-4F4A-942A-88091A49C3E6}" destId="{E02CDFFC-7E0A-5545-A861-D067F1B6C956}" srcOrd="7" destOrd="0" parTransId="{7E0DA2AE-ADA2-5348-9141-B927BB3BCCA6}" sibTransId="{FC14429B-E54B-A84F-BC24-7E9F03404EC4}"/>
    <dgm:cxn modelId="{B8BD0E31-1CA8-8E4D-B424-63098350CC5F}" srcId="{8539F369-C1C4-4F4A-942A-88091A49C3E6}" destId="{902391AD-6DA6-734E-852C-B13A40EC0DD5}" srcOrd="4" destOrd="0" parTransId="{E83F9991-F80D-0E4F-9CAB-6EBFEDC97E87}" sibTransId="{9A9B2B1F-E343-4B4A-AA01-2E01BDACEC3F}"/>
    <dgm:cxn modelId="{378706F9-0D65-EA42-88C1-72EB65EA86BB}" srcId="{8539F369-C1C4-4F4A-942A-88091A49C3E6}" destId="{751AD7D5-1D2F-1F46-AC81-7707A9BF78CE}" srcOrd="3" destOrd="0" parTransId="{D74422EB-2E7A-A342-8584-D8BD5043D8AB}" sibTransId="{A657456C-327A-164A-AB00-26656B4CBBF1}"/>
    <dgm:cxn modelId="{CB0196EE-28DB-AA46-99CA-1BD5A4665548}" type="presOf" srcId="{06F83744-4C5C-514C-8DD1-97F1E6068A30}" destId="{62770A14-EB6C-5E47-B990-28A0F557879D}" srcOrd="0" destOrd="0" presId="urn:microsoft.com/office/officeart/2005/8/layout/default"/>
    <dgm:cxn modelId="{8A179B1F-6E83-C645-AF4A-D437019AEAED}" srcId="{8539F369-C1C4-4F4A-942A-88091A49C3E6}" destId="{06F83744-4C5C-514C-8DD1-97F1E6068A30}" srcOrd="1" destOrd="0" parTransId="{0E21A090-609C-2942-B1DF-269F6027B65A}" sibTransId="{16CE7A92-B589-014C-84E7-D1C614BFB521}"/>
    <dgm:cxn modelId="{08A96115-1B11-C54E-9E41-56EB163BD050}" type="presParOf" srcId="{289FF0DE-89F8-5647-9BC0-170B8B476810}" destId="{10006741-D125-B940-AD48-690111FCBE5F}" srcOrd="0" destOrd="0" presId="urn:microsoft.com/office/officeart/2005/8/layout/default"/>
    <dgm:cxn modelId="{7A7A30F9-2865-E94B-862B-04B5AE43C4C9}" type="presParOf" srcId="{289FF0DE-89F8-5647-9BC0-170B8B476810}" destId="{EB5E6070-25AB-5B40-9C4D-53A71CE0EBEA}" srcOrd="1" destOrd="0" presId="urn:microsoft.com/office/officeart/2005/8/layout/default"/>
    <dgm:cxn modelId="{07F53256-0B86-BB4B-8E63-AFF2B7625838}" type="presParOf" srcId="{289FF0DE-89F8-5647-9BC0-170B8B476810}" destId="{62770A14-EB6C-5E47-B990-28A0F557879D}" srcOrd="2" destOrd="0" presId="urn:microsoft.com/office/officeart/2005/8/layout/default"/>
    <dgm:cxn modelId="{9A73B6F2-929C-6A49-A5BD-E892B5B43715}" type="presParOf" srcId="{289FF0DE-89F8-5647-9BC0-170B8B476810}" destId="{E43B34D8-CCBB-3942-B3A5-D3FD0A901924}" srcOrd="3" destOrd="0" presId="urn:microsoft.com/office/officeart/2005/8/layout/default"/>
    <dgm:cxn modelId="{6F5E91A2-4BF7-1E46-8727-98C9EA9949B3}" type="presParOf" srcId="{289FF0DE-89F8-5647-9BC0-170B8B476810}" destId="{9327B15C-CCEE-AC49-9323-290F01B93DF2}" srcOrd="4" destOrd="0" presId="urn:microsoft.com/office/officeart/2005/8/layout/default"/>
    <dgm:cxn modelId="{A92E11C4-0C11-384A-9DA8-4920D71800C9}" type="presParOf" srcId="{289FF0DE-89F8-5647-9BC0-170B8B476810}" destId="{574A8328-B549-5741-8869-B67FC2B5247C}" srcOrd="5" destOrd="0" presId="urn:microsoft.com/office/officeart/2005/8/layout/default"/>
    <dgm:cxn modelId="{EC933538-156B-4F47-B80E-B46EF4C28616}" type="presParOf" srcId="{289FF0DE-89F8-5647-9BC0-170B8B476810}" destId="{83C3163F-DD86-184B-A30B-F89B3BC1A394}" srcOrd="6" destOrd="0" presId="urn:microsoft.com/office/officeart/2005/8/layout/default"/>
    <dgm:cxn modelId="{B28ECA41-760D-2641-AF54-FFE0E7A045CF}" type="presParOf" srcId="{289FF0DE-89F8-5647-9BC0-170B8B476810}" destId="{A499A05C-B278-7845-84C1-A809283349C1}" srcOrd="7" destOrd="0" presId="urn:microsoft.com/office/officeart/2005/8/layout/default"/>
    <dgm:cxn modelId="{C5D3F07E-EC5E-E54F-85B8-45D5E8227A63}" type="presParOf" srcId="{289FF0DE-89F8-5647-9BC0-170B8B476810}" destId="{DE8704D9-A178-A743-B7B9-C843081D936B}" srcOrd="8" destOrd="0" presId="urn:microsoft.com/office/officeart/2005/8/layout/default"/>
    <dgm:cxn modelId="{DBF25776-FD2D-3549-A754-036B4B47D5E1}" type="presParOf" srcId="{289FF0DE-89F8-5647-9BC0-170B8B476810}" destId="{0125484D-DD91-F747-82E3-E1DFBD1F30C9}" srcOrd="9" destOrd="0" presId="urn:microsoft.com/office/officeart/2005/8/layout/default"/>
    <dgm:cxn modelId="{205113A6-2CF2-FC46-9293-ACA1135AE0EC}" type="presParOf" srcId="{289FF0DE-89F8-5647-9BC0-170B8B476810}" destId="{6D9E5E8A-E6DF-3E48-A15B-468DDF9B79CB}" srcOrd="10" destOrd="0" presId="urn:microsoft.com/office/officeart/2005/8/layout/default"/>
    <dgm:cxn modelId="{2FA3B4A8-BB73-5E42-A308-F2BBBE99A23A}" type="presParOf" srcId="{289FF0DE-89F8-5647-9BC0-170B8B476810}" destId="{B01FEAB0-BF7A-394B-A724-9334E55E6624}" srcOrd="11" destOrd="0" presId="urn:microsoft.com/office/officeart/2005/8/layout/default"/>
    <dgm:cxn modelId="{DF53B2A0-D678-D34A-96BE-39497D3FD7F4}" type="presParOf" srcId="{289FF0DE-89F8-5647-9BC0-170B8B476810}" destId="{C667286E-FB03-A24C-B63D-7D2E8623D7F3}" srcOrd="12" destOrd="0" presId="urn:microsoft.com/office/officeart/2005/8/layout/default"/>
    <dgm:cxn modelId="{14DF6BD5-22D2-5E4B-B6E5-C179F62F005E}" type="presParOf" srcId="{289FF0DE-89F8-5647-9BC0-170B8B476810}" destId="{E4F67780-D378-A041-9D72-3B35BDE8B933}" srcOrd="13" destOrd="0" presId="urn:microsoft.com/office/officeart/2005/8/layout/default"/>
    <dgm:cxn modelId="{0588D6C8-EBAA-3043-8026-AC56B69BDCF7}" type="presParOf" srcId="{289FF0DE-89F8-5647-9BC0-170B8B476810}" destId="{4BA31F1A-7F0F-B846-A192-0B983A78BCB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CD678AF-7CD9-427D-8D8B-02987278704D}"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E3E5BCDF-8042-4D2C-8C31-A87A1C7D8CB0}">
      <dgm:prSet/>
      <dgm:spPr/>
      <dgm:t>
        <a:bodyPr/>
        <a:lstStyle/>
        <a:p>
          <a:r>
            <a:rPr lang="en-US" dirty="0"/>
            <a:t>Spend some time becoming familiar with the Essential Elements for your student’s grade(s). </a:t>
          </a:r>
        </a:p>
      </dgm:t>
    </dgm:pt>
    <dgm:pt modelId="{571A7923-D59B-47A3-8BA2-A8F81231B58D}" type="parTrans" cxnId="{2EA8E7B5-6958-4D45-ADE6-0BE2D1F8CB1F}">
      <dgm:prSet/>
      <dgm:spPr/>
      <dgm:t>
        <a:bodyPr/>
        <a:lstStyle/>
        <a:p>
          <a:endParaRPr lang="en-US"/>
        </a:p>
      </dgm:t>
    </dgm:pt>
    <dgm:pt modelId="{3D0190B7-39C4-4273-81F9-3A469A0CCEEF}" type="sibTrans" cxnId="{2EA8E7B5-6958-4D45-ADE6-0BE2D1F8CB1F}">
      <dgm:prSet phldrT="1" phldr="0"/>
      <dgm:spPr/>
      <dgm:t>
        <a:bodyPr/>
        <a:lstStyle/>
        <a:p>
          <a:r>
            <a:rPr lang="en-US" dirty="0"/>
            <a:t>1</a:t>
          </a:r>
        </a:p>
      </dgm:t>
    </dgm:pt>
    <dgm:pt modelId="{AB6C0A7E-BE82-48CC-A73E-AFE056EA6BCF}">
      <dgm:prSet/>
      <dgm:spPr/>
      <dgm:t>
        <a:bodyPr/>
        <a:lstStyle/>
        <a:p>
          <a:r>
            <a:rPr lang="en-US" dirty="0"/>
            <a:t>Think conceptually and look for ways to combine Essential Elements to build instructional units.</a:t>
          </a:r>
        </a:p>
      </dgm:t>
    </dgm:pt>
    <dgm:pt modelId="{4C0588B7-F69B-4621-9C55-B4DEDA632542}" type="parTrans" cxnId="{710EFB2D-40B3-4479-B112-D97939A51542}">
      <dgm:prSet/>
      <dgm:spPr/>
      <dgm:t>
        <a:bodyPr/>
        <a:lstStyle/>
        <a:p>
          <a:endParaRPr lang="en-US"/>
        </a:p>
      </dgm:t>
    </dgm:pt>
    <dgm:pt modelId="{8E71B8B5-628D-4631-94D4-E6783FA851A5}" type="sibTrans" cxnId="{710EFB2D-40B3-4479-B112-D97939A51542}">
      <dgm:prSet phldrT="2" phldr="0"/>
      <dgm:spPr/>
      <dgm:t>
        <a:bodyPr/>
        <a:lstStyle/>
        <a:p>
          <a:r>
            <a:rPr lang="en-US" dirty="0"/>
            <a:t>2</a:t>
          </a:r>
        </a:p>
      </dgm:t>
    </dgm:pt>
    <dgm:pt modelId="{31844A26-38E0-46D0-9E36-ED417ABC075C}">
      <dgm:prSet/>
      <dgm:spPr/>
      <dgm:t>
        <a:bodyPr/>
        <a:lstStyle/>
        <a:p>
          <a:r>
            <a:rPr lang="en-US" dirty="0"/>
            <a:t>Use the linkage levels to help students practice the skills included in your lessons.</a:t>
          </a:r>
        </a:p>
      </dgm:t>
    </dgm:pt>
    <dgm:pt modelId="{FAFE3DCA-38C9-45A8-AF6E-535466CE9B01}" type="parTrans" cxnId="{1472CD01-6C28-4DA9-88B5-D310D9303861}">
      <dgm:prSet/>
      <dgm:spPr/>
      <dgm:t>
        <a:bodyPr/>
        <a:lstStyle/>
        <a:p>
          <a:endParaRPr lang="en-US"/>
        </a:p>
      </dgm:t>
    </dgm:pt>
    <dgm:pt modelId="{DDD59279-A689-4649-989F-25984DD3A9BB}" type="sibTrans" cxnId="{1472CD01-6C28-4DA9-88B5-D310D9303861}">
      <dgm:prSet phldrT="3" phldr="0"/>
      <dgm:spPr/>
      <dgm:t>
        <a:bodyPr/>
        <a:lstStyle/>
        <a:p>
          <a:r>
            <a:rPr lang="en-US" dirty="0"/>
            <a:t>3</a:t>
          </a:r>
        </a:p>
      </dgm:t>
    </dgm:pt>
    <dgm:pt modelId="{4EA11C27-6E9F-404A-8D2A-56E23B3E514F}">
      <dgm:prSet/>
      <dgm:spPr/>
      <dgm:t>
        <a:bodyPr/>
        <a:lstStyle/>
        <a:p>
          <a:r>
            <a:rPr lang="en-US" dirty="0"/>
            <a:t>Use the mini-maps to determine possible routes a student might take from one skill level to the next. </a:t>
          </a:r>
        </a:p>
      </dgm:t>
    </dgm:pt>
    <dgm:pt modelId="{46FAFE3B-344A-47A3-93A7-0330C75B41C0}" type="parTrans" cxnId="{D955595E-44BD-4B3C-93E5-D9EEFFA3FECF}">
      <dgm:prSet/>
      <dgm:spPr/>
      <dgm:t>
        <a:bodyPr/>
        <a:lstStyle/>
        <a:p>
          <a:endParaRPr lang="en-US"/>
        </a:p>
      </dgm:t>
    </dgm:pt>
    <dgm:pt modelId="{91CF78DD-A1FB-4BF1-9A07-E1C0391B8A22}" type="sibTrans" cxnId="{D955595E-44BD-4B3C-93E5-D9EEFFA3FECF}">
      <dgm:prSet phldrT="4" phldr="0"/>
      <dgm:spPr/>
      <dgm:t>
        <a:bodyPr/>
        <a:lstStyle/>
        <a:p>
          <a:r>
            <a:rPr lang="en-US" dirty="0"/>
            <a:t>4</a:t>
          </a:r>
        </a:p>
      </dgm:t>
    </dgm:pt>
    <dgm:pt modelId="{C406519F-D743-0D4A-B4EF-95CEBE091873}" type="pres">
      <dgm:prSet presAssocID="{0CD678AF-7CD9-427D-8D8B-02987278704D}" presName="Name0" presStyleCnt="0">
        <dgm:presLayoutVars>
          <dgm:animLvl val="lvl"/>
          <dgm:resizeHandles val="exact"/>
        </dgm:presLayoutVars>
      </dgm:prSet>
      <dgm:spPr/>
      <dgm:t>
        <a:bodyPr/>
        <a:lstStyle/>
        <a:p>
          <a:endParaRPr lang="en-US"/>
        </a:p>
      </dgm:t>
    </dgm:pt>
    <dgm:pt modelId="{4981FBEB-1FE0-8B44-803E-E9B30F32C0E1}" type="pres">
      <dgm:prSet presAssocID="{E3E5BCDF-8042-4D2C-8C31-A87A1C7D8CB0}" presName="compositeNode" presStyleCnt="0">
        <dgm:presLayoutVars>
          <dgm:bulletEnabled val="1"/>
        </dgm:presLayoutVars>
      </dgm:prSet>
      <dgm:spPr/>
    </dgm:pt>
    <dgm:pt modelId="{E81CAF4B-4B18-7F4E-ABA1-E3D9D98D97B3}" type="pres">
      <dgm:prSet presAssocID="{E3E5BCDF-8042-4D2C-8C31-A87A1C7D8CB0}" presName="bgRect" presStyleLbl="bgAccFollowNode1" presStyleIdx="0" presStyleCnt="4"/>
      <dgm:spPr/>
      <dgm:t>
        <a:bodyPr/>
        <a:lstStyle/>
        <a:p>
          <a:endParaRPr lang="en-US"/>
        </a:p>
      </dgm:t>
    </dgm:pt>
    <dgm:pt modelId="{7460551C-290E-5948-BA75-5CA7D0D342C9}" type="pres">
      <dgm:prSet presAssocID="{3D0190B7-39C4-4273-81F9-3A469A0CCEEF}" presName="sibTransNodeCircle" presStyleLbl="alignNode1" presStyleIdx="0" presStyleCnt="8">
        <dgm:presLayoutVars>
          <dgm:chMax val="0"/>
          <dgm:bulletEnabled/>
        </dgm:presLayoutVars>
      </dgm:prSet>
      <dgm:spPr/>
      <dgm:t>
        <a:bodyPr/>
        <a:lstStyle/>
        <a:p>
          <a:endParaRPr lang="en-US"/>
        </a:p>
      </dgm:t>
    </dgm:pt>
    <dgm:pt modelId="{FC24A006-1B7E-C94B-B14A-CFFBA9167ABA}" type="pres">
      <dgm:prSet presAssocID="{E3E5BCDF-8042-4D2C-8C31-A87A1C7D8CB0}" presName="bottomLine" presStyleLbl="alignNode1" presStyleIdx="1" presStyleCnt="8">
        <dgm:presLayoutVars/>
      </dgm:prSet>
      <dgm:spPr/>
    </dgm:pt>
    <dgm:pt modelId="{090DED72-1688-1943-B150-F42C86F3B8D0}" type="pres">
      <dgm:prSet presAssocID="{E3E5BCDF-8042-4D2C-8C31-A87A1C7D8CB0}" presName="nodeText" presStyleLbl="bgAccFollowNode1" presStyleIdx="0" presStyleCnt="4">
        <dgm:presLayoutVars>
          <dgm:bulletEnabled val="1"/>
        </dgm:presLayoutVars>
      </dgm:prSet>
      <dgm:spPr/>
      <dgm:t>
        <a:bodyPr/>
        <a:lstStyle/>
        <a:p>
          <a:endParaRPr lang="en-US"/>
        </a:p>
      </dgm:t>
    </dgm:pt>
    <dgm:pt modelId="{CDF297BE-2278-B84A-A5DB-0B876A2F4650}" type="pres">
      <dgm:prSet presAssocID="{3D0190B7-39C4-4273-81F9-3A469A0CCEEF}" presName="sibTrans" presStyleCnt="0"/>
      <dgm:spPr/>
    </dgm:pt>
    <dgm:pt modelId="{26BF93EA-911B-7145-BFF8-49A83A10B04E}" type="pres">
      <dgm:prSet presAssocID="{AB6C0A7E-BE82-48CC-A73E-AFE056EA6BCF}" presName="compositeNode" presStyleCnt="0">
        <dgm:presLayoutVars>
          <dgm:bulletEnabled val="1"/>
        </dgm:presLayoutVars>
      </dgm:prSet>
      <dgm:spPr/>
    </dgm:pt>
    <dgm:pt modelId="{AF36FBE4-314F-0C4F-B134-4843C58DC6CD}" type="pres">
      <dgm:prSet presAssocID="{AB6C0A7E-BE82-48CC-A73E-AFE056EA6BCF}" presName="bgRect" presStyleLbl="bgAccFollowNode1" presStyleIdx="1" presStyleCnt="4"/>
      <dgm:spPr/>
      <dgm:t>
        <a:bodyPr/>
        <a:lstStyle/>
        <a:p>
          <a:endParaRPr lang="en-US"/>
        </a:p>
      </dgm:t>
    </dgm:pt>
    <dgm:pt modelId="{EEE79F67-F96E-3C4C-973D-16BBEFF777B2}" type="pres">
      <dgm:prSet presAssocID="{8E71B8B5-628D-4631-94D4-E6783FA851A5}" presName="sibTransNodeCircle" presStyleLbl="alignNode1" presStyleIdx="2" presStyleCnt="8">
        <dgm:presLayoutVars>
          <dgm:chMax val="0"/>
          <dgm:bulletEnabled/>
        </dgm:presLayoutVars>
      </dgm:prSet>
      <dgm:spPr/>
      <dgm:t>
        <a:bodyPr/>
        <a:lstStyle/>
        <a:p>
          <a:endParaRPr lang="en-US"/>
        </a:p>
      </dgm:t>
    </dgm:pt>
    <dgm:pt modelId="{DA0A9253-4601-CA43-854D-003C129915B5}" type="pres">
      <dgm:prSet presAssocID="{AB6C0A7E-BE82-48CC-A73E-AFE056EA6BCF}" presName="bottomLine" presStyleLbl="alignNode1" presStyleIdx="3" presStyleCnt="8">
        <dgm:presLayoutVars/>
      </dgm:prSet>
      <dgm:spPr/>
    </dgm:pt>
    <dgm:pt modelId="{29C4477F-29AF-934C-8D62-2EF7E14A9115}" type="pres">
      <dgm:prSet presAssocID="{AB6C0A7E-BE82-48CC-A73E-AFE056EA6BCF}" presName="nodeText" presStyleLbl="bgAccFollowNode1" presStyleIdx="1" presStyleCnt="4">
        <dgm:presLayoutVars>
          <dgm:bulletEnabled val="1"/>
        </dgm:presLayoutVars>
      </dgm:prSet>
      <dgm:spPr/>
      <dgm:t>
        <a:bodyPr/>
        <a:lstStyle/>
        <a:p>
          <a:endParaRPr lang="en-US"/>
        </a:p>
      </dgm:t>
    </dgm:pt>
    <dgm:pt modelId="{6D11FC5F-5283-BF4E-8CB3-3938B3F14565}" type="pres">
      <dgm:prSet presAssocID="{8E71B8B5-628D-4631-94D4-E6783FA851A5}" presName="sibTrans" presStyleCnt="0"/>
      <dgm:spPr/>
    </dgm:pt>
    <dgm:pt modelId="{43929162-7065-7C47-AFBF-A67A56727CA9}" type="pres">
      <dgm:prSet presAssocID="{31844A26-38E0-46D0-9E36-ED417ABC075C}" presName="compositeNode" presStyleCnt="0">
        <dgm:presLayoutVars>
          <dgm:bulletEnabled val="1"/>
        </dgm:presLayoutVars>
      </dgm:prSet>
      <dgm:spPr/>
    </dgm:pt>
    <dgm:pt modelId="{AA5BE11C-48CB-8D44-88FB-44258608C960}" type="pres">
      <dgm:prSet presAssocID="{31844A26-38E0-46D0-9E36-ED417ABC075C}" presName="bgRect" presStyleLbl="bgAccFollowNode1" presStyleIdx="2" presStyleCnt="4"/>
      <dgm:spPr/>
      <dgm:t>
        <a:bodyPr/>
        <a:lstStyle/>
        <a:p>
          <a:endParaRPr lang="en-US"/>
        </a:p>
      </dgm:t>
    </dgm:pt>
    <dgm:pt modelId="{610DAFCA-52E2-1547-981A-55D9F4B6F1FD}" type="pres">
      <dgm:prSet presAssocID="{DDD59279-A689-4649-989F-25984DD3A9BB}" presName="sibTransNodeCircle" presStyleLbl="alignNode1" presStyleIdx="4" presStyleCnt="8">
        <dgm:presLayoutVars>
          <dgm:chMax val="0"/>
          <dgm:bulletEnabled/>
        </dgm:presLayoutVars>
      </dgm:prSet>
      <dgm:spPr/>
      <dgm:t>
        <a:bodyPr/>
        <a:lstStyle/>
        <a:p>
          <a:endParaRPr lang="en-US"/>
        </a:p>
      </dgm:t>
    </dgm:pt>
    <dgm:pt modelId="{7FADCA46-F4D5-FA4E-8DDA-4A5D4D2B83D2}" type="pres">
      <dgm:prSet presAssocID="{31844A26-38E0-46D0-9E36-ED417ABC075C}" presName="bottomLine" presStyleLbl="alignNode1" presStyleIdx="5" presStyleCnt="8">
        <dgm:presLayoutVars/>
      </dgm:prSet>
      <dgm:spPr/>
    </dgm:pt>
    <dgm:pt modelId="{64952F8E-1C33-3A47-B46D-07A179B7D56D}" type="pres">
      <dgm:prSet presAssocID="{31844A26-38E0-46D0-9E36-ED417ABC075C}" presName="nodeText" presStyleLbl="bgAccFollowNode1" presStyleIdx="2" presStyleCnt="4">
        <dgm:presLayoutVars>
          <dgm:bulletEnabled val="1"/>
        </dgm:presLayoutVars>
      </dgm:prSet>
      <dgm:spPr/>
      <dgm:t>
        <a:bodyPr/>
        <a:lstStyle/>
        <a:p>
          <a:endParaRPr lang="en-US"/>
        </a:p>
      </dgm:t>
    </dgm:pt>
    <dgm:pt modelId="{C7223414-614A-2A40-A108-26970B46EF97}" type="pres">
      <dgm:prSet presAssocID="{DDD59279-A689-4649-989F-25984DD3A9BB}" presName="sibTrans" presStyleCnt="0"/>
      <dgm:spPr/>
    </dgm:pt>
    <dgm:pt modelId="{0186E4F0-2E45-CD4D-BCB7-296FFCD116D5}" type="pres">
      <dgm:prSet presAssocID="{4EA11C27-6E9F-404A-8D2A-56E23B3E514F}" presName="compositeNode" presStyleCnt="0">
        <dgm:presLayoutVars>
          <dgm:bulletEnabled val="1"/>
        </dgm:presLayoutVars>
      </dgm:prSet>
      <dgm:spPr/>
    </dgm:pt>
    <dgm:pt modelId="{619E68E4-1BF5-1248-B485-E19E6484195C}" type="pres">
      <dgm:prSet presAssocID="{4EA11C27-6E9F-404A-8D2A-56E23B3E514F}" presName="bgRect" presStyleLbl="bgAccFollowNode1" presStyleIdx="3" presStyleCnt="4"/>
      <dgm:spPr/>
      <dgm:t>
        <a:bodyPr/>
        <a:lstStyle/>
        <a:p>
          <a:endParaRPr lang="en-US"/>
        </a:p>
      </dgm:t>
    </dgm:pt>
    <dgm:pt modelId="{B3EDF23B-D779-8147-8F63-DCE015C1F892}" type="pres">
      <dgm:prSet presAssocID="{91CF78DD-A1FB-4BF1-9A07-E1C0391B8A22}" presName="sibTransNodeCircle" presStyleLbl="alignNode1" presStyleIdx="6" presStyleCnt="8">
        <dgm:presLayoutVars>
          <dgm:chMax val="0"/>
          <dgm:bulletEnabled/>
        </dgm:presLayoutVars>
      </dgm:prSet>
      <dgm:spPr/>
      <dgm:t>
        <a:bodyPr/>
        <a:lstStyle/>
        <a:p>
          <a:endParaRPr lang="en-US"/>
        </a:p>
      </dgm:t>
    </dgm:pt>
    <dgm:pt modelId="{AA475727-01BE-7A43-AD3D-ECB62ECBF815}" type="pres">
      <dgm:prSet presAssocID="{4EA11C27-6E9F-404A-8D2A-56E23B3E514F}" presName="bottomLine" presStyleLbl="alignNode1" presStyleIdx="7" presStyleCnt="8">
        <dgm:presLayoutVars/>
      </dgm:prSet>
      <dgm:spPr/>
    </dgm:pt>
    <dgm:pt modelId="{2653AE6A-E558-AA41-A353-3A6042A570E4}" type="pres">
      <dgm:prSet presAssocID="{4EA11C27-6E9F-404A-8D2A-56E23B3E514F}" presName="nodeText" presStyleLbl="bgAccFollowNode1" presStyleIdx="3" presStyleCnt="4">
        <dgm:presLayoutVars>
          <dgm:bulletEnabled val="1"/>
        </dgm:presLayoutVars>
      </dgm:prSet>
      <dgm:spPr/>
      <dgm:t>
        <a:bodyPr/>
        <a:lstStyle/>
        <a:p>
          <a:endParaRPr lang="en-US"/>
        </a:p>
      </dgm:t>
    </dgm:pt>
  </dgm:ptLst>
  <dgm:cxnLst>
    <dgm:cxn modelId="{D56AB93F-E932-754C-B655-C63693A529C2}" type="presOf" srcId="{31844A26-38E0-46D0-9E36-ED417ABC075C}" destId="{64952F8E-1C33-3A47-B46D-07A179B7D56D}" srcOrd="1" destOrd="0" presId="urn:microsoft.com/office/officeart/2016/7/layout/BasicLinearProcessNumbered"/>
    <dgm:cxn modelId="{6FA48F8E-06A8-E148-B513-A798F7088EA9}" type="presOf" srcId="{0CD678AF-7CD9-427D-8D8B-02987278704D}" destId="{C406519F-D743-0D4A-B4EF-95CEBE091873}" srcOrd="0" destOrd="0" presId="urn:microsoft.com/office/officeart/2016/7/layout/BasicLinearProcessNumbered"/>
    <dgm:cxn modelId="{FB70C31D-974D-D24C-953B-884149D707C8}" type="presOf" srcId="{DDD59279-A689-4649-989F-25984DD3A9BB}" destId="{610DAFCA-52E2-1547-981A-55D9F4B6F1FD}" srcOrd="0" destOrd="0" presId="urn:microsoft.com/office/officeart/2016/7/layout/BasicLinearProcessNumbered"/>
    <dgm:cxn modelId="{B4C41396-4821-4946-8806-F2A58D6FE5E5}" type="presOf" srcId="{4EA11C27-6E9F-404A-8D2A-56E23B3E514F}" destId="{2653AE6A-E558-AA41-A353-3A6042A570E4}" srcOrd="1" destOrd="0" presId="urn:microsoft.com/office/officeart/2016/7/layout/BasicLinearProcessNumbered"/>
    <dgm:cxn modelId="{1472CD01-6C28-4DA9-88B5-D310D9303861}" srcId="{0CD678AF-7CD9-427D-8D8B-02987278704D}" destId="{31844A26-38E0-46D0-9E36-ED417ABC075C}" srcOrd="2" destOrd="0" parTransId="{FAFE3DCA-38C9-45A8-AF6E-535466CE9B01}" sibTransId="{DDD59279-A689-4649-989F-25984DD3A9BB}"/>
    <dgm:cxn modelId="{4047941A-476C-EB45-AC6C-F7A55EB9B1FB}" type="presOf" srcId="{AB6C0A7E-BE82-48CC-A73E-AFE056EA6BCF}" destId="{AF36FBE4-314F-0C4F-B134-4843C58DC6CD}" srcOrd="0" destOrd="0" presId="urn:microsoft.com/office/officeart/2016/7/layout/BasicLinearProcessNumbered"/>
    <dgm:cxn modelId="{911CFA6A-074F-284D-8217-064DAA885147}" type="presOf" srcId="{E3E5BCDF-8042-4D2C-8C31-A87A1C7D8CB0}" destId="{090DED72-1688-1943-B150-F42C86F3B8D0}" srcOrd="1" destOrd="0" presId="urn:microsoft.com/office/officeart/2016/7/layout/BasicLinearProcessNumbered"/>
    <dgm:cxn modelId="{41DD4E1C-424E-9B4B-B06D-E2D55B2AB9BE}" type="presOf" srcId="{3D0190B7-39C4-4273-81F9-3A469A0CCEEF}" destId="{7460551C-290E-5948-BA75-5CA7D0D342C9}" srcOrd="0" destOrd="0" presId="urn:microsoft.com/office/officeart/2016/7/layout/BasicLinearProcessNumbered"/>
    <dgm:cxn modelId="{2EA8E7B5-6958-4D45-ADE6-0BE2D1F8CB1F}" srcId="{0CD678AF-7CD9-427D-8D8B-02987278704D}" destId="{E3E5BCDF-8042-4D2C-8C31-A87A1C7D8CB0}" srcOrd="0" destOrd="0" parTransId="{571A7923-D59B-47A3-8BA2-A8F81231B58D}" sibTransId="{3D0190B7-39C4-4273-81F9-3A469A0CCEEF}"/>
    <dgm:cxn modelId="{5D8E9ACF-629C-824B-BB37-14A8AF37ED58}" type="presOf" srcId="{91CF78DD-A1FB-4BF1-9A07-E1C0391B8A22}" destId="{B3EDF23B-D779-8147-8F63-DCE015C1F892}" srcOrd="0" destOrd="0" presId="urn:microsoft.com/office/officeart/2016/7/layout/BasicLinearProcessNumbered"/>
    <dgm:cxn modelId="{92D628F5-A004-3945-9D49-8BA82CACCE8E}" type="presOf" srcId="{4EA11C27-6E9F-404A-8D2A-56E23B3E514F}" destId="{619E68E4-1BF5-1248-B485-E19E6484195C}" srcOrd="0" destOrd="0" presId="urn:microsoft.com/office/officeart/2016/7/layout/BasicLinearProcessNumbered"/>
    <dgm:cxn modelId="{D955595E-44BD-4B3C-93E5-D9EEFFA3FECF}" srcId="{0CD678AF-7CD9-427D-8D8B-02987278704D}" destId="{4EA11C27-6E9F-404A-8D2A-56E23B3E514F}" srcOrd="3" destOrd="0" parTransId="{46FAFE3B-344A-47A3-93A7-0330C75B41C0}" sibTransId="{91CF78DD-A1FB-4BF1-9A07-E1C0391B8A22}"/>
    <dgm:cxn modelId="{384405AA-8BC0-544F-A219-C3BB75AC4BE7}" type="presOf" srcId="{E3E5BCDF-8042-4D2C-8C31-A87A1C7D8CB0}" destId="{E81CAF4B-4B18-7F4E-ABA1-E3D9D98D97B3}" srcOrd="0" destOrd="0" presId="urn:microsoft.com/office/officeart/2016/7/layout/BasicLinearProcessNumbered"/>
    <dgm:cxn modelId="{710EFB2D-40B3-4479-B112-D97939A51542}" srcId="{0CD678AF-7CD9-427D-8D8B-02987278704D}" destId="{AB6C0A7E-BE82-48CC-A73E-AFE056EA6BCF}" srcOrd="1" destOrd="0" parTransId="{4C0588B7-F69B-4621-9C55-B4DEDA632542}" sibTransId="{8E71B8B5-628D-4631-94D4-E6783FA851A5}"/>
    <dgm:cxn modelId="{EAE43E80-78C9-F14D-8FCE-079D3E1FFA17}" type="presOf" srcId="{AB6C0A7E-BE82-48CC-A73E-AFE056EA6BCF}" destId="{29C4477F-29AF-934C-8D62-2EF7E14A9115}" srcOrd="1" destOrd="0" presId="urn:microsoft.com/office/officeart/2016/7/layout/BasicLinearProcessNumbered"/>
    <dgm:cxn modelId="{4B5DB720-D33A-9A42-BAE7-114362CA58ED}" type="presOf" srcId="{8E71B8B5-628D-4631-94D4-E6783FA851A5}" destId="{EEE79F67-F96E-3C4C-973D-16BBEFF777B2}" srcOrd="0" destOrd="0" presId="urn:microsoft.com/office/officeart/2016/7/layout/BasicLinearProcessNumbered"/>
    <dgm:cxn modelId="{CE2B8290-62B1-2F4A-AFB9-3FC11F2842CF}" type="presOf" srcId="{31844A26-38E0-46D0-9E36-ED417ABC075C}" destId="{AA5BE11C-48CB-8D44-88FB-44258608C960}" srcOrd="0" destOrd="0" presId="urn:microsoft.com/office/officeart/2016/7/layout/BasicLinearProcessNumbered"/>
    <dgm:cxn modelId="{24E528B1-3F0B-E744-A592-775C3AD920ED}" type="presParOf" srcId="{C406519F-D743-0D4A-B4EF-95CEBE091873}" destId="{4981FBEB-1FE0-8B44-803E-E9B30F32C0E1}" srcOrd="0" destOrd="0" presId="urn:microsoft.com/office/officeart/2016/7/layout/BasicLinearProcessNumbered"/>
    <dgm:cxn modelId="{59EF015A-D4BD-794C-98C0-169F9876B213}" type="presParOf" srcId="{4981FBEB-1FE0-8B44-803E-E9B30F32C0E1}" destId="{E81CAF4B-4B18-7F4E-ABA1-E3D9D98D97B3}" srcOrd="0" destOrd="0" presId="urn:microsoft.com/office/officeart/2016/7/layout/BasicLinearProcessNumbered"/>
    <dgm:cxn modelId="{617C81B4-2E40-7245-A13F-29DC225DA708}" type="presParOf" srcId="{4981FBEB-1FE0-8B44-803E-E9B30F32C0E1}" destId="{7460551C-290E-5948-BA75-5CA7D0D342C9}" srcOrd="1" destOrd="0" presId="urn:microsoft.com/office/officeart/2016/7/layout/BasicLinearProcessNumbered"/>
    <dgm:cxn modelId="{537098A9-5B02-F44F-AAC7-D2979CDEE351}" type="presParOf" srcId="{4981FBEB-1FE0-8B44-803E-E9B30F32C0E1}" destId="{FC24A006-1B7E-C94B-B14A-CFFBA9167ABA}" srcOrd="2" destOrd="0" presId="urn:microsoft.com/office/officeart/2016/7/layout/BasicLinearProcessNumbered"/>
    <dgm:cxn modelId="{86565629-6A79-444A-868B-2CEB126612DC}" type="presParOf" srcId="{4981FBEB-1FE0-8B44-803E-E9B30F32C0E1}" destId="{090DED72-1688-1943-B150-F42C86F3B8D0}" srcOrd="3" destOrd="0" presId="urn:microsoft.com/office/officeart/2016/7/layout/BasicLinearProcessNumbered"/>
    <dgm:cxn modelId="{FB2F1EC5-9985-2144-8D8D-3C14D204BD0D}" type="presParOf" srcId="{C406519F-D743-0D4A-B4EF-95CEBE091873}" destId="{CDF297BE-2278-B84A-A5DB-0B876A2F4650}" srcOrd="1" destOrd="0" presId="urn:microsoft.com/office/officeart/2016/7/layout/BasicLinearProcessNumbered"/>
    <dgm:cxn modelId="{3E5550FC-7F09-2943-B295-FA2D0653FDBC}" type="presParOf" srcId="{C406519F-D743-0D4A-B4EF-95CEBE091873}" destId="{26BF93EA-911B-7145-BFF8-49A83A10B04E}" srcOrd="2" destOrd="0" presId="urn:microsoft.com/office/officeart/2016/7/layout/BasicLinearProcessNumbered"/>
    <dgm:cxn modelId="{5CD319C6-6805-B744-A386-9A5ECE47086A}" type="presParOf" srcId="{26BF93EA-911B-7145-BFF8-49A83A10B04E}" destId="{AF36FBE4-314F-0C4F-B134-4843C58DC6CD}" srcOrd="0" destOrd="0" presId="urn:microsoft.com/office/officeart/2016/7/layout/BasicLinearProcessNumbered"/>
    <dgm:cxn modelId="{51F5A460-FB00-2546-AA1D-DFF77A84B6A5}" type="presParOf" srcId="{26BF93EA-911B-7145-BFF8-49A83A10B04E}" destId="{EEE79F67-F96E-3C4C-973D-16BBEFF777B2}" srcOrd="1" destOrd="0" presId="urn:microsoft.com/office/officeart/2016/7/layout/BasicLinearProcessNumbered"/>
    <dgm:cxn modelId="{4B4223C7-2809-FD40-966B-884F3151FF50}" type="presParOf" srcId="{26BF93EA-911B-7145-BFF8-49A83A10B04E}" destId="{DA0A9253-4601-CA43-854D-003C129915B5}" srcOrd="2" destOrd="0" presId="urn:microsoft.com/office/officeart/2016/7/layout/BasicLinearProcessNumbered"/>
    <dgm:cxn modelId="{8D395FF1-040C-D946-A187-51B04EE1A9B8}" type="presParOf" srcId="{26BF93EA-911B-7145-BFF8-49A83A10B04E}" destId="{29C4477F-29AF-934C-8D62-2EF7E14A9115}" srcOrd="3" destOrd="0" presId="urn:microsoft.com/office/officeart/2016/7/layout/BasicLinearProcessNumbered"/>
    <dgm:cxn modelId="{32F265E1-C4AB-034C-8983-80D26960C7F3}" type="presParOf" srcId="{C406519F-D743-0D4A-B4EF-95CEBE091873}" destId="{6D11FC5F-5283-BF4E-8CB3-3938B3F14565}" srcOrd="3" destOrd="0" presId="urn:microsoft.com/office/officeart/2016/7/layout/BasicLinearProcessNumbered"/>
    <dgm:cxn modelId="{E5F78FB8-187E-AE4B-8CA0-288442657267}" type="presParOf" srcId="{C406519F-D743-0D4A-B4EF-95CEBE091873}" destId="{43929162-7065-7C47-AFBF-A67A56727CA9}" srcOrd="4" destOrd="0" presId="urn:microsoft.com/office/officeart/2016/7/layout/BasicLinearProcessNumbered"/>
    <dgm:cxn modelId="{D11D63AA-43FB-7548-BF21-D8A8F4B96D52}" type="presParOf" srcId="{43929162-7065-7C47-AFBF-A67A56727CA9}" destId="{AA5BE11C-48CB-8D44-88FB-44258608C960}" srcOrd="0" destOrd="0" presId="urn:microsoft.com/office/officeart/2016/7/layout/BasicLinearProcessNumbered"/>
    <dgm:cxn modelId="{BA29D33A-4A7E-6E42-A4A0-C85A077CD8C8}" type="presParOf" srcId="{43929162-7065-7C47-AFBF-A67A56727CA9}" destId="{610DAFCA-52E2-1547-981A-55D9F4B6F1FD}" srcOrd="1" destOrd="0" presId="urn:microsoft.com/office/officeart/2016/7/layout/BasicLinearProcessNumbered"/>
    <dgm:cxn modelId="{05D5F22C-5D2B-C249-96CD-E3E015F9964B}" type="presParOf" srcId="{43929162-7065-7C47-AFBF-A67A56727CA9}" destId="{7FADCA46-F4D5-FA4E-8DDA-4A5D4D2B83D2}" srcOrd="2" destOrd="0" presId="urn:microsoft.com/office/officeart/2016/7/layout/BasicLinearProcessNumbered"/>
    <dgm:cxn modelId="{010B229C-5227-7143-A5D8-F834E4A690C8}" type="presParOf" srcId="{43929162-7065-7C47-AFBF-A67A56727CA9}" destId="{64952F8E-1C33-3A47-B46D-07A179B7D56D}" srcOrd="3" destOrd="0" presId="urn:microsoft.com/office/officeart/2016/7/layout/BasicLinearProcessNumbered"/>
    <dgm:cxn modelId="{A43B7CD0-607D-9943-B455-BCC1D822F794}" type="presParOf" srcId="{C406519F-D743-0D4A-B4EF-95CEBE091873}" destId="{C7223414-614A-2A40-A108-26970B46EF97}" srcOrd="5" destOrd="0" presId="urn:microsoft.com/office/officeart/2016/7/layout/BasicLinearProcessNumbered"/>
    <dgm:cxn modelId="{E6C2FF18-46E0-174C-9229-46A0502C9D07}" type="presParOf" srcId="{C406519F-D743-0D4A-B4EF-95CEBE091873}" destId="{0186E4F0-2E45-CD4D-BCB7-296FFCD116D5}" srcOrd="6" destOrd="0" presId="urn:microsoft.com/office/officeart/2016/7/layout/BasicLinearProcessNumbered"/>
    <dgm:cxn modelId="{3551535C-707A-164A-AF76-C51395A8014B}" type="presParOf" srcId="{0186E4F0-2E45-CD4D-BCB7-296FFCD116D5}" destId="{619E68E4-1BF5-1248-B485-E19E6484195C}" srcOrd="0" destOrd="0" presId="urn:microsoft.com/office/officeart/2016/7/layout/BasicLinearProcessNumbered"/>
    <dgm:cxn modelId="{487BAE23-9E9F-C54D-84C8-361F64523977}" type="presParOf" srcId="{0186E4F0-2E45-CD4D-BCB7-296FFCD116D5}" destId="{B3EDF23B-D779-8147-8F63-DCE015C1F892}" srcOrd="1" destOrd="0" presId="urn:microsoft.com/office/officeart/2016/7/layout/BasicLinearProcessNumbered"/>
    <dgm:cxn modelId="{9FCAEB21-9AFE-2241-B90B-5396AEF16A61}" type="presParOf" srcId="{0186E4F0-2E45-CD4D-BCB7-296FFCD116D5}" destId="{AA475727-01BE-7A43-AD3D-ECB62ECBF815}" srcOrd="2" destOrd="0" presId="urn:microsoft.com/office/officeart/2016/7/layout/BasicLinearProcessNumbered"/>
    <dgm:cxn modelId="{1F09ACF0-3C90-D749-8D04-37C5415EC0EE}" type="presParOf" srcId="{0186E4F0-2E45-CD4D-BCB7-296FFCD116D5}" destId="{2653AE6A-E558-AA41-A353-3A6042A570E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2AF200E-A599-9F4D-9A43-F53D4204FB4F}" type="doc">
      <dgm:prSet loTypeId="urn:microsoft.com/office/officeart/2005/8/layout/process1" loCatId="" qsTypeId="urn:microsoft.com/office/officeart/2005/8/quickstyle/simple1" qsCatId="simple" csTypeId="urn:microsoft.com/office/officeart/2005/8/colors/accent1_2" csCatId="accent1" phldr="1"/>
      <dgm:spPr/>
    </dgm:pt>
    <dgm:pt modelId="{61E9680C-9AF9-C344-9F5C-C2E3EE97825F}">
      <dgm:prSet phldrT="[Text]"/>
      <dgm:spPr/>
      <dgm:t>
        <a:bodyPr/>
        <a:lstStyle/>
        <a:p>
          <a:r>
            <a:rPr lang="en-US" dirty="0"/>
            <a:t>Choose</a:t>
          </a:r>
        </a:p>
      </dgm:t>
    </dgm:pt>
    <dgm:pt modelId="{0D78A266-DC59-E54E-9FDE-4C584455CB67}" type="parTrans" cxnId="{E677A14E-3CDE-7E47-ACB6-92BABF559BF8}">
      <dgm:prSet/>
      <dgm:spPr/>
      <dgm:t>
        <a:bodyPr/>
        <a:lstStyle/>
        <a:p>
          <a:endParaRPr lang="en-US"/>
        </a:p>
      </dgm:t>
    </dgm:pt>
    <dgm:pt modelId="{0FA7074E-6A5B-A14C-ACC4-77114C159232}" type="sibTrans" cxnId="{E677A14E-3CDE-7E47-ACB6-92BABF559BF8}">
      <dgm:prSet/>
      <dgm:spPr/>
      <dgm:t>
        <a:bodyPr/>
        <a:lstStyle/>
        <a:p>
          <a:endParaRPr lang="en-US" dirty="0"/>
        </a:p>
      </dgm:t>
    </dgm:pt>
    <dgm:pt modelId="{86399AC8-1D28-524F-924F-847507834421}">
      <dgm:prSet phldrT="[Text]"/>
      <dgm:spPr/>
      <dgm:t>
        <a:bodyPr/>
        <a:lstStyle/>
        <a:p>
          <a:r>
            <a:rPr lang="en-US" dirty="0"/>
            <a:t>Instruct</a:t>
          </a:r>
        </a:p>
      </dgm:t>
    </dgm:pt>
    <dgm:pt modelId="{8F1D1411-E826-F84B-94DE-C6E54D0BD3C3}" type="parTrans" cxnId="{A2B129F7-2C81-0A4D-BF22-734442276107}">
      <dgm:prSet/>
      <dgm:spPr/>
      <dgm:t>
        <a:bodyPr/>
        <a:lstStyle/>
        <a:p>
          <a:endParaRPr lang="en-US"/>
        </a:p>
      </dgm:t>
    </dgm:pt>
    <dgm:pt modelId="{1C116B8A-1CA0-6A41-B783-C69E7E12544B}" type="sibTrans" cxnId="{A2B129F7-2C81-0A4D-BF22-734442276107}">
      <dgm:prSet/>
      <dgm:spPr/>
      <dgm:t>
        <a:bodyPr/>
        <a:lstStyle/>
        <a:p>
          <a:endParaRPr lang="en-US" dirty="0"/>
        </a:p>
      </dgm:t>
    </dgm:pt>
    <dgm:pt modelId="{C9FA8970-F66B-1B4E-A357-4610F76DA4A7}">
      <dgm:prSet phldrT="[Text]"/>
      <dgm:spPr/>
      <dgm:t>
        <a:bodyPr/>
        <a:lstStyle/>
        <a:p>
          <a:r>
            <a:rPr lang="en-US" dirty="0"/>
            <a:t>Assess</a:t>
          </a:r>
        </a:p>
      </dgm:t>
    </dgm:pt>
    <dgm:pt modelId="{8778D888-D4FF-A84F-8236-0F887B8B552E}" type="parTrans" cxnId="{EF03B54C-7F51-3C4E-8F7F-41AAED8DC72D}">
      <dgm:prSet/>
      <dgm:spPr/>
      <dgm:t>
        <a:bodyPr/>
        <a:lstStyle/>
        <a:p>
          <a:endParaRPr lang="en-US"/>
        </a:p>
      </dgm:t>
    </dgm:pt>
    <dgm:pt modelId="{08E85053-85DD-C74A-8F74-8B1967B950F2}" type="sibTrans" cxnId="{EF03B54C-7F51-3C4E-8F7F-41AAED8DC72D}">
      <dgm:prSet/>
      <dgm:spPr/>
      <dgm:t>
        <a:bodyPr/>
        <a:lstStyle/>
        <a:p>
          <a:endParaRPr lang="en-US" dirty="0"/>
        </a:p>
      </dgm:t>
    </dgm:pt>
    <dgm:pt modelId="{90F3E240-2A19-2742-93A9-4227BA5CFC75}">
      <dgm:prSet/>
      <dgm:spPr/>
      <dgm:t>
        <a:bodyPr/>
        <a:lstStyle/>
        <a:p>
          <a:r>
            <a:rPr lang="en-US" dirty="0"/>
            <a:t>Determine Next Steps</a:t>
          </a:r>
        </a:p>
      </dgm:t>
    </dgm:pt>
    <dgm:pt modelId="{6E548911-6308-0847-AC37-8B350E74EEAE}" type="parTrans" cxnId="{8CAD6ED5-9FAB-0344-9FAE-9A94ED17FC22}">
      <dgm:prSet/>
      <dgm:spPr/>
      <dgm:t>
        <a:bodyPr/>
        <a:lstStyle/>
        <a:p>
          <a:endParaRPr lang="en-US"/>
        </a:p>
      </dgm:t>
    </dgm:pt>
    <dgm:pt modelId="{A8EAE459-373B-8646-ACDA-3B6165B1D8EC}" type="sibTrans" cxnId="{8CAD6ED5-9FAB-0344-9FAE-9A94ED17FC22}">
      <dgm:prSet/>
      <dgm:spPr/>
      <dgm:t>
        <a:bodyPr/>
        <a:lstStyle/>
        <a:p>
          <a:endParaRPr lang="en-US"/>
        </a:p>
      </dgm:t>
    </dgm:pt>
    <dgm:pt modelId="{C40EE8E9-D26C-6643-88E8-35E12746A2C2}" type="pres">
      <dgm:prSet presAssocID="{32AF200E-A599-9F4D-9A43-F53D4204FB4F}" presName="Name0" presStyleCnt="0">
        <dgm:presLayoutVars>
          <dgm:dir/>
          <dgm:resizeHandles val="exact"/>
        </dgm:presLayoutVars>
      </dgm:prSet>
      <dgm:spPr/>
    </dgm:pt>
    <dgm:pt modelId="{6C8A3E27-EE44-4A4E-8CCE-F26FE7BDBF42}" type="pres">
      <dgm:prSet presAssocID="{61E9680C-9AF9-C344-9F5C-C2E3EE97825F}" presName="node" presStyleLbl="node1" presStyleIdx="0" presStyleCnt="4">
        <dgm:presLayoutVars>
          <dgm:bulletEnabled val="1"/>
        </dgm:presLayoutVars>
      </dgm:prSet>
      <dgm:spPr/>
      <dgm:t>
        <a:bodyPr/>
        <a:lstStyle/>
        <a:p>
          <a:endParaRPr lang="en-US"/>
        </a:p>
      </dgm:t>
    </dgm:pt>
    <dgm:pt modelId="{52B1B2CE-0D31-B540-A33A-90FB92690029}" type="pres">
      <dgm:prSet presAssocID="{0FA7074E-6A5B-A14C-ACC4-77114C159232}" presName="sibTrans" presStyleLbl="sibTrans2D1" presStyleIdx="0" presStyleCnt="3"/>
      <dgm:spPr/>
      <dgm:t>
        <a:bodyPr/>
        <a:lstStyle/>
        <a:p>
          <a:endParaRPr lang="en-US"/>
        </a:p>
      </dgm:t>
    </dgm:pt>
    <dgm:pt modelId="{3D1346D0-702A-4F42-92AA-9E331AA4A0D3}" type="pres">
      <dgm:prSet presAssocID="{0FA7074E-6A5B-A14C-ACC4-77114C159232}" presName="connectorText" presStyleLbl="sibTrans2D1" presStyleIdx="0" presStyleCnt="3"/>
      <dgm:spPr/>
      <dgm:t>
        <a:bodyPr/>
        <a:lstStyle/>
        <a:p>
          <a:endParaRPr lang="en-US"/>
        </a:p>
      </dgm:t>
    </dgm:pt>
    <dgm:pt modelId="{A568192A-203F-6D4C-A002-53B22152FB43}" type="pres">
      <dgm:prSet presAssocID="{86399AC8-1D28-524F-924F-847507834421}" presName="node" presStyleLbl="node1" presStyleIdx="1" presStyleCnt="4">
        <dgm:presLayoutVars>
          <dgm:bulletEnabled val="1"/>
        </dgm:presLayoutVars>
      </dgm:prSet>
      <dgm:spPr/>
      <dgm:t>
        <a:bodyPr/>
        <a:lstStyle/>
        <a:p>
          <a:endParaRPr lang="en-US"/>
        </a:p>
      </dgm:t>
    </dgm:pt>
    <dgm:pt modelId="{6232CD45-83D0-3541-8925-23E17305F4BC}" type="pres">
      <dgm:prSet presAssocID="{1C116B8A-1CA0-6A41-B783-C69E7E12544B}" presName="sibTrans" presStyleLbl="sibTrans2D1" presStyleIdx="1" presStyleCnt="3"/>
      <dgm:spPr/>
      <dgm:t>
        <a:bodyPr/>
        <a:lstStyle/>
        <a:p>
          <a:endParaRPr lang="en-US"/>
        </a:p>
      </dgm:t>
    </dgm:pt>
    <dgm:pt modelId="{D45631AF-4DF1-9846-BDD1-8456C148CD25}" type="pres">
      <dgm:prSet presAssocID="{1C116B8A-1CA0-6A41-B783-C69E7E12544B}" presName="connectorText" presStyleLbl="sibTrans2D1" presStyleIdx="1" presStyleCnt="3"/>
      <dgm:spPr/>
      <dgm:t>
        <a:bodyPr/>
        <a:lstStyle/>
        <a:p>
          <a:endParaRPr lang="en-US"/>
        </a:p>
      </dgm:t>
    </dgm:pt>
    <dgm:pt modelId="{3C927FA4-0FF4-5D4D-AB1E-A502875CA184}" type="pres">
      <dgm:prSet presAssocID="{C9FA8970-F66B-1B4E-A357-4610F76DA4A7}" presName="node" presStyleLbl="node1" presStyleIdx="2" presStyleCnt="4">
        <dgm:presLayoutVars>
          <dgm:bulletEnabled val="1"/>
        </dgm:presLayoutVars>
      </dgm:prSet>
      <dgm:spPr/>
      <dgm:t>
        <a:bodyPr/>
        <a:lstStyle/>
        <a:p>
          <a:endParaRPr lang="en-US"/>
        </a:p>
      </dgm:t>
    </dgm:pt>
    <dgm:pt modelId="{A54B39FC-9312-2342-809E-59C42324F3BF}" type="pres">
      <dgm:prSet presAssocID="{08E85053-85DD-C74A-8F74-8B1967B950F2}" presName="sibTrans" presStyleLbl="sibTrans2D1" presStyleIdx="2" presStyleCnt="3"/>
      <dgm:spPr/>
      <dgm:t>
        <a:bodyPr/>
        <a:lstStyle/>
        <a:p>
          <a:endParaRPr lang="en-US"/>
        </a:p>
      </dgm:t>
    </dgm:pt>
    <dgm:pt modelId="{F7E218F2-CFAE-8645-B106-D12F4EFCEBC2}" type="pres">
      <dgm:prSet presAssocID="{08E85053-85DD-C74A-8F74-8B1967B950F2}" presName="connectorText" presStyleLbl="sibTrans2D1" presStyleIdx="2" presStyleCnt="3"/>
      <dgm:spPr/>
      <dgm:t>
        <a:bodyPr/>
        <a:lstStyle/>
        <a:p>
          <a:endParaRPr lang="en-US"/>
        </a:p>
      </dgm:t>
    </dgm:pt>
    <dgm:pt modelId="{281EF9A5-56B7-374E-B7BD-CD5E309F2E72}" type="pres">
      <dgm:prSet presAssocID="{90F3E240-2A19-2742-93A9-4227BA5CFC75}" presName="node" presStyleLbl="node1" presStyleIdx="3" presStyleCnt="4">
        <dgm:presLayoutVars>
          <dgm:bulletEnabled val="1"/>
        </dgm:presLayoutVars>
      </dgm:prSet>
      <dgm:spPr/>
      <dgm:t>
        <a:bodyPr/>
        <a:lstStyle/>
        <a:p>
          <a:endParaRPr lang="en-US"/>
        </a:p>
      </dgm:t>
    </dgm:pt>
  </dgm:ptLst>
  <dgm:cxnLst>
    <dgm:cxn modelId="{17F2796D-CF43-E74F-A9A2-7E4282773EDF}" type="presOf" srcId="{61E9680C-9AF9-C344-9F5C-C2E3EE97825F}" destId="{6C8A3E27-EE44-4A4E-8CCE-F26FE7BDBF42}" srcOrd="0" destOrd="0" presId="urn:microsoft.com/office/officeart/2005/8/layout/process1"/>
    <dgm:cxn modelId="{00614F4D-410B-9C49-840F-E94BBC8C1BBB}" type="presOf" srcId="{0FA7074E-6A5B-A14C-ACC4-77114C159232}" destId="{3D1346D0-702A-4F42-92AA-9E331AA4A0D3}" srcOrd="1" destOrd="0" presId="urn:microsoft.com/office/officeart/2005/8/layout/process1"/>
    <dgm:cxn modelId="{A2B129F7-2C81-0A4D-BF22-734442276107}" srcId="{32AF200E-A599-9F4D-9A43-F53D4204FB4F}" destId="{86399AC8-1D28-524F-924F-847507834421}" srcOrd="1" destOrd="0" parTransId="{8F1D1411-E826-F84B-94DE-C6E54D0BD3C3}" sibTransId="{1C116B8A-1CA0-6A41-B783-C69E7E12544B}"/>
    <dgm:cxn modelId="{EF03B54C-7F51-3C4E-8F7F-41AAED8DC72D}" srcId="{32AF200E-A599-9F4D-9A43-F53D4204FB4F}" destId="{C9FA8970-F66B-1B4E-A357-4610F76DA4A7}" srcOrd="2" destOrd="0" parTransId="{8778D888-D4FF-A84F-8236-0F887B8B552E}" sibTransId="{08E85053-85DD-C74A-8F74-8B1967B950F2}"/>
    <dgm:cxn modelId="{AF7D6EBB-B54A-794E-9B28-EE2ED4DD7931}" type="presOf" srcId="{08E85053-85DD-C74A-8F74-8B1967B950F2}" destId="{A54B39FC-9312-2342-809E-59C42324F3BF}" srcOrd="0" destOrd="0" presId="urn:microsoft.com/office/officeart/2005/8/layout/process1"/>
    <dgm:cxn modelId="{5270E2F4-8696-A741-A19D-D60868463BAF}" type="presOf" srcId="{0FA7074E-6A5B-A14C-ACC4-77114C159232}" destId="{52B1B2CE-0D31-B540-A33A-90FB92690029}" srcOrd="0" destOrd="0" presId="urn:microsoft.com/office/officeart/2005/8/layout/process1"/>
    <dgm:cxn modelId="{E32A8125-9726-6446-833C-5DDFAE7CD1D7}" type="presOf" srcId="{32AF200E-A599-9F4D-9A43-F53D4204FB4F}" destId="{C40EE8E9-D26C-6643-88E8-35E12746A2C2}" srcOrd="0" destOrd="0" presId="urn:microsoft.com/office/officeart/2005/8/layout/process1"/>
    <dgm:cxn modelId="{C97CB92D-5BDA-3148-A6E1-0742675AF54C}" type="presOf" srcId="{90F3E240-2A19-2742-93A9-4227BA5CFC75}" destId="{281EF9A5-56B7-374E-B7BD-CD5E309F2E72}" srcOrd="0" destOrd="0" presId="urn:microsoft.com/office/officeart/2005/8/layout/process1"/>
    <dgm:cxn modelId="{E677A14E-3CDE-7E47-ACB6-92BABF559BF8}" srcId="{32AF200E-A599-9F4D-9A43-F53D4204FB4F}" destId="{61E9680C-9AF9-C344-9F5C-C2E3EE97825F}" srcOrd="0" destOrd="0" parTransId="{0D78A266-DC59-E54E-9FDE-4C584455CB67}" sibTransId="{0FA7074E-6A5B-A14C-ACC4-77114C159232}"/>
    <dgm:cxn modelId="{68F4D83A-4C51-1545-97EC-1648167A832C}" type="presOf" srcId="{08E85053-85DD-C74A-8F74-8B1967B950F2}" destId="{F7E218F2-CFAE-8645-B106-D12F4EFCEBC2}" srcOrd="1" destOrd="0" presId="urn:microsoft.com/office/officeart/2005/8/layout/process1"/>
    <dgm:cxn modelId="{FB020797-AAFC-9746-93C5-3C0802A37AFF}" type="presOf" srcId="{1C116B8A-1CA0-6A41-B783-C69E7E12544B}" destId="{D45631AF-4DF1-9846-BDD1-8456C148CD25}" srcOrd="1" destOrd="0" presId="urn:microsoft.com/office/officeart/2005/8/layout/process1"/>
    <dgm:cxn modelId="{AFA6271B-BAB0-DD44-B966-F8F90CC1A40F}" type="presOf" srcId="{1C116B8A-1CA0-6A41-B783-C69E7E12544B}" destId="{6232CD45-83D0-3541-8925-23E17305F4BC}" srcOrd="0" destOrd="0" presId="urn:microsoft.com/office/officeart/2005/8/layout/process1"/>
    <dgm:cxn modelId="{6681017C-A930-8546-A74C-5537B96E18D8}" type="presOf" srcId="{C9FA8970-F66B-1B4E-A357-4610F76DA4A7}" destId="{3C927FA4-0FF4-5D4D-AB1E-A502875CA184}" srcOrd="0" destOrd="0" presId="urn:microsoft.com/office/officeart/2005/8/layout/process1"/>
    <dgm:cxn modelId="{8CAD6ED5-9FAB-0344-9FAE-9A94ED17FC22}" srcId="{32AF200E-A599-9F4D-9A43-F53D4204FB4F}" destId="{90F3E240-2A19-2742-93A9-4227BA5CFC75}" srcOrd="3" destOrd="0" parTransId="{6E548911-6308-0847-AC37-8B350E74EEAE}" sibTransId="{A8EAE459-373B-8646-ACDA-3B6165B1D8EC}"/>
    <dgm:cxn modelId="{E34A3B01-240F-9346-8AFE-86D76600F5B5}" type="presOf" srcId="{86399AC8-1D28-524F-924F-847507834421}" destId="{A568192A-203F-6D4C-A002-53B22152FB43}" srcOrd="0" destOrd="0" presId="urn:microsoft.com/office/officeart/2005/8/layout/process1"/>
    <dgm:cxn modelId="{A33C06FF-C131-F946-9E09-577334F29F11}" type="presParOf" srcId="{C40EE8E9-D26C-6643-88E8-35E12746A2C2}" destId="{6C8A3E27-EE44-4A4E-8CCE-F26FE7BDBF42}" srcOrd="0" destOrd="0" presId="urn:microsoft.com/office/officeart/2005/8/layout/process1"/>
    <dgm:cxn modelId="{F940E808-4834-FE49-BF39-BA4CF412C738}" type="presParOf" srcId="{C40EE8E9-D26C-6643-88E8-35E12746A2C2}" destId="{52B1B2CE-0D31-B540-A33A-90FB92690029}" srcOrd="1" destOrd="0" presId="urn:microsoft.com/office/officeart/2005/8/layout/process1"/>
    <dgm:cxn modelId="{18A4147F-F778-BD4D-899F-BA7C9726EF96}" type="presParOf" srcId="{52B1B2CE-0D31-B540-A33A-90FB92690029}" destId="{3D1346D0-702A-4F42-92AA-9E331AA4A0D3}" srcOrd="0" destOrd="0" presId="urn:microsoft.com/office/officeart/2005/8/layout/process1"/>
    <dgm:cxn modelId="{39D0E31F-A7E4-954C-BE4D-8FF4E00D2A00}" type="presParOf" srcId="{C40EE8E9-D26C-6643-88E8-35E12746A2C2}" destId="{A568192A-203F-6D4C-A002-53B22152FB43}" srcOrd="2" destOrd="0" presId="urn:microsoft.com/office/officeart/2005/8/layout/process1"/>
    <dgm:cxn modelId="{087EB864-4DD7-9B4C-82CD-99C691CB5090}" type="presParOf" srcId="{C40EE8E9-D26C-6643-88E8-35E12746A2C2}" destId="{6232CD45-83D0-3541-8925-23E17305F4BC}" srcOrd="3" destOrd="0" presId="urn:microsoft.com/office/officeart/2005/8/layout/process1"/>
    <dgm:cxn modelId="{32BB0B58-BC47-064C-BBEA-7D6A49EF17D6}" type="presParOf" srcId="{6232CD45-83D0-3541-8925-23E17305F4BC}" destId="{D45631AF-4DF1-9846-BDD1-8456C148CD25}" srcOrd="0" destOrd="0" presId="urn:microsoft.com/office/officeart/2005/8/layout/process1"/>
    <dgm:cxn modelId="{4FA22C4A-8AF2-7E4F-B067-B1346131CE4B}" type="presParOf" srcId="{C40EE8E9-D26C-6643-88E8-35E12746A2C2}" destId="{3C927FA4-0FF4-5D4D-AB1E-A502875CA184}" srcOrd="4" destOrd="0" presId="urn:microsoft.com/office/officeart/2005/8/layout/process1"/>
    <dgm:cxn modelId="{DD59EFD7-FEC3-D648-B5E1-1E3074885AF7}" type="presParOf" srcId="{C40EE8E9-D26C-6643-88E8-35E12746A2C2}" destId="{A54B39FC-9312-2342-809E-59C42324F3BF}" srcOrd="5" destOrd="0" presId="urn:microsoft.com/office/officeart/2005/8/layout/process1"/>
    <dgm:cxn modelId="{10895ED5-9DE0-6D46-B852-E6648E44321C}" type="presParOf" srcId="{A54B39FC-9312-2342-809E-59C42324F3BF}" destId="{F7E218F2-CFAE-8645-B106-D12F4EFCEBC2}" srcOrd="0" destOrd="0" presId="urn:microsoft.com/office/officeart/2005/8/layout/process1"/>
    <dgm:cxn modelId="{0ECD8897-AE4A-1E4C-9797-03F40D4BC58C}" type="presParOf" srcId="{C40EE8E9-D26C-6643-88E8-35E12746A2C2}" destId="{281EF9A5-56B7-374E-B7BD-CD5E309F2E7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6E5893-AC90-1047-AA2E-6D0BD1A366F0}"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4DB5789C-5D23-D048-81DC-4879DE7542A3}">
      <dgm:prSet phldrT="[Text]"/>
      <dgm:spPr/>
      <dgm:t>
        <a:bodyPr/>
        <a:lstStyle/>
        <a:p>
          <a:r>
            <a:rPr lang="en-US" dirty="0"/>
            <a:t>computer-delivered</a:t>
          </a:r>
        </a:p>
      </dgm:t>
    </dgm:pt>
    <dgm:pt modelId="{0D64D842-D53C-5347-8E97-8BB54BF53891}" type="parTrans" cxnId="{64B435B8-3676-F04B-A7A8-DCB48B2421A2}">
      <dgm:prSet/>
      <dgm:spPr/>
      <dgm:t>
        <a:bodyPr/>
        <a:lstStyle/>
        <a:p>
          <a:endParaRPr lang="en-US"/>
        </a:p>
      </dgm:t>
    </dgm:pt>
    <dgm:pt modelId="{C7CC4CD1-CDDB-A645-B804-A789F59BC75A}" type="sibTrans" cxnId="{64B435B8-3676-F04B-A7A8-DCB48B2421A2}">
      <dgm:prSet/>
      <dgm:spPr/>
      <dgm:t>
        <a:bodyPr/>
        <a:lstStyle/>
        <a:p>
          <a:endParaRPr lang="en-US"/>
        </a:p>
      </dgm:t>
    </dgm:pt>
    <dgm:pt modelId="{BC69975F-4162-A347-B20E-1F53E8B33976}">
      <dgm:prSet phldrT="[Text]"/>
      <dgm:spPr/>
      <dgm:t>
        <a:bodyPr/>
        <a:lstStyle/>
        <a:p>
          <a:r>
            <a:rPr lang="en-US" dirty="0"/>
            <a:t>teacher-administered</a:t>
          </a:r>
        </a:p>
      </dgm:t>
    </dgm:pt>
    <dgm:pt modelId="{6964841C-B615-DE41-80FB-BF3F2ABE88B7}" type="parTrans" cxnId="{E2265192-B1D1-694A-BEEA-4E5BC792A477}">
      <dgm:prSet/>
      <dgm:spPr/>
      <dgm:t>
        <a:bodyPr/>
        <a:lstStyle/>
        <a:p>
          <a:endParaRPr lang="en-US"/>
        </a:p>
      </dgm:t>
    </dgm:pt>
    <dgm:pt modelId="{F44EB914-8E45-224B-ABBE-D787491DDD02}" type="sibTrans" cxnId="{E2265192-B1D1-694A-BEEA-4E5BC792A477}">
      <dgm:prSet/>
      <dgm:spPr/>
      <dgm:t>
        <a:bodyPr/>
        <a:lstStyle/>
        <a:p>
          <a:endParaRPr lang="en-US"/>
        </a:p>
      </dgm:t>
    </dgm:pt>
    <dgm:pt modelId="{1DA4A879-582E-FD46-9290-AC03E6CD7A6E}" type="pres">
      <dgm:prSet presAssocID="{EF6E5893-AC90-1047-AA2E-6D0BD1A366F0}" presName="diagram" presStyleCnt="0">
        <dgm:presLayoutVars>
          <dgm:dir/>
          <dgm:resizeHandles val="exact"/>
        </dgm:presLayoutVars>
      </dgm:prSet>
      <dgm:spPr/>
      <dgm:t>
        <a:bodyPr/>
        <a:lstStyle/>
        <a:p>
          <a:endParaRPr lang="en-US"/>
        </a:p>
      </dgm:t>
    </dgm:pt>
    <dgm:pt modelId="{0A971683-4FD1-1247-98E0-74BC7975CCF7}" type="pres">
      <dgm:prSet presAssocID="{4DB5789C-5D23-D048-81DC-4879DE7542A3}" presName="node" presStyleLbl="node1" presStyleIdx="0" presStyleCnt="2">
        <dgm:presLayoutVars>
          <dgm:bulletEnabled val="1"/>
        </dgm:presLayoutVars>
      </dgm:prSet>
      <dgm:spPr/>
      <dgm:t>
        <a:bodyPr/>
        <a:lstStyle/>
        <a:p>
          <a:endParaRPr lang="en-US"/>
        </a:p>
      </dgm:t>
    </dgm:pt>
    <dgm:pt modelId="{D5806C8B-9F74-9B4C-A942-37AAB83A22E6}" type="pres">
      <dgm:prSet presAssocID="{C7CC4CD1-CDDB-A645-B804-A789F59BC75A}" presName="sibTrans" presStyleCnt="0"/>
      <dgm:spPr/>
    </dgm:pt>
    <dgm:pt modelId="{C283CFF8-2D98-6242-B102-CB8DCF3306CB}" type="pres">
      <dgm:prSet presAssocID="{BC69975F-4162-A347-B20E-1F53E8B33976}" presName="node" presStyleLbl="node1" presStyleIdx="1" presStyleCnt="2">
        <dgm:presLayoutVars>
          <dgm:bulletEnabled val="1"/>
        </dgm:presLayoutVars>
      </dgm:prSet>
      <dgm:spPr/>
      <dgm:t>
        <a:bodyPr/>
        <a:lstStyle/>
        <a:p>
          <a:endParaRPr lang="en-US"/>
        </a:p>
      </dgm:t>
    </dgm:pt>
  </dgm:ptLst>
  <dgm:cxnLst>
    <dgm:cxn modelId="{F185575A-3EE3-8C49-AA37-78E91F18A4B3}" type="presOf" srcId="{EF6E5893-AC90-1047-AA2E-6D0BD1A366F0}" destId="{1DA4A879-582E-FD46-9290-AC03E6CD7A6E}" srcOrd="0" destOrd="0" presId="urn:microsoft.com/office/officeart/2005/8/layout/default"/>
    <dgm:cxn modelId="{F7C41791-698F-7143-B500-37CCAC6D2E3B}" type="presOf" srcId="{4DB5789C-5D23-D048-81DC-4879DE7542A3}" destId="{0A971683-4FD1-1247-98E0-74BC7975CCF7}" srcOrd="0" destOrd="0" presId="urn:microsoft.com/office/officeart/2005/8/layout/default"/>
    <dgm:cxn modelId="{BB46684E-B05C-9C46-8C84-532691FAE542}" type="presOf" srcId="{BC69975F-4162-A347-B20E-1F53E8B33976}" destId="{C283CFF8-2D98-6242-B102-CB8DCF3306CB}" srcOrd="0" destOrd="0" presId="urn:microsoft.com/office/officeart/2005/8/layout/default"/>
    <dgm:cxn modelId="{E2265192-B1D1-694A-BEEA-4E5BC792A477}" srcId="{EF6E5893-AC90-1047-AA2E-6D0BD1A366F0}" destId="{BC69975F-4162-A347-B20E-1F53E8B33976}" srcOrd="1" destOrd="0" parTransId="{6964841C-B615-DE41-80FB-BF3F2ABE88B7}" sibTransId="{F44EB914-8E45-224B-ABBE-D787491DDD02}"/>
    <dgm:cxn modelId="{64B435B8-3676-F04B-A7A8-DCB48B2421A2}" srcId="{EF6E5893-AC90-1047-AA2E-6D0BD1A366F0}" destId="{4DB5789C-5D23-D048-81DC-4879DE7542A3}" srcOrd="0" destOrd="0" parTransId="{0D64D842-D53C-5347-8E97-8BB54BF53891}" sibTransId="{C7CC4CD1-CDDB-A645-B804-A789F59BC75A}"/>
    <dgm:cxn modelId="{CB4F2F83-0DA0-1744-959B-4496A2B77DC7}" type="presParOf" srcId="{1DA4A879-582E-FD46-9290-AC03E6CD7A6E}" destId="{0A971683-4FD1-1247-98E0-74BC7975CCF7}" srcOrd="0" destOrd="0" presId="urn:microsoft.com/office/officeart/2005/8/layout/default"/>
    <dgm:cxn modelId="{91BFFC21-6E4E-A346-8526-FB9EF7D4D08F}" type="presParOf" srcId="{1DA4A879-582E-FD46-9290-AC03E6CD7A6E}" destId="{D5806C8B-9F74-9B4C-A942-37AAB83A22E6}" srcOrd="1" destOrd="0" presId="urn:microsoft.com/office/officeart/2005/8/layout/default"/>
    <dgm:cxn modelId="{AA93D508-D720-0644-869C-27ABEA39DDC2}" type="presParOf" srcId="{1DA4A879-582E-FD46-9290-AC03E6CD7A6E}" destId="{C283CFF8-2D98-6242-B102-CB8DCF3306C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855F05-5FA4-4FA8-A267-7BC504238FD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CF10648-EC23-445A-A6E9-41526221BA44}">
      <dgm:prSet custT="1"/>
      <dgm:spPr/>
      <dgm:t>
        <a:bodyPr/>
        <a:lstStyle/>
        <a:p>
          <a:pPr algn="ctr"/>
          <a:r>
            <a:rPr lang="en-US" sz="2800" dirty="0"/>
            <a:t>District data managers</a:t>
          </a:r>
          <a:endParaRPr lang="en-US" sz="2800" dirty="0">
            <a:solidFill>
              <a:srgbClr val="010000"/>
            </a:solidFill>
            <a:latin typeface="Calibri"/>
            <a:cs typeface="Calibri"/>
          </a:endParaRPr>
        </a:p>
      </dgm:t>
    </dgm:pt>
    <dgm:pt modelId="{76CBDE8F-E6F7-4F06-9DC8-A548DCFBE22B}" type="parTrans" cxnId="{DB5FE82E-69FC-4C20-A9C3-09CE285B1B4E}">
      <dgm:prSet/>
      <dgm:spPr/>
      <dgm:t>
        <a:bodyPr/>
        <a:lstStyle/>
        <a:p>
          <a:endParaRPr lang="en-US"/>
        </a:p>
      </dgm:t>
    </dgm:pt>
    <dgm:pt modelId="{C6C63A99-B3D0-46AD-8F33-7CA8E318B83A}" type="sibTrans" cxnId="{DB5FE82E-69FC-4C20-A9C3-09CE285B1B4E}">
      <dgm:prSet/>
      <dgm:spPr/>
      <dgm:t>
        <a:bodyPr/>
        <a:lstStyle/>
        <a:p>
          <a:endParaRPr lang="en-US" dirty="0"/>
        </a:p>
      </dgm:t>
    </dgm:pt>
    <dgm:pt modelId="{231AA735-02C6-4D86-B75E-83501CE0120A}">
      <dgm:prSet custT="1"/>
      <dgm:spPr/>
      <dgm:t>
        <a:bodyPr/>
        <a:lstStyle/>
        <a:p>
          <a:pPr algn="ctr"/>
          <a:r>
            <a:rPr lang="en-US" sz="1800" dirty="0"/>
            <a:t>Upload enrollment files for test administrators. </a:t>
          </a:r>
        </a:p>
      </dgm:t>
    </dgm:pt>
    <dgm:pt modelId="{3494D01C-AE54-4880-A472-B5C699ACFD6F}" type="parTrans" cxnId="{9F7D0E09-78CA-4457-8747-C23487415C32}">
      <dgm:prSet/>
      <dgm:spPr/>
      <dgm:t>
        <a:bodyPr/>
        <a:lstStyle/>
        <a:p>
          <a:endParaRPr lang="en-US"/>
        </a:p>
      </dgm:t>
    </dgm:pt>
    <dgm:pt modelId="{96CE90C1-3DEA-4A84-AE26-1E59E78FCE5E}" type="sibTrans" cxnId="{9F7D0E09-78CA-4457-8747-C23487415C32}">
      <dgm:prSet/>
      <dgm:spPr/>
      <dgm:t>
        <a:bodyPr/>
        <a:lstStyle/>
        <a:p>
          <a:endParaRPr lang="en-US"/>
        </a:p>
      </dgm:t>
    </dgm:pt>
    <dgm:pt modelId="{1BC16D30-43EA-4CEA-A122-495011C1FD17}">
      <dgm:prSet custT="1"/>
      <dgm:spPr/>
      <dgm:t>
        <a:bodyPr/>
        <a:lstStyle/>
        <a:p>
          <a:pPr algn="ctr"/>
          <a:r>
            <a:rPr lang="en-US" sz="2800" dirty="0"/>
            <a:t>Test administrators</a:t>
          </a:r>
        </a:p>
      </dgm:t>
    </dgm:pt>
    <dgm:pt modelId="{C163910B-399D-41D5-9CF3-EB5C98FBB987}" type="parTrans" cxnId="{D8217842-FFB6-4425-80C4-893EC20CC509}">
      <dgm:prSet/>
      <dgm:spPr/>
      <dgm:t>
        <a:bodyPr/>
        <a:lstStyle/>
        <a:p>
          <a:endParaRPr lang="en-US"/>
        </a:p>
      </dgm:t>
    </dgm:pt>
    <dgm:pt modelId="{107CF7D2-96F8-49A1-ACB4-58AC0217B155}" type="sibTrans" cxnId="{D8217842-FFB6-4425-80C4-893EC20CC509}">
      <dgm:prSet/>
      <dgm:spPr/>
      <dgm:t>
        <a:bodyPr/>
        <a:lstStyle/>
        <a:p>
          <a:endParaRPr lang="en-US" dirty="0"/>
        </a:p>
      </dgm:t>
    </dgm:pt>
    <dgm:pt modelId="{F84FF255-40CA-4620-A7A5-0D4E5347C122}">
      <dgm:prSet custT="1"/>
      <dgm:spPr/>
      <dgm:t>
        <a:bodyPr/>
        <a:lstStyle/>
        <a:p>
          <a:pPr algn="ctr"/>
          <a:r>
            <a:rPr lang="en-US" sz="1800" dirty="0"/>
            <a:t>Check rosters and student information.</a:t>
          </a:r>
        </a:p>
      </dgm:t>
    </dgm:pt>
    <dgm:pt modelId="{BBCF9018-4F49-46F2-AA4E-49B7253BEBA0}" type="parTrans" cxnId="{80EBBC46-0E03-4866-AAE5-2D92CBDAF96C}">
      <dgm:prSet/>
      <dgm:spPr/>
      <dgm:t>
        <a:bodyPr/>
        <a:lstStyle/>
        <a:p>
          <a:endParaRPr lang="en-US"/>
        </a:p>
      </dgm:t>
    </dgm:pt>
    <dgm:pt modelId="{0B9BD3EB-BB43-463D-BC03-0045F7B393E1}" type="sibTrans" cxnId="{80EBBC46-0E03-4866-AAE5-2D92CBDAF96C}">
      <dgm:prSet/>
      <dgm:spPr/>
      <dgm:t>
        <a:bodyPr/>
        <a:lstStyle/>
        <a:p>
          <a:endParaRPr lang="en-US"/>
        </a:p>
      </dgm:t>
    </dgm:pt>
    <dgm:pt modelId="{83595388-C8BF-4D6C-AE88-584509B0B9B3}">
      <dgm:prSet custT="1"/>
      <dgm:spPr/>
      <dgm:t>
        <a:bodyPr/>
        <a:lstStyle/>
        <a:p>
          <a:pPr algn="ctr"/>
          <a:r>
            <a:rPr lang="en-US" sz="1800" dirty="0"/>
            <a:t>Notify the data manager if student information is inaccurate.</a:t>
          </a:r>
        </a:p>
      </dgm:t>
    </dgm:pt>
    <dgm:pt modelId="{E9033B0B-90A4-4BF0-9694-2817EEF09A33}" type="parTrans" cxnId="{4F969CD3-A997-41EE-B50C-AEC490EA0905}">
      <dgm:prSet/>
      <dgm:spPr/>
      <dgm:t>
        <a:bodyPr/>
        <a:lstStyle/>
        <a:p>
          <a:endParaRPr lang="en-US"/>
        </a:p>
      </dgm:t>
    </dgm:pt>
    <dgm:pt modelId="{F4195691-2E1E-455A-ABDF-42B255018E27}" type="sibTrans" cxnId="{4F969CD3-A997-41EE-B50C-AEC490EA0905}">
      <dgm:prSet/>
      <dgm:spPr/>
      <dgm:t>
        <a:bodyPr/>
        <a:lstStyle/>
        <a:p>
          <a:endParaRPr lang="en-US"/>
        </a:p>
      </dgm:t>
    </dgm:pt>
    <dgm:pt modelId="{36C7E2F7-D952-4541-92FC-A480272A2926}" type="pres">
      <dgm:prSet presAssocID="{0C855F05-5FA4-4FA8-A267-7BC504238FD2}" presName="cycle" presStyleCnt="0">
        <dgm:presLayoutVars>
          <dgm:dir/>
          <dgm:resizeHandles val="exact"/>
        </dgm:presLayoutVars>
      </dgm:prSet>
      <dgm:spPr/>
      <dgm:t>
        <a:bodyPr/>
        <a:lstStyle/>
        <a:p>
          <a:endParaRPr lang="en-US"/>
        </a:p>
      </dgm:t>
    </dgm:pt>
    <dgm:pt modelId="{9FC1767B-93F5-46D8-8698-D2209D10401B}" type="pres">
      <dgm:prSet presAssocID="{DCF10648-EC23-445A-A6E9-41526221BA44}" presName="node" presStyleLbl="node1" presStyleIdx="0" presStyleCnt="2" custRadScaleRad="97065">
        <dgm:presLayoutVars>
          <dgm:bulletEnabled val="1"/>
        </dgm:presLayoutVars>
      </dgm:prSet>
      <dgm:spPr/>
      <dgm:t>
        <a:bodyPr/>
        <a:lstStyle/>
        <a:p>
          <a:endParaRPr lang="en-US"/>
        </a:p>
      </dgm:t>
    </dgm:pt>
    <dgm:pt modelId="{79622F03-FC5E-482A-9B69-9BC4E900CF6E}" type="pres">
      <dgm:prSet presAssocID="{C6C63A99-B3D0-46AD-8F33-7CA8E318B83A}" presName="sibTrans" presStyleLbl="sibTrans2D1" presStyleIdx="0" presStyleCnt="2" custScaleX="103865" custLinFactNeighborX="7091" custLinFactNeighborY="5036"/>
      <dgm:spPr/>
      <dgm:t>
        <a:bodyPr/>
        <a:lstStyle/>
        <a:p>
          <a:endParaRPr lang="en-US"/>
        </a:p>
      </dgm:t>
    </dgm:pt>
    <dgm:pt modelId="{DD988C8D-04D5-4005-BE45-234CE9FB87B1}" type="pres">
      <dgm:prSet presAssocID="{C6C63A99-B3D0-46AD-8F33-7CA8E318B83A}" presName="connectorText" presStyleLbl="sibTrans2D1" presStyleIdx="0" presStyleCnt="2"/>
      <dgm:spPr/>
      <dgm:t>
        <a:bodyPr/>
        <a:lstStyle/>
        <a:p>
          <a:endParaRPr lang="en-US"/>
        </a:p>
      </dgm:t>
    </dgm:pt>
    <dgm:pt modelId="{C4EEF2DE-1518-40B3-A771-4ED56B907DB5}" type="pres">
      <dgm:prSet presAssocID="{1BC16D30-43EA-4CEA-A122-495011C1FD17}" presName="node" presStyleLbl="node1" presStyleIdx="1" presStyleCnt="2">
        <dgm:presLayoutVars>
          <dgm:bulletEnabled val="1"/>
        </dgm:presLayoutVars>
      </dgm:prSet>
      <dgm:spPr/>
      <dgm:t>
        <a:bodyPr/>
        <a:lstStyle/>
        <a:p>
          <a:endParaRPr lang="en-US"/>
        </a:p>
      </dgm:t>
    </dgm:pt>
    <dgm:pt modelId="{B7E3432F-CCB5-438B-A27E-E27A8EA5B508}" type="pres">
      <dgm:prSet presAssocID="{107CF7D2-96F8-49A1-ACB4-58AC0217B155}" presName="sibTrans" presStyleLbl="sibTrans2D1" presStyleIdx="1" presStyleCnt="2" custScaleX="109731" custLinFactNeighborX="-4909" custLinFactNeighborY="1007"/>
      <dgm:spPr/>
      <dgm:t>
        <a:bodyPr/>
        <a:lstStyle/>
        <a:p>
          <a:endParaRPr lang="en-US"/>
        </a:p>
      </dgm:t>
    </dgm:pt>
    <dgm:pt modelId="{B82F6EE0-3191-4387-81DF-01F70D5EB82D}" type="pres">
      <dgm:prSet presAssocID="{107CF7D2-96F8-49A1-ACB4-58AC0217B155}" presName="connectorText" presStyleLbl="sibTrans2D1" presStyleIdx="1" presStyleCnt="2"/>
      <dgm:spPr/>
      <dgm:t>
        <a:bodyPr/>
        <a:lstStyle/>
        <a:p>
          <a:endParaRPr lang="en-US"/>
        </a:p>
      </dgm:t>
    </dgm:pt>
  </dgm:ptLst>
  <dgm:cxnLst>
    <dgm:cxn modelId="{9576F430-287C-481F-A342-7E8A6BE1A736}" type="presOf" srcId="{1BC16D30-43EA-4CEA-A122-495011C1FD17}" destId="{C4EEF2DE-1518-40B3-A771-4ED56B907DB5}" srcOrd="0" destOrd="0" presId="urn:microsoft.com/office/officeart/2005/8/layout/cycle2"/>
    <dgm:cxn modelId="{0C7C7E73-49CD-4411-90F6-0F8CB4A101E2}" type="presOf" srcId="{231AA735-02C6-4D86-B75E-83501CE0120A}" destId="{9FC1767B-93F5-46D8-8698-D2209D10401B}" srcOrd="0" destOrd="1" presId="urn:microsoft.com/office/officeart/2005/8/layout/cycle2"/>
    <dgm:cxn modelId="{504193CE-3A51-4C61-B281-5BE4D4288723}" type="presOf" srcId="{F84FF255-40CA-4620-A7A5-0D4E5347C122}" destId="{C4EEF2DE-1518-40B3-A771-4ED56B907DB5}" srcOrd="0" destOrd="1" presId="urn:microsoft.com/office/officeart/2005/8/layout/cycle2"/>
    <dgm:cxn modelId="{4098B463-E949-4900-AA58-C283F7EAA21E}" type="presOf" srcId="{107CF7D2-96F8-49A1-ACB4-58AC0217B155}" destId="{B82F6EE0-3191-4387-81DF-01F70D5EB82D}" srcOrd="1" destOrd="0" presId="urn:microsoft.com/office/officeart/2005/8/layout/cycle2"/>
    <dgm:cxn modelId="{C142E39A-BBB4-40C9-AEDB-BC9DB8100F40}" type="presOf" srcId="{C6C63A99-B3D0-46AD-8F33-7CA8E318B83A}" destId="{79622F03-FC5E-482A-9B69-9BC4E900CF6E}" srcOrd="0" destOrd="0" presId="urn:microsoft.com/office/officeart/2005/8/layout/cycle2"/>
    <dgm:cxn modelId="{DB5FE82E-69FC-4C20-A9C3-09CE285B1B4E}" srcId="{0C855F05-5FA4-4FA8-A267-7BC504238FD2}" destId="{DCF10648-EC23-445A-A6E9-41526221BA44}" srcOrd="0" destOrd="0" parTransId="{76CBDE8F-E6F7-4F06-9DC8-A548DCFBE22B}" sibTransId="{C6C63A99-B3D0-46AD-8F33-7CA8E318B83A}"/>
    <dgm:cxn modelId="{DE6FDB71-D202-4EDE-AE6D-57120C06820B}" type="presOf" srcId="{DCF10648-EC23-445A-A6E9-41526221BA44}" destId="{9FC1767B-93F5-46D8-8698-D2209D10401B}" srcOrd="0" destOrd="0" presId="urn:microsoft.com/office/officeart/2005/8/layout/cycle2"/>
    <dgm:cxn modelId="{F7737865-EF13-423C-94D8-182332D27FED}" type="presOf" srcId="{C6C63A99-B3D0-46AD-8F33-7CA8E318B83A}" destId="{DD988C8D-04D5-4005-BE45-234CE9FB87B1}" srcOrd="1" destOrd="0" presId="urn:microsoft.com/office/officeart/2005/8/layout/cycle2"/>
    <dgm:cxn modelId="{124A3973-F80D-4CEC-AB7F-D184AA68EC6C}" type="presOf" srcId="{0C855F05-5FA4-4FA8-A267-7BC504238FD2}" destId="{36C7E2F7-D952-4541-92FC-A480272A2926}" srcOrd="0" destOrd="0" presId="urn:microsoft.com/office/officeart/2005/8/layout/cycle2"/>
    <dgm:cxn modelId="{9F7D0E09-78CA-4457-8747-C23487415C32}" srcId="{DCF10648-EC23-445A-A6E9-41526221BA44}" destId="{231AA735-02C6-4D86-B75E-83501CE0120A}" srcOrd="0" destOrd="0" parTransId="{3494D01C-AE54-4880-A472-B5C699ACFD6F}" sibTransId="{96CE90C1-3DEA-4A84-AE26-1E59E78FCE5E}"/>
    <dgm:cxn modelId="{536CB46D-2725-4D0D-BF5B-F72DF55CCE45}" type="presOf" srcId="{83595388-C8BF-4D6C-AE88-584509B0B9B3}" destId="{C4EEF2DE-1518-40B3-A771-4ED56B907DB5}" srcOrd="0" destOrd="2" presId="urn:microsoft.com/office/officeart/2005/8/layout/cycle2"/>
    <dgm:cxn modelId="{D8217842-FFB6-4425-80C4-893EC20CC509}" srcId="{0C855F05-5FA4-4FA8-A267-7BC504238FD2}" destId="{1BC16D30-43EA-4CEA-A122-495011C1FD17}" srcOrd="1" destOrd="0" parTransId="{C163910B-399D-41D5-9CF3-EB5C98FBB987}" sibTransId="{107CF7D2-96F8-49A1-ACB4-58AC0217B155}"/>
    <dgm:cxn modelId="{4F969CD3-A997-41EE-B50C-AEC490EA0905}" srcId="{1BC16D30-43EA-4CEA-A122-495011C1FD17}" destId="{83595388-C8BF-4D6C-AE88-584509B0B9B3}" srcOrd="1" destOrd="0" parTransId="{E9033B0B-90A4-4BF0-9694-2817EEF09A33}" sibTransId="{F4195691-2E1E-455A-ABDF-42B255018E27}"/>
    <dgm:cxn modelId="{80EBBC46-0E03-4866-AAE5-2D92CBDAF96C}" srcId="{1BC16D30-43EA-4CEA-A122-495011C1FD17}" destId="{F84FF255-40CA-4620-A7A5-0D4E5347C122}" srcOrd="0" destOrd="0" parTransId="{BBCF9018-4F49-46F2-AA4E-49B7253BEBA0}" sibTransId="{0B9BD3EB-BB43-463D-BC03-0045F7B393E1}"/>
    <dgm:cxn modelId="{E036CDDE-A86C-4887-BDF5-CF1244C67C91}" type="presOf" srcId="{107CF7D2-96F8-49A1-ACB4-58AC0217B155}" destId="{B7E3432F-CCB5-438B-A27E-E27A8EA5B508}" srcOrd="0" destOrd="0" presId="urn:microsoft.com/office/officeart/2005/8/layout/cycle2"/>
    <dgm:cxn modelId="{11126FA3-440F-4F0C-AA8B-8005F174A931}" type="presParOf" srcId="{36C7E2F7-D952-4541-92FC-A480272A2926}" destId="{9FC1767B-93F5-46D8-8698-D2209D10401B}" srcOrd="0" destOrd="0" presId="urn:microsoft.com/office/officeart/2005/8/layout/cycle2"/>
    <dgm:cxn modelId="{4E6CAB2C-B7D7-4F64-B499-2948CCC0F683}" type="presParOf" srcId="{36C7E2F7-D952-4541-92FC-A480272A2926}" destId="{79622F03-FC5E-482A-9B69-9BC4E900CF6E}" srcOrd="1" destOrd="0" presId="urn:microsoft.com/office/officeart/2005/8/layout/cycle2"/>
    <dgm:cxn modelId="{52D2EB25-3633-4DD2-ADF5-AD1AA69C4A40}" type="presParOf" srcId="{79622F03-FC5E-482A-9B69-9BC4E900CF6E}" destId="{DD988C8D-04D5-4005-BE45-234CE9FB87B1}" srcOrd="0" destOrd="0" presId="urn:microsoft.com/office/officeart/2005/8/layout/cycle2"/>
    <dgm:cxn modelId="{512F879B-A49B-4E9B-970A-19709E799D35}" type="presParOf" srcId="{36C7E2F7-D952-4541-92FC-A480272A2926}" destId="{C4EEF2DE-1518-40B3-A771-4ED56B907DB5}" srcOrd="2" destOrd="0" presId="urn:microsoft.com/office/officeart/2005/8/layout/cycle2"/>
    <dgm:cxn modelId="{22B589C3-0047-415A-8BA6-7EC3A85B3C45}" type="presParOf" srcId="{36C7E2F7-D952-4541-92FC-A480272A2926}" destId="{B7E3432F-CCB5-438B-A27E-E27A8EA5B508}" srcOrd="3" destOrd="0" presId="urn:microsoft.com/office/officeart/2005/8/layout/cycle2"/>
    <dgm:cxn modelId="{6C0C1485-DF1D-40A9-BF18-F1B255CC11C3}" type="presParOf" srcId="{B7E3432F-CCB5-438B-A27E-E27A8EA5B508}" destId="{B82F6EE0-3191-4387-81DF-01F70D5EB82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8DD32CF-4D1C-EB4B-BE29-ADAEC1FA84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29832A-49B8-034C-BBDC-54120DB719F6}">
      <dgm:prSet/>
      <dgm:spPr/>
      <dgm:t>
        <a:bodyPr/>
        <a:lstStyle/>
        <a:p>
          <a:r>
            <a:rPr lang="en-US" dirty="0"/>
            <a:t>directions written to the test administrator in Student Portal</a:t>
          </a:r>
        </a:p>
      </dgm:t>
    </dgm:pt>
    <dgm:pt modelId="{DC9EF22E-3299-5348-9130-92004D0F059F}" type="parTrans" cxnId="{33ACDA98-DCE9-D54A-88D4-19FE7EE46090}">
      <dgm:prSet/>
      <dgm:spPr/>
      <dgm:t>
        <a:bodyPr/>
        <a:lstStyle/>
        <a:p>
          <a:endParaRPr lang="en-US"/>
        </a:p>
      </dgm:t>
    </dgm:pt>
    <dgm:pt modelId="{D907DC17-18EC-FA4B-A291-C623F0BC915D}" type="sibTrans" cxnId="{33ACDA98-DCE9-D54A-88D4-19FE7EE46090}">
      <dgm:prSet/>
      <dgm:spPr/>
      <dgm:t>
        <a:bodyPr/>
        <a:lstStyle/>
        <a:p>
          <a:endParaRPr lang="en-US"/>
        </a:p>
      </dgm:t>
    </dgm:pt>
    <dgm:pt modelId="{197E7721-E895-354A-8FB1-D06168B1CE21}">
      <dgm:prSet/>
      <dgm:spPr/>
      <dgm:t>
        <a:bodyPr/>
        <a:lstStyle/>
        <a:p>
          <a:r>
            <a:rPr lang="en-US" dirty="0"/>
            <a:t>scripted statements/interactions for the test administrator to follow</a:t>
          </a:r>
        </a:p>
      </dgm:t>
    </dgm:pt>
    <dgm:pt modelId="{60B62DD7-A148-CD43-A0DA-ED7232313393}" type="parTrans" cxnId="{8CA46184-1C1F-E34E-B6B6-B4C888907F05}">
      <dgm:prSet/>
      <dgm:spPr/>
      <dgm:t>
        <a:bodyPr/>
        <a:lstStyle/>
        <a:p>
          <a:endParaRPr lang="en-US"/>
        </a:p>
      </dgm:t>
    </dgm:pt>
    <dgm:pt modelId="{F295690E-E6C1-2A4B-9758-1056B78E9701}" type="sibTrans" cxnId="{8CA46184-1C1F-E34E-B6B6-B4C888907F05}">
      <dgm:prSet/>
      <dgm:spPr/>
      <dgm:t>
        <a:bodyPr/>
        <a:lstStyle/>
        <a:p>
          <a:endParaRPr lang="en-US"/>
        </a:p>
      </dgm:t>
    </dgm:pt>
    <dgm:pt modelId="{8E8CFB30-6970-1143-AD81-C89508DC36C0}">
      <dgm:prSet/>
      <dgm:spPr/>
      <dgm:t>
        <a:bodyPr/>
        <a:lstStyle/>
        <a:p>
          <a:r>
            <a:rPr lang="en-US" dirty="0"/>
            <a:t>items for the test administrator to complete based on observation of behavior</a:t>
          </a:r>
        </a:p>
      </dgm:t>
    </dgm:pt>
    <dgm:pt modelId="{3B6C0AC3-36F4-A640-BC62-01FBC3D50F35}" type="parTrans" cxnId="{E78FDF82-4069-BF4B-A102-B3F2A9189E6E}">
      <dgm:prSet/>
      <dgm:spPr/>
      <dgm:t>
        <a:bodyPr/>
        <a:lstStyle/>
        <a:p>
          <a:endParaRPr lang="en-US"/>
        </a:p>
      </dgm:t>
    </dgm:pt>
    <dgm:pt modelId="{2A849163-165D-3348-B060-6C546596DF14}" type="sibTrans" cxnId="{E78FDF82-4069-BF4B-A102-B3F2A9189E6E}">
      <dgm:prSet/>
      <dgm:spPr/>
      <dgm:t>
        <a:bodyPr/>
        <a:lstStyle/>
        <a:p>
          <a:endParaRPr lang="en-US"/>
        </a:p>
      </dgm:t>
    </dgm:pt>
    <dgm:pt modelId="{F1C0A16A-CB3D-E146-9D5C-B10A349CFED8}">
      <dgm:prSet/>
      <dgm:spPr/>
      <dgm:t>
        <a:bodyPr/>
        <a:lstStyle/>
        <a:p>
          <a:r>
            <a:rPr lang="en-US" dirty="0"/>
            <a:t>used for lower linkage levels and for all writing testlets </a:t>
          </a:r>
        </a:p>
      </dgm:t>
    </dgm:pt>
    <dgm:pt modelId="{E2F7543C-7BEB-AE42-9702-E57FEC459FF9}" type="parTrans" cxnId="{E136C1F2-FF9E-B248-B0A6-8CC47AE329A8}">
      <dgm:prSet/>
      <dgm:spPr/>
      <dgm:t>
        <a:bodyPr/>
        <a:lstStyle/>
        <a:p>
          <a:endParaRPr lang="en-US"/>
        </a:p>
      </dgm:t>
    </dgm:pt>
    <dgm:pt modelId="{09BD28C9-1FA3-504E-8EB9-738EBB058749}" type="sibTrans" cxnId="{E136C1F2-FF9E-B248-B0A6-8CC47AE329A8}">
      <dgm:prSet/>
      <dgm:spPr/>
      <dgm:t>
        <a:bodyPr/>
        <a:lstStyle/>
        <a:p>
          <a:endParaRPr lang="en-US"/>
        </a:p>
      </dgm:t>
    </dgm:pt>
    <dgm:pt modelId="{036924AB-C9E1-D44B-AD89-7E576B6C7092}" type="pres">
      <dgm:prSet presAssocID="{68DD32CF-4D1C-EB4B-BE29-ADAEC1FA8401}" presName="linear" presStyleCnt="0">
        <dgm:presLayoutVars>
          <dgm:animLvl val="lvl"/>
          <dgm:resizeHandles val="exact"/>
        </dgm:presLayoutVars>
      </dgm:prSet>
      <dgm:spPr/>
      <dgm:t>
        <a:bodyPr/>
        <a:lstStyle/>
        <a:p>
          <a:endParaRPr lang="en-US"/>
        </a:p>
      </dgm:t>
    </dgm:pt>
    <dgm:pt modelId="{18246FFA-EEC5-7642-9A3F-33D0BA1A50E1}" type="pres">
      <dgm:prSet presAssocID="{C229832A-49B8-034C-BBDC-54120DB719F6}" presName="parentText" presStyleLbl="node1" presStyleIdx="0" presStyleCnt="4">
        <dgm:presLayoutVars>
          <dgm:chMax val="0"/>
          <dgm:bulletEnabled val="1"/>
        </dgm:presLayoutVars>
      </dgm:prSet>
      <dgm:spPr/>
      <dgm:t>
        <a:bodyPr/>
        <a:lstStyle/>
        <a:p>
          <a:endParaRPr lang="en-US"/>
        </a:p>
      </dgm:t>
    </dgm:pt>
    <dgm:pt modelId="{E6080FF9-4DAE-B543-BC86-46EEB08B020C}" type="pres">
      <dgm:prSet presAssocID="{D907DC17-18EC-FA4B-A291-C623F0BC915D}" presName="spacer" presStyleCnt="0"/>
      <dgm:spPr/>
    </dgm:pt>
    <dgm:pt modelId="{4FD2D3B0-0007-D34D-A1DE-5EEDB61B7503}" type="pres">
      <dgm:prSet presAssocID="{197E7721-E895-354A-8FB1-D06168B1CE21}" presName="parentText" presStyleLbl="node1" presStyleIdx="1" presStyleCnt="4">
        <dgm:presLayoutVars>
          <dgm:chMax val="0"/>
          <dgm:bulletEnabled val="1"/>
        </dgm:presLayoutVars>
      </dgm:prSet>
      <dgm:spPr/>
      <dgm:t>
        <a:bodyPr/>
        <a:lstStyle/>
        <a:p>
          <a:endParaRPr lang="en-US"/>
        </a:p>
      </dgm:t>
    </dgm:pt>
    <dgm:pt modelId="{9D318BC7-FE3E-BB42-8EE2-5C15BA56A141}" type="pres">
      <dgm:prSet presAssocID="{F295690E-E6C1-2A4B-9758-1056B78E9701}" presName="spacer" presStyleCnt="0"/>
      <dgm:spPr/>
    </dgm:pt>
    <dgm:pt modelId="{DACAEE8F-B5A5-1E47-806B-D91CDDBDFE11}" type="pres">
      <dgm:prSet presAssocID="{8E8CFB30-6970-1143-AD81-C89508DC36C0}" presName="parentText" presStyleLbl="node1" presStyleIdx="2" presStyleCnt="4">
        <dgm:presLayoutVars>
          <dgm:chMax val="0"/>
          <dgm:bulletEnabled val="1"/>
        </dgm:presLayoutVars>
      </dgm:prSet>
      <dgm:spPr/>
      <dgm:t>
        <a:bodyPr/>
        <a:lstStyle/>
        <a:p>
          <a:endParaRPr lang="en-US"/>
        </a:p>
      </dgm:t>
    </dgm:pt>
    <dgm:pt modelId="{DB902820-B445-334E-A378-852D116C783C}" type="pres">
      <dgm:prSet presAssocID="{2A849163-165D-3348-B060-6C546596DF14}" presName="spacer" presStyleCnt="0"/>
      <dgm:spPr/>
    </dgm:pt>
    <dgm:pt modelId="{B94BF848-AD22-4342-9C82-002F4DF5EAB6}" type="pres">
      <dgm:prSet presAssocID="{F1C0A16A-CB3D-E146-9D5C-B10A349CFED8}" presName="parentText" presStyleLbl="node1" presStyleIdx="3" presStyleCnt="4">
        <dgm:presLayoutVars>
          <dgm:chMax val="0"/>
          <dgm:bulletEnabled val="1"/>
        </dgm:presLayoutVars>
      </dgm:prSet>
      <dgm:spPr/>
      <dgm:t>
        <a:bodyPr/>
        <a:lstStyle/>
        <a:p>
          <a:endParaRPr lang="en-US"/>
        </a:p>
      </dgm:t>
    </dgm:pt>
  </dgm:ptLst>
  <dgm:cxnLst>
    <dgm:cxn modelId="{F97184DF-7A07-C04A-AB15-C3D0EB78E547}" type="presOf" srcId="{C229832A-49B8-034C-BBDC-54120DB719F6}" destId="{18246FFA-EEC5-7642-9A3F-33D0BA1A50E1}" srcOrd="0" destOrd="0" presId="urn:microsoft.com/office/officeart/2005/8/layout/vList2"/>
    <dgm:cxn modelId="{33ACDA98-DCE9-D54A-88D4-19FE7EE46090}" srcId="{68DD32CF-4D1C-EB4B-BE29-ADAEC1FA8401}" destId="{C229832A-49B8-034C-BBDC-54120DB719F6}" srcOrd="0" destOrd="0" parTransId="{DC9EF22E-3299-5348-9130-92004D0F059F}" sibTransId="{D907DC17-18EC-FA4B-A291-C623F0BC915D}"/>
    <dgm:cxn modelId="{2E85EE36-4674-0C4E-BD40-58806CEF81D2}" type="presOf" srcId="{197E7721-E895-354A-8FB1-D06168B1CE21}" destId="{4FD2D3B0-0007-D34D-A1DE-5EEDB61B7503}" srcOrd="0" destOrd="0" presId="urn:microsoft.com/office/officeart/2005/8/layout/vList2"/>
    <dgm:cxn modelId="{E78FDF82-4069-BF4B-A102-B3F2A9189E6E}" srcId="{68DD32CF-4D1C-EB4B-BE29-ADAEC1FA8401}" destId="{8E8CFB30-6970-1143-AD81-C89508DC36C0}" srcOrd="2" destOrd="0" parTransId="{3B6C0AC3-36F4-A640-BC62-01FBC3D50F35}" sibTransId="{2A849163-165D-3348-B060-6C546596DF14}"/>
    <dgm:cxn modelId="{E4636BA0-946D-2C42-BE7F-C3DFF213E9EC}" type="presOf" srcId="{68DD32CF-4D1C-EB4B-BE29-ADAEC1FA8401}" destId="{036924AB-C9E1-D44B-AD89-7E576B6C7092}" srcOrd="0" destOrd="0" presId="urn:microsoft.com/office/officeart/2005/8/layout/vList2"/>
    <dgm:cxn modelId="{6400BA17-9915-3142-86E4-AE94B3FF3225}" type="presOf" srcId="{8E8CFB30-6970-1143-AD81-C89508DC36C0}" destId="{DACAEE8F-B5A5-1E47-806B-D91CDDBDFE11}" srcOrd="0" destOrd="0" presId="urn:microsoft.com/office/officeart/2005/8/layout/vList2"/>
    <dgm:cxn modelId="{8CA46184-1C1F-E34E-B6B6-B4C888907F05}" srcId="{68DD32CF-4D1C-EB4B-BE29-ADAEC1FA8401}" destId="{197E7721-E895-354A-8FB1-D06168B1CE21}" srcOrd="1" destOrd="0" parTransId="{60B62DD7-A148-CD43-A0DA-ED7232313393}" sibTransId="{F295690E-E6C1-2A4B-9758-1056B78E9701}"/>
    <dgm:cxn modelId="{E136C1F2-FF9E-B248-B0A6-8CC47AE329A8}" srcId="{68DD32CF-4D1C-EB4B-BE29-ADAEC1FA8401}" destId="{F1C0A16A-CB3D-E146-9D5C-B10A349CFED8}" srcOrd="3" destOrd="0" parTransId="{E2F7543C-7BEB-AE42-9702-E57FEC459FF9}" sibTransId="{09BD28C9-1FA3-504E-8EB9-738EBB058749}"/>
    <dgm:cxn modelId="{1CD7B9D0-0540-7C43-BC4C-CAC754FACB73}" type="presOf" srcId="{F1C0A16A-CB3D-E146-9D5C-B10A349CFED8}" destId="{B94BF848-AD22-4342-9C82-002F4DF5EAB6}" srcOrd="0" destOrd="0" presId="urn:microsoft.com/office/officeart/2005/8/layout/vList2"/>
    <dgm:cxn modelId="{FD03952C-A53A-5546-A6AA-0D47171D3AFA}" type="presParOf" srcId="{036924AB-C9E1-D44B-AD89-7E576B6C7092}" destId="{18246FFA-EEC5-7642-9A3F-33D0BA1A50E1}" srcOrd="0" destOrd="0" presId="urn:microsoft.com/office/officeart/2005/8/layout/vList2"/>
    <dgm:cxn modelId="{E485F7FD-13CA-C84C-87C2-C56ED84C4362}" type="presParOf" srcId="{036924AB-C9E1-D44B-AD89-7E576B6C7092}" destId="{E6080FF9-4DAE-B543-BC86-46EEB08B020C}" srcOrd="1" destOrd="0" presId="urn:microsoft.com/office/officeart/2005/8/layout/vList2"/>
    <dgm:cxn modelId="{7E38D6F6-C528-7D44-AC91-438BEDBE43B2}" type="presParOf" srcId="{036924AB-C9E1-D44B-AD89-7E576B6C7092}" destId="{4FD2D3B0-0007-D34D-A1DE-5EEDB61B7503}" srcOrd="2" destOrd="0" presId="urn:microsoft.com/office/officeart/2005/8/layout/vList2"/>
    <dgm:cxn modelId="{0F299F27-D5C8-264B-AF8B-84783E130E0D}" type="presParOf" srcId="{036924AB-C9E1-D44B-AD89-7E576B6C7092}" destId="{9D318BC7-FE3E-BB42-8EE2-5C15BA56A141}" srcOrd="3" destOrd="0" presId="urn:microsoft.com/office/officeart/2005/8/layout/vList2"/>
    <dgm:cxn modelId="{4F10BB95-1919-E741-B79A-7A6031D5EA09}" type="presParOf" srcId="{036924AB-C9E1-D44B-AD89-7E576B6C7092}" destId="{DACAEE8F-B5A5-1E47-806B-D91CDDBDFE11}" srcOrd="4" destOrd="0" presId="urn:microsoft.com/office/officeart/2005/8/layout/vList2"/>
    <dgm:cxn modelId="{A76E3CCC-19B5-C849-8A3B-031C9C689752}" type="presParOf" srcId="{036924AB-C9E1-D44B-AD89-7E576B6C7092}" destId="{DB902820-B445-334E-A378-852D116C783C}" srcOrd="5" destOrd="0" presId="urn:microsoft.com/office/officeart/2005/8/layout/vList2"/>
    <dgm:cxn modelId="{0490B4E4-A26F-EF41-9461-C925DA30D4D5}" type="presParOf" srcId="{036924AB-C9E1-D44B-AD89-7E576B6C7092}" destId="{B94BF848-AD22-4342-9C82-002F4DF5EA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7F7F3C6-BF1A-406F-B504-D5332AAA66E5}"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757C659B-2063-43DB-A685-87C00B0E1FC0}">
      <dgm:prSet/>
      <dgm:spPr/>
      <dgm:t>
        <a:bodyPr/>
        <a:lstStyle/>
        <a:p>
          <a:r>
            <a:rPr lang="en-US" dirty="0"/>
            <a:t>The engagement activity requires the student to select a topic.</a:t>
          </a:r>
        </a:p>
      </dgm:t>
    </dgm:pt>
    <dgm:pt modelId="{2C663528-CE68-44C7-A443-8FC6D21E7F62}" type="parTrans" cxnId="{A0605148-B5F0-4D24-92E9-E319E4CCF7FD}">
      <dgm:prSet/>
      <dgm:spPr/>
      <dgm:t>
        <a:bodyPr/>
        <a:lstStyle/>
        <a:p>
          <a:endParaRPr lang="en-US"/>
        </a:p>
      </dgm:t>
    </dgm:pt>
    <dgm:pt modelId="{CA720EE4-CBFB-4FA6-9ABD-C435F1C55C22}" type="sibTrans" cxnId="{A0605148-B5F0-4D24-92E9-E319E4CCF7FD}">
      <dgm:prSet/>
      <dgm:spPr/>
      <dgm:t>
        <a:bodyPr/>
        <a:lstStyle/>
        <a:p>
          <a:endParaRPr lang="en-US"/>
        </a:p>
      </dgm:t>
    </dgm:pt>
    <dgm:pt modelId="{9B24D6F6-BE57-4720-B59E-3883A02F0FF9}">
      <dgm:prSet/>
      <dgm:spPr/>
      <dgm:t>
        <a:bodyPr/>
        <a:lstStyle/>
        <a:p>
          <a:r>
            <a:rPr lang="en-US" dirty="0"/>
            <a:t>The test administrator</a:t>
          </a:r>
        </a:p>
      </dgm:t>
    </dgm:pt>
    <dgm:pt modelId="{7532FA14-ADD1-4478-B7F3-8F312EF9D490}" type="parTrans" cxnId="{C99901A1-038A-4191-B2B2-5638C39EB554}">
      <dgm:prSet/>
      <dgm:spPr/>
      <dgm:t>
        <a:bodyPr/>
        <a:lstStyle/>
        <a:p>
          <a:endParaRPr lang="en-US"/>
        </a:p>
      </dgm:t>
    </dgm:pt>
    <dgm:pt modelId="{4BA9C1A7-ECBD-4266-86A4-0479E674D4E5}" type="sibTrans" cxnId="{C99901A1-038A-4191-B2B2-5638C39EB554}">
      <dgm:prSet/>
      <dgm:spPr/>
      <dgm:t>
        <a:bodyPr/>
        <a:lstStyle/>
        <a:p>
          <a:endParaRPr lang="en-US"/>
        </a:p>
      </dgm:t>
    </dgm:pt>
    <dgm:pt modelId="{56B0792B-6380-4A96-B9F2-8C18619FA9FD}">
      <dgm:prSet/>
      <dgm:spPr/>
      <dgm:t>
        <a:bodyPr/>
        <a:lstStyle/>
        <a:p>
          <a:r>
            <a:rPr lang="en-US" dirty="0"/>
            <a:t>follows Educator Directions</a:t>
          </a:r>
        </a:p>
      </dgm:t>
    </dgm:pt>
    <dgm:pt modelId="{D77DF093-A1A3-4CD9-8181-A26719250A11}" type="parTrans" cxnId="{BE015DE0-5636-4292-8C42-BCFD5420572B}">
      <dgm:prSet/>
      <dgm:spPr/>
      <dgm:t>
        <a:bodyPr/>
        <a:lstStyle/>
        <a:p>
          <a:endParaRPr lang="en-US"/>
        </a:p>
      </dgm:t>
    </dgm:pt>
    <dgm:pt modelId="{3ED61E80-A27B-43FF-BDF8-7C3AFFF224FA}" type="sibTrans" cxnId="{BE015DE0-5636-4292-8C42-BCFD5420572B}">
      <dgm:prSet/>
      <dgm:spPr/>
      <dgm:t>
        <a:bodyPr/>
        <a:lstStyle/>
        <a:p>
          <a:endParaRPr lang="en-US"/>
        </a:p>
      </dgm:t>
    </dgm:pt>
    <dgm:pt modelId="{251EE38B-5702-4D36-A4F9-036E4DBE6F79}">
      <dgm:prSet/>
      <dgm:spPr/>
      <dgm:t>
        <a:bodyPr/>
        <a:lstStyle/>
        <a:p>
          <a:r>
            <a:rPr lang="en-US" dirty="0"/>
            <a:t>interacts with student </a:t>
          </a:r>
        </a:p>
      </dgm:t>
    </dgm:pt>
    <dgm:pt modelId="{A2A85F44-7041-4B49-8A44-DE818EC85E35}" type="parTrans" cxnId="{42044346-AB0A-402B-B913-823573F4806A}">
      <dgm:prSet/>
      <dgm:spPr/>
      <dgm:t>
        <a:bodyPr/>
        <a:lstStyle/>
        <a:p>
          <a:endParaRPr lang="en-US"/>
        </a:p>
      </dgm:t>
    </dgm:pt>
    <dgm:pt modelId="{43BDBAE6-DB74-4A29-BF86-F4B81EF38189}" type="sibTrans" cxnId="{42044346-AB0A-402B-B913-823573F4806A}">
      <dgm:prSet/>
      <dgm:spPr/>
      <dgm:t>
        <a:bodyPr/>
        <a:lstStyle/>
        <a:p>
          <a:endParaRPr lang="en-US"/>
        </a:p>
      </dgm:t>
    </dgm:pt>
    <dgm:pt modelId="{D0049906-1563-4EA4-A2BF-F8F7D6960998}">
      <dgm:prSet/>
      <dgm:spPr/>
      <dgm:t>
        <a:bodyPr/>
        <a:lstStyle/>
        <a:p>
          <a:r>
            <a:rPr lang="en-US" dirty="0"/>
            <a:t>observes and records observations of student writing</a:t>
          </a:r>
        </a:p>
      </dgm:t>
    </dgm:pt>
    <dgm:pt modelId="{E10913B5-8C37-4DC5-AE43-35D5D88C011D}" type="parTrans" cxnId="{E73F821A-DC8B-4E59-B1E8-58757176B041}">
      <dgm:prSet/>
      <dgm:spPr/>
      <dgm:t>
        <a:bodyPr/>
        <a:lstStyle/>
        <a:p>
          <a:endParaRPr lang="en-US"/>
        </a:p>
      </dgm:t>
    </dgm:pt>
    <dgm:pt modelId="{967BB65F-999B-413F-AD61-6BBEF0EAEC9A}" type="sibTrans" cxnId="{E73F821A-DC8B-4E59-B1E8-58757176B041}">
      <dgm:prSet/>
      <dgm:spPr/>
      <dgm:t>
        <a:bodyPr/>
        <a:lstStyle/>
        <a:p>
          <a:endParaRPr lang="en-US"/>
        </a:p>
      </dgm:t>
    </dgm:pt>
    <dgm:pt modelId="{B1BF37CC-155C-484A-AC39-CCBD3D548185}">
      <dgm:prSet/>
      <dgm:spPr/>
      <dgm:t>
        <a:bodyPr/>
        <a:lstStyle/>
        <a:p>
          <a:r>
            <a:rPr lang="en-US" dirty="0"/>
            <a:t>Writing product is not submitted. </a:t>
          </a:r>
        </a:p>
      </dgm:t>
    </dgm:pt>
    <dgm:pt modelId="{754D463C-C2F3-4DE5-B4E6-42F48D0F3130}" type="parTrans" cxnId="{71719DB7-1360-4283-8F75-8C2C202F6DCA}">
      <dgm:prSet/>
      <dgm:spPr/>
      <dgm:t>
        <a:bodyPr/>
        <a:lstStyle/>
        <a:p>
          <a:endParaRPr lang="en-US"/>
        </a:p>
      </dgm:t>
    </dgm:pt>
    <dgm:pt modelId="{01E3B26C-82F6-4D14-A6DB-11BF297BD06C}" type="sibTrans" cxnId="{71719DB7-1360-4283-8F75-8C2C202F6DCA}">
      <dgm:prSet/>
      <dgm:spPr/>
      <dgm:t>
        <a:bodyPr/>
        <a:lstStyle/>
        <a:p>
          <a:endParaRPr lang="en-US"/>
        </a:p>
      </dgm:t>
    </dgm:pt>
    <dgm:pt modelId="{83D3AB75-FAA2-6E4F-8540-9E1B922CF3C7}" type="pres">
      <dgm:prSet presAssocID="{D7F7F3C6-BF1A-406F-B504-D5332AAA66E5}" presName="Name0" presStyleCnt="0">
        <dgm:presLayoutVars>
          <dgm:dir/>
          <dgm:animLvl val="lvl"/>
          <dgm:resizeHandles val="exact"/>
        </dgm:presLayoutVars>
      </dgm:prSet>
      <dgm:spPr/>
      <dgm:t>
        <a:bodyPr/>
        <a:lstStyle/>
        <a:p>
          <a:endParaRPr lang="en-US"/>
        </a:p>
      </dgm:t>
    </dgm:pt>
    <dgm:pt modelId="{CD14EFBD-C47B-C041-94F1-BACD42FD8C96}" type="pres">
      <dgm:prSet presAssocID="{757C659B-2063-43DB-A685-87C00B0E1FC0}" presName="linNode" presStyleCnt="0"/>
      <dgm:spPr/>
    </dgm:pt>
    <dgm:pt modelId="{989B4764-C112-6D41-9B39-061BDF73FB94}" type="pres">
      <dgm:prSet presAssocID="{757C659B-2063-43DB-A685-87C00B0E1FC0}" presName="parentText" presStyleLbl="node1" presStyleIdx="0" presStyleCnt="3">
        <dgm:presLayoutVars>
          <dgm:chMax val="1"/>
          <dgm:bulletEnabled val="1"/>
        </dgm:presLayoutVars>
      </dgm:prSet>
      <dgm:spPr/>
      <dgm:t>
        <a:bodyPr/>
        <a:lstStyle/>
        <a:p>
          <a:endParaRPr lang="en-US"/>
        </a:p>
      </dgm:t>
    </dgm:pt>
    <dgm:pt modelId="{1B4A1B04-856F-DD42-9E4D-AA9DC7AD8D4D}" type="pres">
      <dgm:prSet presAssocID="{CA720EE4-CBFB-4FA6-9ABD-C435F1C55C22}" presName="sp" presStyleCnt="0"/>
      <dgm:spPr/>
    </dgm:pt>
    <dgm:pt modelId="{0EEBD19D-9188-3A47-939C-49435A546291}" type="pres">
      <dgm:prSet presAssocID="{9B24D6F6-BE57-4720-B59E-3883A02F0FF9}" presName="linNode" presStyleCnt="0"/>
      <dgm:spPr/>
    </dgm:pt>
    <dgm:pt modelId="{143F15F6-D289-684E-8E41-E28895807148}" type="pres">
      <dgm:prSet presAssocID="{9B24D6F6-BE57-4720-B59E-3883A02F0FF9}" presName="parentText" presStyleLbl="node1" presStyleIdx="1" presStyleCnt="3" custLinFactNeighborX="-38637" custLinFactNeighborY="951">
        <dgm:presLayoutVars>
          <dgm:chMax val="1"/>
          <dgm:bulletEnabled val="1"/>
        </dgm:presLayoutVars>
      </dgm:prSet>
      <dgm:spPr/>
      <dgm:t>
        <a:bodyPr/>
        <a:lstStyle/>
        <a:p>
          <a:endParaRPr lang="en-US"/>
        </a:p>
      </dgm:t>
    </dgm:pt>
    <dgm:pt modelId="{E2D2D787-0387-0249-B373-34E425E9C205}" type="pres">
      <dgm:prSet presAssocID="{9B24D6F6-BE57-4720-B59E-3883A02F0FF9}" presName="descendantText" presStyleLbl="alignAccFollowNode1" presStyleIdx="0" presStyleCnt="1">
        <dgm:presLayoutVars>
          <dgm:bulletEnabled val="1"/>
        </dgm:presLayoutVars>
      </dgm:prSet>
      <dgm:spPr/>
      <dgm:t>
        <a:bodyPr/>
        <a:lstStyle/>
        <a:p>
          <a:endParaRPr lang="en-US"/>
        </a:p>
      </dgm:t>
    </dgm:pt>
    <dgm:pt modelId="{1C886DE7-3161-9345-9F09-B8E9395F2836}" type="pres">
      <dgm:prSet presAssocID="{4BA9C1A7-ECBD-4266-86A4-0479E674D4E5}" presName="sp" presStyleCnt="0"/>
      <dgm:spPr/>
    </dgm:pt>
    <dgm:pt modelId="{F957DA7C-313C-1E44-833E-322A54576E7B}" type="pres">
      <dgm:prSet presAssocID="{B1BF37CC-155C-484A-AC39-CCBD3D548185}" presName="linNode" presStyleCnt="0"/>
      <dgm:spPr/>
    </dgm:pt>
    <dgm:pt modelId="{588A1A09-0BF8-0F48-A7C3-B23E81F7BA30}" type="pres">
      <dgm:prSet presAssocID="{B1BF37CC-155C-484A-AC39-CCBD3D548185}" presName="parentText" presStyleLbl="node1" presStyleIdx="2" presStyleCnt="3">
        <dgm:presLayoutVars>
          <dgm:chMax val="1"/>
          <dgm:bulletEnabled val="1"/>
        </dgm:presLayoutVars>
      </dgm:prSet>
      <dgm:spPr/>
      <dgm:t>
        <a:bodyPr/>
        <a:lstStyle/>
        <a:p>
          <a:endParaRPr lang="en-US"/>
        </a:p>
      </dgm:t>
    </dgm:pt>
  </dgm:ptLst>
  <dgm:cxnLst>
    <dgm:cxn modelId="{A0605148-B5F0-4D24-92E9-E319E4CCF7FD}" srcId="{D7F7F3C6-BF1A-406F-B504-D5332AAA66E5}" destId="{757C659B-2063-43DB-A685-87C00B0E1FC0}" srcOrd="0" destOrd="0" parTransId="{2C663528-CE68-44C7-A443-8FC6D21E7F62}" sibTransId="{CA720EE4-CBFB-4FA6-9ABD-C435F1C55C22}"/>
    <dgm:cxn modelId="{711715AE-1F3B-644C-BD99-F526DC60E1A0}" type="presOf" srcId="{56B0792B-6380-4A96-B9F2-8C18619FA9FD}" destId="{E2D2D787-0387-0249-B373-34E425E9C205}" srcOrd="0" destOrd="0" presId="urn:microsoft.com/office/officeart/2005/8/layout/vList5"/>
    <dgm:cxn modelId="{AB3C59CB-C8DC-B340-958B-F704B1BBED7D}" type="presOf" srcId="{251EE38B-5702-4D36-A4F9-036E4DBE6F79}" destId="{E2D2D787-0387-0249-B373-34E425E9C205}" srcOrd="0" destOrd="1" presId="urn:microsoft.com/office/officeart/2005/8/layout/vList5"/>
    <dgm:cxn modelId="{E73F821A-DC8B-4E59-B1E8-58757176B041}" srcId="{9B24D6F6-BE57-4720-B59E-3883A02F0FF9}" destId="{D0049906-1563-4EA4-A2BF-F8F7D6960998}" srcOrd="2" destOrd="0" parTransId="{E10913B5-8C37-4DC5-AE43-35D5D88C011D}" sibTransId="{967BB65F-999B-413F-AD61-6BBEF0EAEC9A}"/>
    <dgm:cxn modelId="{71719DB7-1360-4283-8F75-8C2C202F6DCA}" srcId="{D7F7F3C6-BF1A-406F-B504-D5332AAA66E5}" destId="{B1BF37CC-155C-484A-AC39-CCBD3D548185}" srcOrd="2" destOrd="0" parTransId="{754D463C-C2F3-4DE5-B4E6-42F48D0F3130}" sibTransId="{01E3B26C-82F6-4D14-A6DB-11BF297BD06C}"/>
    <dgm:cxn modelId="{8309A7A5-A69C-3E43-BD67-C24F46B0CDCC}" type="presOf" srcId="{D0049906-1563-4EA4-A2BF-F8F7D6960998}" destId="{E2D2D787-0387-0249-B373-34E425E9C205}" srcOrd="0" destOrd="2" presId="urn:microsoft.com/office/officeart/2005/8/layout/vList5"/>
    <dgm:cxn modelId="{C99901A1-038A-4191-B2B2-5638C39EB554}" srcId="{D7F7F3C6-BF1A-406F-B504-D5332AAA66E5}" destId="{9B24D6F6-BE57-4720-B59E-3883A02F0FF9}" srcOrd="1" destOrd="0" parTransId="{7532FA14-ADD1-4478-B7F3-8F312EF9D490}" sibTransId="{4BA9C1A7-ECBD-4266-86A4-0479E674D4E5}"/>
    <dgm:cxn modelId="{42044346-AB0A-402B-B913-823573F4806A}" srcId="{9B24D6F6-BE57-4720-B59E-3883A02F0FF9}" destId="{251EE38B-5702-4D36-A4F9-036E4DBE6F79}" srcOrd="1" destOrd="0" parTransId="{A2A85F44-7041-4B49-8A44-DE818EC85E35}" sibTransId="{43BDBAE6-DB74-4A29-BF86-F4B81EF38189}"/>
    <dgm:cxn modelId="{BE015DE0-5636-4292-8C42-BCFD5420572B}" srcId="{9B24D6F6-BE57-4720-B59E-3883A02F0FF9}" destId="{56B0792B-6380-4A96-B9F2-8C18619FA9FD}" srcOrd="0" destOrd="0" parTransId="{D77DF093-A1A3-4CD9-8181-A26719250A11}" sibTransId="{3ED61E80-A27B-43FF-BDF8-7C3AFFF224FA}"/>
    <dgm:cxn modelId="{16D3A19B-0BAC-6149-A865-7BF9EEF2D7E7}" type="presOf" srcId="{9B24D6F6-BE57-4720-B59E-3883A02F0FF9}" destId="{143F15F6-D289-684E-8E41-E28895807148}" srcOrd="0" destOrd="0" presId="urn:microsoft.com/office/officeart/2005/8/layout/vList5"/>
    <dgm:cxn modelId="{01E7ACBC-BF66-8749-A853-A50110CA1E0A}" type="presOf" srcId="{D7F7F3C6-BF1A-406F-B504-D5332AAA66E5}" destId="{83D3AB75-FAA2-6E4F-8540-9E1B922CF3C7}" srcOrd="0" destOrd="0" presId="urn:microsoft.com/office/officeart/2005/8/layout/vList5"/>
    <dgm:cxn modelId="{95E4ED8C-A3C5-394B-BEE5-08E7257B1A76}" type="presOf" srcId="{757C659B-2063-43DB-A685-87C00B0E1FC0}" destId="{989B4764-C112-6D41-9B39-061BDF73FB94}" srcOrd="0" destOrd="0" presId="urn:microsoft.com/office/officeart/2005/8/layout/vList5"/>
    <dgm:cxn modelId="{F069B632-335D-C845-AA53-92808484EAD1}" type="presOf" srcId="{B1BF37CC-155C-484A-AC39-CCBD3D548185}" destId="{588A1A09-0BF8-0F48-A7C3-B23E81F7BA30}" srcOrd="0" destOrd="0" presId="urn:microsoft.com/office/officeart/2005/8/layout/vList5"/>
    <dgm:cxn modelId="{2FABFF6C-F6D6-E145-9120-5748B08557DE}" type="presParOf" srcId="{83D3AB75-FAA2-6E4F-8540-9E1B922CF3C7}" destId="{CD14EFBD-C47B-C041-94F1-BACD42FD8C96}" srcOrd="0" destOrd="0" presId="urn:microsoft.com/office/officeart/2005/8/layout/vList5"/>
    <dgm:cxn modelId="{0952EA8B-26AA-7942-8522-9C8EDE03DACB}" type="presParOf" srcId="{CD14EFBD-C47B-C041-94F1-BACD42FD8C96}" destId="{989B4764-C112-6D41-9B39-061BDF73FB94}" srcOrd="0" destOrd="0" presId="urn:microsoft.com/office/officeart/2005/8/layout/vList5"/>
    <dgm:cxn modelId="{0D364408-32FB-D345-81FD-6D0157DC2E08}" type="presParOf" srcId="{83D3AB75-FAA2-6E4F-8540-9E1B922CF3C7}" destId="{1B4A1B04-856F-DD42-9E4D-AA9DC7AD8D4D}" srcOrd="1" destOrd="0" presId="urn:microsoft.com/office/officeart/2005/8/layout/vList5"/>
    <dgm:cxn modelId="{69DEFB17-D14B-8F41-AAE0-F8BA2A0EA267}" type="presParOf" srcId="{83D3AB75-FAA2-6E4F-8540-9E1B922CF3C7}" destId="{0EEBD19D-9188-3A47-939C-49435A546291}" srcOrd="2" destOrd="0" presId="urn:microsoft.com/office/officeart/2005/8/layout/vList5"/>
    <dgm:cxn modelId="{41209B50-8ED0-AA46-8F99-33EDEF65FE69}" type="presParOf" srcId="{0EEBD19D-9188-3A47-939C-49435A546291}" destId="{143F15F6-D289-684E-8E41-E28895807148}" srcOrd="0" destOrd="0" presId="urn:microsoft.com/office/officeart/2005/8/layout/vList5"/>
    <dgm:cxn modelId="{9CB99966-A84C-D042-8EE3-35E18BFAA9A6}" type="presParOf" srcId="{0EEBD19D-9188-3A47-939C-49435A546291}" destId="{E2D2D787-0387-0249-B373-34E425E9C205}" srcOrd="1" destOrd="0" presId="urn:microsoft.com/office/officeart/2005/8/layout/vList5"/>
    <dgm:cxn modelId="{61127659-33F5-5D43-A318-045E75E97481}" type="presParOf" srcId="{83D3AB75-FAA2-6E4F-8540-9E1B922CF3C7}" destId="{1C886DE7-3161-9345-9F09-B8E9395F2836}" srcOrd="3" destOrd="0" presId="urn:microsoft.com/office/officeart/2005/8/layout/vList5"/>
    <dgm:cxn modelId="{1E989AAB-4A62-EE47-9901-222CB9568275}" type="presParOf" srcId="{83D3AB75-FAA2-6E4F-8540-9E1B922CF3C7}" destId="{F957DA7C-313C-1E44-833E-322A54576E7B}" srcOrd="4" destOrd="0" presId="urn:microsoft.com/office/officeart/2005/8/layout/vList5"/>
    <dgm:cxn modelId="{1C6CDD40-B92A-D042-AAAB-E0110567FCDF}" type="presParOf" srcId="{F957DA7C-313C-1E44-833E-322A54576E7B}" destId="{588A1A09-0BF8-0F48-A7C3-B23E81F7BA3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15F8E4E-C6F4-524C-A29F-55ACC9BDA9A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DCAE5ED-D94F-614A-AC3F-01E234EF64C3}">
      <dgm:prSet/>
      <dgm:spPr/>
      <dgm:t>
        <a:bodyPr/>
        <a:lstStyle/>
        <a:p>
          <a:r>
            <a:rPr lang="en-US" dirty="0"/>
            <a:t>student uploads and tasks in Kite</a:t>
          </a:r>
          <a:r>
            <a:rPr lang="en-US" baseline="30000" dirty="0"/>
            <a:t>®</a:t>
          </a:r>
          <a:r>
            <a:rPr lang="en-US" dirty="0"/>
            <a:t> Educator Portal</a:t>
          </a:r>
        </a:p>
      </dgm:t>
    </dgm:pt>
    <dgm:pt modelId="{44C4A690-BCBD-9145-B550-974C6B29810E}" type="parTrans" cxnId="{59873C31-DC01-F543-AF57-47EAF5D0DA24}">
      <dgm:prSet/>
      <dgm:spPr/>
      <dgm:t>
        <a:bodyPr/>
        <a:lstStyle/>
        <a:p>
          <a:endParaRPr lang="en-US"/>
        </a:p>
      </dgm:t>
    </dgm:pt>
    <dgm:pt modelId="{5269F83E-9461-D84A-9B2D-F84FF5EB98C7}" type="sibTrans" cxnId="{59873C31-DC01-F543-AF57-47EAF5D0DA24}">
      <dgm:prSet/>
      <dgm:spPr/>
      <dgm:t>
        <a:bodyPr/>
        <a:lstStyle/>
        <a:p>
          <a:endParaRPr lang="en-US"/>
        </a:p>
      </dgm:t>
    </dgm:pt>
    <dgm:pt modelId="{3AA2B7B2-9779-DB47-91DF-A7E2DF94D34A}">
      <dgm:prSet/>
      <dgm:spPr/>
      <dgm:t>
        <a:bodyPr/>
        <a:lstStyle/>
        <a:p>
          <a:r>
            <a:rPr lang="en-US" dirty="0"/>
            <a:t>instructionally embedded assessments</a:t>
          </a:r>
        </a:p>
      </dgm:t>
    </dgm:pt>
    <dgm:pt modelId="{00E05306-82AF-8A4F-8E86-9B3C66418AC4}" type="parTrans" cxnId="{F7DD5E1D-A86D-C44A-9D7C-846B31C79284}">
      <dgm:prSet/>
      <dgm:spPr/>
      <dgm:t>
        <a:bodyPr/>
        <a:lstStyle/>
        <a:p>
          <a:endParaRPr lang="en-US"/>
        </a:p>
      </dgm:t>
    </dgm:pt>
    <dgm:pt modelId="{373C1561-5D1B-C44B-B56A-51232FA728A2}" type="sibTrans" cxnId="{F7DD5E1D-A86D-C44A-9D7C-846B31C79284}">
      <dgm:prSet/>
      <dgm:spPr/>
      <dgm:t>
        <a:bodyPr/>
        <a:lstStyle/>
        <a:p>
          <a:endParaRPr lang="en-US"/>
        </a:p>
      </dgm:t>
    </dgm:pt>
    <dgm:pt modelId="{83E281A1-D00F-154B-841F-33035ECE4235}">
      <dgm:prSet/>
      <dgm:spPr/>
      <dgm:t>
        <a:bodyPr/>
        <a:lstStyle/>
        <a:p>
          <a:r>
            <a:rPr lang="en-US" dirty="0"/>
            <a:t>the Instruction and Assessment Planner</a:t>
          </a:r>
        </a:p>
      </dgm:t>
    </dgm:pt>
    <dgm:pt modelId="{3835A33C-5489-DD44-BD77-F2681CFA0FE0}" type="parTrans" cxnId="{57E1CB68-F51B-4D4A-B395-CF36EE2C67D0}">
      <dgm:prSet/>
      <dgm:spPr/>
      <dgm:t>
        <a:bodyPr/>
        <a:lstStyle/>
        <a:p>
          <a:endParaRPr lang="en-US"/>
        </a:p>
      </dgm:t>
    </dgm:pt>
    <dgm:pt modelId="{32988AF7-028A-EE40-A19D-4CB97E6F1D7E}" type="sibTrans" cxnId="{57E1CB68-F51B-4D4A-B395-CF36EE2C67D0}">
      <dgm:prSet/>
      <dgm:spPr/>
      <dgm:t>
        <a:bodyPr/>
        <a:lstStyle/>
        <a:p>
          <a:endParaRPr lang="en-US"/>
        </a:p>
      </dgm:t>
    </dgm:pt>
    <dgm:pt modelId="{DCE6A03A-7270-7D46-A602-F607CB85499F}">
      <dgm:prSet/>
      <dgm:spPr/>
      <dgm:t>
        <a:bodyPr/>
        <a:lstStyle/>
        <a:p>
          <a:r>
            <a:rPr lang="en-US" dirty="0"/>
            <a:t>released testlet examples</a:t>
          </a:r>
        </a:p>
      </dgm:t>
    </dgm:pt>
    <dgm:pt modelId="{CD9C3536-24F0-9241-ADF6-07E527D3C8E6}" type="parTrans" cxnId="{278B7D38-3693-BE46-AD8E-B79D6E3BE73A}">
      <dgm:prSet/>
      <dgm:spPr/>
      <dgm:t>
        <a:bodyPr/>
        <a:lstStyle/>
        <a:p>
          <a:endParaRPr lang="en-US"/>
        </a:p>
      </dgm:t>
    </dgm:pt>
    <dgm:pt modelId="{A94C9723-3C13-7646-9561-AD712628499E}" type="sibTrans" cxnId="{278B7D38-3693-BE46-AD8E-B79D6E3BE73A}">
      <dgm:prSet/>
      <dgm:spPr/>
      <dgm:t>
        <a:bodyPr/>
        <a:lstStyle/>
        <a:p>
          <a:endParaRPr lang="en-US"/>
        </a:p>
      </dgm:t>
    </dgm:pt>
    <dgm:pt modelId="{D1E96016-2B79-0F44-8426-79643A71370E}">
      <dgm:prSet/>
      <dgm:spPr/>
      <dgm:t>
        <a:bodyPr/>
        <a:lstStyle/>
        <a:p>
          <a:r>
            <a:rPr lang="en-US" dirty="0"/>
            <a:t>the spring assessment window</a:t>
          </a:r>
        </a:p>
      </dgm:t>
    </dgm:pt>
    <dgm:pt modelId="{D97ED530-120A-5A4D-BE68-7293BF24CC51}" type="parTrans" cxnId="{7976989D-8483-DA4D-9731-51A4AA8B6975}">
      <dgm:prSet/>
      <dgm:spPr/>
      <dgm:t>
        <a:bodyPr/>
        <a:lstStyle/>
        <a:p>
          <a:endParaRPr lang="en-US"/>
        </a:p>
      </dgm:t>
    </dgm:pt>
    <dgm:pt modelId="{C0998465-4BB3-9041-859A-C49529A3E9E2}" type="sibTrans" cxnId="{7976989D-8483-DA4D-9731-51A4AA8B6975}">
      <dgm:prSet/>
      <dgm:spPr/>
      <dgm:t>
        <a:bodyPr/>
        <a:lstStyle/>
        <a:p>
          <a:endParaRPr lang="en-US"/>
        </a:p>
      </dgm:t>
    </dgm:pt>
    <dgm:pt modelId="{0B6934B4-1B9C-584C-93DF-D8AA9CBDC304}" type="pres">
      <dgm:prSet presAssocID="{715F8E4E-C6F4-524C-A29F-55ACC9BDA9A5}" presName="linear" presStyleCnt="0">
        <dgm:presLayoutVars>
          <dgm:animLvl val="lvl"/>
          <dgm:resizeHandles val="exact"/>
        </dgm:presLayoutVars>
      </dgm:prSet>
      <dgm:spPr/>
      <dgm:t>
        <a:bodyPr/>
        <a:lstStyle/>
        <a:p>
          <a:endParaRPr lang="en-US"/>
        </a:p>
      </dgm:t>
    </dgm:pt>
    <dgm:pt modelId="{82F3EF46-2D6F-7849-B124-D3F09A291BA2}" type="pres">
      <dgm:prSet presAssocID="{6DCAE5ED-D94F-614A-AC3F-01E234EF64C3}" presName="parentText" presStyleLbl="node1" presStyleIdx="0" presStyleCnt="5">
        <dgm:presLayoutVars>
          <dgm:chMax val="0"/>
          <dgm:bulletEnabled val="1"/>
        </dgm:presLayoutVars>
      </dgm:prSet>
      <dgm:spPr/>
      <dgm:t>
        <a:bodyPr/>
        <a:lstStyle/>
        <a:p>
          <a:endParaRPr lang="en-US"/>
        </a:p>
      </dgm:t>
    </dgm:pt>
    <dgm:pt modelId="{2276A17C-4E3F-3A46-93B0-21F6C8173FC6}" type="pres">
      <dgm:prSet presAssocID="{5269F83E-9461-D84A-9B2D-F84FF5EB98C7}" presName="spacer" presStyleCnt="0"/>
      <dgm:spPr/>
    </dgm:pt>
    <dgm:pt modelId="{7251E88A-B97B-2F48-9F43-B168D7ECFA62}" type="pres">
      <dgm:prSet presAssocID="{3AA2B7B2-9779-DB47-91DF-A7E2DF94D34A}" presName="parentText" presStyleLbl="node1" presStyleIdx="1" presStyleCnt="5">
        <dgm:presLayoutVars>
          <dgm:chMax val="0"/>
          <dgm:bulletEnabled val="1"/>
        </dgm:presLayoutVars>
      </dgm:prSet>
      <dgm:spPr/>
      <dgm:t>
        <a:bodyPr/>
        <a:lstStyle/>
        <a:p>
          <a:endParaRPr lang="en-US"/>
        </a:p>
      </dgm:t>
    </dgm:pt>
    <dgm:pt modelId="{F2224487-A5E9-CA4A-8D70-551FA734D394}" type="pres">
      <dgm:prSet presAssocID="{373C1561-5D1B-C44B-B56A-51232FA728A2}" presName="spacer" presStyleCnt="0"/>
      <dgm:spPr/>
    </dgm:pt>
    <dgm:pt modelId="{D312F208-8CAA-554D-90FB-88E15507E2E8}" type="pres">
      <dgm:prSet presAssocID="{83E281A1-D00F-154B-841F-33035ECE4235}" presName="parentText" presStyleLbl="node1" presStyleIdx="2" presStyleCnt="5">
        <dgm:presLayoutVars>
          <dgm:chMax val="0"/>
          <dgm:bulletEnabled val="1"/>
        </dgm:presLayoutVars>
      </dgm:prSet>
      <dgm:spPr/>
      <dgm:t>
        <a:bodyPr/>
        <a:lstStyle/>
        <a:p>
          <a:endParaRPr lang="en-US"/>
        </a:p>
      </dgm:t>
    </dgm:pt>
    <dgm:pt modelId="{7DF3F7F2-53D9-CA49-A49E-2F0FB7652F36}" type="pres">
      <dgm:prSet presAssocID="{32988AF7-028A-EE40-A19D-4CB97E6F1D7E}" presName="spacer" presStyleCnt="0"/>
      <dgm:spPr/>
    </dgm:pt>
    <dgm:pt modelId="{4DC33FD1-B0AE-7045-AB64-3874E2AC8191}" type="pres">
      <dgm:prSet presAssocID="{DCE6A03A-7270-7D46-A602-F607CB85499F}" presName="parentText" presStyleLbl="node1" presStyleIdx="3" presStyleCnt="5">
        <dgm:presLayoutVars>
          <dgm:chMax val="0"/>
          <dgm:bulletEnabled val="1"/>
        </dgm:presLayoutVars>
      </dgm:prSet>
      <dgm:spPr/>
      <dgm:t>
        <a:bodyPr/>
        <a:lstStyle/>
        <a:p>
          <a:endParaRPr lang="en-US"/>
        </a:p>
      </dgm:t>
    </dgm:pt>
    <dgm:pt modelId="{8B14E641-E8A3-314E-8ED4-B45B780DD69A}" type="pres">
      <dgm:prSet presAssocID="{A94C9723-3C13-7646-9561-AD712628499E}" presName="spacer" presStyleCnt="0"/>
      <dgm:spPr/>
    </dgm:pt>
    <dgm:pt modelId="{E329ED0B-26D6-4B43-AFEC-4E041E51ED2C}" type="pres">
      <dgm:prSet presAssocID="{D1E96016-2B79-0F44-8426-79643A71370E}" presName="parentText" presStyleLbl="node1" presStyleIdx="4" presStyleCnt="5">
        <dgm:presLayoutVars>
          <dgm:chMax val="0"/>
          <dgm:bulletEnabled val="1"/>
        </dgm:presLayoutVars>
      </dgm:prSet>
      <dgm:spPr/>
      <dgm:t>
        <a:bodyPr/>
        <a:lstStyle/>
        <a:p>
          <a:endParaRPr lang="en-US"/>
        </a:p>
      </dgm:t>
    </dgm:pt>
  </dgm:ptLst>
  <dgm:cxnLst>
    <dgm:cxn modelId="{40A78C59-0588-6645-9EDA-1ACFB63D55F9}" type="presOf" srcId="{715F8E4E-C6F4-524C-A29F-55ACC9BDA9A5}" destId="{0B6934B4-1B9C-584C-93DF-D8AA9CBDC304}" srcOrd="0" destOrd="0" presId="urn:microsoft.com/office/officeart/2005/8/layout/vList2"/>
    <dgm:cxn modelId="{59873C31-DC01-F543-AF57-47EAF5D0DA24}" srcId="{715F8E4E-C6F4-524C-A29F-55ACC9BDA9A5}" destId="{6DCAE5ED-D94F-614A-AC3F-01E234EF64C3}" srcOrd="0" destOrd="0" parTransId="{44C4A690-BCBD-9145-B550-974C6B29810E}" sibTransId="{5269F83E-9461-D84A-9B2D-F84FF5EB98C7}"/>
    <dgm:cxn modelId="{278B7D38-3693-BE46-AD8E-B79D6E3BE73A}" srcId="{715F8E4E-C6F4-524C-A29F-55ACC9BDA9A5}" destId="{DCE6A03A-7270-7D46-A602-F607CB85499F}" srcOrd="3" destOrd="0" parTransId="{CD9C3536-24F0-9241-ADF6-07E527D3C8E6}" sibTransId="{A94C9723-3C13-7646-9561-AD712628499E}"/>
    <dgm:cxn modelId="{CD2E6308-293C-FE4E-885B-62E5BCC848F0}" type="presOf" srcId="{DCE6A03A-7270-7D46-A602-F607CB85499F}" destId="{4DC33FD1-B0AE-7045-AB64-3874E2AC8191}" srcOrd="0" destOrd="0" presId="urn:microsoft.com/office/officeart/2005/8/layout/vList2"/>
    <dgm:cxn modelId="{BCCFC8DF-B8C7-034E-849C-A3AC4B2A8B71}" type="presOf" srcId="{D1E96016-2B79-0F44-8426-79643A71370E}" destId="{E329ED0B-26D6-4B43-AFEC-4E041E51ED2C}" srcOrd="0" destOrd="0" presId="urn:microsoft.com/office/officeart/2005/8/layout/vList2"/>
    <dgm:cxn modelId="{7ECD6765-282F-D64B-9171-434C57EBE6B4}" type="presOf" srcId="{3AA2B7B2-9779-DB47-91DF-A7E2DF94D34A}" destId="{7251E88A-B97B-2F48-9F43-B168D7ECFA62}" srcOrd="0" destOrd="0" presId="urn:microsoft.com/office/officeart/2005/8/layout/vList2"/>
    <dgm:cxn modelId="{7976989D-8483-DA4D-9731-51A4AA8B6975}" srcId="{715F8E4E-C6F4-524C-A29F-55ACC9BDA9A5}" destId="{D1E96016-2B79-0F44-8426-79643A71370E}" srcOrd="4" destOrd="0" parTransId="{D97ED530-120A-5A4D-BE68-7293BF24CC51}" sibTransId="{C0998465-4BB3-9041-859A-C49529A3E9E2}"/>
    <dgm:cxn modelId="{57E1CB68-F51B-4D4A-B395-CF36EE2C67D0}" srcId="{715F8E4E-C6F4-524C-A29F-55ACC9BDA9A5}" destId="{83E281A1-D00F-154B-841F-33035ECE4235}" srcOrd="2" destOrd="0" parTransId="{3835A33C-5489-DD44-BD77-F2681CFA0FE0}" sibTransId="{32988AF7-028A-EE40-A19D-4CB97E6F1D7E}"/>
    <dgm:cxn modelId="{F5EF9372-544B-A946-87A8-9DFE0DDD2CDD}" type="presOf" srcId="{6DCAE5ED-D94F-614A-AC3F-01E234EF64C3}" destId="{82F3EF46-2D6F-7849-B124-D3F09A291BA2}" srcOrd="0" destOrd="0" presId="urn:microsoft.com/office/officeart/2005/8/layout/vList2"/>
    <dgm:cxn modelId="{F7DD5E1D-A86D-C44A-9D7C-846B31C79284}" srcId="{715F8E4E-C6F4-524C-A29F-55ACC9BDA9A5}" destId="{3AA2B7B2-9779-DB47-91DF-A7E2DF94D34A}" srcOrd="1" destOrd="0" parTransId="{00E05306-82AF-8A4F-8E86-9B3C66418AC4}" sibTransId="{373C1561-5D1B-C44B-B56A-51232FA728A2}"/>
    <dgm:cxn modelId="{CAE9E2F8-8DDB-D649-8F2A-65169AF0D9B2}" type="presOf" srcId="{83E281A1-D00F-154B-841F-33035ECE4235}" destId="{D312F208-8CAA-554D-90FB-88E15507E2E8}" srcOrd="0" destOrd="0" presId="urn:microsoft.com/office/officeart/2005/8/layout/vList2"/>
    <dgm:cxn modelId="{529B0661-3963-F748-A5F2-CF6AC59B3E7A}" type="presParOf" srcId="{0B6934B4-1B9C-584C-93DF-D8AA9CBDC304}" destId="{82F3EF46-2D6F-7849-B124-D3F09A291BA2}" srcOrd="0" destOrd="0" presId="urn:microsoft.com/office/officeart/2005/8/layout/vList2"/>
    <dgm:cxn modelId="{2E702DE4-BB4B-7D47-B1D3-340DB092F8F6}" type="presParOf" srcId="{0B6934B4-1B9C-584C-93DF-D8AA9CBDC304}" destId="{2276A17C-4E3F-3A46-93B0-21F6C8173FC6}" srcOrd="1" destOrd="0" presId="urn:microsoft.com/office/officeart/2005/8/layout/vList2"/>
    <dgm:cxn modelId="{81515584-E50A-0340-B5E0-95263061B97C}" type="presParOf" srcId="{0B6934B4-1B9C-584C-93DF-D8AA9CBDC304}" destId="{7251E88A-B97B-2F48-9F43-B168D7ECFA62}" srcOrd="2" destOrd="0" presId="urn:microsoft.com/office/officeart/2005/8/layout/vList2"/>
    <dgm:cxn modelId="{29634ACA-ABED-9E4F-A45F-7116784449FD}" type="presParOf" srcId="{0B6934B4-1B9C-584C-93DF-D8AA9CBDC304}" destId="{F2224487-A5E9-CA4A-8D70-551FA734D394}" srcOrd="3" destOrd="0" presId="urn:microsoft.com/office/officeart/2005/8/layout/vList2"/>
    <dgm:cxn modelId="{119DA6A3-460B-B748-91C9-5DA61003F6FF}" type="presParOf" srcId="{0B6934B4-1B9C-584C-93DF-D8AA9CBDC304}" destId="{D312F208-8CAA-554D-90FB-88E15507E2E8}" srcOrd="4" destOrd="0" presId="urn:microsoft.com/office/officeart/2005/8/layout/vList2"/>
    <dgm:cxn modelId="{DC4EF883-6528-2744-BA70-A32573D3931B}" type="presParOf" srcId="{0B6934B4-1B9C-584C-93DF-D8AA9CBDC304}" destId="{7DF3F7F2-53D9-CA49-A49E-2F0FB7652F36}" srcOrd="5" destOrd="0" presId="urn:microsoft.com/office/officeart/2005/8/layout/vList2"/>
    <dgm:cxn modelId="{B1FB7A72-FAF5-3C41-81DF-FA5A06CC06DE}" type="presParOf" srcId="{0B6934B4-1B9C-584C-93DF-D8AA9CBDC304}" destId="{4DC33FD1-B0AE-7045-AB64-3874E2AC8191}" srcOrd="6" destOrd="0" presId="urn:microsoft.com/office/officeart/2005/8/layout/vList2"/>
    <dgm:cxn modelId="{78CB2BDE-FE79-9E49-B6EE-AF56ED1A2269}" type="presParOf" srcId="{0B6934B4-1B9C-584C-93DF-D8AA9CBDC304}" destId="{8B14E641-E8A3-314E-8ED4-B45B780DD69A}" srcOrd="7" destOrd="0" presId="urn:microsoft.com/office/officeart/2005/8/layout/vList2"/>
    <dgm:cxn modelId="{366CEAEE-465D-884F-B700-EFF4B8A13678}" type="presParOf" srcId="{0B6934B4-1B9C-584C-93DF-D8AA9CBDC304}" destId="{E329ED0B-26D6-4B43-AFEC-4E041E51ED2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456218-14DB-3E4F-9E14-AAFA2A16B01A}"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2EA46F7-2DFF-824D-86C3-79BD07172FEB}">
      <dgm:prSet phldrT="[Text]"/>
      <dgm:spPr/>
      <dgm:t>
        <a:bodyPr/>
        <a:lstStyle/>
        <a:p>
          <a:r>
            <a:rPr lang="en-US" dirty="0"/>
            <a:t>testlets administered during the fall/winter months</a:t>
          </a:r>
        </a:p>
      </dgm:t>
    </dgm:pt>
    <dgm:pt modelId="{2DF0CACD-B1B1-7843-9F43-E8EE6DF63F92}" type="parTrans" cxnId="{6F98986A-0BB8-3A44-AEBD-45AF50F47D02}">
      <dgm:prSet/>
      <dgm:spPr/>
      <dgm:t>
        <a:bodyPr/>
        <a:lstStyle/>
        <a:p>
          <a:endParaRPr lang="en-US"/>
        </a:p>
      </dgm:t>
    </dgm:pt>
    <dgm:pt modelId="{4E68E74D-ECFF-2A45-8146-4972E0E17472}" type="sibTrans" cxnId="{6F98986A-0BB8-3A44-AEBD-45AF50F47D02}">
      <dgm:prSet/>
      <dgm:spPr/>
      <dgm:t>
        <a:bodyPr/>
        <a:lstStyle/>
        <a:p>
          <a:endParaRPr lang="en-US"/>
        </a:p>
      </dgm:t>
    </dgm:pt>
    <dgm:pt modelId="{C5408CF7-81D3-4B4C-9ECA-9EDB5CF684A1}">
      <dgm:prSet phldrT="[Text]"/>
      <dgm:spPr/>
      <dgm:t>
        <a:bodyPr/>
        <a:lstStyle/>
        <a:p>
          <a:r>
            <a:rPr lang="en-US" dirty="0"/>
            <a:t>intended to be administered after instruction has occurred</a:t>
          </a:r>
        </a:p>
      </dgm:t>
    </dgm:pt>
    <dgm:pt modelId="{F365718E-3AF0-414C-8600-EE4A07D40302}" type="parTrans" cxnId="{634C129B-875A-3648-91A4-C1CEEC1B5BDD}">
      <dgm:prSet/>
      <dgm:spPr/>
      <dgm:t>
        <a:bodyPr/>
        <a:lstStyle/>
        <a:p>
          <a:endParaRPr lang="en-US"/>
        </a:p>
      </dgm:t>
    </dgm:pt>
    <dgm:pt modelId="{86AE394A-CD18-334C-901C-33941006D135}" type="sibTrans" cxnId="{634C129B-875A-3648-91A4-C1CEEC1B5BDD}">
      <dgm:prSet/>
      <dgm:spPr/>
      <dgm:t>
        <a:bodyPr/>
        <a:lstStyle/>
        <a:p>
          <a:endParaRPr lang="en-US"/>
        </a:p>
      </dgm:t>
    </dgm:pt>
    <dgm:pt modelId="{AE44FD25-1D21-2B48-9139-194192063598}">
      <dgm:prSet phldrT="[Text]"/>
      <dgm:spPr/>
      <dgm:t>
        <a:bodyPr/>
        <a:lstStyle/>
        <a:p>
          <a:r>
            <a:rPr lang="en-US" dirty="0"/>
            <a:t>a means of helping guide instruction</a:t>
          </a:r>
        </a:p>
      </dgm:t>
    </dgm:pt>
    <dgm:pt modelId="{192C8324-5D2B-6141-9163-0C47537C89B9}" type="parTrans" cxnId="{4D228A27-E3AB-5A4F-BDB8-DF0CA2382ACB}">
      <dgm:prSet/>
      <dgm:spPr/>
      <dgm:t>
        <a:bodyPr/>
        <a:lstStyle/>
        <a:p>
          <a:endParaRPr lang="en-US"/>
        </a:p>
      </dgm:t>
    </dgm:pt>
    <dgm:pt modelId="{4451FC69-8672-8E41-8E8C-7DAFEDD0B25D}" type="sibTrans" cxnId="{4D228A27-E3AB-5A4F-BDB8-DF0CA2382ACB}">
      <dgm:prSet/>
      <dgm:spPr/>
      <dgm:t>
        <a:bodyPr/>
        <a:lstStyle/>
        <a:p>
          <a:endParaRPr lang="en-US"/>
        </a:p>
      </dgm:t>
    </dgm:pt>
    <dgm:pt modelId="{9CBA39C2-75F8-6343-B551-D10C67A2FE48}">
      <dgm:prSet phldrT="[Text]"/>
      <dgm:spPr/>
      <dgm:t>
        <a:bodyPr/>
        <a:lstStyle/>
        <a:p>
          <a:r>
            <a:rPr lang="en-US" dirty="0"/>
            <a:t>risk-free since their results do not affect end-of-year scoring</a:t>
          </a:r>
        </a:p>
      </dgm:t>
    </dgm:pt>
    <dgm:pt modelId="{A8DD94CB-48D3-5142-A05E-12D33192C237}" type="parTrans" cxnId="{DE2F353F-A7FB-9249-AC4E-A0AAD44E23A3}">
      <dgm:prSet/>
      <dgm:spPr/>
      <dgm:t>
        <a:bodyPr/>
        <a:lstStyle/>
        <a:p>
          <a:endParaRPr lang="en-US"/>
        </a:p>
      </dgm:t>
    </dgm:pt>
    <dgm:pt modelId="{0B3AD9C8-45CB-2F47-9EE3-36F4ECF14BE8}" type="sibTrans" cxnId="{DE2F353F-A7FB-9249-AC4E-A0AAD44E23A3}">
      <dgm:prSet/>
      <dgm:spPr/>
      <dgm:t>
        <a:bodyPr/>
        <a:lstStyle/>
        <a:p>
          <a:endParaRPr lang="en-US"/>
        </a:p>
      </dgm:t>
    </dgm:pt>
    <dgm:pt modelId="{05B02F01-4ECD-864B-B073-8F15C6A93A3D}" type="pres">
      <dgm:prSet presAssocID="{B9456218-14DB-3E4F-9E14-AAFA2A16B01A}" presName="diagram" presStyleCnt="0">
        <dgm:presLayoutVars>
          <dgm:dir/>
          <dgm:resizeHandles val="exact"/>
        </dgm:presLayoutVars>
      </dgm:prSet>
      <dgm:spPr/>
      <dgm:t>
        <a:bodyPr/>
        <a:lstStyle/>
        <a:p>
          <a:endParaRPr lang="en-US"/>
        </a:p>
      </dgm:t>
    </dgm:pt>
    <dgm:pt modelId="{D095A994-8F4E-BF46-BB85-9ACA1BCBCC1B}" type="pres">
      <dgm:prSet presAssocID="{E2EA46F7-2DFF-824D-86C3-79BD07172FEB}" presName="node" presStyleLbl="node1" presStyleIdx="0" presStyleCnt="4">
        <dgm:presLayoutVars>
          <dgm:bulletEnabled val="1"/>
        </dgm:presLayoutVars>
      </dgm:prSet>
      <dgm:spPr/>
      <dgm:t>
        <a:bodyPr/>
        <a:lstStyle/>
        <a:p>
          <a:endParaRPr lang="en-US"/>
        </a:p>
      </dgm:t>
    </dgm:pt>
    <dgm:pt modelId="{37C953B4-9699-BC44-BF70-E48B10739625}" type="pres">
      <dgm:prSet presAssocID="{4E68E74D-ECFF-2A45-8146-4972E0E17472}" presName="sibTrans" presStyleCnt="0"/>
      <dgm:spPr/>
    </dgm:pt>
    <dgm:pt modelId="{EAA75F13-EE57-0A4C-8384-D1AF6EF2E7E6}" type="pres">
      <dgm:prSet presAssocID="{C5408CF7-81D3-4B4C-9ECA-9EDB5CF684A1}" presName="node" presStyleLbl="node1" presStyleIdx="1" presStyleCnt="4">
        <dgm:presLayoutVars>
          <dgm:bulletEnabled val="1"/>
        </dgm:presLayoutVars>
      </dgm:prSet>
      <dgm:spPr/>
      <dgm:t>
        <a:bodyPr/>
        <a:lstStyle/>
        <a:p>
          <a:endParaRPr lang="en-US"/>
        </a:p>
      </dgm:t>
    </dgm:pt>
    <dgm:pt modelId="{EA4DF194-960C-154F-9B87-3266341F2D71}" type="pres">
      <dgm:prSet presAssocID="{86AE394A-CD18-334C-901C-33941006D135}" presName="sibTrans" presStyleCnt="0"/>
      <dgm:spPr/>
    </dgm:pt>
    <dgm:pt modelId="{CDCE8838-E445-9841-8343-63178DB757A8}" type="pres">
      <dgm:prSet presAssocID="{AE44FD25-1D21-2B48-9139-194192063598}" presName="node" presStyleLbl="node1" presStyleIdx="2" presStyleCnt="4" custLinFactNeighborY="-1572">
        <dgm:presLayoutVars>
          <dgm:bulletEnabled val="1"/>
        </dgm:presLayoutVars>
      </dgm:prSet>
      <dgm:spPr/>
      <dgm:t>
        <a:bodyPr/>
        <a:lstStyle/>
        <a:p>
          <a:endParaRPr lang="en-US"/>
        </a:p>
      </dgm:t>
    </dgm:pt>
    <dgm:pt modelId="{7E97BD4B-3F36-0A45-85F4-D0DE3463D418}" type="pres">
      <dgm:prSet presAssocID="{4451FC69-8672-8E41-8E8C-7DAFEDD0B25D}" presName="sibTrans" presStyleCnt="0"/>
      <dgm:spPr/>
    </dgm:pt>
    <dgm:pt modelId="{5918419E-50CC-B44C-A596-161BA2003959}" type="pres">
      <dgm:prSet presAssocID="{9CBA39C2-75F8-6343-B551-D10C67A2FE48}" presName="node" presStyleLbl="node1" presStyleIdx="3" presStyleCnt="4">
        <dgm:presLayoutVars>
          <dgm:bulletEnabled val="1"/>
        </dgm:presLayoutVars>
      </dgm:prSet>
      <dgm:spPr/>
      <dgm:t>
        <a:bodyPr/>
        <a:lstStyle/>
        <a:p>
          <a:endParaRPr lang="en-US"/>
        </a:p>
      </dgm:t>
    </dgm:pt>
  </dgm:ptLst>
  <dgm:cxnLst>
    <dgm:cxn modelId="{634C129B-875A-3648-91A4-C1CEEC1B5BDD}" srcId="{B9456218-14DB-3E4F-9E14-AAFA2A16B01A}" destId="{C5408CF7-81D3-4B4C-9ECA-9EDB5CF684A1}" srcOrd="1" destOrd="0" parTransId="{F365718E-3AF0-414C-8600-EE4A07D40302}" sibTransId="{86AE394A-CD18-334C-901C-33941006D135}"/>
    <dgm:cxn modelId="{6F98986A-0BB8-3A44-AEBD-45AF50F47D02}" srcId="{B9456218-14DB-3E4F-9E14-AAFA2A16B01A}" destId="{E2EA46F7-2DFF-824D-86C3-79BD07172FEB}" srcOrd="0" destOrd="0" parTransId="{2DF0CACD-B1B1-7843-9F43-E8EE6DF63F92}" sibTransId="{4E68E74D-ECFF-2A45-8146-4972E0E17472}"/>
    <dgm:cxn modelId="{C8317D10-BA88-3B4C-84D1-8DDB2CDF0E08}" type="presOf" srcId="{B9456218-14DB-3E4F-9E14-AAFA2A16B01A}" destId="{05B02F01-4ECD-864B-B073-8F15C6A93A3D}" srcOrd="0" destOrd="0" presId="urn:microsoft.com/office/officeart/2005/8/layout/default"/>
    <dgm:cxn modelId="{8D3C5A15-A6D2-9441-9671-0BEAD83EA400}" type="presOf" srcId="{9CBA39C2-75F8-6343-B551-D10C67A2FE48}" destId="{5918419E-50CC-B44C-A596-161BA2003959}" srcOrd="0" destOrd="0" presId="urn:microsoft.com/office/officeart/2005/8/layout/default"/>
    <dgm:cxn modelId="{A6FB3EEE-340E-3B4C-83F1-64263828194F}" type="presOf" srcId="{C5408CF7-81D3-4B4C-9ECA-9EDB5CF684A1}" destId="{EAA75F13-EE57-0A4C-8384-D1AF6EF2E7E6}" srcOrd="0" destOrd="0" presId="urn:microsoft.com/office/officeart/2005/8/layout/default"/>
    <dgm:cxn modelId="{EE4753DB-6C3A-F64E-8FC1-4FA662D2C92A}" type="presOf" srcId="{AE44FD25-1D21-2B48-9139-194192063598}" destId="{CDCE8838-E445-9841-8343-63178DB757A8}" srcOrd="0" destOrd="0" presId="urn:microsoft.com/office/officeart/2005/8/layout/default"/>
    <dgm:cxn modelId="{DE2F353F-A7FB-9249-AC4E-A0AAD44E23A3}" srcId="{B9456218-14DB-3E4F-9E14-AAFA2A16B01A}" destId="{9CBA39C2-75F8-6343-B551-D10C67A2FE48}" srcOrd="3" destOrd="0" parTransId="{A8DD94CB-48D3-5142-A05E-12D33192C237}" sibTransId="{0B3AD9C8-45CB-2F47-9EE3-36F4ECF14BE8}"/>
    <dgm:cxn modelId="{7E449934-8063-CF49-930A-44B441D14086}" type="presOf" srcId="{E2EA46F7-2DFF-824D-86C3-79BD07172FEB}" destId="{D095A994-8F4E-BF46-BB85-9ACA1BCBCC1B}" srcOrd="0" destOrd="0" presId="urn:microsoft.com/office/officeart/2005/8/layout/default"/>
    <dgm:cxn modelId="{4D228A27-E3AB-5A4F-BDB8-DF0CA2382ACB}" srcId="{B9456218-14DB-3E4F-9E14-AAFA2A16B01A}" destId="{AE44FD25-1D21-2B48-9139-194192063598}" srcOrd="2" destOrd="0" parTransId="{192C8324-5D2B-6141-9163-0C47537C89B9}" sibTransId="{4451FC69-8672-8E41-8E8C-7DAFEDD0B25D}"/>
    <dgm:cxn modelId="{0A257A62-4E1C-4143-ABA4-17609CC739F3}" type="presParOf" srcId="{05B02F01-4ECD-864B-B073-8F15C6A93A3D}" destId="{D095A994-8F4E-BF46-BB85-9ACA1BCBCC1B}" srcOrd="0" destOrd="0" presId="urn:microsoft.com/office/officeart/2005/8/layout/default"/>
    <dgm:cxn modelId="{A8F92945-62CB-0140-9BCF-B8BC5F35FA3D}" type="presParOf" srcId="{05B02F01-4ECD-864B-B073-8F15C6A93A3D}" destId="{37C953B4-9699-BC44-BF70-E48B10739625}" srcOrd="1" destOrd="0" presId="urn:microsoft.com/office/officeart/2005/8/layout/default"/>
    <dgm:cxn modelId="{76A9A29C-A28A-7548-86E5-A9502E29A2CA}" type="presParOf" srcId="{05B02F01-4ECD-864B-B073-8F15C6A93A3D}" destId="{EAA75F13-EE57-0A4C-8384-D1AF6EF2E7E6}" srcOrd="2" destOrd="0" presId="urn:microsoft.com/office/officeart/2005/8/layout/default"/>
    <dgm:cxn modelId="{3A376634-47F0-3F42-81EE-D6078DB922F7}" type="presParOf" srcId="{05B02F01-4ECD-864B-B073-8F15C6A93A3D}" destId="{EA4DF194-960C-154F-9B87-3266341F2D71}" srcOrd="3" destOrd="0" presId="urn:microsoft.com/office/officeart/2005/8/layout/default"/>
    <dgm:cxn modelId="{C4115BB5-6073-8E43-85AB-25BD57D775EC}" type="presParOf" srcId="{05B02F01-4ECD-864B-B073-8F15C6A93A3D}" destId="{CDCE8838-E445-9841-8343-63178DB757A8}" srcOrd="4" destOrd="0" presId="urn:microsoft.com/office/officeart/2005/8/layout/default"/>
    <dgm:cxn modelId="{CF10D2CB-8856-5845-823D-EEB4D3CA7EEE}" type="presParOf" srcId="{05B02F01-4ECD-864B-B073-8F15C6A93A3D}" destId="{7E97BD4B-3F36-0A45-85F4-D0DE3463D418}" srcOrd="5" destOrd="0" presId="urn:microsoft.com/office/officeart/2005/8/layout/default"/>
    <dgm:cxn modelId="{BDC23F92-A563-C342-B664-A665BEB47074}" type="presParOf" srcId="{05B02F01-4ECD-864B-B073-8F15C6A93A3D}" destId="{5918419E-50CC-B44C-A596-161BA200395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456218-14DB-3E4F-9E14-AAFA2A16B01A}"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2EA46F7-2DFF-824D-86C3-79BD07172FEB}">
      <dgm:prSet phldrT="[Text]"/>
      <dgm:spPr/>
      <dgm:t>
        <a:bodyPr/>
        <a:lstStyle/>
        <a:p>
          <a:r>
            <a:rPr lang="en-US" dirty="0"/>
            <a:t>baseline assessments</a:t>
          </a:r>
        </a:p>
      </dgm:t>
    </dgm:pt>
    <dgm:pt modelId="{2DF0CACD-B1B1-7843-9F43-E8EE6DF63F92}" type="parTrans" cxnId="{6F98986A-0BB8-3A44-AEBD-45AF50F47D02}">
      <dgm:prSet/>
      <dgm:spPr/>
      <dgm:t>
        <a:bodyPr/>
        <a:lstStyle/>
        <a:p>
          <a:endParaRPr lang="en-US"/>
        </a:p>
      </dgm:t>
    </dgm:pt>
    <dgm:pt modelId="{4E68E74D-ECFF-2A45-8146-4972E0E17472}" type="sibTrans" cxnId="{6F98986A-0BB8-3A44-AEBD-45AF50F47D02}">
      <dgm:prSet/>
      <dgm:spPr/>
      <dgm:t>
        <a:bodyPr/>
        <a:lstStyle/>
        <a:p>
          <a:endParaRPr lang="en-US"/>
        </a:p>
      </dgm:t>
    </dgm:pt>
    <dgm:pt modelId="{C5408CF7-81D3-4B4C-9ECA-9EDB5CF684A1}">
      <dgm:prSet phldrT="[Text]"/>
      <dgm:spPr/>
      <dgm:t>
        <a:bodyPr/>
        <a:lstStyle/>
        <a:p>
          <a:r>
            <a:rPr lang="en-US" dirty="0"/>
            <a:t>progress monitoring events</a:t>
          </a:r>
        </a:p>
      </dgm:t>
    </dgm:pt>
    <dgm:pt modelId="{F365718E-3AF0-414C-8600-EE4A07D40302}" type="parTrans" cxnId="{634C129B-875A-3648-91A4-C1CEEC1B5BDD}">
      <dgm:prSet/>
      <dgm:spPr/>
      <dgm:t>
        <a:bodyPr/>
        <a:lstStyle/>
        <a:p>
          <a:endParaRPr lang="en-US"/>
        </a:p>
      </dgm:t>
    </dgm:pt>
    <dgm:pt modelId="{86AE394A-CD18-334C-901C-33941006D135}" type="sibTrans" cxnId="{634C129B-875A-3648-91A4-C1CEEC1B5BDD}">
      <dgm:prSet/>
      <dgm:spPr/>
      <dgm:t>
        <a:bodyPr/>
        <a:lstStyle/>
        <a:p>
          <a:endParaRPr lang="en-US"/>
        </a:p>
      </dgm:t>
    </dgm:pt>
    <dgm:pt modelId="{AE44FD25-1D21-2B48-9139-194192063598}">
      <dgm:prSet phldrT="[Text]"/>
      <dgm:spPr/>
      <dgm:t>
        <a:bodyPr/>
        <a:lstStyle/>
        <a:p>
          <a:r>
            <a:rPr lang="en-US" dirty="0"/>
            <a:t>benchmarks or interim assessments</a:t>
          </a:r>
        </a:p>
      </dgm:t>
    </dgm:pt>
    <dgm:pt modelId="{192C8324-5D2B-6141-9163-0C47537C89B9}" type="parTrans" cxnId="{4D228A27-E3AB-5A4F-BDB8-DF0CA2382ACB}">
      <dgm:prSet/>
      <dgm:spPr/>
      <dgm:t>
        <a:bodyPr/>
        <a:lstStyle/>
        <a:p>
          <a:endParaRPr lang="en-US"/>
        </a:p>
      </dgm:t>
    </dgm:pt>
    <dgm:pt modelId="{4451FC69-8672-8E41-8E8C-7DAFEDD0B25D}" type="sibTrans" cxnId="{4D228A27-E3AB-5A4F-BDB8-DF0CA2382ACB}">
      <dgm:prSet/>
      <dgm:spPr/>
      <dgm:t>
        <a:bodyPr/>
        <a:lstStyle/>
        <a:p>
          <a:endParaRPr lang="en-US"/>
        </a:p>
      </dgm:t>
    </dgm:pt>
    <dgm:pt modelId="{9CBA39C2-75F8-6343-B551-D10C67A2FE48}">
      <dgm:prSet phldrT="[Text]"/>
      <dgm:spPr/>
      <dgm:t>
        <a:bodyPr/>
        <a:lstStyle/>
        <a:p>
          <a:r>
            <a:rPr lang="en-US" dirty="0"/>
            <a:t>intended predictors of spring performance</a:t>
          </a:r>
        </a:p>
      </dgm:t>
    </dgm:pt>
    <dgm:pt modelId="{A8DD94CB-48D3-5142-A05E-12D33192C237}" type="parTrans" cxnId="{DE2F353F-A7FB-9249-AC4E-A0AAD44E23A3}">
      <dgm:prSet/>
      <dgm:spPr/>
      <dgm:t>
        <a:bodyPr/>
        <a:lstStyle/>
        <a:p>
          <a:endParaRPr lang="en-US"/>
        </a:p>
      </dgm:t>
    </dgm:pt>
    <dgm:pt modelId="{0B3AD9C8-45CB-2F47-9EE3-36F4ECF14BE8}" type="sibTrans" cxnId="{DE2F353F-A7FB-9249-AC4E-A0AAD44E23A3}">
      <dgm:prSet/>
      <dgm:spPr/>
      <dgm:t>
        <a:bodyPr/>
        <a:lstStyle/>
        <a:p>
          <a:endParaRPr lang="en-US"/>
        </a:p>
      </dgm:t>
    </dgm:pt>
    <dgm:pt modelId="{05B02F01-4ECD-864B-B073-8F15C6A93A3D}" type="pres">
      <dgm:prSet presAssocID="{B9456218-14DB-3E4F-9E14-AAFA2A16B01A}" presName="diagram" presStyleCnt="0">
        <dgm:presLayoutVars>
          <dgm:dir/>
          <dgm:resizeHandles val="exact"/>
        </dgm:presLayoutVars>
      </dgm:prSet>
      <dgm:spPr/>
      <dgm:t>
        <a:bodyPr/>
        <a:lstStyle/>
        <a:p>
          <a:endParaRPr lang="en-US"/>
        </a:p>
      </dgm:t>
    </dgm:pt>
    <dgm:pt modelId="{D095A994-8F4E-BF46-BB85-9ACA1BCBCC1B}" type="pres">
      <dgm:prSet presAssocID="{E2EA46F7-2DFF-824D-86C3-79BD07172FEB}" presName="node" presStyleLbl="node1" presStyleIdx="0" presStyleCnt="4">
        <dgm:presLayoutVars>
          <dgm:bulletEnabled val="1"/>
        </dgm:presLayoutVars>
      </dgm:prSet>
      <dgm:spPr/>
      <dgm:t>
        <a:bodyPr/>
        <a:lstStyle/>
        <a:p>
          <a:endParaRPr lang="en-US"/>
        </a:p>
      </dgm:t>
    </dgm:pt>
    <dgm:pt modelId="{37C953B4-9699-BC44-BF70-E48B10739625}" type="pres">
      <dgm:prSet presAssocID="{4E68E74D-ECFF-2A45-8146-4972E0E17472}" presName="sibTrans" presStyleCnt="0"/>
      <dgm:spPr/>
    </dgm:pt>
    <dgm:pt modelId="{EAA75F13-EE57-0A4C-8384-D1AF6EF2E7E6}" type="pres">
      <dgm:prSet presAssocID="{C5408CF7-81D3-4B4C-9ECA-9EDB5CF684A1}" presName="node" presStyleLbl="node1" presStyleIdx="1" presStyleCnt="4">
        <dgm:presLayoutVars>
          <dgm:bulletEnabled val="1"/>
        </dgm:presLayoutVars>
      </dgm:prSet>
      <dgm:spPr/>
      <dgm:t>
        <a:bodyPr/>
        <a:lstStyle/>
        <a:p>
          <a:endParaRPr lang="en-US"/>
        </a:p>
      </dgm:t>
    </dgm:pt>
    <dgm:pt modelId="{EA4DF194-960C-154F-9B87-3266341F2D71}" type="pres">
      <dgm:prSet presAssocID="{86AE394A-CD18-334C-901C-33941006D135}" presName="sibTrans" presStyleCnt="0"/>
      <dgm:spPr/>
    </dgm:pt>
    <dgm:pt modelId="{CDCE8838-E445-9841-8343-63178DB757A8}" type="pres">
      <dgm:prSet presAssocID="{AE44FD25-1D21-2B48-9139-194192063598}" presName="node" presStyleLbl="node1" presStyleIdx="2" presStyleCnt="4" custLinFactNeighborY="-1572">
        <dgm:presLayoutVars>
          <dgm:bulletEnabled val="1"/>
        </dgm:presLayoutVars>
      </dgm:prSet>
      <dgm:spPr/>
      <dgm:t>
        <a:bodyPr/>
        <a:lstStyle/>
        <a:p>
          <a:endParaRPr lang="en-US"/>
        </a:p>
      </dgm:t>
    </dgm:pt>
    <dgm:pt modelId="{7E97BD4B-3F36-0A45-85F4-D0DE3463D418}" type="pres">
      <dgm:prSet presAssocID="{4451FC69-8672-8E41-8E8C-7DAFEDD0B25D}" presName="sibTrans" presStyleCnt="0"/>
      <dgm:spPr/>
    </dgm:pt>
    <dgm:pt modelId="{5918419E-50CC-B44C-A596-161BA2003959}" type="pres">
      <dgm:prSet presAssocID="{9CBA39C2-75F8-6343-B551-D10C67A2FE48}" presName="node" presStyleLbl="node1" presStyleIdx="3" presStyleCnt="4">
        <dgm:presLayoutVars>
          <dgm:bulletEnabled val="1"/>
        </dgm:presLayoutVars>
      </dgm:prSet>
      <dgm:spPr/>
      <dgm:t>
        <a:bodyPr/>
        <a:lstStyle/>
        <a:p>
          <a:endParaRPr lang="en-US"/>
        </a:p>
      </dgm:t>
    </dgm:pt>
  </dgm:ptLst>
  <dgm:cxnLst>
    <dgm:cxn modelId="{634C129B-875A-3648-91A4-C1CEEC1B5BDD}" srcId="{B9456218-14DB-3E4F-9E14-AAFA2A16B01A}" destId="{C5408CF7-81D3-4B4C-9ECA-9EDB5CF684A1}" srcOrd="1" destOrd="0" parTransId="{F365718E-3AF0-414C-8600-EE4A07D40302}" sibTransId="{86AE394A-CD18-334C-901C-33941006D135}"/>
    <dgm:cxn modelId="{6F98986A-0BB8-3A44-AEBD-45AF50F47D02}" srcId="{B9456218-14DB-3E4F-9E14-AAFA2A16B01A}" destId="{E2EA46F7-2DFF-824D-86C3-79BD07172FEB}" srcOrd="0" destOrd="0" parTransId="{2DF0CACD-B1B1-7843-9F43-E8EE6DF63F92}" sibTransId="{4E68E74D-ECFF-2A45-8146-4972E0E17472}"/>
    <dgm:cxn modelId="{C8317D10-BA88-3B4C-84D1-8DDB2CDF0E08}" type="presOf" srcId="{B9456218-14DB-3E4F-9E14-AAFA2A16B01A}" destId="{05B02F01-4ECD-864B-B073-8F15C6A93A3D}" srcOrd="0" destOrd="0" presId="urn:microsoft.com/office/officeart/2005/8/layout/default"/>
    <dgm:cxn modelId="{8D3C5A15-A6D2-9441-9671-0BEAD83EA400}" type="presOf" srcId="{9CBA39C2-75F8-6343-B551-D10C67A2FE48}" destId="{5918419E-50CC-B44C-A596-161BA2003959}" srcOrd="0" destOrd="0" presId="urn:microsoft.com/office/officeart/2005/8/layout/default"/>
    <dgm:cxn modelId="{A6FB3EEE-340E-3B4C-83F1-64263828194F}" type="presOf" srcId="{C5408CF7-81D3-4B4C-9ECA-9EDB5CF684A1}" destId="{EAA75F13-EE57-0A4C-8384-D1AF6EF2E7E6}" srcOrd="0" destOrd="0" presId="urn:microsoft.com/office/officeart/2005/8/layout/default"/>
    <dgm:cxn modelId="{EE4753DB-6C3A-F64E-8FC1-4FA662D2C92A}" type="presOf" srcId="{AE44FD25-1D21-2B48-9139-194192063598}" destId="{CDCE8838-E445-9841-8343-63178DB757A8}" srcOrd="0" destOrd="0" presId="urn:microsoft.com/office/officeart/2005/8/layout/default"/>
    <dgm:cxn modelId="{DE2F353F-A7FB-9249-AC4E-A0AAD44E23A3}" srcId="{B9456218-14DB-3E4F-9E14-AAFA2A16B01A}" destId="{9CBA39C2-75F8-6343-B551-D10C67A2FE48}" srcOrd="3" destOrd="0" parTransId="{A8DD94CB-48D3-5142-A05E-12D33192C237}" sibTransId="{0B3AD9C8-45CB-2F47-9EE3-36F4ECF14BE8}"/>
    <dgm:cxn modelId="{7E449934-8063-CF49-930A-44B441D14086}" type="presOf" srcId="{E2EA46F7-2DFF-824D-86C3-79BD07172FEB}" destId="{D095A994-8F4E-BF46-BB85-9ACA1BCBCC1B}" srcOrd="0" destOrd="0" presId="urn:microsoft.com/office/officeart/2005/8/layout/default"/>
    <dgm:cxn modelId="{4D228A27-E3AB-5A4F-BDB8-DF0CA2382ACB}" srcId="{B9456218-14DB-3E4F-9E14-AAFA2A16B01A}" destId="{AE44FD25-1D21-2B48-9139-194192063598}" srcOrd="2" destOrd="0" parTransId="{192C8324-5D2B-6141-9163-0C47537C89B9}" sibTransId="{4451FC69-8672-8E41-8E8C-7DAFEDD0B25D}"/>
    <dgm:cxn modelId="{0A257A62-4E1C-4143-ABA4-17609CC739F3}" type="presParOf" srcId="{05B02F01-4ECD-864B-B073-8F15C6A93A3D}" destId="{D095A994-8F4E-BF46-BB85-9ACA1BCBCC1B}" srcOrd="0" destOrd="0" presId="urn:microsoft.com/office/officeart/2005/8/layout/default"/>
    <dgm:cxn modelId="{A8F92945-62CB-0140-9BCF-B8BC5F35FA3D}" type="presParOf" srcId="{05B02F01-4ECD-864B-B073-8F15C6A93A3D}" destId="{37C953B4-9699-BC44-BF70-E48B10739625}" srcOrd="1" destOrd="0" presId="urn:microsoft.com/office/officeart/2005/8/layout/default"/>
    <dgm:cxn modelId="{76A9A29C-A28A-7548-86E5-A9502E29A2CA}" type="presParOf" srcId="{05B02F01-4ECD-864B-B073-8F15C6A93A3D}" destId="{EAA75F13-EE57-0A4C-8384-D1AF6EF2E7E6}" srcOrd="2" destOrd="0" presId="urn:microsoft.com/office/officeart/2005/8/layout/default"/>
    <dgm:cxn modelId="{3A376634-47F0-3F42-81EE-D6078DB922F7}" type="presParOf" srcId="{05B02F01-4ECD-864B-B073-8F15C6A93A3D}" destId="{EA4DF194-960C-154F-9B87-3266341F2D71}" srcOrd="3" destOrd="0" presId="urn:microsoft.com/office/officeart/2005/8/layout/default"/>
    <dgm:cxn modelId="{C4115BB5-6073-8E43-85AB-25BD57D775EC}" type="presParOf" srcId="{05B02F01-4ECD-864B-B073-8F15C6A93A3D}" destId="{CDCE8838-E445-9841-8343-63178DB757A8}" srcOrd="4" destOrd="0" presId="urn:microsoft.com/office/officeart/2005/8/layout/default"/>
    <dgm:cxn modelId="{CF10D2CB-8856-5845-823D-EEB4D3CA7EEE}" type="presParOf" srcId="{05B02F01-4ECD-864B-B073-8F15C6A93A3D}" destId="{7E97BD4B-3F36-0A45-85F4-D0DE3463D418}" srcOrd="5" destOrd="0" presId="urn:microsoft.com/office/officeart/2005/8/layout/default"/>
    <dgm:cxn modelId="{BDC23F92-A563-C342-B664-A665BEB47074}" type="presParOf" srcId="{05B02F01-4ECD-864B-B073-8F15C6A93A3D}" destId="{5918419E-50CC-B44C-A596-161BA200395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194160-49E7-6547-ACC8-49A936B3602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8F0941E-3943-A54A-9507-07F24257848D}">
      <dgm:prSet phldrT="[Text]" custT="1"/>
      <dgm:spPr/>
      <dgm:t>
        <a:bodyPr/>
        <a:lstStyle/>
        <a:p>
          <a:r>
            <a:rPr lang="en-US" sz="2200" dirty="0"/>
            <a:t>are secure </a:t>
          </a:r>
        </a:p>
        <a:p>
          <a:r>
            <a:rPr lang="en-US" sz="1800" dirty="0"/>
            <a:t>(test security guidelines apply) </a:t>
          </a:r>
        </a:p>
      </dgm:t>
    </dgm:pt>
    <dgm:pt modelId="{083DEC65-6775-544C-913A-AA31C1A76AB5}" type="parTrans" cxnId="{587D3A3B-01BC-9042-B4A5-9FB52DA179A4}">
      <dgm:prSet/>
      <dgm:spPr/>
      <dgm:t>
        <a:bodyPr/>
        <a:lstStyle/>
        <a:p>
          <a:endParaRPr lang="en-US"/>
        </a:p>
      </dgm:t>
    </dgm:pt>
    <dgm:pt modelId="{1416855B-6688-4547-BC07-BB505A766D31}" type="sibTrans" cxnId="{587D3A3B-01BC-9042-B4A5-9FB52DA179A4}">
      <dgm:prSet/>
      <dgm:spPr/>
      <dgm:t>
        <a:bodyPr/>
        <a:lstStyle/>
        <a:p>
          <a:endParaRPr lang="en-US"/>
        </a:p>
      </dgm:t>
    </dgm:pt>
    <dgm:pt modelId="{D03C7F11-CF73-3648-81CC-7ABDF454AAFA}">
      <dgm:prSet phldrT="[Text]"/>
      <dgm:spPr/>
      <dgm:t>
        <a:bodyPr/>
        <a:lstStyle/>
        <a:p>
          <a:r>
            <a:rPr lang="en-US" dirty="0"/>
            <a:t>are administered in Kite® Student Portal</a:t>
          </a:r>
        </a:p>
      </dgm:t>
    </dgm:pt>
    <dgm:pt modelId="{A9DCB86F-E3BC-7243-A8F9-D0FC1B4697F1}" type="parTrans" cxnId="{B61C5A8E-1945-0544-B800-FB2A98E1AFB1}">
      <dgm:prSet/>
      <dgm:spPr/>
      <dgm:t>
        <a:bodyPr/>
        <a:lstStyle/>
        <a:p>
          <a:endParaRPr lang="en-US"/>
        </a:p>
      </dgm:t>
    </dgm:pt>
    <dgm:pt modelId="{AD6ACBAE-3BE4-9340-A44C-C5BEB7D0A925}" type="sibTrans" cxnId="{B61C5A8E-1945-0544-B800-FB2A98E1AFB1}">
      <dgm:prSet/>
      <dgm:spPr/>
      <dgm:t>
        <a:bodyPr/>
        <a:lstStyle/>
        <a:p>
          <a:endParaRPr lang="en-US"/>
        </a:p>
      </dgm:t>
    </dgm:pt>
    <dgm:pt modelId="{CC34B9F1-C856-754D-8212-2F85B47AECDF}">
      <dgm:prSet phldrT="[Text]"/>
      <dgm:spPr/>
      <dgm:t>
        <a:bodyPr/>
        <a:lstStyle/>
        <a:p>
          <a:r>
            <a:rPr lang="en-US" dirty="0"/>
            <a:t>are based on the Essential Elements and linkage levels</a:t>
          </a:r>
        </a:p>
      </dgm:t>
    </dgm:pt>
    <dgm:pt modelId="{32D0D617-962B-4F4A-B5DC-042CE54929ED}" type="parTrans" cxnId="{3339872E-ED7A-D544-ABD5-0E840D9C31C2}">
      <dgm:prSet/>
      <dgm:spPr/>
      <dgm:t>
        <a:bodyPr/>
        <a:lstStyle/>
        <a:p>
          <a:endParaRPr lang="en-US"/>
        </a:p>
      </dgm:t>
    </dgm:pt>
    <dgm:pt modelId="{CDFE4379-7466-A145-A58B-5066CEBC8DE5}" type="sibTrans" cxnId="{3339872E-ED7A-D544-ABD5-0E840D9C31C2}">
      <dgm:prSet/>
      <dgm:spPr/>
      <dgm:t>
        <a:bodyPr/>
        <a:lstStyle/>
        <a:p>
          <a:endParaRPr lang="en-US"/>
        </a:p>
      </dgm:t>
    </dgm:pt>
    <dgm:pt modelId="{91C1751F-A17D-F24D-A4B2-4F5B04766ED7}">
      <dgm:prSet phldrT="[Text]"/>
      <dgm:spPr/>
      <dgm:t>
        <a:bodyPr/>
        <a:lstStyle/>
        <a:p>
          <a:r>
            <a:rPr lang="en-US" dirty="0"/>
            <a:t>have the same item and testlet types</a:t>
          </a:r>
        </a:p>
      </dgm:t>
    </dgm:pt>
    <dgm:pt modelId="{38E532F8-BAFC-D74A-B4B3-0CF69809D1CE}" type="parTrans" cxnId="{00D604E2-0AD2-A242-A605-DA0E693C9148}">
      <dgm:prSet/>
      <dgm:spPr/>
      <dgm:t>
        <a:bodyPr/>
        <a:lstStyle/>
        <a:p>
          <a:endParaRPr lang="en-US"/>
        </a:p>
      </dgm:t>
    </dgm:pt>
    <dgm:pt modelId="{C5D3CEC1-C787-DE45-813A-B664205AE542}" type="sibTrans" cxnId="{00D604E2-0AD2-A242-A605-DA0E693C9148}">
      <dgm:prSet/>
      <dgm:spPr/>
      <dgm:t>
        <a:bodyPr/>
        <a:lstStyle/>
        <a:p>
          <a:endParaRPr lang="en-US"/>
        </a:p>
      </dgm:t>
    </dgm:pt>
    <dgm:pt modelId="{6479249E-9537-9845-ABDF-22AEB1BBC733}">
      <dgm:prSet phldrT="[Text]" custT="1"/>
      <dgm:spPr/>
      <dgm:t>
        <a:bodyPr/>
        <a:lstStyle/>
        <a:p>
          <a:r>
            <a:rPr lang="en-US" sz="2200" dirty="0"/>
            <a:t>have Testlet Information Pages </a:t>
          </a:r>
          <a:r>
            <a:rPr lang="en-US" sz="1800" dirty="0"/>
            <a:t>(TIPs)</a:t>
          </a:r>
        </a:p>
      </dgm:t>
    </dgm:pt>
    <dgm:pt modelId="{9730C480-BCE7-EF47-B51C-8BF934C516EF}" type="parTrans" cxnId="{E681D18D-DAB3-5845-B5F9-AAFC34BF7263}">
      <dgm:prSet/>
      <dgm:spPr/>
      <dgm:t>
        <a:bodyPr/>
        <a:lstStyle/>
        <a:p>
          <a:endParaRPr lang="en-US"/>
        </a:p>
      </dgm:t>
    </dgm:pt>
    <dgm:pt modelId="{BDEDEB44-7184-A84A-85BC-D0E8E385FD62}" type="sibTrans" cxnId="{E681D18D-DAB3-5845-B5F9-AAFC34BF7263}">
      <dgm:prSet/>
      <dgm:spPr/>
      <dgm:t>
        <a:bodyPr/>
        <a:lstStyle/>
        <a:p>
          <a:endParaRPr lang="en-US"/>
        </a:p>
      </dgm:t>
    </dgm:pt>
    <dgm:pt modelId="{9A4F1483-FA57-4741-A60E-9067A8DE3375}">
      <dgm:prSet phldrT="[Text]"/>
      <dgm:spPr/>
      <dgm:t>
        <a:bodyPr/>
        <a:lstStyle/>
        <a:p>
          <a:r>
            <a:rPr lang="en-US" dirty="0"/>
            <a:t>involve the same administration procedures</a:t>
          </a:r>
        </a:p>
      </dgm:t>
    </dgm:pt>
    <dgm:pt modelId="{B208F0B1-A7E6-2C4A-AE04-E9A6AA5E7694}" type="parTrans" cxnId="{40D3705C-7A39-C045-AA06-F47FBB75F49C}">
      <dgm:prSet/>
      <dgm:spPr/>
      <dgm:t>
        <a:bodyPr/>
        <a:lstStyle/>
        <a:p>
          <a:endParaRPr lang="en-US"/>
        </a:p>
      </dgm:t>
    </dgm:pt>
    <dgm:pt modelId="{2AF492EB-E219-4F46-ACCC-225A042FB9E7}" type="sibTrans" cxnId="{40D3705C-7A39-C045-AA06-F47FBB75F49C}">
      <dgm:prSet/>
      <dgm:spPr/>
      <dgm:t>
        <a:bodyPr/>
        <a:lstStyle/>
        <a:p>
          <a:endParaRPr lang="en-US"/>
        </a:p>
      </dgm:t>
    </dgm:pt>
    <dgm:pt modelId="{61BE1EB2-0F8B-4740-9CB8-08925A42B8A4}">
      <dgm:prSet phldrT="[Text]" custT="1"/>
      <dgm:spPr/>
      <dgm:t>
        <a:bodyPr/>
        <a:lstStyle/>
        <a:p>
          <a:r>
            <a:rPr lang="en-US" sz="2000" dirty="0"/>
            <a:t>assess a single Essential Element per testlet </a:t>
          </a:r>
        </a:p>
        <a:p>
          <a:r>
            <a:rPr lang="en-US" sz="1200" dirty="0"/>
            <a:t>(with the exception of writing)</a:t>
          </a:r>
        </a:p>
      </dgm:t>
    </dgm:pt>
    <dgm:pt modelId="{E22DE677-B46B-424D-929A-C22F00B9C672}" type="parTrans" cxnId="{8994FBE8-DDE3-5E4E-AFB6-B4EDE2A1389C}">
      <dgm:prSet/>
      <dgm:spPr/>
      <dgm:t>
        <a:bodyPr/>
        <a:lstStyle/>
        <a:p>
          <a:endParaRPr lang="en-US"/>
        </a:p>
      </dgm:t>
    </dgm:pt>
    <dgm:pt modelId="{7EE07836-8EF4-4A46-9574-BE09310ADD01}" type="sibTrans" cxnId="{8994FBE8-DDE3-5E4E-AFB6-B4EDE2A1389C}">
      <dgm:prSet/>
      <dgm:spPr/>
      <dgm:t>
        <a:bodyPr/>
        <a:lstStyle/>
        <a:p>
          <a:endParaRPr lang="en-US"/>
        </a:p>
      </dgm:t>
    </dgm:pt>
    <dgm:pt modelId="{DA1E9D79-17CB-5E45-AF6A-FCD10C1A66FB}">
      <dgm:prSet phldrT="[Text]"/>
      <dgm:spPr/>
      <dgm:t>
        <a:bodyPr/>
        <a:lstStyle/>
        <a:p>
          <a:r>
            <a:rPr lang="en-US" dirty="0"/>
            <a:t>use the same kinds of materials</a:t>
          </a:r>
        </a:p>
      </dgm:t>
    </dgm:pt>
    <dgm:pt modelId="{0B848671-06D6-EB45-BE5A-7082B0697970}" type="parTrans" cxnId="{A8082AC4-9A81-C44B-BE99-00048CF3AC6E}">
      <dgm:prSet/>
      <dgm:spPr/>
      <dgm:t>
        <a:bodyPr/>
        <a:lstStyle/>
        <a:p>
          <a:endParaRPr lang="en-US"/>
        </a:p>
      </dgm:t>
    </dgm:pt>
    <dgm:pt modelId="{E003D6B3-06E9-8C4D-A47A-B71E0280BCFD}" type="sibTrans" cxnId="{A8082AC4-9A81-C44B-BE99-00048CF3AC6E}">
      <dgm:prSet/>
      <dgm:spPr/>
      <dgm:t>
        <a:bodyPr/>
        <a:lstStyle/>
        <a:p>
          <a:endParaRPr lang="en-US"/>
        </a:p>
      </dgm:t>
    </dgm:pt>
    <dgm:pt modelId="{9A5D1850-D2B2-D64F-8958-38461A3A0919}" type="pres">
      <dgm:prSet presAssocID="{DD194160-49E7-6547-ACC8-49A936B3602C}" presName="diagram" presStyleCnt="0">
        <dgm:presLayoutVars>
          <dgm:dir/>
          <dgm:resizeHandles val="exact"/>
        </dgm:presLayoutVars>
      </dgm:prSet>
      <dgm:spPr/>
      <dgm:t>
        <a:bodyPr/>
        <a:lstStyle/>
        <a:p>
          <a:endParaRPr lang="en-US"/>
        </a:p>
      </dgm:t>
    </dgm:pt>
    <dgm:pt modelId="{D5194C2B-F947-644D-8E3C-801958424F6B}" type="pres">
      <dgm:prSet presAssocID="{38F0941E-3943-A54A-9507-07F24257848D}" presName="node" presStyleLbl="node1" presStyleIdx="0" presStyleCnt="8">
        <dgm:presLayoutVars>
          <dgm:bulletEnabled val="1"/>
        </dgm:presLayoutVars>
      </dgm:prSet>
      <dgm:spPr/>
      <dgm:t>
        <a:bodyPr/>
        <a:lstStyle/>
        <a:p>
          <a:endParaRPr lang="en-US"/>
        </a:p>
      </dgm:t>
    </dgm:pt>
    <dgm:pt modelId="{DCBA6D08-356B-8946-8A9F-617B612088DF}" type="pres">
      <dgm:prSet presAssocID="{1416855B-6688-4547-BC07-BB505A766D31}" presName="sibTrans" presStyleCnt="0"/>
      <dgm:spPr/>
    </dgm:pt>
    <dgm:pt modelId="{E4AE4ACA-09D6-7640-AC94-0978D2677026}" type="pres">
      <dgm:prSet presAssocID="{D03C7F11-CF73-3648-81CC-7ABDF454AAFA}" presName="node" presStyleLbl="node1" presStyleIdx="1" presStyleCnt="8">
        <dgm:presLayoutVars>
          <dgm:bulletEnabled val="1"/>
        </dgm:presLayoutVars>
      </dgm:prSet>
      <dgm:spPr/>
      <dgm:t>
        <a:bodyPr/>
        <a:lstStyle/>
        <a:p>
          <a:endParaRPr lang="en-US"/>
        </a:p>
      </dgm:t>
    </dgm:pt>
    <dgm:pt modelId="{D2C083A3-F6F5-A44F-9ED6-1C6D967AED73}" type="pres">
      <dgm:prSet presAssocID="{AD6ACBAE-3BE4-9340-A44C-C5BEB7D0A925}" presName="sibTrans" presStyleCnt="0"/>
      <dgm:spPr/>
    </dgm:pt>
    <dgm:pt modelId="{28929D90-AE4D-B744-A42C-6C611397A00C}" type="pres">
      <dgm:prSet presAssocID="{CC34B9F1-C856-754D-8212-2F85B47AECDF}" presName="node" presStyleLbl="node1" presStyleIdx="2" presStyleCnt="8">
        <dgm:presLayoutVars>
          <dgm:bulletEnabled val="1"/>
        </dgm:presLayoutVars>
      </dgm:prSet>
      <dgm:spPr/>
      <dgm:t>
        <a:bodyPr/>
        <a:lstStyle/>
        <a:p>
          <a:endParaRPr lang="en-US"/>
        </a:p>
      </dgm:t>
    </dgm:pt>
    <dgm:pt modelId="{FAA43A55-A747-574A-B397-C99A2CA7777A}" type="pres">
      <dgm:prSet presAssocID="{CDFE4379-7466-A145-A58B-5066CEBC8DE5}" presName="sibTrans" presStyleCnt="0"/>
      <dgm:spPr/>
    </dgm:pt>
    <dgm:pt modelId="{FD4A0D0A-CDC2-DC41-B834-8C318836BC48}" type="pres">
      <dgm:prSet presAssocID="{61BE1EB2-0F8B-4740-9CB8-08925A42B8A4}" presName="node" presStyleLbl="node1" presStyleIdx="3" presStyleCnt="8">
        <dgm:presLayoutVars>
          <dgm:bulletEnabled val="1"/>
        </dgm:presLayoutVars>
      </dgm:prSet>
      <dgm:spPr/>
      <dgm:t>
        <a:bodyPr/>
        <a:lstStyle/>
        <a:p>
          <a:endParaRPr lang="en-US"/>
        </a:p>
      </dgm:t>
    </dgm:pt>
    <dgm:pt modelId="{9C242A30-ECA1-264A-87F3-B49E0255CFE7}" type="pres">
      <dgm:prSet presAssocID="{7EE07836-8EF4-4A46-9574-BE09310ADD01}" presName="sibTrans" presStyleCnt="0"/>
      <dgm:spPr/>
    </dgm:pt>
    <dgm:pt modelId="{60A54EE0-1226-254F-8023-BCBB940490EF}" type="pres">
      <dgm:prSet presAssocID="{9A4F1483-FA57-4741-A60E-9067A8DE3375}" presName="node" presStyleLbl="node1" presStyleIdx="4" presStyleCnt="8">
        <dgm:presLayoutVars>
          <dgm:bulletEnabled val="1"/>
        </dgm:presLayoutVars>
      </dgm:prSet>
      <dgm:spPr/>
      <dgm:t>
        <a:bodyPr/>
        <a:lstStyle/>
        <a:p>
          <a:endParaRPr lang="en-US"/>
        </a:p>
      </dgm:t>
    </dgm:pt>
    <dgm:pt modelId="{24F34A9D-F8C4-5F41-A681-438E0CB9FD25}" type="pres">
      <dgm:prSet presAssocID="{2AF492EB-E219-4F46-ACCC-225A042FB9E7}" presName="sibTrans" presStyleCnt="0"/>
      <dgm:spPr/>
    </dgm:pt>
    <dgm:pt modelId="{E69863F2-1FFC-8C42-A58F-DDFB63FEE711}" type="pres">
      <dgm:prSet presAssocID="{91C1751F-A17D-F24D-A4B2-4F5B04766ED7}" presName="node" presStyleLbl="node1" presStyleIdx="5" presStyleCnt="8">
        <dgm:presLayoutVars>
          <dgm:bulletEnabled val="1"/>
        </dgm:presLayoutVars>
      </dgm:prSet>
      <dgm:spPr/>
      <dgm:t>
        <a:bodyPr/>
        <a:lstStyle/>
        <a:p>
          <a:endParaRPr lang="en-US"/>
        </a:p>
      </dgm:t>
    </dgm:pt>
    <dgm:pt modelId="{85E86061-BF15-2B41-9E62-C3E8AE6120CC}" type="pres">
      <dgm:prSet presAssocID="{C5D3CEC1-C787-DE45-813A-B664205AE542}" presName="sibTrans" presStyleCnt="0"/>
      <dgm:spPr/>
    </dgm:pt>
    <dgm:pt modelId="{1D7C29C0-7C52-EB45-B73C-22670C845EC2}" type="pres">
      <dgm:prSet presAssocID="{6479249E-9537-9845-ABDF-22AEB1BBC733}" presName="node" presStyleLbl="node1" presStyleIdx="6" presStyleCnt="8">
        <dgm:presLayoutVars>
          <dgm:bulletEnabled val="1"/>
        </dgm:presLayoutVars>
      </dgm:prSet>
      <dgm:spPr/>
      <dgm:t>
        <a:bodyPr/>
        <a:lstStyle/>
        <a:p>
          <a:endParaRPr lang="en-US"/>
        </a:p>
      </dgm:t>
    </dgm:pt>
    <dgm:pt modelId="{9736A169-3EA1-B749-9E4F-062CD7C6924F}" type="pres">
      <dgm:prSet presAssocID="{BDEDEB44-7184-A84A-85BC-D0E8E385FD62}" presName="sibTrans" presStyleCnt="0"/>
      <dgm:spPr/>
    </dgm:pt>
    <dgm:pt modelId="{3616AEAA-1B47-CA48-8323-58F0890589A0}" type="pres">
      <dgm:prSet presAssocID="{DA1E9D79-17CB-5E45-AF6A-FCD10C1A66FB}" presName="node" presStyleLbl="node1" presStyleIdx="7" presStyleCnt="8">
        <dgm:presLayoutVars>
          <dgm:bulletEnabled val="1"/>
        </dgm:presLayoutVars>
      </dgm:prSet>
      <dgm:spPr/>
      <dgm:t>
        <a:bodyPr/>
        <a:lstStyle/>
        <a:p>
          <a:endParaRPr lang="en-US"/>
        </a:p>
      </dgm:t>
    </dgm:pt>
  </dgm:ptLst>
  <dgm:cxnLst>
    <dgm:cxn modelId="{8994FBE8-DDE3-5E4E-AFB6-B4EDE2A1389C}" srcId="{DD194160-49E7-6547-ACC8-49A936B3602C}" destId="{61BE1EB2-0F8B-4740-9CB8-08925A42B8A4}" srcOrd="3" destOrd="0" parTransId="{E22DE677-B46B-424D-929A-C22F00B9C672}" sibTransId="{7EE07836-8EF4-4A46-9574-BE09310ADD01}"/>
    <dgm:cxn modelId="{A8082AC4-9A81-C44B-BE99-00048CF3AC6E}" srcId="{DD194160-49E7-6547-ACC8-49A936B3602C}" destId="{DA1E9D79-17CB-5E45-AF6A-FCD10C1A66FB}" srcOrd="7" destOrd="0" parTransId="{0B848671-06D6-EB45-BE5A-7082B0697970}" sibTransId="{E003D6B3-06E9-8C4D-A47A-B71E0280BCFD}"/>
    <dgm:cxn modelId="{79D73431-BC7B-1348-A95F-999FCCC5FCC0}" type="presOf" srcId="{61BE1EB2-0F8B-4740-9CB8-08925A42B8A4}" destId="{FD4A0D0A-CDC2-DC41-B834-8C318836BC48}" srcOrd="0" destOrd="0" presId="urn:microsoft.com/office/officeart/2005/8/layout/default"/>
    <dgm:cxn modelId="{7E88B163-C1E0-A94D-9241-ABE2C496A206}" type="presOf" srcId="{38F0941E-3943-A54A-9507-07F24257848D}" destId="{D5194C2B-F947-644D-8E3C-801958424F6B}" srcOrd="0" destOrd="0" presId="urn:microsoft.com/office/officeart/2005/8/layout/default"/>
    <dgm:cxn modelId="{141E420E-5C69-7B4B-B0ED-308830674022}" type="presOf" srcId="{D03C7F11-CF73-3648-81CC-7ABDF454AAFA}" destId="{E4AE4ACA-09D6-7640-AC94-0978D2677026}" srcOrd="0" destOrd="0" presId="urn:microsoft.com/office/officeart/2005/8/layout/default"/>
    <dgm:cxn modelId="{1494E1FA-771E-3E4E-80A4-BA7109BF6C1F}" type="presOf" srcId="{CC34B9F1-C856-754D-8212-2F85B47AECDF}" destId="{28929D90-AE4D-B744-A42C-6C611397A00C}" srcOrd="0" destOrd="0" presId="urn:microsoft.com/office/officeart/2005/8/layout/default"/>
    <dgm:cxn modelId="{4F802F68-D883-A74B-B036-D5A643677E33}" type="presOf" srcId="{91C1751F-A17D-F24D-A4B2-4F5B04766ED7}" destId="{E69863F2-1FFC-8C42-A58F-DDFB63FEE711}" srcOrd="0" destOrd="0" presId="urn:microsoft.com/office/officeart/2005/8/layout/default"/>
    <dgm:cxn modelId="{58C287DD-33A3-184A-9FE7-C48A5DD9CB61}" type="presOf" srcId="{DA1E9D79-17CB-5E45-AF6A-FCD10C1A66FB}" destId="{3616AEAA-1B47-CA48-8323-58F0890589A0}" srcOrd="0" destOrd="0" presId="urn:microsoft.com/office/officeart/2005/8/layout/default"/>
    <dgm:cxn modelId="{3339872E-ED7A-D544-ABD5-0E840D9C31C2}" srcId="{DD194160-49E7-6547-ACC8-49A936B3602C}" destId="{CC34B9F1-C856-754D-8212-2F85B47AECDF}" srcOrd="2" destOrd="0" parTransId="{32D0D617-962B-4F4A-B5DC-042CE54929ED}" sibTransId="{CDFE4379-7466-A145-A58B-5066CEBC8DE5}"/>
    <dgm:cxn modelId="{40D3705C-7A39-C045-AA06-F47FBB75F49C}" srcId="{DD194160-49E7-6547-ACC8-49A936B3602C}" destId="{9A4F1483-FA57-4741-A60E-9067A8DE3375}" srcOrd="4" destOrd="0" parTransId="{B208F0B1-A7E6-2C4A-AE04-E9A6AA5E7694}" sibTransId="{2AF492EB-E219-4F46-ACCC-225A042FB9E7}"/>
    <dgm:cxn modelId="{5316E577-9701-9145-AE7E-5AFDAE14AE90}" type="presOf" srcId="{DD194160-49E7-6547-ACC8-49A936B3602C}" destId="{9A5D1850-D2B2-D64F-8958-38461A3A0919}" srcOrd="0" destOrd="0" presId="urn:microsoft.com/office/officeart/2005/8/layout/default"/>
    <dgm:cxn modelId="{C3F14FB9-2667-9744-9F55-39E793991778}" type="presOf" srcId="{6479249E-9537-9845-ABDF-22AEB1BBC733}" destId="{1D7C29C0-7C52-EB45-B73C-22670C845EC2}" srcOrd="0" destOrd="0" presId="urn:microsoft.com/office/officeart/2005/8/layout/default"/>
    <dgm:cxn modelId="{E681D18D-DAB3-5845-B5F9-AAFC34BF7263}" srcId="{DD194160-49E7-6547-ACC8-49A936B3602C}" destId="{6479249E-9537-9845-ABDF-22AEB1BBC733}" srcOrd="6" destOrd="0" parTransId="{9730C480-BCE7-EF47-B51C-8BF934C516EF}" sibTransId="{BDEDEB44-7184-A84A-85BC-D0E8E385FD62}"/>
    <dgm:cxn modelId="{B61C5A8E-1945-0544-B800-FB2A98E1AFB1}" srcId="{DD194160-49E7-6547-ACC8-49A936B3602C}" destId="{D03C7F11-CF73-3648-81CC-7ABDF454AAFA}" srcOrd="1" destOrd="0" parTransId="{A9DCB86F-E3BC-7243-A8F9-D0FC1B4697F1}" sibTransId="{AD6ACBAE-3BE4-9340-A44C-C5BEB7D0A925}"/>
    <dgm:cxn modelId="{587D3A3B-01BC-9042-B4A5-9FB52DA179A4}" srcId="{DD194160-49E7-6547-ACC8-49A936B3602C}" destId="{38F0941E-3943-A54A-9507-07F24257848D}" srcOrd="0" destOrd="0" parTransId="{083DEC65-6775-544C-913A-AA31C1A76AB5}" sibTransId="{1416855B-6688-4547-BC07-BB505A766D31}"/>
    <dgm:cxn modelId="{338AE000-E67B-624D-A33D-830B5BA5BB3C}" type="presOf" srcId="{9A4F1483-FA57-4741-A60E-9067A8DE3375}" destId="{60A54EE0-1226-254F-8023-BCBB940490EF}" srcOrd="0" destOrd="0" presId="urn:microsoft.com/office/officeart/2005/8/layout/default"/>
    <dgm:cxn modelId="{00D604E2-0AD2-A242-A605-DA0E693C9148}" srcId="{DD194160-49E7-6547-ACC8-49A936B3602C}" destId="{91C1751F-A17D-F24D-A4B2-4F5B04766ED7}" srcOrd="5" destOrd="0" parTransId="{38E532F8-BAFC-D74A-B4B3-0CF69809D1CE}" sibTransId="{C5D3CEC1-C787-DE45-813A-B664205AE542}"/>
    <dgm:cxn modelId="{70F9D259-ACF1-1E4A-8AF6-CBC1854D1017}" type="presParOf" srcId="{9A5D1850-D2B2-D64F-8958-38461A3A0919}" destId="{D5194C2B-F947-644D-8E3C-801958424F6B}" srcOrd="0" destOrd="0" presId="urn:microsoft.com/office/officeart/2005/8/layout/default"/>
    <dgm:cxn modelId="{30C743D3-A3B5-5A49-9B0D-0237BC34210A}" type="presParOf" srcId="{9A5D1850-D2B2-D64F-8958-38461A3A0919}" destId="{DCBA6D08-356B-8946-8A9F-617B612088DF}" srcOrd="1" destOrd="0" presId="urn:microsoft.com/office/officeart/2005/8/layout/default"/>
    <dgm:cxn modelId="{98D114B1-DC7C-0A49-95B5-4523CEAD13F6}" type="presParOf" srcId="{9A5D1850-D2B2-D64F-8958-38461A3A0919}" destId="{E4AE4ACA-09D6-7640-AC94-0978D2677026}" srcOrd="2" destOrd="0" presId="urn:microsoft.com/office/officeart/2005/8/layout/default"/>
    <dgm:cxn modelId="{FB03030D-7BE7-584A-A754-73434E0BEEFB}" type="presParOf" srcId="{9A5D1850-D2B2-D64F-8958-38461A3A0919}" destId="{D2C083A3-F6F5-A44F-9ED6-1C6D967AED73}" srcOrd="3" destOrd="0" presId="urn:microsoft.com/office/officeart/2005/8/layout/default"/>
    <dgm:cxn modelId="{FA83AFB6-6B2C-8E49-9F72-F31CFF9086C6}" type="presParOf" srcId="{9A5D1850-D2B2-D64F-8958-38461A3A0919}" destId="{28929D90-AE4D-B744-A42C-6C611397A00C}" srcOrd="4" destOrd="0" presId="urn:microsoft.com/office/officeart/2005/8/layout/default"/>
    <dgm:cxn modelId="{D8A7283F-54AB-8C4F-819B-A07266CF7C4A}" type="presParOf" srcId="{9A5D1850-D2B2-D64F-8958-38461A3A0919}" destId="{FAA43A55-A747-574A-B397-C99A2CA7777A}" srcOrd="5" destOrd="0" presId="urn:microsoft.com/office/officeart/2005/8/layout/default"/>
    <dgm:cxn modelId="{EA02E3AA-9CB1-9149-A269-024A3FD9A8BF}" type="presParOf" srcId="{9A5D1850-D2B2-D64F-8958-38461A3A0919}" destId="{FD4A0D0A-CDC2-DC41-B834-8C318836BC48}" srcOrd="6" destOrd="0" presId="urn:microsoft.com/office/officeart/2005/8/layout/default"/>
    <dgm:cxn modelId="{20E79E00-149E-0847-95B1-FA2A3307723C}" type="presParOf" srcId="{9A5D1850-D2B2-D64F-8958-38461A3A0919}" destId="{9C242A30-ECA1-264A-87F3-B49E0255CFE7}" srcOrd="7" destOrd="0" presId="urn:microsoft.com/office/officeart/2005/8/layout/default"/>
    <dgm:cxn modelId="{41A314E6-C417-E448-887F-F2702D524D56}" type="presParOf" srcId="{9A5D1850-D2B2-D64F-8958-38461A3A0919}" destId="{60A54EE0-1226-254F-8023-BCBB940490EF}" srcOrd="8" destOrd="0" presId="urn:microsoft.com/office/officeart/2005/8/layout/default"/>
    <dgm:cxn modelId="{D19545DD-B04B-C042-BCF0-FB6ADB39F19D}" type="presParOf" srcId="{9A5D1850-D2B2-D64F-8958-38461A3A0919}" destId="{24F34A9D-F8C4-5F41-A681-438E0CB9FD25}" srcOrd="9" destOrd="0" presId="urn:microsoft.com/office/officeart/2005/8/layout/default"/>
    <dgm:cxn modelId="{18546431-646C-054F-9D62-26682A67DE7E}" type="presParOf" srcId="{9A5D1850-D2B2-D64F-8958-38461A3A0919}" destId="{E69863F2-1FFC-8C42-A58F-DDFB63FEE711}" srcOrd="10" destOrd="0" presId="urn:microsoft.com/office/officeart/2005/8/layout/default"/>
    <dgm:cxn modelId="{E2A4FB23-CC01-CD4A-9066-E4B97CE4CD71}" type="presParOf" srcId="{9A5D1850-D2B2-D64F-8958-38461A3A0919}" destId="{85E86061-BF15-2B41-9E62-C3E8AE6120CC}" srcOrd="11" destOrd="0" presId="urn:microsoft.com/office/officeart/2005/8/layout/default"/>
    <dgm:cxn modelId="{50438534-3255-1845-9052-98DB5E2877ED}" type="presParOf" srcId="{9A5D1850-D2B2-D64F-8958-38461A3A0919}" destId="{1D7C29C0-7C52-EB45-B73C-22670C845EC2}" srcOrd="12" destOrd="0" presId="urn:microsoft.com/office/officeart/2005/8/layout/default"/>
    <dgm:cxn modelId="{98109E2F-4529-5E47-9411-F8CBDA832A05}" type="presParOf" srcId="{9A5D1850-D2B2-D64F-8958-38461A3A0919}" destId="{9736A169-3EA1-B749-9E4F-062CD7C6924F}" srcOrd="13" destOrd="0" presId="urn:microsoft.com/office/officeart/2005/8/layout/default"/>
    <dgm:cxn modelId="{C2851475-EFD6-024B-A0D8-6993821258DC}" type="presParOf" srcId="{9A5D1850-D2B2-D64F-8958-38461A3A0919}" destId="{3616AEAA-1B47-CA48-8323-58F0890589A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141C40-A0B2-8E46-B952-E7EDF8952CD8}"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2E03F479-411B-9447-9B1D-297CA97BA271}">
      <dgm:prSet phldrT="[Text]"/>
      <dgm:spPr/>
      <dgm:t>
        <a:bodyPr/>
        <a:lstStyle/>
        <a:p>
          <a:r>
            <a:rPr lang="en-US" dirty="0"/>
            <a:t>accessed with the student’s own credentials rather than demo accounts</a:t>
          </a:r>
        </a:p>
      </dgm:t>
    </dgm:pt>
    <dgm:pt modelId="{0C24CD17-132A-0449-A90D-FCFFD52A176F}" type="parTrans" cxnId="{6FA17725-BB41-004E-9644-29803A84AD7D}">
      <dgm:prSet/>
      <dgm:spPr/>
      <dgm:t>
        <a:bodyPr/>
        <a:lstStyle/>
        <a:p>
          <a:endParaRPr lang="en-US"/>
        </a:p>
      </dgm:t>
    </dgm:pt>
    <dgm:pt modelId="{E904164F-D3AF-BE4D-86F7-855B6A0492EB}" type="sibTrans" cxnId="{6FA17725-BB41-004E-9644-29803A84AD7D}">
      <dgm:prSet/>
      <dgm:spPr/>
      <dgm:t>
        <a:bodyPr/>
        <a:lstStyle/>
        <a:p>
          <a:endParaRPr lang="en-US"/>
        </a:p>
      </dgm:t>
    </dgm:pt>
    <dgm:pt modelId="{A39AB7DD-9699-3E45-868A-20939819567B}">
      <dgm:prSet phldrT="[Text]"/>
      <dgm:spPr/>
      <dgm:t>
        <a:bodyPr/>
        <a:lstStyle/>
        <a:p>
          <a:r>
            <a:rPr lang="en-US" dirty="0"/>
            <a:t>specific to the student’s academic and accessibility needs</a:t>
          </a:r>
        </a:p>
      </dgm:t>
    </dgm:pt>
    <dgm:pt modelId="{002A330D-5CA9-8A42-A352-5A135972296D}" type="parTrans" cxnId="{5F6EEFFF-0FC5-694B-8ACD-B8589F962F1F}">
      <dgm:prSet/>
      <dgm:spPr/>
      <dgm:t>
        <a:bodyPr/>
        <a:lstStyle/>
        <a:p>
          <a:endParaRPr lang="en-US"/>
        </a:p>
      </dgm:t>
    </dgm:pt>
    <dgm:pt modelId="{B1C230DA-6B57-184F-9361-D645F75BD5D0}" type="sibTrans" cxnId="{5F6EEFFF-0FC5-694B-8ACD-B8589F962F1F}">
      <dgm:prSet/>
      <dgm:spPr/>
      <dgm:t>
        <a:bodyPr/>
        <a:lstStyle/>
        <a:p>
          <a:endParaRPr lang="en-US"/>
        </a:p>
      </dgm:t>
    </dgm:pt>
    <dgm:pt modelId="{17D64FEA-91DA-6945-9E5E-8AE5291E9328}">
      <dgm:prSet phldrT="[Text]"/>
      <dgm:spPr/>
      <dgm:t>
        <a:bodyPr/>
        <a:lstStyle/>
        <a:p>
          <a:r>
            <a:rPr lang="en-US" dirty="0"/>
            <a:t>available for all Essential Elements and linkage levels </a:t>
          </a:r>
        </a:p>
      </dgm:t>
    </dgm:pt>
    <dgm:pt modelId="{36ADB5E0-B957-BB49-9117-C5E913019B4A}" type="parTrans" cxnId="{B5C1BEEF-398C-B94B-AB67-38A16123233A}">
      <dgm:prSet/>
      <dgm:spPr/>
      <dgm:t>
        <a:bodyPr/>
        <a:lstStyle/>
        <a:p>
          <a:endParaRPr lang="en-US"/>
        </a:p>
      </dgm:t>
    </dgm:pt>
    <dgm:pt modelId="{497F780D-FE23-934B-A948-0D3A94E0809C}" type="sibTrans" cxnId="{B5C1BEEF-398C-B94B-AB67-38A16123233A}">
      <dgm:prSet/>
      <dgm:spPr/>
      <dgm:t>
        <a:bodyPr/>
        <a:lstStyle/>
        <a:p>
          <a:endParaRPr lang="en-US"/>
        </a:p>
      </dgm:t>
    </dgm:pt>
    <dgm:pt modelId="{84EB8B07-A83E-3045-91A0-84D7BDC3ED68}" type="pres">
      <dgm:prSet presAssocID="{23141C40-A0B2-8E46-B952-E7EDF8952CD8}" presName="diagram" presStyleCnt="0">
        <dgm:presLayoutVars>
          <dgm:dir/>
          <dgm:resizeHandles val="exact"/>
        </dgm:presLayoutVars>
      </dgm:prSet>
      <dgm:spPr/>
      <dgm:t>
        <a:bodyPr/>
        <a:lstStyle/>
        <a:p>
          <a:endParaRPr lang="en-US"/>
        </a:p>
      </dgm:t>
    </dgm:pt>
    <dgm:pt modelId="{CC29BC4B-2A11-BB44-A987-6C03B0317E4E}" type="pres">
      <dgm:prSet presAssocID="{2E03F479-411B-9447-9B1D-297CA97BA271}" presName="node" presStyleLbl="node1" presStyleIdx="0" presStyleCnt="3">
        <dgm:presLayoutVars>
          <dgm:bulletEnabled val="1"/>
        </dgm:presLayoutVars>
      </dgm:prSet>
      <dgm:spPr/>
      <dgm:t>
        <a:bodyPr/>
        <a:lstStyle/>
        <a:p>
          <a:endParaRPr lang="en-US"/>
        </a:p>
      </dgm:t>
    </dgm:pt>
    <dgm:pt modelId="{37BDB75B-F850-784C-A2D9-E2E0D8D9E0F7}" type="pres">
      <dgm:prSet presAssocID="{E904164F-D3AF-BE4D-86F7-855B6A0492EB}" presName="sibTrans" presStyleCnt="0"/>
      <dgm:spPr/>
    </dgm:pt>
    <dgm:pt modelId="{03A87DD1-20D3-874A-BC84-97819AF9271B}" type="pres">
      <dgm:prSet presAssocID="{A39AB7DD-9699-3E45-868A-20939819567B}" presName="node" presStyleLbl="node1" presStyleIdx="1" presStyleCnt="3">
        <dgm:presLayoutVars>
          <dgm:bulletEnabled val="1"/>
        </dgm:presLayoutVars>
      </dgm:prSet>
      <dgm:spPr/>
      <dgm:t>
        <a:bodyPr/>
        <a:lstStyle/>
        <a:p>
          <a:endParaRPr lang="en-US"/>
        </a:p>
      </dgm:t>
    </dgm:pt>
    <dgm:pt modelId="{D8A99074-6AFE-B940-9F2A-ECFF96B52153}" type="pres">
      <dgm:prSet presAssocID="{B1C230DA-6B57-184F-9361-D645F75BD5D0}" presName="sibTrans" presStyleCnt="0"/>
      <dgm:spPr/>
    </dgm:pt>
    <dgm:pt modelId="{3FAC7BE2-237F-0140-8A37-D9A326EE78C9}" type="pres">
      <dgm:prSet presAssocID="{17D64FEA-91DA-6945-9E5E-8AE5291E9328}" presName="node" presStyleLbl="node1" presStyleIdx="2" presStyleCnt="3">
        <dgm:presLayoutVars>
          <dgm:bulletEnabled val="1"/>
        </dgm:presLayoutVars>
      </dgm:prSet>
      <dgm:spPr/>
      <dgm:t>
        <a:bodyPr/>
        <a:lstStyle/>
        <a:p>
          <a:endParaRPr lang="en-US"/>
        </a:p>
      </dgm:t>
    </dgm:pt>
  </dgm:ptLst>
  <dgm:cxnLst>
    <dgm:cxn modelId="{E6C98E4C-EC1D-2846-8822-945287150033}" type="presOf" srcId="{A39AB7DD-9699-3E45-868A-20939819567B}" destId="{03A87DD1-20D3-874A-BC84-97819AF9271B}" srcOrd="0" destOrd="0" presId="urn:microsoft.com/office/officeart/2005/8/layout/default"/>
    <dgm:cxn modelId="{6FA17725-BB41-004E-9644-29803A84AD7D}" srcId="{23141C40-A0B2-8E46-B952-E7EDF8952CD8}" destId="{2E03F479-411B-9447-9B1D-297CA97BA271}" srcOrd="0" destOrd="0" parTransId="{0C24CD17-132A-0449-A90D-FCFFD52A176F}" sibTransId="{E904164F-D3AF-BE4D-86F7-855B6A0492EB}"/>
    <dgm:cxn modelId="{586C70CE-6291-4C40-939F-F5AF80BA4576}" type="presOf" srcId="{2E03F479-411B-9447-9B1D-297CA97BA271}" destId="{CC29BC4B-2A11-BB44-A987-6C03B0317E4E}" srcOrd="0" destOrd="0" presId="urn:microsoft.com/office/officeart/2005/8/layout/default"/>
    <dgm:cxn modelId="{B5C1BEEF-398C-B94B-AB67-38A16123233A}" srcId="{23141C40-A0B2-8E46-B952-E7EDF8952CD8}" destId="{17D64FEA-91DA-6945-9E5E-8AE5291E9328}" srcOrd="2" destOrd="0" parTransId="{36ADB5E0-B957-BB49-9117-C5E913019B4A}" sibTransId="{497F780D-FE23-934B-A948-0D3A94E0809C}"/>
    <dgm:cxn modelId="{D421683A-4179-3348-A6B0-E1409C391034}" type="presOf" srcId="{17D64FEA-91DA-6945-9E5E-8AE5291E9328}" destId="{3FAC7BE2-237F-0140-8A37-D9A326EE78C9}" srcOrd="0" destOrd="0" presId="urn:microsoft.com/office/officeart/2005/8/layout/default"/>
    <dgm:cxn modelId="{5F6EEFFF-0FC5-694B-8ACD-B8589F962F1F}" srcId="{23141C40-A0B2-8E46-B952-E7EDF8952CD8}" destId="{A39AB7DD-9699-3E45-868A-20939819567B}" srcOrd="1" destOrd="0" parTransId="{002A330D-5CA9-8A42-A352-5A135972296D}" sibTransId="{B1C230DA-6B57-184F-9361-D645F75BD5D0}"/>
    <dgm:cxn modelId="{644594AE-BF0B-2844-8759-7E219658AC83}" type="presOf" srcId="{23141C40-A0B2-8E46-B952-E7EDF8952CD8}" destId="{84EB8B07-A83E-3045-91A0-84D7BDC3ED68}" srcOrd="0" destOrd="0" presId="urn:microsoft.com/office/officeart/2005/8/layout/default"/>
    <dgm:cxn modelId="{0D232002-3290-0E4F-8527-92E5453FEA55}" type="presParOf" srcId="{84EB8B07-A83E-3045-91A0-84D7BDC3ED68}" destId="{CC29BC4B-2A11-BB44-A987-6C03B0317E4E}" srcOrd="0" destOrd="0" presId="urn:microsoft.com/office/officeart/2005/8/layout/default"/>
    <dgm:cxn modelId="{035134C9-2636-AB4E-8D2D-332DFCC07967}" type="presParOf" srcId="{84EB8B07-A83E-3045-91A0-84D7BDC3ED68}" destId="{37BDB75B-F850-784C-A2D9-E2E0D8D9E0F7}" srcOrd="1" destOrd="0" presId="urn:microsoft.com/office/officeart/2005/8/layout/default"/>
    <dgm:cxn modelId="{B51B9222-BC04-4C4C-A8D3-5668997BFFF9}" type="presParOf" srcId="{84EB8B07-A83E-3045-91A0-84D7BDC3ED68}" destId="{03A87DD1-20D3-874A-BC84-97819AF9271B}" srcOrd="2" destOrd="0" presId="urn:microsoft.com/office/officeart/2005/8/layout/default"/>
    <dgm:cxn modelId="{CD2D40BB-2A6D-8741-BBA0-E21F7BB454C9}" type="presParOf" srcId="{84EB8B07-A83E-3045-91A0-84D7BDC3ED68}" destId="{D8A99074-6AFE-B940-9F2A-ECFF96B52153}" srcOrd="3" destOrd="0" presId="urn:microsoft.com/office/officeart/2005/8/layout/default"/>
    <dgm:cxn modelId="{5EEB392B-0CEE-1B45-AADC-6FE11D10ADF5}" type="presParOf" srcId="{84EB8B07-A83E-3045-91A0-84D7BDC3ED68}" destId="{3FAC7BE2-237F-0140-8A37-D9A326EE78C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6523A9-0856-2645-8743-930592EF36D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248387BD-9BE7-6844-88CD-35131C735C08}">
      <dgm:prSet phldrT="[Text]"/>
      <dgm:spPr/>
      <dgm:t>
        <a:bodyPr/>
        <a:lstStyle/>
        <a:p>
          <a:r>
            <a:rPr lang="en-US" dirty="0"/>
            <a:t>context for instructional planning</a:t>
          </a:r>
        </a:p>
      </dgm:t>
    </dgm:pt>
    <dgm:pt modelId="{E9532DA9-D8AE-AE41-8032-47B3124738A4}" type="parTrans" cxnId="{D4E50929-BDA3-0344-83E9-08521665E548}">
      <dgm:prSet/>
      <dgm:spPr/>
      <dgm:t>
        <a:bodyPr/>
        <a:lstStyle/>
        <a:p>
          <a:endParaRPr lang="en-US"/>
        </a:p>
      </dgm:t>
    </dgm:pt>
    <dgm:pt modelId="{BCE03358-C8B9-834C-86C7-52F949B90115}" type="sibTrans" cxnId="{D4E50929-BDA3-0344-83E9-08521665E548}">
      <dgm:prSet/>
      <dgm:spPr/>
      <dgm:t>
        <a:bodyPr/>
        <a:lstStyle/>
        <a:p>
          <a:endParaRPr lang="en-US"/>
        </a:p>
      </dgm:t>
    </dgm:pt>
    <dgm:pt modelId="{2ECF73DB-5350-B743-8DEB-3BC08B249E0B}">
      <dgm:prSet phldrT="[Text]"/>
      <dgm:spPr/>
      <dgm:t>
        <a:bodyPr/>
        <a:lstStyle/>
        <a:p>
          <a:r>
            <a:rPr lang="en-US" dirty="0"/>
            <a:t>experience administering testlets</a:t>
          </a:r>
        </a:p>
      </dgm:t>
    </dgm:pt>
    <dgm:pt modelId="{5F712573-56D7-1041-BF8E-5D74A58DC30D}" type="parTrans" cxnId="{3EEC381A-89B7-F849-A04D-3236E0A2DA3C}">
      <dgm:prSet/>
      <dgm:spPr/>
      <dgm:t>
        <a:bodyPr/>
        <a:lstStyle/>
        <a:p>
          <a:endParaRPr lang="en-US"/>
        </a:p>
      </dgm:t>
    </dgm:pt>
    <dgm:pt modelId="{83492241-1FB5-2F4D-8398-FC55DD3B6703}" type="sibTrans" cxnId="{3EEC381A-89B7-F849-A04D-3236E0A2DA3C}">
      <dgm:prSet/>
      <dgm:spPr/>
      <dgm:t>
        <a:bodyPr/>
        <a:lstStyle/>
        <a:p>
          <a:endParaRPr lang="en-US"/>
        </a:p>
      </dgm:t>
    </dgm:pt>
    <dgm:pt modelId="{083C3E26-DD8F-E54D-9F5F-CAB45DB65506}">
      <dgm:prSet phldrT="[Text]"/>
      <dgm:spPr/>
      <dgm:t>
        <a:bodyPr/>
        <a:lstStyle/>
        <a:p>
          <a:r>
            <a:rPr lang="en-US" dirty="0"/>
            <a:t>immediate feedback on student performance</a:t>
          </a:r>
        </a:p>
      </dgm:t>
    </dgm:pt>
    <dgm:pt modelId="{2A889979-8C5C-4C44-A785-C7C018340E42}" type="parTrans" cxnId="{6B868585-4DBB-024E-B356-7CF22E65F6A3}">
      <dgm:prSet/>
      <dgm:spPr/>
      <dgm:t>
        <a:bodyPr/>
        <a:lstStyle/>
        <a:p>
          <a:endParaRPr lang="en-US"/>
        </a:p>
      </dgm:t>
    </dgm:pt>
    <dgm:pt modelId="{C8925891-7A5D-BC46-B1FE-2B3F816032ED}" type="sibTrans" cxnId="{6B868585-4DBB-024E-B356-7CF22E65F6A3}">
      <dgm:prSet/>
      <dgm:spPr/>
      <dgm:t>
        <a:bodyPr/>
        <a:lstStyle/>
        <a:p>
          <a:endParaRPr lang="en-US"/>
        </a:p>
      </dgm:t>
    </dgm:pt>
    <dgm:pt modelId="{D60249DF-ADAE-3F45-9515-94C5032A6097}">
      <dgm:prSet phldrT="[Text]"/>
      <dgm:spPr/>
      <dgm:t>
        <a:bodyPr/>
        <a:lstStyle/>
        <a:p>
          <a:r>
            <a:rPr lang="en-US" dirty="0"/>
            <a:t>increased familiarity of the assessment system and its resources</a:t>
          </a:r>
        </a:p>
      </dgm:t>
    </dgm:pt>
    <dgm:pt modelId="{8B602097-B155-574F-BB98-C88E95A4E01B}" type="parTrans" cxnId="{00B87A9F-71CB-8A46-BFDE-A2576CB3767A}">
      <dgm:prSet/>
      <dgm:spPr/>
      <dgm:t>
        <a:bodyPr/>
        <a:lstStyle/>
        <a:p>
          <a:endParaRPr lang="en-US"/>
        </a:p>
      </dgm:t>
    </dgm:pt>
    <dgm:pt modelId="{C1FC9B94-839A-9941-986C-E842373DA6C5}" type="sibTrans" cxnId="{00B87A9F-71CB-8A46-BFDE-A2576CB3767A}">
      <dgm:prSet/>
      <dgm:spPr/>
      <dgm:t>
        <a:bodyPr/>
        <a:lstStyle/>
        <a:p>
          <a:endParaRPr lang="en-US"/>
        </a:p>
      </dgm:t>
    </dgm:pt>
    <dgm:pt modelId="{0F9C6E77-673B-F046-8A10-818D4582AD10}" type="pres">
      <dgm:prSet presAssocID="{516523A9-0856-2645-8743-930592EF36D5}" presName="diagram" presStyleCnt="0">
        <dgm:presLayoutVars>
          <dgm:dir/>
          <dgm:resizeHandles val="exact"/>
        </dgm:presLayoutVars>
      </dgm:prSet>
      <dgm:spPr/>
      <dgm:t>
        <a:bodyPr/>
        <a:lstStyle/>
        <a:p>
          <a:endParaRPr lang="en-US"/>
        </a:p>
      </dgm:t>
    </dgm:pt>
    <dgm:pt modelId="{138E8F0B-09E5-2E44-93DF-B5A53E9C7EB1}" type="pres">
      <dgm:prSet presAssocID="{248387BD-9BE7-6844-88CD-35131C735C08}" presName="node" presStyleLbl="node1" presStyleIdx="0" presStyleCnt="4">
        <dgm:presLayoutVars>
          <dgm:bulletEnabled val="1"/>
        </dgm:presLayoutVars>
      </dgm:prSet>
      <dgm:spPr/>
      <dgm:t>
        <a:bodyPr/>
        <a:lstStyle/>
        <a:p>
          <a:endParaRPr lang="en-US"/>
        </a:p>
      </dgm:t>
    </dgm:pt>
    <dgm:pt modelId="{EAE04391-DF21-544C-82F1-0297105F51BD}" type="pres">
      <dgm:prSet presAssocID="{BCE03358-C8B9-834C-86C7-52F949B90115}" presName="sibTrans" presStyleCnt="0"/>
      <dgm:spPr/>
    </dgm:pt>
    <dgm:pt modelId="{B26BCEBF-0393-DF4B-A76D-C4804C57D8E5}" type="pres">
      <dgm:prSet presAssocID="{2ECF73DB-5350-B743-8DEB-3BC08B249E0B}" presName="node" presStyleLbl="node1" presStyleIdx="1" presStyleCnt="4">
        <dgm:presLayoutVars>
          <dgm:bulletEnabled val="1"/>
        </dgm:presLayoutVars>
      </dgm:prSet>
      <dgm:spPr/>
      <dgm:t>
        <a:bodyPr/>
        <a:lstStyle/>
        <a:p>
          <a:endParaRPr lang="en-US"/>
        </a:p>
      </dgm:t>
    </dgm:pt>
    <dgm:pt modelId="{DF804DAB-0E16-BA4C-A162-1958A5FB9AC4}" type="pres">
      <dgm:prSet presAssocID="{83492241-1FB5-2F4D-8398-FC55DD3B6703}" presName="sibTrans" presStyleCnt="0"/>
      <dgm:spPr/>
    </dgm:pt>
    <dgm:pt modelId="{82B680B9-1B76-314F-ACDE-7C52F62D5B4A}" type="pres">
      <dgm:prSet presAssocID="{083C3E26-DD8F-E54D-9F5F-CAB45DB65506}" presName="node" presStyleLbl="node1" presStyleIdx="2" presStyleCnt="4">
        <dgm:presLayoutVars>
          <dgm:bulletEnabled val="1"/>
        </dgm:presLayoutVars>
      </dgm:prSet>
      <dgm:spPr/>
      <dgm:t>
        <a:bodyPr/>
        <a:lstStyle/>
        <a:p>
          <a:endParaRPr lang="en-US"/>
        </a:p>
      </dgm:t>
    </dgm:pt>
    <dgm:pt modelId="{F7312CF9-F28A-F642-BBBA-6212CA76CAAE}" type="pres">
      <dgm:prSet presAssocID="{C8925891-7A5D-BC46-B1FE-2B3F816032ED}" presName="sibTrans" presStyleCnt="0"/>
      <dgm:spPr/>
    </dgm:pt>
    <dgm:pt modelId="{A28D755F-7E93-E54A-9C10-C021A1B2307A}" type="pres">
      <dgm:prSet presAssocID="{D60249DF-ADAE-3F45-9515-94C5032A6097}" presName="node" presStyleLbl="node1" presStyleIdx="3" presStyleCnt="4">
        <dgm:presLayoutVars>
          <dgm:bulletEnabled val="1"/>
        </dgm:presLayoutVars>
      </dgm:prSet>
      <dgm:spPr/>
      <dgm:t>
        <a:bodyPr/>
        <a:lstStyle/>
        <a:p>
          <a:endParaRPr lang="en-US"/>
        </a:p>
      </dgm:t>
    </dgm:pt>
  </dgm:ptLst>
  <dgm:cxnLst>
    <dgm:cxn modelId="{37009CAD-512C-EA48-90FC-8F490E24316E}" type="presOf" srcId="{D60249DF-ADAE-3F45-9515-94C5032A6097}" destId="{A28D755F-7E93-E54A-9C10-C021A1B2307A}" srcOrd="0" destOrd="0" presId="urn:microsoft.com/office/officeart/2005/8/layout/default"/>
    <dgm:cxn modelId="{00B87A9F-71CB-8A46-BFDE-A2576CB3767A}" srcId="{516523A9-0856-2645-8743-930592EF36D5}" destId="{D60249DF-ADAE-3F45-9515-94C5032A6097}" srcOrd="3" destOrd="0" parTransId="{8B602097-B155-574F-BB98-C88E95A4E01B}" sibTransId="{C1FC9B94-839A-9941-986C-E842373DA6C5}"/>
    <dgm:cxn modelId="{39E115F9-4F9F-AF45-BA9C-28FEA7C669F8}" type="presOf" srcId="{516523A9-0856-2645-8743-930592EF36D5}" destId="{0F9C6E77-673B-F046-8A10-818D4582AD10}" srcOrd="0" destOrd="0" presId="urn:microsoft.com/office/officeart/2005/8/layout/default"/>
    <dgm:cxn modelId="{B81BC0B3-1539-CE47-AD1C-09FD3FF88550}" type="presOf" srcId="{248387BD-9BE7-6844-88CD-35131C735C08}" destId="{138E8F0B-09E5-2E44-93DF-B5A53E9C7EB1}" srcOrd="0" destOrd="0" presId="urn:microsoft.com/office/officeart/2005/8/layout/default"/>
    <dgm:cxn modelId="{3EEC381A-89B7-F849-A04D-3236E0A2DA3C}" srcId="{516523A9-0856-2645-8743-930592EF36D5}" destId="{2ECF73DB-5350-B743-8DEB-3BC08B249E0B}" srcOrd="1" destOrd="0" parTransId="{5F712573-56D7-1041-BF8E-5D74A58DC30D}" sibTransId="{83492241-1FB5-2F4D-8398-FC55DD3B6703}"/>
    <dgm:cxn modelId="{D4E50929-BDA3-0344-83E9-08521665E548}" srcId="{516523A9-0856-2645-8743-930592EF36D5}" destId="{248387BD-9BE7-6844-88CD-35131C735C08}" srcOrd="0" destOrd="0" parTransId="{E9532DA9-D8AE-AE41-8032-47B3124738A4}" sibTransId="{BCE03358-C8B9-834C-86C7-52F949B90115}"/>
    <dgm:cxn modelId="{7B5E583C-9ACE-7245-950A-519538A4698A}" type="presOf" srcId="{2ECF73DB-5350-B743-8DEB-3BC08B249E0B}" destId="{B26BCEBF-0393-DF4B-A76D-C4804C57D8E5}" srcOrd="0" destOrd="0" presId="urn:microsoft.com/office/officeart/2005/8/layout/default"/>
    <dgm:cxn modelId="{55E3D31B-D529-CA42-A079-CA85AD4E70CB}" type="presOf" srcId="{083C3E26-DD8F-E54D-9F5F-CAB45DB65506}" destId="{82B680B9-1B76-314F-ACDE-7C52F62D5B4A}" srcOrd="0" destOrd="0" presId="urn:microsoft.com/office/officeart/2005/8/layout/default"/>
    <dgm:cxn modelId="{6B868585-4DBB-024E-B356-7CF22E65F6A3}" srcId="{516523A9-0856-2645-8743-930592EF36D5}" destId="{083C3E26-DD8F-E54D-9F5F-CAB45DB65506}" srcOrd="2" destOrd="0" parTransId="{2A889979-8C5C-4C44-A785-C7C018340E42}" sibTransId="{C8925891-7A5D-BC46-B1FE-2B3F816032ED}"/>
    <dgm:cxn modelId="{B7EE90C5-46CE-8C4E-A14F-86EBF7F22EF8}" type="presParOf" srcId="{0F9C6E77-673B-F046-8A10-818D4582AD10}" destId="{138E8F0B-09E5-2E44-93DF-B5A53E9C7EB1}" srcOrd="0" destOrd="0" presId="urn:microsoft.com/office/officeart/2005/8/layout/default"/>
    <dgm:cxn modelId="{F64F1B32-6B5A-9344-8596-3140A7B1F184}" type="presParOf" srcId="{0F9C6E77-673B-F046-8A10-818D4582AD10}" destId="{EAE04391-DF21-544C-82F1-0297105F51BD}" srcOrd="1" destOrd="0" presId="urn:microsoft.com/office/officeart/2005/8/layout/default"/>
    <dgm:cxn modelId="{06F60391-C928-7F43-BB86-F6FE65BC1BDD}" type="presParOf" srcId="{0F9C6E77-673B-F046-8A10-818D4582AD10}" destId="{B26BCEBF-0393-DF4B-A76D-C4804C57D8E5}" srcOrd="2" destOrd="0" presId="urn:microsoft.com/office/officeart/2005/8/layout/default"/>
    <dgm:cxn modelId="{38DEA8AA-A50A-9A44-8C3D-8C9A32226066}" type="presParOf" srcId="{0F9C6E77-673B-F046-8A10-818D4582AD10}" destId="{DF804DAB-0E16-BA4C-A162-1958A5FB9AC4}" srcOrd="3" destOrd="0" presId="urn:microsoft.com/office/officeart/2005/8/layout/default"/>
    <dgm:cxn modelId="{D49F211E-AFF6-D040-A6BE-1F166E1F5E7C}" type="presParOf" srcId="{0F9C6E77-673B-F046-8A10-818D4582AD10}" destId="{82B680B9-1B76-314F-ACDE-7C52F62D5B4A}" srcOrd="4" destOrd="0" presId="urn:microsoft.com/office/officeart/2005/8/layout/default"/>
    <dgm:cxn modelId="{F58DA822-9916-B043-B539-7F25CD815C75}" type="presParOf" srcId="{0F9C6E77-673B-F046-8A10-818D4582AD10}" destId="{F7312CF9-F28A-F642-BBBA-6212CA76CAAE}" srcOrd="5" destOrd="0" presId="urn:microsoft.com/office/officeart/2005/8/layout/default"/>
    <dgm:cxn modelId="{BEF88AFA-D73A-DA4D-A6D4-B1C618D52479}" type="presParOf" srcId="{0F9C6E77-673B-F046-8A10-818D4582AD10}" destId="{A28D755F-7E93-E54A-9C10-C021A1B2307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56F13A-C2C4-4D4F-9D29-1A25944B819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BCFB6FAD-628F-BA49-99FD-1B80F04E3370}">
      <dgm:prSet phldrT="[Text]"/>
      <dgm:spPr/>
      <dgm:t>
        <a:bodyPr/>
        <a:lstStyle/>
        <a:p>
          <a:r>
            <a:rPr lang="en-US" dirty="0"/>
            <a:t>gain experience taking DLM assessments</a:t>
          </a:r>
        </a:p>
      </dgm:t>
    </dgm:pt>
    <dgm:pt modelId="{5D3AA5FF-F643-5849-8310-C91A8FCDEFB1}" type="parTrans" cxnId="{0D96BC54-4016-674B-9FFF-536783412852}">
      <dgm:prSet/>
      <dgm:spPr/>
      <dgm:t>
        <a:bodyPr/>
        <a:lstStyle/>
        <a:p>
          <a:endParaRPr lang="en-US"/>
        </a:p>
      </dgm:t>
    </dgm:pt>
    <dgm:pt modelId="{91965D10-6974-B945-92BD-DA658D072724}" type="sibTrans" cxnId="{0D96BC54-4016-674B-9FFF-536783412852}">
      <dgm:prSet/>
      <dgm:spPr/>
      <dgm:t>
        <a:bodyPr/>
        <a:lstStyle/>
        <a:p>
          <a:endParaRPr lang="en-US"/>
        </a:p>
      </dgm:t>
    </dgm:pt>
    <dgm:pt modelId="{4BCFCCD2-5523-0041-8BE5-4E9F99C2254C}">
      <dgm:prSet phldrT="[Text]"/>
      <dgm:spPr/>
      <dgm:t>
        <a:bodyPr/>
        <a:lstStyle/>
        <a:p>
          <a:r>
            <a:rPr lang="en-US" dirty="0"/>
            <a:t>show what they have learned and can do</a:t>
          </a:r>
        </a:p>
      </dgm:t>
    </dgm:pt>
    <dgm:pt modelId="{B214668C-1205-4843-8A6E-E988EC7C06C4}" type="parTrans" cxnId="{4FBB4C64-9935-6344-BFF8-F5A61520DBBA}">
      <dgm:prSet/>
      <dgm:spPr/>
      <dgm:t>
        <a:bodyPr/>
        <a:lstStyle/>
        <a:p>
          <a:endParaRPr lang="en-US"/>
        </a:p>
      </dgm:t>
    </dgm:pt>
    <dgm:pt modelId="{2671F950-D5EF-624D-B837-D53089D90B35}" type="sibTrans" cxnId="{4FBB4C64-9935-6344-BFF8-F5A61520DBBA}">
      <dgm:prSet/>
      <dgm:spPr/>
      <dgm:t>
        <a:bodyPr/>
        <a:lstStyle/>
        <a:p>
          <a:endParaRPr lang="en-US"/>
        </a:p>
      </dgm:t>
    </dgm:pt>
    <dgm:pt modelId="{F7684B25-7D1C-3249-8CA0-EA04C3137037}">
      <dgm:prSet phldrT="[Text]"/>
      <dgm:spPr/>
      <dgm:t>
        <a:bodyPr/>
        <a:lstStyle/>
        <a:p>
          <a:r>
            <a:rPr lang="en-US" dirty="0"/>
            <a:t>reduce assessment anxiety</a:t>
          </a:r>
        </a:p>
      </dgm:t>
    </dgm:pt>
    <dgm:pt modelId="{37DF2EFE-C4DF-DE49-9D53-6704160E2616}" type="parTrans" cxnId="{E038DB87-6530-7F47-ADAF-873045B226F3}">
      <dgm:prSet/>
      <dgm:spPr/>
      <dgm:t>
        <a:bodyPr/>
        <a:lstStyle/>
        <a:p>
          <a:endParaRPr lang="en-US"/>
        </a:p>
      </dgm:t>
    </dgm:pt>
    <dgm:pt modelId="{9AAED01E-6FDA-FF4A-90C3-C4BDB293CA5F}" type="sibTrans" cxnId="{E038DB87-6530-7F47-ADAF-873045B226F3}">
      <dgm:prSet/>
      <dgm:spPr/>
      <dgm:t>
        <a:bodyPr/>
        <a:lstStyle/>
        <a:p>
          <a:endParaRPr lang="en-US"/>
        </a:p>
      </dgm:t>
    </dgm:pt>
    <dgm:pt modelId="{382C6B29-3EB4-C949-87C2-F953B4C9114B}" type="pres">
      <dgm:prSet presAssocID="{4E56F13A-C2C4-4D4F-9D29-1A25944B8194}" presName="diagram" presStyleCnt="0">
        <dgm:presLayoutVars>
          <dgm:dir/>
          <dgm:resizeHandles val="exact"/>
        </dgm:presLayoutVars>
      </dgm:prSet>
      <dgm:spPr/>
      <dgm:t>
        <a:bodyPr/>
        <a:lstStyle/>
        <a:p>
          <a:endParaRPr lang="en-US"/>
        </a:p>
      </dgm:t>
    </dgm:pt>
    <dgm:pt modelId="{EA702231-A2D3-A54E-A229-B9AC21B0E2D1}" type="pres">
      <dgm:prSet presAssocID="{BCFB6FAD-628F-BA49-99FD-1B80F04E3370}" presName="node" presStyleLbl="node1" presStyleIdx="0" presStyleCnt="3">
        <dgm:presLayoutVars>
          <dgm:bulletEnabled val="1"/>
        </dgm:presLayoutVars>
      </dgm:prSet>
      <dgm:spPr/>
      <dgm:t>
        <a:bodyPr/>
        <a:lstStyle/>
        <a:p>
          <a:endParaRPr lang="en-US"/>
        </a:p>
      </dgm:t>
    </dgm:pt>
    <dgm:pt modelId="{42F86999-E307-864E-B712-7C7E466DD37D}" type="pres">
      <dgm:prSet presAssocID="{91965D10-6974-B945-92BD-DA658D072724}" presName="sibTrans" presStyleCnt="0"/>
      <dgm:spPr/>
    </dgm:pt>
    <dgm:pt modelId="{ADAA7FE2-46D2-234C-924F-A7A5DB294B12}" type="pres">
      <dgm:prSet presAssocID="{F7684B25-7D1C-3249-8CA0-EA04C3137037}" presName="node" presStyleLbl="node1" presStyleIdx="1" presStyleCnt="3">
        <dgm:presLayoutVars>
          <dgm:bulletEnabled val="1"/>
        </dgm:presLayoutVars>
      </dgm:prSet>
      <dgm:spPr/>
      <dgm:t>
        <a:bodyPr/>
        <a:lstStyle/>
        <a:p>
          <a:endParaRPr lang="en-US"/>
        </a:p>
      </dgm:t>
    </dgm:pt>
    <dgm:pt modelId="{8A03A5DF-98D8-B041-AD7B-AEDCBB761505}" type="pres">
      <dgm:prSet presAssocID="{9AAED01E-6FDA-FF4A-90C3-C4BDB293CA5F}" presName="sibTrans" presStyleCnt="0"/>
      <dgm:spPr/>
    </dgm:pt>
    <dgm:pt modelId="{B8F8CF8D-1315-2949-8C0C-BAF6BCA3BB5A}" type="pres">
      <dgm:prSet presAssocID="{4BCFCCD2-5523-0041-8BE5-4E9F99C2254C}" presName="node" presStyleLbl="node1" presStyleIdx="2" presStyleCnt="3">
        <dgm:presLayoutVars>
          <dgm:bulletEnabled val="1"/>
        </dgm:presLayoutVars>
      </dgm:prSet>
      <dgm:spPr/>
      <dgm:t>
        <a:bodyPr/>
        <a:lstStyle/>
        <a:p>
          <a:endParaRPr lang="en-US"/>
        </a:p>
      </dgm:t>
    </dgm:pt>
  </dgm:ptLst>
  <dgm:cxnLst>
    <dgm:cxn modelId="{0D96BC54-4016-674B-9FFF-536783412852}" srcId="{4E56F13A-C2C4-4D4F-9D29-1A25944B8194}" destId="{BCFB6FAD-628F-BA49-99FD-1B80F04E3370}" srcOrd="0" destOrd="0" parTransId="{5D3AA5FF-F643-5849-8310-C91A8FCDEFB1}" sibTransId="{91965D10-6974-B945-92BD-DA658D072724}"/>
    <dgm:cxn modelId="{4FBB4C64-9935-6344-BFF8-F5A61520DBBA}" srcId="{4E56F13A-C2C4-4D4F-9D29-1A25944B8194}" destId="{4BCFCCD2-5523-0041-8BE5-4E9F99C2254C}" srcOrd="2" destOrd="0" parTransId="{B214668C-1205-4843-8A6E-E988EC7C06C4}" sibTransId="{2671F950-D5EF-624D-B837-D53089D90B35}"/>
    <dgm:cxn modelId="{E038DB87-6530-7F47-ADAF-873045B226F3}" srcId="{4E56F13A-C2C4-4D4F-9D29-1A25944B8194}" destId="{F7684B25-7D1C-3249-8CA0-EA04C3137037}" srcOrd="1" destOrd="0" parTransId="{37DF2EFE-C4DF-DE49-9D53-6704160E2616}" sibTransId="{9AAED01E-6FDA-FF4A-90C3-C4BDB293CA5F}"/>
    <dgm:cxn modelId="{7717B397-4DEE-9A4E-B335-467D0C5E6309}" type="presOf" srcId="{4BCFCCD2-5523-0041-8BE5-4E9F99C2254C}" destId="{B8F8CF8D-1315-2949-8C0C-BAF6BCA3BB5A}" srcOrd="0" destOrd="0" presId="urn:microsoft.com/office/officeart/2005/8/layout/default"/>
    <dgm:cxn modelId="{FD414A7B-6EC5-1E4F-A3B4-46ACC2DDC05A}" type="presOf" srcId="{F7684B25-7D1C-3249-8CA0-EA04C3137037}" destId="{ADAA7FE2-46D2-234C-924F-A7A5DB294B12}" srcOrd="0" destOrd="0" presId="urn:microsoft.com/office/officeart/2005/8/layout/default"/>
    <dgm:cxn modelId="{43FAA9CC-9748-4347-85B8-B3A8908B414B}" type="presOf" srcId="{BCFB6FAD-628F-BA49-99FD-1B80F04E3370}" destId="{EA702231-A2D3-A54E-A229-B9AC21B0E2D1}" srcOrd="0" destOrd="0" presId="urn:microsoft.com/office/officeart/2005/8/layout/default"/>
    <dgm:cxn modelId="{860964CB-0795-1047-BD04-F1616A15547C}" type="presOf" srcId="{4E56F13A-C2C4-4D4F-9D29-1A25944B8194}" destId="{382C6B29-3EB4-C949-87C2-F953B4C9114B}" srcOrd="0" destOrd="0" presId="urn:microsoft.com/office/officeart/2005/8/layout/default"/>
    <dgm:cxn modelId="{31F02050-6C69-364C-82EA-193FCCE8E95E}" type="presParOf" srcId="{382C6B29-3EB4-C949-87C2-F953B4C9114B}" destId="{EA702231-A2D3-A54E-A229-B9AC21B0E2D1}" srcOrd="0" destOrd="0" presId="urn:microsoft.com/office/officeart/2005/8/layout/default"/>
    <dgm:cxn modelId="{3A7DB021-D491-5443-84DD-27131D6E8347}" type="presParOf" srcId="{382C6B29-3EB4-C949-87C2-F953B4C9114B}" destId="{42F86999-E307-864E-B712-7C7E466DD37D}" srcOrd="1" destOrd="0" presId="urn:microsoft.com/office/officeart/2005/8/layout/default"/>
    <dgm:cxn modelId="{F792A161-0BF9-804E-B759-851F4EF204D8}" type="presParOf" srcId="{382C6B29-3EB4-C949-87C2-F953B4C9114B}" destId="{ADAA7FE2-46D2-234C-924F-A7A5DB294B12}" srcOrd="2" destOrd="0" presId="urn:microsoft.com/office/officeart/2005/8/layout/default"/>
    <dgm:cxn modelId="{0F5E83DA-AE30-D54B-8D2B-EE694B2D2660}" type="presParOf" srcId="{382C6B29-3EB4-C949-87C2-F953B4C9114B}" destId="{8A03A5DF-98D8-B041-AD7B-AEDCBB761505}" srcOrd="3" destOrd="0" presId="urn:microsoft.com/office/officeart/2005/8/layout/default"/>
    <dgm:cxn modelId="{B04C18DE-B495-694A-B9EE-1D52CD0337DC}" type="presParOf" srcId="{382C6B29-3EB4-C949-87C2-F953B4C9114B}" destId="{B8F8CF8D-1315-2949-8C0C-BAF6BCA3BB5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AF200E-A599-9F4D-9A43-F53D4204FB4F}" type="doc">
      <dgm:prSet loTypeId="urn:microsoft.com/office/officeart/2005/8/layout/process1" loCatId="" qsTypeId="urn:microsoft.com/office/officeart/2005/8/quickstyle/simple1" qsCatId="simple" csTypeId="urn:microsoft.com/office/officeart/2005/8/colors/accent1_2" csCatId="accent1" phldr="1"/>
      <dgm:spPr/>
    </dgm:pt>
    <dgm:pt modelId="{61E9680C-9AF9-C344-9F5C-C2E3EE97825F}">
      <dgm:prSet phldrT="[Text]"/>
      <dgm:spPr/>
      <dgm:t>
        <a:bodyPr/>
        <a:lstStyle/>
        <a:p>
          <a:r>
            <a:rPr lang="en-US" dirty="0"/>
            <a:t>Choose</a:t>
          </a:r>
        </a:p>
      </dgm:t>
    </dgm:pt>
    <dgm:pt modelId="{0D78A266-DC59-E54E-9FDE-4C584455CB67}" type="parTrans" cxnId="{E677A14E-3CDE-7E47-ACB6-92BABF559BF8}">
      <dgm:prSet/>
      <dgm:spPr/>
      <dgm:t>
        <a:bodyPr/>
        <a:lstStyle/>
        <a:p>
          <a:endParaRPr lang="en-US"/>
        </a:p>
      </dgm:t>
    </dgm:pt>
    <dgm:pt modelId="{0FA7074E-6A5B-A14C-ACC4-77114C159232}" type="sibTrans" cxnId="{E677A14E-3CDE-7E47-ACB6-92BABF559BF8}">
      <dgm:prSet/>
      <dgm:spPr/>
      <dgm:t>
        <a:bodyPr/>
        <a:lstStyle/>
        <a:p>
          <a:endParaRPr lang="en-US" dirty="0"/>
        </a:p>
      </dgm:t>
    </dgm:pt>
    <dgm:pt modelId="{86399AC8-1D28-524F-924F-847507834421}">
      <dgm:prSet phldrT="[Text]"/>
      <dgm:spPr/>
      <dgm:t>
        <a:bodyPr/>
        <a:lstStyle/>
        <a:p>
          <a:r>
            <a:rPr lang="en-US" dirty="0"/>
            <a:t>Instruct</a:t>
          </a:r>
        </a:p>
      </dgm:t>
    </dgm:pt>
    <dgm:pt modelId="{8F1D1411-E826-F84B-94DE-C6E54D0BD3C3}" type="parTrans" cxnId="{A2B129F7-2C81-0A4D-BF22-734442276107}">
      <dgm:prSet/>
      <dgm:spPr/>
      <dgm:t>
        <a:bodyPr/>
        <a:lstStyle/>
        <a:p>
          <a:endParaRPr lang="en-US"/>
        </a:p>
      </dgm:t>
    </dgm:pt>
    <dgm:pt modelId="{1C116B8A-1CA0-6A41-B783-C69E7E12544B}" type="sibTrans" cxnId="{A2B129F7-2C81-0A4D-BF22-734442276107}">
      <dgm:prSet/>
      <dgm:spPr/>
      <dgm:t>
        <a:bodyPr/>
        <a:lstStyle/>
        <a:p>
          <a:endParaRPr lang="en-US" dirty="0"/>
        </a:p>
      </dgm:t>
    </dgm:pt>
    <dgm:pt modelId="{C9FA8970-F66B-1B4E-A357-4610F76DA4A7}">
      <dgm:prSet phldrT="[Text]"/>
      <dgm:spPr/>
      <dgm:t>
        <a:bodyPr/>
        <a:lstStyle/>
        <a:p>
          <a:r>
            <a:rPr lang="en-US" dirty="0"/>
            <a:t>Assess</a:t>
          </a:r>
        </a:p>
      </dgm:t>
    </dgm:pt>
    <dgm:pt modelId="{8778D888-D4FF-A84F-8236-0F887B8B552E}" type="parTrans" cxnId="{EF03B54C-7F51-3C4E-8F7F-41AAED8DC72D}">
      <dgm:prSet/>
      <dgm:spPr/>
      <dgm:t>
        <a:bodyPr/>
        <a:lstStyle/>
        <a:p>
          <a:endParaRPr lang="en-US"/>
        </a:p>
      </dgm:t>
    </dgm:pt>
    <dgm:pt modelId="{08E85053-85DD-C74A-8F74-8B1967B950F2}" type="sibTrans" cxnId="{EF03B54C-7F51-3C4E-8F7F-41AAED8DC72D}">
      <dgm:prSet/>
      <dgm:spPr/>
      <dgm:t>
        <a:bodyPr/>
        <a:lstStyle/>
        <a:p>
          <a:endParaRPr lang="en-US" dirty="0"/>
        </a:p>
      </dgm:t>
    </dgm:pt>
    <dgm:pt modelId="{90F3E240-2A19-2742-93A9-4227BA5CFC75}">
      <dgm:prSet/>
      <dgm:spPr/>
      <dgm:t>
        <a:bodyPr/>
        <a:lstStyle/>
        <a:p>
          <a:r>
            <a:rPr lang="en-US" dirty="0"/>
            <a:t>Determine Next Steps</a:t>
          </a:r>
        </a:p>
      </dgm:t>
    </dgm:pt>
    <dgm:pt modelId="{6E548911-6308-0847-AC37-8B350E74EEAE}" type="parTrans" cxnId="{8CAD6ED5-9FAB-0344-9FAE-9A94ED17FC22}">
      <dgm:prSet/>
      <dgm:spPr/>
      <dgm:t>
        <a:bodyPr/>
        <a:lstStyle/>
        <a:p>
          <a:endParaRPr lang="en-US"/>
        </a:p>
      </dgm:t>
    </dgm:pt>
    <dgm:pt modelId="{A8EAE459-373B-8646-ACDA-3B6165B1D8EC}" type="sibTrans" cxnId="{8CAD6ED5-9FAB-0344-9FAE-9A94ED17FC22}">
      <dgm:prSet/>
      <dgm:spPr/>
      <dgm:t>
        <a:bodyPr/>
        <a:lstStyle/>
        <a:p>
          <a:endParaRPr lang="en-US"/>
        </a:p>
      </dgm:t>
    </dgm:pt>
    <dgm:pt modelId="{C40EE8E9-D26C-6643-88E8-35E12746A2C2}" type="pres">
      <dgm:prSet presAssocID="{32AF200E-A599-9F4D-9A43-F53D4204FB4F}" presName="Name0" presStyleCnt="0">
        <dgm:presLayoutVars>
          <dgm:dir/>
          <dgm:resizeHandles val="exact"/>
        </dgm:presLayoutVars>
      </dgm:prSet>
      <dgm:spPr/>
    </dgm:pt>
    <dgm:pt modelId="{6C8A3E27-EE44-4A4E-8CCE-F26FE7BDBF42}" type="pres">
      <dgm:prSet presAssocID="{61E9680C-9AF9-C344-9F5C-C2E3EE97825F}" presName="node" presStyleLbl="node1" presStyleIdx="0" presStyleCnt="4">
        <dgm:presLayoutVars>
          <dgm:bulletEnabled val="1"/>
        </dgm:presLayoutVars>
      </dgm:prSet>
      <dgm:spPr/>
      <dgm:t>
        <a:bodyPr/>
        <a:lstStyle/>
        <a:p>
          <a:endParaRPr lang="en-US"/>
        </a:p>
      </dgm:t>
    </dgm:pt>
    <dgm:pt modelId="{52B1B2CE-0D31-B540-A33A-90FB92690029}" type="pres">
      <dgm:prSet presAssocID="{0FA7074E-6A5B-A14C-ACC4-77114C159232}" presName="sibTrans" presStyleLbl="sibTrans2D1" presStyleIdx="0" presStyleCnt="3"/>
      <dgm:spPr/>
      <dgm:t>
        <a:bodyPr/>
        <a:lstStyle/>
        <a:p>
          <a:endParaRPr lang="en-US"/>
        </a:p>
      </dgm:t>
    </dgm:pt>
    <dgm:pt modelId="{3D1346D0-702A-4F42-92AA-9E331AA4A0D3}" type="pres">
      <dgm:prSet presAssocID="{0FA7074E-6A5B-A14C-ACC4-77114C159232}" presName="connectorText" presStyleLbl="sibTrans2D1" presStyleIdx="0" presStyleCnt="3"/>
      <dgm:spPr/>
      <dgm:t>
        <a:bodyPr/>
        <a:lstStyle/>
        <a:p>
          <a:endParaRPr lang="en-US"/>
        </a:p>
      </dgm:t>
    </dgm:pt>
    <dgm:pt modelId="{A568192A-203F-6D4C-A002-53B22152FB43}" type="pres">
      <dgm:prSet presAssocID="{86399AC8-1D28-524F-924F-847507834421}" presName="node" presStyleLbl="node1" presStyleIdx="1" presStyleCnt="4">
        <dgm:presLayoutVars>
          <dgm:bulletEnabled val="1"/>
        </dgm:presLayoutVars>
      </dgm:prSet>
      <dgm:spPr/>
      <dgm:t>
        <a:bodyPr/>
        <a:lstStyle/>
        <a:p>
          <a:endParaRPr lang="en-US"/>
        </a:p>
      </dgm:t>
    </dgm:pt>
    <dgm:pt modelId="{6232CD45-83D0-3541-8925-23E17305F4BC}" type="pres">
      <dgm:prSet presAssocID="{1C116B8A-1CA0-6A41-B783-C69E7E12544B}" presName="sibTrans" presStyleLbl="sibTrans2D1" presStyleIdx="1" presStyleCnt="3"/>
      <dgm:spPr/>
      <dgm:t>
        <a:bodyPr/>
        <a:lstStyle/>
        <a:p>
          <a:endParaRPr lang="en-US"/>
        </a:p>
      </dgm:t>
    </dgm:pt>
    <dgm:pt modelId="{D45631AF-4DF1-9846-BDD1-8456C148CD25}" type="pres">
      <dgm:prSet presAssocID="{1C116B8A-1CA0-6A41-B783-C69E7E12544B}" presName="connectorText" presStyleLbl="sibTrans2D1" presStyleIdx="1" presStyleCnt="3"/>
      <dgm:spPr/>
      <dgm:t>
        <a:bodyPr/>
        <a:lstStyle/>
        <a:p>
          <a:endParaRPr lang="en-US"/>
        </a:p>
      </dgm:t>
    </dgm:pt>
    <dgm:pt modelId="{3C927FA4-0FF4-5D4D-AB1E-A502875CA184}" type="pres">
      <dgm:prSet presAssocID="{C9FA8970-F66B-1B4E-A357-4610F76DA4A7}" presName="node" presStyleLbl="node1" presStyleIdx="2" presStyleCnt="4">
        <dgm:presLayoutVars>
          <dgm:bulletEnabled val="1"/>
        </dgm:presLayoutVars>
      </dgm:prSet>
      <dgm:spPr/>
      <dgm:t>
        <a:bodyPr/>
        <a:lstStyle/>
        <a:p>
          <a:endParaRPr lang="en-US"/>
        </a:p>
      </dgm:t>
    </dgm:pt>
    <dgm:pt modelId="{A54B39FC-9312-2342-809E-59C42324F3BF}" type="pres">
      <dgm:prSet presAssocID="{08E85053-85DD-C74A-8F74-8B1967B950F2}" presName="sibTrans" presStyleLbl="sibTrans2D1" presStyleIdx="2" presStyleCnt="3"/>
      <dgm:spPr/>
      <dgm:t>
        <a:bodyPr/>
        <a:lstStyle/>
        <a:p>
          <a:endParaRPr lang="en-US"/>
        </a:p>
      </dgm:t>
    </dgm:pt>
    <dgm:pt modelId="{F7E218F2-CFAE-8645-B106-D12F4EFCEBC2}" type="pres">
      <dgm:prSet presAssocID="{08E85053-85DD-C74A-8F74-8B1967B950F2}" presName="connectorText" presStyleLbl="sibTrans2D1" presStyleIdx="2" presStyleCnt="3"/>
      <dgm:spPr/>
      <dgm:t>
        <a:bodyPr/>
        <a:lstStyle/>
        <a:p>
          <a:endParaRPr lang="en-US"/>
        </a:p>
      </dgm:t>
    </dgm:pt>
    <dgm:pt modelId="{281EF9A5-56B7-374E-B7BD-CD5E309F2E72}" type="pres">
      <dgm:prSet presAssocID="{90F3E240-2A19-2742-93A9-4227BA5CFC75}" presName="node" presStyleLbl="node1" presStyleIdx="3" presStyleCnt="4">
        <dgm:presLayoutVars>
          <dgm:bulletEnabled val="1"/>
        </dgm:presLayoutVars>
      </dgm:prSet>
      <dgm:spPr/>
      <dgm:t>
        <a:bodyPr/>
        <a:lstStyle/>
        <a:p>
          <a:endParaRPr lang="en-US"/>
        </a:p>
      </dgm:t>
    </dgm:pt>
  </dgm:ptLst>
  <dgm:cxnLst>
    <dgm:cxn modelId="{17F2796D-CF43-E74F-A9A2-7E4282773EDF}" type="presOf" srcId="{61E9680C-9AF9-C344-9F5C-C2E3EE97825F}" destId="{6C8A3E27-EE44-4A4E-8CCE-F26FE7BDBF42}" srcOrd="0" destOrd="0" presId="urn:microsoft.com/office/officeart/2005/8/layout/process1"/>
    <dgm:cxn modelId="{00614F4D-410B-9C49-840F-E94BBC8C1BBB}" type="presOf" srcId="{0FA7074E-6A5B-A14C-ACC4-77114C159232}" destId="{3D1346D0-702A-4F42-92AA-9E331AA4A0D3}" srcOrd="1" destOrd="0" presId="urn:microsoft.com/office/officeart/2005/8/layout/process1"/>
    <dgm:cxn modelId="{A2B129F7-2C81-0A4D-BF22-734442276107}" srcId="{32AF200E-A599-9F4D-9A43-F53D4204FB4F}" destId="{86399AC8-1D28-524F-924F-847507834421}" srcOrd="1" destOrd="0" parTransId="{8F1D1411-E826-F84B-94DE-C6E54D0BD3C3}" sibTransId="{1C116B8A-1CA0-6A41-B783-C69E7E12544B}"/>
    <dgm:cxn modelId="{EF03B54C-7F51-3C4E-8F7F-41AAED8DC72D}" srcId="{32AF200E-A599-9F4D-9A43-F53D4204FB4F}" destId="{C9FA8970-F66B-1B4E-A357-4610F76DA4A7}" srcOrd="2" destOrd="0" parTransId="{8778D888-D4FF-A84F-8236-0F887B8B552E}" sibTransId="{08E85053-85DD-C74A-8F74-8B1967B950F2}"/>
    <dgm:cxn modelId="{AF7D6EBB-B54A-794E-9B28-EE2ED4DD7931}" type="presOf" srcId="{08E85053-85DD-C74A-8F74-8B1967B950F2}" destId="{A54B39FC-9312-2342-809E-59C42324F3BF}" srcOrd="0" destOrd="0" presId="urn:microsoft.com/office/officeart/2005/8/layout/process1"/>
    <dgm:cxn modelId="{5270E2F4-8696-A741-A19D-D60868463BAF}" type="presOf" srcId="{0FA7074E-6A5B-A14C-ACC4-77114C159232}" destId="{52B1B2CE-0D31-B540-A33A-90FB92690029}" srcOrd="0" destOrd="0" presId="urn:microsoft.com/office/officeart/2005/8/layout/process1"/>
    <dgm:cxn modelId="{E32A8125-9726-6446-833C-5DDFAE7CD1D7}" type="presOf" srcId="{32AF200E-A599-9F4D-9A43-F53D4204FB4F}" destId="{C40EE8E9-D26C-6643-88E8-35E12746A2C2}" srcOrd="0" destOrd="0" presId="urn:microsoft.com/office/officeart/2005/8/layout/process1"/>
    <dgm:cxn modelId="{C97CB92D-5BDA-3148-A6E1-0742675AF54C}" type="presOf" srcId="{90F3E240-2A19-2742-93A9-4227BA5CFC75}" destId="{281EF9A5-56B7-374E-B7BD-CD5E309F2E72}" srcOrd="0" destOrd="0" presId="urn:microsoft.com/office/officeart/2005/8/layout/process1"/>
    <dgm:cxn modelId="{E677A14E-3CDE-7E47-ACB6-92BABF559BF8}" srcId="{32AF200E-A599-9F4D-9A43-F53D4204FB4F}" destId="{61E9680C-9AF9-C344-9F5C-C2E3EE97825F}" srcOrd="0" destOrd="0" parTransId="{0D78A266-DC59-E54E-9FDE-4C584455CB67}" sibTransId="{0FA7074E-6A5B-A14C-ACC4-77114C159232}"/>
    <dgm:cxn modelId="{68F4D83A-4C51-1545-97EC-1648167A832C}" type="presOf" srcId="{08E85053-85DD-C74A-8F74-8B1967B950F2}" destId="{F7E218F2-CFAE-8645-B106-D12F4EFCEBC2}" srcOrd="1" destOrd="0" presId="urn:microsoft.com/office/officeart/2005/8/layout/process1"/>
    <dgm:cxn modelId="{FB020797-AAFC-9746-93C5-3C0802A37AFF}" type="presOf" srcId="{1C116B8A-1CA0-6A41-B783-C69E7E12544B}" destId="{D45631AF-4DF1-9846-BDD1-8456C148CD25}" srcOrd="1" destOrd="0" presId="urn:microsoft.com/office/officeart/2005/8/layout/process1"/>
    <dgm:cxn modelId="{AFA6271B-BAB0-DD44-B966-F8F90CC1A40F}" type="presOf" srcId="{1C116B8A-1CA0-6A41-B783-C69E7E12544B}" destId="{6232CD45-83D0-3541-8925-23E17305F4BC}" srcOrd="0" destOrd="0" presId="urn:microsoft.com/office/officeart/2005/8/layout/process1"/>
    <dgm:cxn modelId="{6681017C-A930-8546-A74C-5537B96E18D8}" type="presOf" srcId="{C9FA8970-F66B-1B4E-A357-4610F76DA4A7}" destId="{3C927FA4-0FF4-5D4D-AB1E-A502875CA184}" srcOrd="0" destOrd="0" presId="urn:microsoft.com/office/officeart/2005/8/layout/process1"/>
    <dgm:cxn modelId="{8CAD6ED5-9FAB-0344-9FAE-9A94ED17FC22}" srcId="{32AF200E-A599-9F4D-9A43-F53D4204FB4F}" destId="{90F3E240-2A19-2742-93A9-4227BA5CFC75}" srcOrd="3" destOrd="0" parTransId="{6E548911-6308-0847-AC37-8B350E74EEAE}" sibTransId="{A8EAE459-373B-8646-ACDA-3B6165B1D8EC}"/>
    <dgm:cxn modelId="{E34A3B01-240F-9346-8AFE-86D76600F5B5}" type="presOf" srcId="{86399AC8-1D28-524F-924F-847507834421}" destId="{A568192A-203F-6D4C-A002-53B22152FB43}" srcOrd="0" destOrd="0" presId="urn:microsoft.com/office/officeart/2005/8/layout/process1"/>
    <dgm:cxn modelId="{A33C06FF-C131-F946-9E09-577334F29F11}" type="presParOf" srcId="{C40EE8E9-D26C-6643-88E8-35E12746A2C2}" destId="{6C8A3E27-EE44-4A4E-8CCE-F26FE7BDBF42}" srcOrd="0" destOrd="0" presId="urn:microsoft.com/office/officeart/2005/8/layout/process1"/>
    <dgm:cxn modelId="{F940E808-4834-FE49-BF39-BA4CF412C738}" type="presParOf" srcId="{C40EE8E9-D26C-6643-88E8-35E12746A2C2}" destId="{52B1B2CE-0D31-B540-A33A-90FB92690029}" srcOrd="1" destOrd="0" presId="urn:microsoft.com/office/officeart/2005/8/layout/process1"/>
    <dgm:cxn modelId="{18A4147F-F778-BD4D-899F-BA7C9726EF96}" type="presParOf" srcId="{52B1B2CE-0D31-B540-A33A-90FB92690029}" destId="{3D1346D0-702A-4F42-92AA-9E331AA4A0D3}" srcOrd="0" destOrd="0" presId="urn:microsoft.com/office/officeart/2005/8/layout/process1"/>
    <dgm:cxn modelId="{39D0E31F-A7E4-954C-BE4D-8FF4E00D2A00}" type="presParOf" srcId="{C40EE8E9-D26C-6643-88E8-35E12746A2C2}" destId="{A568192A-203F-6D4C-A002-53B22152FB43}" srcOrd="2" destOrd="0" presId="urn:microsoft.com/office/officeart/2005/8/layout/process1"/>
    <dgm:cxn modelId="{087EB864-4DD7-9B4C-82CD-99C691CB5090}" type="presParOf" srcId="{C40EE8E9-D26C-6643-88E8-35E12746A2C2}" destId="{6232CD45-83D0-3541-8925-23E17305F4BC}" srcOrd="3" destOrd="0" presId="urn:microsoft.com/office/officeart/2005/8/layout/process1"/>
    <dgm:cxn modelId="{32BB0B58-BC47-064C-BBEA-7D6A49EF17D6}" type="presParOf" srcId="{6232CD45-83D0-3541-8925-23E17305F4BC}" destId="{D45631AF-4DF1-9846-BDD1-8456C148CD25}" srcOrd="0" destOrd="0" presId="urn:microsoft.com/office/officeart/2005/8/layout/process1"/>
    <dgm:cxn modelId="{4FA22C4A-8AF2-7E4F-B067-B1346131CE4B}" type="presParOf" srcId="{C40EE8E9-D26C-6643-88E8-35E12746A2C2}" destId="{3C927FA4-0FF4-5D4D-AB1E-A502875CA184}" srcOrd="4" destOrd="0" presId="urn:microsoft.com/office/officeart/2005/8/layout/process1"/>
    <dgm:cxn modelId="{DD59EFD7-FEC3-D648-B5E1-1E3074885AF7}" type="presParOf" srcId="{C40EE8E9-D26C-6643-88E8-35E12746A2C2}" destId="{A54B39FC-9312-2342-809E-59C42324F3BF}" srcOrd="5" destOrd="0" presId="urn:microsoft.com/office/officeart/2005/8/layout/process1"/>
    <dgm:cxn modelId="{10895ED5-9DE0-6D46-B852-E6648E44321C}" type="presParOf" srcId="{A54B39FC-9312-2342-809E-59C42324F3BF}" destId="{F7E218F2-CFAE-8645-B106-D12F4EFCEBC2}" srcOrd="0" destOrd="0" presId="urn:microsoft.com/office/officeart/2005/8/layout/process1"/>
    <dgm:cxn modelId="{0ECD8897-AE4A-1E4C-9797-03F40D4BC58C}" type="presParOf" srcId="{C40EE8E9-D26C-6643-88E8-35E12746A2C2}" destId="{281EF9A5-56B7-374E-B7BD-CD5E309F2E72}"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3EF46-2D6F-7849-B124-D3F09A291BA2}">
      <dsp:nvSpPr>
        <dsp:cNvPr id="0" name=""/>
        <dsp:cNvSpPr/>
      </dsp:nvSpPr>
      <dsp:spPr>
        <a:xfrm>
          <a:off x="0" y="94138"/>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student uploads and tasks in Kite</a:t>
          </a:r>
          <a:r>
            <a:rPr lang="en-US" sz="3300" kern="1200" baseline="30000" dirty="0"/>
            <a:t>®</a:t>
          </a:r>
          <a:r>
            <a:rPr lang="en-US" sz="3300" kern="1200" dirty="0"/>
            <a:t> Educator Portal</a:t>
          </a:r>
        </a:p>
      </dsp:txBody>
      <dsp:txXfrm>
        <a:off x="38638" y="132776"/>
        <a:ext cx="8909660" cy="714229"/>
      </dsp:txXfrm>
    </dsp:sp>
    <dsp:sp modelId="{7251E88A-B97B-2F48-9F43-B168D7ECFA62}">
      <dsp:nvSpPr>
        <dsp:cNvPr id="0" name=""/>
        <dsp:cNvSpPr/>
      </dsp:nvSpPr>
      <dsp:spPr>
        <a:xfrm>
          <a:off x="0" y="980684"/>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instructionally embedded assessments</a:t>
          </a:r>
        </a:p>
      </dsp:txBody>
      <dsp:txXfrm>
        <a:off x="38638" y="1019322"/>
        <a:ext cx="8909660" cy="714229"/>
      </dsp:txXfrm>
    </dsp:sp>
    <dsp:sp modelId="{D312F208-8CAA-554D-90FB-88E15507E2E8}">
      <dsp:nvSpPr>
        <dsp:cNvPr id="0" name=""/>
        <dsp:cNvSpPr/>
      </dsp:nvSpPr>
      <dsp:spPr>
        <a:xfrm>
          <a:off x="0" y="1867229"/>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the Instruction and Assessment Planner</a:t>
          </a:r>
        </a:p>
      </dsp:txBody>
      <dsp:txXfrm>
        <a:off x="38638" y="1905867"/>
        <a:ext cx="8909660" cy="714229"/>
      </dsp:txXfrm>
    </dsp:sp>
    <dsp:sp modelId="{4DC33FD1-B0AE-7045-AB64-3874E2AC8191}">
      <dsp:nvSpPr>
        <dsp:cNvPr id="0" name=""/>
        <dsp:cNvSpPr/>
      </dsp:nvSpPr>
      <dsp:spPr>
        <a:xfrm>
          <a:off x="0" y="2753774"/>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released testlet examples</a:t>
          </a:r>
        </a:p>
      </dsp:txBody>
      <dsp:txXfrm>
        <a:off x="38638" y="2792412"/>
        <a:ext cx="8909660" cy="714229"/>
      </dsp:txXfrm>
    </dsp:sp>
    <dsp:sp modelId="{E329ED0B-26D6-4B43-AFEC-4E041E51ED2C}">
      <dsp:nvSpPr>
        <dsp:cNvPr id="0" name=""/>
        <dsp:cNvSpPr/>
      </dsp:nvSpPr>
      <dsp:spPr>
        <a:xfrm>
          <a:off x="0" y="3640319"/>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the spring assessment window</a:t>
          </a:r>
        </a:p>
      </dsp:txBody>
      <dsp:txXfrm>
        <a:off x="38638" y="3678957"/>
        <a:ext cx="8909660"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61DA2-C417-994D-BFBB-1F9721EC6690}">
      <dsp:nvSpPr>
        <dsp:cNvPr id="0" name=""/>
        <dsp:cNvSpPr/>
      </dsp:nvSpPr>
      <dsp:spPr>
        <a:xfrm>
          <a:off x="0" y="222771"/>
          <a:ext cx="3138785" cy="18832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Required Test Administrator Training must be completed.</a:t>
          </a:r>
        </a:p>
      </dsp:txBody>
      <dsp:txXfrm>
        <a:off x="0" y="222771"/>
        <a:ext cx="3138785" cy="1883271"/>
      </dsp:txXfrm>
    </dsp:sp>
    <dsp:sp modelId="{2403E806-9D80-CF43-BA0F-987F0A460120}">
      <dsp:nvSpPr>
        <dsp:cNvPr id="0" name=""/>
        <dsp:cNvSpPr/>
      </dsp:nvSpPr>
      <dsp:spPr>
        <a:xfrm>
          <a:off x="3452663" y="222771"/>
          <a:ext cx="3138785" cy="18832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The Test Security Agreement must be completed.</a:t>
          </a:r>
        </a:p>
      </dsp:txBody>
      <dsp:txXfrm>
        <a:off x="3452663" y="222771"/>
        <a:ext cx="3138785" cy="1883271"/>
      </dsp:txXfrm>
    </dsp:sp>
    <dsp:sp modelId="{BE34389C-2286-FC49-9D82-438DAA95D7DB}">
      <dsp:nvSpPr>
        <dsp:cNvPr id="0" name=""/>
        <dsp:cNvSpPr/>
      </dsp:nvSpPr>
      <dsp:spPr>
        <a:xfrm>
          <a:off x="6905327" y="222771"/>
          <a:ext cx="3138785" cy="18832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The student must be enrolled. </a:t>
          </a:r>
        </a:p>
      </dsp:txBody>
      <dsp:txXfrm>
        <a:off x="6905327" y="222771"/>
        <a:ext cx="3138785" cy="1883271"/>
      </dsp:txXfrm>
    </dsp:sp>
    <dsp:sp modelId="{69E13121-918D-634A-AAF7-734716C2FAA8}">
      <dsp:nvSpPr>
        <dsp:cNvPr id="0" name=""/>
        <dsp:cNvSpPr/>
      </dsp:nvSpPr>
      <dsp:spPr>
        <a:xfrm>
          <a:off x="1726331" y="2419920"/>
          <a:ext cx="3138785" cy="18832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The student must be rostered.</a:t>
          </a:r>
        </a:p>
      </dsp:txBody>
      <dsp:txXfrm>
        <a:off x="1726331" y="2419920"/>
        <a:ext cx="3138785" cy="1883271"/>
      </dsp:txXfrm>
    </dsp:sp>
    <dsp:sp modelId="{1F85A21C-B6D4-7747-92F3-8769A62F8408}">
      <dsp:nvSpPr>
        <dsp:cNvPr id="0" name=""/>
        <dsp:cNvSpPr/>
      </dsp:nvSpPr>
      <dsp:spPr>
        <a:xfrm>
          <a:off x="5178995" y="2419920"/>
          <a:ext cx="3138785" cy="188327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The student’s First Contact survey must be completed*.</a:t>
          </a:r>
        </a:p>
      </dsp:txBody>
      <dsp:txXfrm>
        <a:off x="5178995" y="2419920"/>
        <a:ext cx="3138785" cy="18832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D5DC8-2D57-4B01-AEE4-F3517CCFD693}">
      <dsp:nvSpPr>
        <dsp:cNvPr id="0" name=""/>
        <dsp:cNvSpPr/>
      </dsp:nvSpPr>
      <dsp:spPr>
        <a:xfrm>
          <a:off x="0" y="735468"/>
          <a:ext cx="10044416" cy="1357788"/>
        </a:xfrm>
        <a:prstGeom prst="roundRect">
          <a:avLst>
            <a:gd name="adj" fmla="val 1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191BD1AA-2C86-48BE-BCEB-46C8C2D9E714}">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78FABA-8B58-4441-A783-E65719D621F0}">
      <dsp:nvSpPr>
        <dsp:cNvPr id="0" name=""/>
        <dsp:cNvSpPr/>
      </dsp:nvSpPr>
      <dsp:spPr>
        <a:xfrm>
          <a:off x="1568246" y="735468"/>
          <a:ext cx="8476170"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1111250">
            <a:lnSpc>
              <a:spcPct val="90000"/>
            </a:lnSpc>
            <a:spcBef>
              <a:spcPct val="0"/>
            </a:spcBef>
            <a:spcAft>
              <a:spcPct val="35000"/>
            </a:spcAft>
          </a:pPr>
          <a:r>
            <a:rPr lang="en-US" sz="2500" kern="1200" dirty="0">
              <a:solidFill>
                <a:schemeClr val="bg1"/>
              </a:solidFill>
            </a:rPr>
            <a:t>must be completed for each student each year</a:t>
          </a:r>
        </a:p>
      </dsp:txBody>
      <dsp:txXfrm>
        <a:off x="1568246" y="735468"/>
        <a:ext cx="8476170" cy="1357788"/>
      </dsp:txXfrm>
    </dsp:sp>
    <dsp:sp modelId="{DCCA4AE5-1A17-48D1-93E1-65B3DA2B1FCA}">
      <dsp:nvSpPr>
        <dsp:cNvPr id="0" name=""/>
        <dsp:cNvSpPr/>
      </dsp:nvSpPr>
      <dsp:spPr>
        <a:xfrm>
          <a:off x="0" y="2432705"/>
          <a:ext cx="10044416" cy="1357788"/>
        </a:xfrm>
        <a:prstGeom prst="roundRect">
          <a:avLst>
            <a:gd name="adj" fmla="val 1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D02DEA72-0E77-48B8-AF6D-0B8F9D1A4ADC}">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4FABC5-7A0D-4378-AF4F-C9B69BE69870}">
      <dsp:nvSpPr>
        <dsp:cNvPr id="0" name=""/>
        <dsp:cNvSpPr/>
      </dsp:nvSpPr>
      <dsp:spPr>
        <a:xfrm>
          <a:off x="1568246" y="2432705"/>
          <a:ext cx="8476170" cy="1357788"/>
        </a:xfrm>
        <a:prstGeom prst="rect">
          <a:avLst/>
        </a:prstGeom>
        <a:solidFill>
          <a:schemeClr val="tx2">
            <a:lumMod val="60000"/>
            <a:lumOff val="40000"/>
          </a:schemeClr>
        </a:solidFill>
        <a:ln>
          <a:solidFill>
            <a:schemeClr val="accent1">
              <a:lumMod val="20000"/>
              <a:lumOff val="80000"/>
            </a:schemeClr>
          </a:solid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lvl="0" algn="l" defTabSz="1111250">
            <a:lnSpc>
              <a:spcPct val="90000"/>
            </a:lnSpc>
            <a:spcBef>
              <a:spcPct val="0"/>
            </a:spcBef>
            <a:spcAft>
              <a:spcPct val="35000"/>
            </a:spcAft>
          </a:pPr>
          <a:r>
            <a:rPr lang="en-US" sz="2500" kern="1200" dirty="0">
              <a:solidFill>
                <a:schemeClr val="bg1"/>
              </a:solidFill>
            </a:rPr>
            <a:t>if completed for the instructionally embedded window, does not need to be completed a second time for the spring assessment window</a:t>
          </a:r>
        </a:p>
      </dsp:txBody>
      <dsp:txXfrm>
        <a:off x="1568246" y="2432705"/>
        <a:ext cx="8476170" cy="1357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F6F48-9DF6-DE43-93F1-D0E105ECCA8C}">
      <dsp:nvSpPr>
        <dsp:cNvPr id="0" name=""/>
        <dsp:cNvSpPr/>
      </dsp:nvSpPr>
      <dsp:spPr>
        <a:xfrm>
          <a:off x="0" y="464702"/>
          <a:ext cx="3089955" cy="1853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sensory and motor</a:t>
          </a:r>
        </a:p>
      </dsp:txBody>
      <dsp:txXfrm>
        <a:off x="0" y="464702"/>
        <a:ext cx="3089955" cy="1853973"/>
      </dsp:txXfrm>
    </dsp:sp>
    <dsp:sp modelId="{159E14B2-86E2-7E48-9580-DA464FBBAC64}">
      <dsp:nvSpPr>
        <dsp:cNvPr id="0" name=""/>
        <dsp:cNvSpPr/>
      </dsp:nvSpPr>
      <dsp:spPr>
        <a:xfrm>
          <a:off x="3398950" y="464702"/>
          <a:ext cx="3089955" cy="1853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computer access</a:t>
          </a:r>
        </a:p>
      </dsp:txBody>
      <dsp:txXfrm>
        <a:off x="3398950" y="464702"/>
        <a:ext cx="3089955" cy="1853973"/>
      </dsp:txXfrm>
    </dsp:sp>
    <dsp:sp modelId="{5C6E5A74-8491-2343-9492-C97F69DFA238}">
      <dsp:nvSpPr>
        <dsp:cNvPr id="0" name=""/>
        <dsp:cNvSpPr/>
      </dsp:nvSpPr>
      <dsp:spPr>
        <a:xfrm>
          <a:off x="6797901" y="464702"/>
          <a:ext cx="3089955" cy="1853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attention</a:t>
          </a:r>
        </a:p>
      </dsp:txBody>
      <dsp:txXfrm>
        <a:off x="6797901" y="464702"/>
        <a:ext cx="3089955" cy="1853973"/>
      </dsp:txXfrm>
    </dsp:sp>
    <dsp:sp modelId="{2BDED77C-373C-E64D-B539-5F282D5F26BF}">
      <dsp:nvSpPr>
        <dsp:cNvPr id="0" name=""/>
        <dsp:cNvSpPr/>
      </dsp:nvSpPr>
      <dsp:spPr>
        <a:xfrm>
          <a:off x="1699475" y="2627671"/>
          <a:ext cx="3089955" cy="1853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communication</a:t>
          </a:r>
        </a:p>
      </dsp:txBody>
      <dsp:txXfrm>
        <a:off x="1699475" y="2627671"/>
        <a:ext cx="3089955" cy="1853973"/>
      </dsp:txXfrm>
    </dsp:sp>
    <dsp:sp modelId="{3BEE0E19-2BEA-694E-A9E2-5F60F53CDE5A}">
      <dsp:nvSpPr>
        <dsp:cNvPr id="0" name=""/>
        <dsp:cNvSpPr/>
      </dsp:nvSpPr>
      <dsp:spPr>
        <a:xfrm>
          <a:off x="5098426" y="2627671"/>
          <a:ext cx="3089955" cy="1853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academic skills</a:t>
          </a:r>
        </a:p>
      </dsp:txBody>
      <dsp:txXfrm>
        <a:off x="5098426" y="2627671"/>
        <a:ext cx="3089955" cy="18539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0A169-68AD-2144-BC29-E5EFC5E8F18D}">
      <dsp:nvSpPr>
        <dsp:cNvPr id="0" name=""/>
        <dsp:cNvSpPr/>
      </dsp:nvSpPr>
      <dsp:spPr>
        <a:xfrm>
          <a:off x="0" y="10015"/>
          <a:ext cx="9727734"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instructionally embedded assessments</a:t>
          </a:r>
        </a:p>
      </dsp:txBody>
      <dsp:txXfrm>
        <a:off x="38638" y="48653"/>
        <a:ext cx="9650458" cy="714229"/>
      </dsp:txXfrm>
    </dsp:sp>
    <dsp:sp modelId="{5CA1A577-7D2E-BD42-85FB-5395A8129D7B}">
      <dsp:nvSpPr>
        <dsp:cNvPr id="0" name=""/>
        <dsp:cNvSpPr/>
      </dsp:nvSpPr>
      <dsp:spPr>
        <a:xfrm>
          <a:off x="0" y="801520"/>
          <a:ext cx="9727734"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856"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system </a:t>
          </a:r>
          <a:r>
            <a:rPr lang="en-US" sz="2600" b="1" kern="1200" dirty="0"/>
            <a:t>recommends</a:t>
          </a:r>
          <a:r>
            <a:rPr lang="en-US" sz="2600" kern="1200" dirty="0"/>
            <a:t> linkage levels, but test administrator ultimately chooses</a:t>
          </a:r>
        </a:p>
      </dsp:txBody>
      <dsp:txXfrm>
        <a:off x="0" y="801520"/>
        <a:ext cx="9727734" cy="819720"/>
      </dsp:txXfrm>
    </dsp:sp>
    <dsp:sp modelId="{8C5DE494-68F0-EB45-BF69-F817045AFD14}">
      <dsp:nvSpPr>
        <dsp:cNvPr id="0" name=""/>
        <dsp:cNvSpPr/>
      </dsp:nvSpPr>
      <dsp:spPr>
        <a:xfrm>
          <a:off x="0" y="1621240"/>
          <a:ext cx="9727734"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spring assessment window</a:t>
          </a:r>
        </a:p>
      </dsp:txBody>
      <dsp:txXfrm>
        <a:off x="38638" y="1659878"/>
        <a:ext cx="9650458" cy="714229"/>
      </dsp:txXfrm>
    </dsp:sp>
    <dsp:sp modelId="{E88B96F7-32F7-CC4E-A473-6845777AEC29}">
      <dsp:nvSpPr>
        <dsp:cNvPr id="0" name=""/>
        <dsp:cNvSpPr/>
      </dsp:nvSpPr>
      <dsp:spPr>
        <a:xfrm>
          <a:off x="0" y="2412745"/>
          <a:ext cx="9727734" cy="119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856"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system </a:t>
          </a:r>
          <a:r>
            <a:rPr lang="en-US" sz="2600" b="1" kern="1200" dirty="0"/>
            <a:t>determines</a:t>
          </a:r>
          <a:r>
            <a:rPr lang="en-US" sz="2600" kern="1200" dirty="0"/>
            <a:t> the linkage level for the student’s first testlet in each subject then adapts for subsequent testlets based on student performance</a:t>
          </a:r>
        </a:p>
      </dsp:txBody>
      <dsp:txXfrm>
        <a:off x="0" y="2412745"/>
        <a:ext cx="9727734" cy="11954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54561-AB79-5843-A19B-F9A61AECD456}">
      <dsp:nvSpPr>
        <dsp:cNvPr id="0" name=""/>
        <dsp:cNvSpPr/>
      </dsp:nvSpPr>
      <dsp:spPr>
        <a:xfrm>
          <a:off x="0" y="154175"/>
          <a:ext cx="9685867" cy="1272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Having a student complete instructionally embedded assessments </a:t>
          </a:r>
          <a:r>
            <a:rPr lang="en-US" sz="3200" b="1" kern="1200" dirty="0"/>
            <a:t>will</a:t>
          </a:r>
          <a:endParaRPr lang="en-US" sz="3200" kern="1200" dirty="0"/>
        </a:p>
      </dsp:txBody>
      <dsp:txXfrm>
        <a:off x="62141" y="216316"/>
        <a:ext cx="9561585" cy="1148678"/>
      </dsp:txXfrm>
    </dsp:sp>
    <dsp:sp modelId="{E28E4E9C-E0F3-9B46-A8EE-022E27DCAEF8}">
      <dsp:nvSpPr>
        <dsp:cNvPr id="0" name=""/>
        <dsp:cNvSpPr/>
      </dsp:nvSpPr>
      <dsp:spPr>
        <a:xfrm>
          <a:off x="0" y="1427135"/>
          <a:ext cx="9685867"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52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provide the student and test administrator experience in the system</a:t>
          </a:r>
        </a:p>
        <a:p>
          <a:pPr marL="228600" lvl="1" indent="-228600" algn="l" defTabSz="1111250">
            <a:lnSpc>
              <a:spcPct val="90000"/>
            </a:lnSpc>
            <a:spcBef>
              <a:spcPct val="0"/>
            </a:spcBef>
            <a:spcAft>
              <a:spcPct val="20000"/>
            </a:spcAft>
            <a:buChar char="••"/>
          </a:pPr>
          <a:r>
            <a:rPr lang="en-US" sz="2500" kern="1200" dirty="0"/>
            <a:t>allow for an assessment experience following instruction on an Essential Element </a:t>
          </a:r>
        </a:p>
      </dsp:txBody>
      <dsp:txXfrm>
        <a:off x="0" y="1427135"/>
        <a:ext cx="9685867" cy="1225440"/>
      </dsp:txXfrm>
    </dsp:sp>
    <dsp:sp modelId="{80DCE80F-0413-7E40-A4A1-0A0B020BA463}">
      <dsp:nvSpPr>
        <dsp:cNvPr id="0" name=""/>
        <dsp:cNvSpPr/>
      </dsp:nvSpPr>
      <dsp:spPr>
        <a:xfrm>
          <a:off x="0" y="2652575"/>
          <a:ext cx="9685867" cy="1272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t>Having a student complete instructionally embedded assessments will </a:t>
          </a:r>
          <a:r>
            <a:rPr lang="en-US" sz="3200" b="1" kern="1200" dirty="0"/>
            <a:t>not</a:t>
          </a:r>
          <a:endParaRPr lang="en-US" sz="3200" kern="1200" dirty="0"/>
        </a:p>
      </dsp:txBody>
      <dsp:txXfrm>
        <a:off x="62141" y="2714716"/>
        <a:ext cx="9561585" cy="1148678"/>
      </dsp:txXfrm>
    </dsp:sp>
    <dsp:sp modelId="{9D336E99-8F61-444B-A368-4993D3C59DFE}">
      <dsp:nvSpPr>
        <dsp:cNvPr id="0" name=""/>
        <dsp:cNvSpPr/>
      </dsp:nvSpPr>
      <dsp:spPr>
        <a:xfrm>
          <a:off x="0" y="3925535"/>
          <a:ext cx="9685867"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52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impact testlets delivered in the spring assessment window</a:t>
          </a:r>
        </a:p>
        <a:p>
          <a:pPr marL="228600" lvl="1" indent="-228600" algn="l" defTabSz="1111250">
            <a:lnSpc>
              <a:spcPct val="90000"/>
            </a:lnSpc>
            <a:spcBef>
              <a:spcPct val="0"/>
            </a:spcBef>
            <a:spcAft>
              <a:spcPct val="20000"/>
            </a:spcAft>
            <a:buChar char="••"/>
          </a:pPr>
          <a:r>
            <a:rPr lang="en-US" sz="2500" kern="1200" dirty="0"/>
            <a:t>impact a student’s score report</a:t>
          </a:r>
        </a:p>
      </dsp:txBody>
      <dsp:txXfrm>
        <a:off x="0" y="3925535"/>
        <a:ext cx="9685867" cy="8611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7E619-233E-1949-8382-48EB7310CC37}">
      <dsp:nvSpPr>
        <dsp:cNvPr id="0" name=""/>
        <dsp:cNvSpPr/>
      </dsp:nvSpPr>
      <dsp:spPr>
        <a:xfrm>
          <a:off x="1227" y="667782"/>
          <a:ext cx="4308114" cy="273565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6FB8FD5-6375-B64F-B608-A0B7C7FD5600}">
      <dsp:nvSpPr>
        <dsp:cNvPr id="0" name=""/>
        <dsp:cNvSpPr/>
      </dsp:nvSpPr>
      <dsp:spPr>
        <a:xfrm>
          <a:off x="479906" y="1122527"/>
          <a:ext cx="4308114" cy="2735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The same texts and materials can be used to address multiple Essential Elements and linkage levels.</a:t>
          </a:r>
        </a:p>
      </dsp:txBody>
      <dsp:txXfrm>
        <a:off x="560031" y="1202652"/>
        <a:ext cx="4147864" cy="2575402"/>
      </dsp:txXfrm>
    </dsp:sp>
    <dsp:sp modelId="{81F7217A-A0EE-C04C-9443-4BE5161F10C7}">
      <dsp:nvSpPr>
        <dsp:cNvPr id="0" name=""/>
        <dsp:cNvSpPr/>
      </dsp:nvSpPr>
      <dsp:spPr>
        <a:xfrm>
          <a:off x="5266700" y="667782"/>
          <a:ext cx="4308114" cy="273565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3306F58-9D2E-4A42-B47C-140C62299B99}">
      <dsp:nvSpPr>
        <dsp:cNvPr id="0" name=""/>
        <dsp:cNvSpPr/>
      </dsp:nvSpPr>
      <dsp:spPr>
        <a:xfrm>
          <a:off x="5745380" y="1122527"/>
          <a:ext cx="4308114" cy="27356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Essential Elements can be taught conceptually with individual student practice focusing on the linkage level that meets their instructional needs. </a:t>
          </a:r>
        </a:p>
      </dsp:txBody>
      <dsp:txXfrm>
        <a:off x="5825505" y="1202652"/>
        <a:ext cx="4147864" cy="25754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06741-D125-B940-AD48-690111FCBE5F}">
      <dsp:nvSpPr>
        <dsp:cNvPr id="0" name=""/>
        <dsp:cNvSpPr/>
      </dsp:nvSpPr>
      <dsp:spPr>
        <a:xfrm>
          <a:off x="2887" y="713524"/>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blueprints</a:t>
          </a:r>
        </a:p>
      </dsp:txBody>
      <dsp:txXfrm>
        <a:off x="2887" y="713524"/>
        <a:ext cx="2290564" cy="1374338"/>
      </dsp:txXfrm>
    </dsp:sp>
    <dsp:sp modelId="{62770A14-EB6C-5E47-B990-28A0F557879D}">
      <dsp:nvSpPr>
        <dsp:cNvPr id="0" name=""/>
        <dsp:cNvSpPr/>
      </dsp:nvSpPr>
      <dsp:spPr>
        <a:xfrm>
          <a:off x="2522507" y="713524"/>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currently tested Essential Elements</a:t>
          </a:r>
        </a:p>
      </dsp:txBody>
      <dsp:txXfrm>
        <a:off x="2522507" y="713524"/>
        <a:ext cx="2290564" cy="1374338"/>
      </dsp:txXfrm>
    </dsp:sp>
    <dsp:sp modelId="{9327B15C-CCEE-AC49-9323-290F01B93DF2}">
      <dsp:nvSpPr>
        <dsp:cNvPr id="0" name=""/>
        <dsp:cNvSpPr/>
      </dsp:nvSpPr>
      <dsp:spPr>
        <a:xfrm>
          <a:off x="5042128" y="713524"/>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mini-maps</a:t>
          </a:r>
        </a:p>
      </dsp:txBody>
      <dsp:txXfrm>
        <a:off x="5042128" y="713524"/>
        <a:ext cx="2290564" cy="1374338"/>
      </dsp:txXfrm>
    </dsp:sp>
    <dsp:sp modelId="{83C3163F-DD86-184B-A30B-F89B3BC1A394}">
      <dsp:nvSpPr>
        <dsp:cNvPr id="0" name=""/>
        <dsp:cNvSpPr/>
      </dsp:nvSpPr>
      <dsp:spPr>
        <a:xfrm>
          <a:off x="7561748" y="713524"/>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familiar texts</a:t>
          </a:r>
        </a:p>
      </dsp:txBody>
      <dsp:txXfrm>
        <a:off x="7561748" y="713524"/>
        <a:ext cx="2290564" cy="1374338"/>
      </dsp:txXfrm>
    </dsp:sp>
    <dsp:sp modelId="{DE8704D9-A178-A743-B7B9-C843081D936B}">
      <dsp:nvSpPr>
        <dsp:cNvPr id="0" name=""/>
        <dsp:cNvSpPr/>
      </dsp:nvSpPr>
      <dsp:spPr>
        <a:xfrm>
          <a:off x="2887" y="2316919"/>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instructional activities for science</a:t>
          </a:r>
        </a:p>
      </dsp:txBody>
      <dsp:txXfrm>
        <a:off x="2887" y="2316919"/>
        <a:ext cx="2290564" cy="1374338"/>
      </dsp:txXfrm>
    </dsp:sp>
    <dsp:sp modelId="{6D9E5E8A-E6DF-3E48-A15B-468DDF9B79CB}">
      <dsp:nvSpPr>
        <dsp:cNvPr id="0" name=""/>
        <dsp:cNvSpPr/>
      </dsp:nvSpPr>
      <dsp:spPr>
        <a:xfrm>
          <a:off x="2522507" y="2316919"/>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collections lists</a:t>
          </a:r>
        </a:p>
      </dsp:txBody>
      <dsp:txXfrm>
        <a:off x="2522507" y="2316919"/>
        <a:ext cx="2290564" cy="1374338"/>
      </dsp:txXfrm>
    </dsp:sp>
    <dsp:sp modelId="{C667286E-FB03-A24C-B63D-7D2E8623D7F3}">
      <dsp:nvSpPr>
        <dsp:cNvPr id="0" name=""/>
        <dsp:cNvSpPr/>
      </dsp:nvSpPr>
      <dsp:spPr>
        <a:xfrm>
          <a:off x="5042128" y="2316919"/>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professional development modules</a:t>
          </a:r>
        </a:p>
      </dsp:txBody>
      <dsp:txXfrm>
        <a:off x="5042128" y="2316919"/>
        <a:ext cx="2290564" cy="1374338"/>
      </dsp:txXfrm>
    </dsp:sp>
    <dsp:sp modelId="{4BA31F1A-7F0F-B846-A192-0B983A78BCBE}">
      <dsp:nvSpPr>
        <dsp:cNvPr id="0" name=""/>
        <dsp:cNvSpPr/>
      </dsp:nvSpPr>
      <dsp:spPr>
        <a:xfrm>
          <a:off x="7561748" y="2316919"/>
          <a:ext cx="2290564" cy="13743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Instruction and Assessment Planner</a:t>
          </a:r>
        </a:p>
      </dsp:txBody>
      <dsp:txXfrm>
        <a:off x="7561748" y="2316919"/>
        <a:ext cx="2290564" cy="137433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CAF4B-4B18-7F4E-ABA1-E3D9D98D97B3}">
      <dsp:nvSpPr>
        <dsp:cNvPr id="0" name=""/>
        <dsp:cNvSpPr/>
      </dsp:nvSpPr>
      <dsp:spPr>
        <a:xfrm>
          <a:off x="2942" y="628801"/>
          <a:ext cx="2334542" cy="32683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010" tIns="330200" rIns="182010" bIns="330200" numCol="1" spcCol="1270" anchor="t" anchorCtr="0">
          <a:noAutofit/>
        </a:bodyPr>
        <a:lstStyle/>
        <a:p>
          <a:pPr lvl="0" algn="l" defTabSz="755650">
            <a:lnSpc>
              <a:spcPct val="90000"/>
            </a:lnSpc>
            <a:spcBef>
              <a:spcPct val="0"/>
            </a:spcBef>
            <a:spcAft>
              <a:spcPct val="35000"/>
            </a:spcAft>
          </a:pPr>
          <a:r>
            <a:rPr lang="en-US" sz="1700" kern="1200" dirty="0"/>
            <a:t>Spend some time becoming familiar with the Essential Elements for your student’s grade(s). </a:t>
          </a:r>
        </a:p>
      </dsp:txBody>
      <dsp:txXfrm>
        <a:off x="2942" y="1870778"/>
        <a:ext cx="2334542" cy="1961015"/>
      </dsp:txXfrm>
    </dsp:sp>
    <dsp:sp modelId="{7460551C-290E-5948-BA75-5CA7D0D342C9}">
      <dsp:nvSpPr>
        <dsp:cNvPr id="0" name=""/>
        <dsp:cNvSpPr/>
      </dsp:nvSpPr>
      <dsp:spPr>
        <a:xfrm>
          <a:off x="679959" y="955637"/>
          <a:ext cx="980507" cy="98050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44" tIns="12700" rIns="76444" bIns="12700" numCol="1" spcCol="1270" anchor="ctr" anchorCtr="0">
          <a:noAutofit/>
        </a:bodyPr>
        <a:lstStyle/>
        <a:p>
          <a:pPr lvl="0" algn="ctr" defTabSz="2089150">
            <a:lnSpc>
              <a:spcPct val="90000"/>
            </a:lnSpc>
            <a:spcBef>
              <a:spcPct val="0"/>
            </a:spcBef>
            <a:spcAft>
              <a:spcPct val="35000"/>
            </a:spcAft>
          </a:pPr>
          <a:r>
            <a:rPr lang="en-US" sz="4700" kern="1200" dirty="0"/>
            <a:t>1</a:t>
          </a:r>
        </a:p>
      </dsp:txBody>
      <dsp:txXfrm>
        <a:off x="823551" y="1099229"/>
        <a:ext cx="693323" cy="693323"/>
      </dsp:txXfrm>
    </dsp:sp>
    <dsp:sp modelId="{FC24A006-1B7E-C94B-B14A-CFFBA9167ABA}">
      <dsp:nvSpPr>
        <dsp:cNvPr id="0" name=""/>
        <dsp:cNvSpPr/>
      </dsp:nvSpPr>
      <dsp:spPr>
        <a:xfrm>
          <a:off x="2942" y="3897089"/>
          <a:ext cx="233454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36FBE4-314F-0C4F-B134-4843C58DC6CD}">
      <dsp:nvSpPr>
        <dsp:cNvPr id="0" name=""/>
        <dsp:cNvSpPr/>
      </dsp:nvSpPr>
      <dsp:spPr>
        <a:xfrm>
          <a:off x="2570939" y="628801"/>
          <a:ext cx="2334542" cy="32683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010" tIns="330200" rIns="182010" bIns="330200" numCol="1" spcCol="1270" anchor="t" anchorCtr="0">
          <a:noAutofit/>
        </a:bodyPr>
        <a:lstStyle/>
        <a:p>
          <a:pPr lvl="0" algn="l" defTabSz="755650">
            <a:lnSpc>
              <a:spcPct val="90000"/>
            </a:lnSpc>
            <a:spcBef>
              <a:spcPct val="0"/>
            </a:spcBef>
            <a:spcAft>
              <a:spcPct val="35000"/>
            </a:spcAft>
          </a:pPr>
          <a:r>
            <a:rPr lang="en-US" sz="1700" kern="1200" dirty="0"/>
            <a:t>Think conceptually and look for ways to combine Essential Elements to build instructional units.</a:t>
          </a:r>
        </a:p>
      </dsp:txBody>
      <dsp:txXfrm>
        <a:off x="2570939" y="1870778"/>
        <a:ext cx="2334542" cy="1961015"/>
      </dsp:txXfrm>
    </dsp:sp>
    <dsp:sp modelId="{EEE79F67-F96E-3C4C-973D-16BBEFF777B2}">
      <dsp:nvSpPr>
        <dsp:cNvPr id="0" name=""/>
        <dsp:cNvSpPr/>
      </dsp:nvSpPr>
      <dsp:spPr>
        <a:xfrm>
          <a:off x="3247956" y="955637"/>
          <a:ext cx="980507" cy="98050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44" tIns="12700" rIns="76444" bIns="12700" numCol="1" spcCol="1270" anchor="ctr" anchorCtr="0">
          <a:noAutofit/>
        </a:bodyPr>
        <a:lstStyle/>
        <a:p>
          <a:pPr lvl="0" algn="ctr" defTabSz="2089150">
            <a:lnSpc>
              <a:spcPct val="90000"/>
            </a:lnSpc>
            <a:spcBef>
              <a:spcPct val="0"/>
            </a:spcBef>
            <a:spcAft>
              <a:spcPct val="35000"/>
            </a:spcAft>
          </a:pPr>
          <a:r>
            <a:rPr lang="en-US" sz="4700" kern="1200" dirty="0"/>
            <a:t>2</a:t>
          </a:r>
        </a:p>
      </dsp:txBody>
      <dsp:txXfrm>
        <a:off x="3391548" y="1099229"/>
        <a:ext cx="693323" cy="693323"/>
      </dsp:txXfrm>
    </dsp:sp>
    <dsp:sp modelId="{DA0A9253-4601-CA43-854D-003C129915B5}">
      <dsp:nvSpPr>
        <dsp:cNvPr id="0" name=""/>
        <dsp:cNvSpPr/>
      </dsp:nvSpPr>
      <dsp:spPr>
        <a:xfrm>
          <a:off x="2570939" y="3897089"/>
          <a:ext cx="233454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BE11C-48CB-8D44-88FB-44258608C960}">
      <dsp:nvSpPr>
        <dsp:cNvPr id="0" name=""/>
        <dsp:cNvSpPr/>
      </dsp:nvSpPr>
      <dsp:spPr>
        <a:xfrm>
          <a:off x="5138935" y="628801"/>
          <a:ext cx="2334542" cy="32683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010" tIns="330200" rIns="182010" bIns="330200" numCol="1" spcCol="1270" anchor="t" anchorCtr="0">
          <a:noAutofit/>
        </a:bodyPr>
        <a:lstStyle/>
        <a:p>
          <a:pPr lvl="0" algn="l" defTabSz="755650">
            <a:lnSpc>
              <a:spcPct val="90000"/>
            </a:lnSpc>
            <a:spcBef>
              <a:spcPct val="0"/>
            </a:spcBef>
            <a:spcAft>
              <a:spcPct val="35000"/>
            </a:spcAft>
          </a:pPr>
          <a:r>
            <a:rPr lang="en-US" sz="1700" kern="1200" dirty="0"/>
            <a:t>Use the linkage levels to help students practice the skills included in your lessons.</a:t>
          </a:r>
        </a:p>
      </dsp:txBody>
      <dsp:txXfrm>
        <a:off x="5138935" y="1870778"/>
        <a:ext cx="2334542" cy="1961015"/>
      </dsp:txXfrm>
    </dsp:sp>
    <dsp:sp modelId="{610DAFCA-52E2-1547-981A-55D9F4B6F1FD}">
      <dsp:nvSpPr>
        <dsp:cNvPr id="0" name=""/>
        <dsp:cNvSpPr/>
      </dsp:nvSpPr>
      <dsp:spPr>
        <a:xfrm>
          <a:off x="5815952" y="955637"/>
          <a:ext cx="980507" cy="98050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44" tIns="12700" rIns="76444" bIns="12700" numCol="1" spcCol="1270" anchor="ctr" anchorCtr="0">
          <a:noAutofit/>
        </a:bodyPr>
        <a:lstStyle/>
        <a:p>
          <a:pPr lvl="0" algn="ctr" defTabSz="2089150">
            <a:lnSpc>
              <a:spcPct val="90000"/>
            </a:lnSpc>
            <a:spcBef>
              <a:spcPct val="0"/>
            </a:spcBef>
            <a:spcAft>
              <a:spcPct val="35000"/>
            </a:spcAft>
          </a:pPr>
          <a:r>
            <a:rPr lang="en-US" sz="4700" kern="1200" dirty="0"/>
            <a:t>3</a:t>
          </a:r>
        </a:p>
      </dsp:txBody>
      <dsp:txXfrm>
        <a:off x="5959544" y="1099229"/>
        <a:ext cx="693323" cy="693323"/>
      </dsp:txXfrm>
    </dsp:sp>
    <dsp:sp modelId="{7FADCA46-F4D5-FA4E-8DDA-4A5D4D2B83D2}">
      <dsp:nvSpPr>
        <dsp:cNvPr id="0" name=""/>
        <dsp:cNvSpPr/>
      </dsp:nvSpPr>
      <dsp:spPr>
        <a:xfrm>
          <a:off x="5138935" y="3897089"/>
          <a:ext cx="233454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9E68E4-1BF5-1248-B485-E19E6484195C}">
      <dsp:nvSpPr>
        <dsp:cNvPr id="0" name=""/>
        <dsp:cNvSpPr/>
      </dsp:nvSpPr>
      <dsp:spPr>
        <a:xfrm>
          <a:off x="7706932" y="628801"/>
          <a:ext cx="2334542" cy="32683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010" tIns="330200" rIns="182010" bIns="330200" numCol="1" spcCol="1270" anchor="t" anchorCtr="0">
          <a:noAutofit/>
        </a:bodyPr>
        <a:lstStyle/>
        <a:p>
          <a:pPr lvl="0" algn="l" defTabSz="755650">
            <a:lnSpc>
              <a:spcPct val="90000"/>
            </a:lnSpc>
            <a:spcBef>
              <a:spcPct val="0"/>
            </a:spcBef>
            <a:spcAft>
              <a:spcPct val="35000"/>
            </a:spcAft>
          </a:pPr>
          <a:r>
            <a:rPr lang="en-US" sz="1700" kern="1200" dirty="0"/>
            <a:t>Use the mini-maps to determine possible routes a student might take from one skill level to the next. </a:t>
          </a:r>
        </a:p>
      </dsp:txBody>
      <dsp:txXfrm>
        <a:off x="7706932" y="1870778"/>
        <a:ext cx="2334542" cy="1961015"/>
      </dsp:txXfrm>
    </dsp:sp>
    <dsp:sp modelId="{B3EDF23B-D779-8147-8F63-DCE015C1F892}">
      <dsp:nvSpPr>
        <dsp:cNvPr id="0" name=""/>
        <dsp:cNvSpPr/>
      </dsp:nvSpPr>
      <dsp:spPr>
        <a:xfrm>
          <a:off x="8383949" y="955637"/>
          <a:ext cx="980507" cy="980507"/>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44" tIns="12700" rIns="76444" bIns="12700" numCol="1" spcCol="1270" anchor="ctr" anchorCtr="0">
          <a:noAutofit/>
        </a:bodyPr>
        <a:lstStyle/>
        <a:p>
          <a:pPr lvl="0" algn="ctr" defTabSz="2089150">
            <a:lnSpc>
              <a:spcPct val="90000"/>
            </a:lnSpc>
            <a:spcBef>
              <a:spcPct val="0"/>
            </a:spcBef>
            <a:spcAft>
              <a:spcPct val="35000"/>
            </a:spcAft>
          </a:pPr>
          <a:r>
            <a:rPr lang="en-US" sz="4700" kern="1200" dirty="0"/>
            <a:t>4</a:t>
          </a:r>
        </a:p>
      </dsp:txBody>
      <dsp:txXfrm>
        <a:off x="8527541" y="1099229"/>
        <a:ext cx="693323" cy="693323"/>
      </dsp:txXfrm>
    </dsp:sp>
    <dsp:sp modelId="{AA475727-01BE-7A43-AD3D-ECB62ECBF815}">
      <dsp:nvSpPr>
        <dsp:cNvPr id="0" name=""/>
        <dsp:cNvSpPr/>
      </dsp:nvSpPr>
      <dsp:spPr>
        <a:xfrm>
          <a:off x="7706932" y="3897089"/>
          <a:ext cx="2334542"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3E27-EE44-4A4E-8CCE-F26FE7BDBF42}">
      <dsp:nvSpPr>
        <dsp:cNvPr id="0" name=""/>
        <dsp:cNvSpPr/>
      </dsp:nvSpPr>
      <dsp:spPr>
        <a:xfrm>
          <a:off x="4413"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Choose</a:t>
          </a:r>
        </a:p>
      </dsp:txBody>
      <dsp:txXfrm>
        <a:off x="38327" y="1717936"/>
        <a:ext cx="1862034" cy="1090089"/>
      </dsp:txXfrm>
    </dsp:sp>
    <dsp:sp modelId="{52B1B2CE-0D31-B540-A33A-90FB92690029}">
      <dsp:nvSpPr>
        <dsp:cNvPr id="0" name=""/>
        <dsp:cNvSpPr/>
      </dsp:nvSpPr>
      <dsp:spPr>
        <a:xfrm>
          <a:off x="2127262"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2127262" y="2119399"/>
        <a:ext cx="286391" cy="287163"/>
      </dsp:txXfrm>
    </dsp:sp>
    <dsp:sp modelId="{A568192A-203F-6D4C-A002-53B22152FB43}">
      <dsp:nvSpPr>
        <dsp:cNvPr id="0" name=""/>
        <dsp:cNvSpPr/>
      </dsp:nvSpPr>
      <dsp:spPr>
        <a:xfrm>
          <a:off x="2706221"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Instruct</a:t>
          </a:r>
        </a:p>
      </dsp:txBody>
      <dsp:txXfrm>
        <a:off x="2740135" y="1717936"/>
        <a:ext cx="1862034" cy="1090089"/>
      </dsp:txXfrm>
    </dsp:sp>
    <dsp:sp modelId="{6232CD45-83D0-3541-8925-23E17305F4BC}">
      <dsp:nvSpPr>
        <dsp:cNvPr id="0" name=""/>
        <dsp:cNvSpPr/>
      </dsp:nvSpPr>
      <dsp:spPr>
        <a:xfrm>
          <a:off x="4829069"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829069" y="2119399"/>
        <a:ext cx="286391" cy="287163"/>
      </dsp:txXfrm>
    </dsp:sp>
    <dsp:sp modelId="{3C927FA4-0FF4-5D4D-AB1E-A502875CA184}">
      <dsp:nvSpPr>
        <dsp:cNvPr id="0" name=""/>
        <dsp:cNvSpPr/>
      </dsp:nvSpPr>
      <dsp:spPr>
        <a:xfrm>
          <a:off x="5408028"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Assess</a:t>
          </a:r>
        </a:p>
      </dsp:txBody>
      <dsp:txXfrm>
        <a:off x="5441942" y="1717936"/>
        <a:ext cx="1862034" cy="1090089"/>
      </dsp:txXfrm>
    </dsp:sp>
    <dsp:sp modelId="{A54B39FC-9312-2342-809E-59C42324F3BF}">
      <dsp:nvSpPr>
        <dsp:cNvPr id="0" name=""/>
        <dsp:cNvSpPr/>
      </dsp:nvSpPr>
      <dsp:spPr>
        <a:xfrm>
          <a:off x="7530877"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7530877" y="2119399"/>
        <a:ext cx="286391" cy="287163"/>
      </dsp:txXfrm>
    </dsp:sp>
    <dsp:sp modelId="{281EF9A5-56B7-374E-B7BD-CD5E309F2E72}">
      <dsp:nvSpPr>
        <dsp:cNvPr id="0" name=""/>
        <dsp:cNvSpPr/>
      </dsp:nvSpPr>
      <dsp:spPr>
        <a:xfrm>
          <a:off x="8109835"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Determine Next Steps</a:t>
          </a:r>
        </a:p>
      </dsp:txBody>
      <dsp:txXfrm>
        <a:off x="8143749" y="1717936"/>
        <a:ext cx="1862034" cy="109008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71683-4FD1-1247-98E0-74BC7975CCF7}">
      <dsp:nvSpPr>
        <dsp:cNvPr id="0" name=""/>
        <dsp:cNvSpPr/>
      </dsp:nvSpPr>
      <dsp:spPr>
        <a:xfrm>
          <a:off x="1207" y="530721"/>
          <a:ext cx="4707929" cy="2824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en-US" sz="6200" kern="1200" dirty="0"/>
            <a:t>computer-delivered</a:t>
          </a:r>
        </a:p>
      </dsp:txBody>
      <dsp:txXfrm>
        <a:off x="1207" y="530721"/>
        <a:ext cx="4707929" cy="2824757"/>
      </dsp:txXfrm>
    </dsp:sp>
    <dsp:sp modelId="{C283CFF8-2D98-6242-B102-CB8DCF3306CB}">
      <dsp:nvSpPr>
        <dsp:cNvPr id="0" name=""/>
        <dsp:cNvSpPr/>
      </dsp:nvSpPr>
      <dsp:spPr>
        <a:xfrm>
          <a:off x="5179929" y="530721"/>
          <a:ext cx="4707929" cy="28247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en-US" sz="6200" kern="1200" dirty="0"/>
            <a:t>teacher-administered</a:t>
          </a:r>
        </a:p>
      </dsp:txBody>
      <dsp:txXfrm>
        <a:off x="5179929" y="530721"/>
        <a:ext cx="4707929" cy="2824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1767B-93F5-46D8-8698-D2209D10401B}">
      <dsp:nvSpPr>
        <dsp:cNvPr id="0" name=""/>
        <dsp:cNvSpPr/>
      </dsp:nvSpPr>
      <dsp:spPr>
        <a:xfrm>
          <a:off x="71192" y="335067"/>
          <a:ext cx="3202177" cy="3202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District data managers</a:t>
          </a:r>
          <a:endParaRPr lang="en-US" sz="2800" kern="1200" dirty="0">
            <a:solidFill>
              <a:srgbClr val="010000"/>
            </a:solidFill>
            <a:latin typeface="Calibri"/>
            <a:cs typeface="Calibri"/>
          </a:endParaRPr>
        </a:p>
        <a:p>
          <a:pPr marL="171450" lvl="1" indent="-171450" algn="ctr" defTabSz="800100">
            <a:lnSpc>
              <a:spcPct val="90000"/>
            </a:lnSpc>
            <a:spcBef>
              <a:spcPct val="0"/>
            </a:spcBef>
            <a:spcAft>
              <a:spcPct val="15000"/>
            </a:spcAft>
            <a:buChar char="••"/>
          </a:pPr>
          <a:r>
            <a:rPr lang="en-US" sz="1800" kern="1200" dirty="0"/>
            <a:t>Upload enrollment files for test administrators. </a:t>
          </a:r>
        </a:p>
      </dsp:txBody>
      <dsp:txXfrm>
        <a:off x="540140" y="804015"/>
        <a:ext cx="2264281" cy="2264281"/>
      </dsp:txXfrm>
    </dsp:sp>
    <dsp:sp modelId="{79622F03-FC5E-482A-9B69-9BC4E900CF6E}">
      <dsp:nvSpPr>
        <dsp:cNvPr id="0" name=""/>
        <dsp:cNvSpPr/>
      </dsp:nvSpPr>
      <dsp:spPr>
        <a:xfrm rot="21594984">
          <a:off x="3119169" y="-60007"/>
          <a:ext cx="2020552" cy="10807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a:off x="3119169" y="156377"/>
        <a:ext cx="1696332" cy="648440"/>
      </dsp:txXfrm>
    </dsp:sp>
    <dsp:sp modelId="{C4EEF2DE-1518-40B3-A771-4ED56B907DB5}">
      <dsp:nvSpPr>
        <dsp:cNvPr id="0" name=""/>
        <dsp:cNvSpPr/>
      </dsp:nvSpPr>
      <dsp:spPr>
        <a:xfrm>
          <a:off x="4804524" y="335067"/>
          <a:ext cx="3202177" cy="32021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Test administrators</a:t>
          </a:r>
        </a:p>
        <a:p>
          <a:pPr marL="171450" lvl="1" indent="-171450" algn="ctr" defTabSz="800100">
            <a:lnSpc>
              <a:spcPct val="90000"/>
            </a:lnSpc>
            <a:spcBef>
              <a:spcPct val="0"/>
            </a:spcBef>
            <a:spcAft>
              <a:spcPct val="15000"/>
            </a:spcAft>
            <a:buChar char="••"/>
          </a:pPr>
          <a:r>
            <a:rPr lang="en-US" sz="1800" kern="1200" dirty="0"/>
            <a:t>Check rosters and student information.</a:t>
          </a:r>
        </a:p>
        <a:p>
          <a:pPr marL="171450" lvl="1" indent="-171450" algn="ctr" defTabSz="800100">
            <a:lnSpc>
              <a:spcPct val="90000"/>
            </a:lnSpc>
            <a:spcBef>
              <a:spcPct val="0"/>
            </a:spcBef>
            <a:spcAft>
              <a:spcPct val="15000"/>
            </a:spcAft>
            <a:buChar char="••"/>
          </a:pPr>
          <a:r>
            <a:rPr lang="en-US" sz="1800" kern="1200" dirty="0"/>
            <a:t>Notify the data manager if student information is inaccurate.</a:t>
          </a:r>
        </a:p>
      </dsp:txBody>
      <dsp:txXfrm>
        <a:off x="5273472" y="804015"/>
        <a:ext cx="2264281" cy="2264281"/>
      </dsp:txXfrm>
    </dsp:sp>
    <dsp:sp modelId="{B7E3432F-CCB5-438B-A27E-E27A8EA5B508}">
      <dsp:nvSpPr>
        <dsp:cNvPr id="0" name=""/>
        <dsp:cNvSpPr/>
      </dsp:nvSpPr>
      <dsp:spPr>
        <a:xfrm rot="10805016">
          <a:off x="2938783" y="2917054"/>
          <a:ext cx="2134667" cy="10807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44700">
            <a:lnSpc>
              <a:spcPct val="90000"/>
            </a:lnSpc>
            <a:spcBef>
              <a:spcPct val="0"/>
            </a:spcBef>
            <a:spcAft>
              <a:spcPct val="35000"/>
            </a:spcAft>
          </a:pPr>
          <a:endParaRPr lang="en-US" sz="4600" kern="1200" dirty="0"/>
        </a:p>
      </dsp:txBody>
      <dsp:txXfrm rot="10800000">
        <a:off x="3263003" y="3133438"/>
        <a:ext cx="1810447" cy="6484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46FFA-EEC5-7642-9A3F-33D0BA1A50E1}">
      <dsp:nvSpPr>
        <dsp:cNvPr id="0" name=""/>
        <dsp:cNvSpPr/>
      </dsp:nvSpPr>
      <dsp:spPr>
        <a:xfrm>
          <a:off x="0" y="12148"/>
          <a:ext cx="9466728" cy="11123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directions written to the test administrator in Student Portal</a:t>
          </a:r>
        </a:p>
      </dsp:txBody>
      <dsp:txXfrm>
        <a:off x="54298" y="66446"/>
        <a:ext cx="9358132" cy="1003708"/>
      </dsp:txXfrm>
    </dsp:sp>
    <dsp:sp modelId="{4FD2D3B0-0007-D34D-A1DE-5EEDB61B7503}">
      <dsp:nvSpPr>
        <dsp:cNvPr id="0" name=""/>
        <dsp:cNvSpPr/>
      </dsp:nvSpPr>
      <dsp:spPr>
        <a:xfrm>
          <a:off x="0" y="1205092"/>
          <a:ext cx="9466728" cy="11123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scripted statements/interactions for the test administrator to follow</a:t>
          </a:r>
        </a:p>
      </dsp:txBody>
      <dsp:txXfrm>
        <a:off x="54298" y="1259390"/>
        <a:ext cx="9358132" cy="1003708"/>
      </dsp:txXfrm>
    </dsp:sp>
    <dsp:sp modelId="{DACAEE8F-B5A5-1E47-806B-D91CDDBDFE11}">
      <dsp:nvSpPr>
        <dsp:cNvPr id="0" name=""/>
        <dsp:cNvSpPr/>
      </dsp:nvSpPr>
      <dsp:spPr>
        <a:xfrm>
          <a:off x="0" y="2398037"/>
          <a:ext cx="9466728" cy="11123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items for the test administrator to complete based on observation of behavior</a:t>
          </a:r>
        </a:p>
      </dsp:txBody>
      <dsp:txXfrm>
        <a:off x="54298" y="2452335"/>
        <a:ext cx="9358132" cy="1003708"/>
      </dsp:txXfrm>
    </dsp:sp>
    <dsp:sp modelId="{B94BF848-AD22-4342-9C82-002F4DF5EAB6}">
      <dsp:nvSpPr>
        <dsp:cNvPr id="0" name=""/>
        <dsp:cNvSpPr/>
      </dsp:nvSpPr>
      <dsp:spPr>
        <a:xfrm>
          <a:off x="0" y="3590981"/>
          <a:ext cx="9466728" cy="11123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used for lower linkage levels and for all writing testlets </a:t>
          </a:r>
        </a:p>
      </dsp:txBody>
      <dsp:txXfrm>
        <a:off x="54298" y="3645279"/>
        <a:ext cx="9358132" cy="10037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4764-C112-6D41-9B39-061BDF73FB94}">
      <dsp:nvSpPr>
        <dsp:cNvPr id="0" name=""/>
        <dsp:cNvSpPr/>
      </dsp:nvSpPr>
      <dsp:spPr>
        <a:xfrm>
          <a:off x="0" y="2857"/>
          <a:ext cx="2453640" cy="188625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The engagement activity requires the student to select a topic.</a:t>
          </a:r>
        </a:p>
      </dsp:txBody>
      <dsp:txXfrm>
        <a:off x="92079" y="94936"/>
        <a:ext cx="2269482" cy="1702099"/>
      </dsp:txXfrm>
    </dsp:sp>
    <dsp:sp modelId="{E2D2D787-0387-0249-B373-34E425E9C205}">
      <dsp:nvSpPr>
        <dsp:cNvPr id="0" name=""/>
        <dsp:cNvSpPr/>
      </dsp:nvSpPr>
      <dsp:spPr>
        <a:xfrm rot="5400000">
          <a:off x="3880150" y="745543"/>
          <a:ext cx="1509005" cy="436202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follows Educator Directions</a:t>
          </a:r>
        </a:p>
        <a:p>
          <a:pPr marL="228600" lvl="1" indent="-228600" algn="l" defTabSz="933450">
            <a:lnSpc>
              <a:spcPct val="90000"/>
            </a:lnSpc>
            <a:spcBef>
              <a:spcPct val="0"/>
            </a:spcBef>
            <a:spcAft>
              <a:spcPct val="15000"/>
            </a:spcAft>
            <a:buChar char="••"/>
          </a:pPr>
          <a:r>
            <a:rPr lang="en-US" sz="2100" kern="1200" dirty="0"/>
            <a:t>interacts with student </a:t>
          </a:r>
        </a:p>
        <a:p>
          <a:pPr marL="228600" lvl="1" indent="-228600" algn="l" defTabSz="933450">
            <a:lnSpc>
              <a:spcPct val="90000"/>
            </a:lnSpc>
            <a:spcBef>
              <a:spcPct val="0"/>
            </a:spcBef>
            <a:spcAft>
              <a:spcPct val="15000"/>
            </a:spcAft>
            <a:buChar char="••"/>
          </a:pPr>
          <a:r>
            <a:rPr lang="en-US" sz="2100" kern="1200" dirty="0"/>
            <a:t>observes and records observations of student writing</a:t>
          </a:r>
        </a:p>
      </dsp:txBody>
      <dsp:txXfrm rot="-5400000">
        <a:off x="2453640" y="2245717"/>
        <a:ext cx="4288362" cy="1361677"/>
      </dsp:txXfrm>
    </dsp:sp>
    <dsp:sp modelId="{143F15F6-D289-684E-8E41-E28895807148}">
      <dsp:nvSpPr>
        <dsp:cNvPr id="0" name=""/>
        <dsp:cNvSpPr/>
      </dsp:nvSpPr>
      <dsp:spPr>
        <a:xfrm>
          <a:off x="0" y="2001366"/>
          <a:ext cx="2453640" cy="188625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The test administrator</a:t>
          </a:r>
        </a:p>
      </dsp:txBody>
      <dsp:txXfrm>
        <a:off x="92079" y="2093445"/>
        <a:ext cx="2269482" cy="1702099"/>
      </dsp:txXfrm>
    </dsp:sp>
    <dsp:sp modelId="{588A1A09-0BF8-0F48-A7C3-B23E81F7BA30}">
      <dsp:nvSpPr>
        <dsp:cNvPr id="0" name=""/>
        <dsp:cNvSpPr/>
      </dsp:nvSpPr>
      <dsp:spPr>
        <a:xfrm>
          <a:off x="0" y="3963997"/>
          <a:ext cx="2453640" cy="188625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a:t>Writing product is not submitted. </a:t>
          </a:r>
        </a:p>
      </dsp:txBody>
      <dsp:txXfrm>
        <a:off x="92079" y="4056076"/>
        <a:ext cx="2269482" cy="17020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3EF46-2D6F-7849-B124-D3F09A291BA2}">
      <dsp:nvSpPr>
        <dsp:cNvPr id="0" name=""/>
        <dsp:cNvSpPr/>
      </dsp:nvSpPr>
      <dsp:spPr>
        <a:xfrm>
          <a:off x="0" y="94138"/>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student uploads and tasks in Kite</a:t>
          </a:r>
          <a:r>
            <a:rPr lang="en-US" sz="3300" kern="1200" baseline="30000" dirty="0"/>
            <a:t>®</a:t>
          </a:r>
          <a:r>
            <a:rPr lang="en-US" sz="3300" kern="1200" dirty="0"/>
            <a:t> Educator Portal</a:t>
          </a:r>
        </a:p>
      </dsp:txBody>
      <dsp:txXfrm>
        <a:off x="38638" y="132776"/>
        <a:ext cx="8909660" cy="714229"/>
      </dsp:txXfrm>
    </dsp:sp>
    <dsp:sp modelId="{7251E88A-B97B-2F48-9F43-B168D7ECFA62}">
      <dsp:nvSpPr>
        <dsp:cNvPr id="0" name=""/>
        <dsp:cNvSpPr/>
      </dsp:nvSpPr>
      <dsp:spPr>
        <a:xfrm>
          <a:off x="0" y="980684"/>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instructionally embedded assessments</a:t>
          </a:r>
        </a:p>
      </dsp:txBody>
      <dsp:txXfrm>
        <a:off x="38638" y="1019322"/>
        <a:ext cx="8909660" cy="714229"/>
      </dsp:txXfrm>
    </dsp:sp>
    <dsp:sp modelId="{D312F208-8CAA-554D-90FB-88E15507E2E8}">
      <dsp:nvSpPr>
        <dsp:cNvPr id="0" name=""/>
        <dsp:cNvSpPr/>
      </dsp:nvSpPr>
      <dsp:spPr>
        <a:xfrm>
          <a:off x="0" y="1867229"/>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the Instruction and Assessment Planner</a:t>
          </a:r>
        </a:p>
      </dsp:txBody>
      <dsp:txXfrm>
        <a:off x="38638" y="1905867"/>
        <a:ext cx="8909660" cy="714229"/>
      </dsp:txXfrm>
    </dsp:sp>
    <dsp:sp modelId="{4DC33FD1-B0AE-7045-AB64-3874E2AC8191}">
      <dsp:nvSpPr>
        <dsp:cNvPr id="0" name=""/>
        <dsp:cNvSpPr/>
      </dsp:nvSpPr>
      <dsp:spPr>
        <a:xfrm>
          <a:off x="0" y="2753774"/>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released testlet examples</a:t>
          </a:r>
        </a:p>
      </dsp:txBody>
      <dsp:txXfrm>
        <a:off x="38638" y="2792412"/>
        <a:ext cx="8909660" cy="714229"/>
      </dsp:txXfrm>
    </dsp:sp>
    <dsp:sp modelId="{E329ED0B-26D6-4B43-AFEC-4E041E51ED2C}">
      <dsp:nvSpPr>
        <dsp:cNvPr id="0" name=""/>
        <dsp:cNvSpPr/>
      </dsp:nvSpPr>
      <dsp:spPr>
        <a:xfrm>
          <a:off x="0" y="3640319"/>
          <a:ext cx="8986936"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the spring assessment window</a:t>
          </a:r>
        </a:p>
      </dsp:txBody>
      <dsp:txXfrm>
        <a:off x="38638" y="3678957"/>
        <a:ext cx="8909660" cy="714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5A994-8F4E-BF46-BB85-9ACA1BCBCC1B}">
      <dsp:nvSpPr>
        <dsp:cNvPr id="0" name=""/>
        <dsp:cNvSpPr/>
      </dsp:nvSpPr>
      <dsp:spPr>
        <a:xfrm>
          <a:off x="1371011"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testlets administered during the fall/winter months</a:t>
          </a:r>
        </a:p>
      </dsp:txBody>
      <dsp:txXfrm>
        <a:off x="1371011" y="2811"/>
        <a:ext cx="3477185" cy="2086311"/>
      </dsp:txXfrm>
    </dsp:sp>
    <dsp:sp modelId="{EAA75F13-EE57-0A4C-8384-D1AF6EF2E7E6}">
      <dsp:nvSpPr>
        <dsp:cNvPr id="0" name=""/>
        <dsp:cNvSpPr/>
      </dsp:nvSpPr>
      <dsp:spPr>
        <a:xfrm>
          <a:off x="5195915"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intended to be administered after instruction has occurred</a:t>
          </a:r>
        </a:p>
      </dsp:txBody>
      <dsp:txXfrm>
        <a:off x="5195915" y="2811"/>
        <a:ext cx="3477185" cy="2086311"/>
      </dsp:txXfrm>
    </dsp:sp>
    <dsp:sp modelId="{CDCE8838-E445-9841-8343-63178DB757A8}">
      <dsp:nvSpPr>
        <dsp:cNvPr id="0" name=""/>
        <dsp:cNvSpPr/>
      </dsp:nvSpPr>
      <dsp:spPr>
        <a:xfrm>
          <a:off x="1371011" y="2404043"/>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a means of helping guide instruction</a:t>
          </a:r>
        </a:p>
      </dsp:txBody>
      <dsp:txXfrm>
        <a:off x="1371011" y="2404043"/>
        <a:ext cx="3477185" cy="2086311"/>
      </dsp:txXfrm>
    </dsp:sp>
    <dsp:sp modelId="{5918419E-50CC-B44C-A596-161BA2003959}">
      <dsp:nvSpPr>
        <dsp:cNvPr id="0" name=""/>
        <dsp:cNvSpPr/>
      </dsp:nvSpPr>
      <dsp:spPr>
        <a:xfrm>
          <a:off x="5195915"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risk-free since their results do not affect end-of-year scoring</a:t>
          </a:r>
        </a:p>
      </dsp:txBody>
      <dsp:txXfrm>
        <a:off x="5195915" y="2436840"/>
        <a:ext cx="3477185" cy="2086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5A994-8F4E-BF46-BB85-9ACA1BCBCC1B}">
      <dsp:nvSpPr>
        <dsp:cNvPr id="0" name=""/>
        <dsp:cNvSpPr/>
      </dsp:nvSpPr>
      <dsp:spPr>
        <a:xfrm>
          <a:off x="1371011"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baseline assessments</a:t>
          </a:r>
        </a:p>
      </dsp:txBody>
      <dsp:txXfrm>
        <a:off x="1371011" y="2811"/>
        <a:ext cx="3477185" cy="2086311"/>
      </dsp:txXfrm>
    </dsp:sp>
    <dsp:sp modelId="{EAA75F13-EE57-0A4C-8384-D1AF6EF2E7E6}">
      <dsp:nvSpPr>
        <dsp:cNvPr id="0" name=""/>
        <dsp:cNvSpPr/>
      </dsp:nvSpPr>
      <dsp:spPr>
        <a:xfrm>
          <a:off x="5195915"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progress monitoring events</a:t>
          </a:r>
        </a:p>
      </dsp:txBody>
      <dsp:txXfrm>
        <a:off x="5195915" y="2811"/>
        <a:ext cx="3477185" cy="2086311"/>
      </dsp:txXfrm>
    </dsp:sp>
    <dsp:sp modelId="{CDCE8838-E445-9841-8343-63178DB757A8}">
      <dsp:nvSpPr>
        <dsp:cNvPr id="0" name=""/>
        <dsp:cNvSpPr/>
      </dsp:nvSpPr>
      <dsp:spPr>
        <a:xfrm>
          <a:off x="1371011" y="2404043"/>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benchmarks or interim assessments</a:t>
          </a:r>
        </a:p>
      </dsp:txBody>
      <dsp:txXfrm>
        <a:off x="1371011" y="2404043"/>
        <a:ext cx="3477185" cy="2086311"/>
      </dsp:txXfrm>
    </dsp:sp>
    <dsp:sp modelId="{5918419E-50CC-B44C-A596-161BA2003959}">
      <dsp:nvSpPr>
        <dsp:cNvPr id="0" name=""/>
        <dsp:cNvSpPr/>
      </dsp:nvSpPr>
      <dsp:spPr>
        <a:xfrm>
          <a:off x="5195915"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intended predictors of spring performance</a:t>
          </a:r>
        </a:p>
      </dsp:txBody>
      <dsp:txXfrm>
        <a:off x="5195915" y="2436840"/>
        <a:ext cx="3477185" cy="2086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94C2B-F947-644D-8E3C-801958424F6B}">
      <dsp:nvSpPr>
        <dsp:cNvPr id="0" name=""/>
        <dsp:cNvSpPr/>
      </dsp:nvSpPr>
      <dsp:spPr>
        <a:xfrm>
          <a:off x="2942" y="74557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are secure </a:t>
          </a:r>
        </a:p>
        <a:p>
          <a:pPr lvl="0" algn="ctr" defTabSz="977900">
            <a:lnSpc>
              <a:spcPct val="90000"/>
            </a:lnSpc>
            <a:spcBef>
              <a:spcPct val="0"/>
            </a:spcBef>
            <a:spcAft>
              <a:spcPct val="35000"/>
            </a:spcAft>
          </a:pPr>
          <a:r>
            <a:rPr lang="en-US" sz="1800" kern="1200" dirty="0"/>
            <a:t>(test security guidelines apply) </a:t>
          </a:r>
        </a:p>
      </dsp:txBody>
      <dsp:txXfrm>
        <a:off x="2942" y="745575"/>
        <a:ext cx="2334471" cy="1400682"/>
      </dsp:txXfrm>
    </dsp:sp>
    <dsp:sp modelId="{E4AE4ACA-09D6-7640-AC94-0978D2677026}">
      <dsp:nvSpPr>
        <dsp:cNvPr id="0" name=""/>
        <dsp:cNvSpPr/>
      </dsp:nvSpPr>
      <dsp:spPr>
        <a:xfrm>
          <a:off x="2570861" y="74557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are administered in Kite® Student Portal</a:t>
          </a:r>
        </a:p>
      </dsp:txBody>
      <dsp:txXfrm>
        <a:off x="2570861" y="745575"/>
        <a:ext cx="2334471" cy="1400682"/>
      </dsp:txXfrm>
    </dsp:sp>
    <dsp:sp modelId="{28929D90-AE4D-B744-A42C-6C611397A00C}">
      <dsp:nvSpPr>
        <dsp:cNvPr id="0" name=""/>
        <dsp:cNvSpPr/>
      </dsp:nvSpPr>
      <dsp:spPr>
        <a:xfrm>
          <a:off x="5138779" y="74557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are based on the Essential Elements and linkage levels</a:t>
          </a:r>
        </a:p>
      </dsp:txBody>
      <dsp:txXfrm>
        <a:off x="5138779" y="745575"/>
        <a:ext cx="2334471" cy="1400682"/>
      </dsp:txXfrm>
    </dsp:sp>
    <dsp:sp modelId="{FD4A0D0A-CDC2-DC41-B834-8C318836BC48}">
      <dsp:nvSpPr>
        <dsp:cNvPr id="0" name=""/>
        <dsp:cNvSpPr/>
      </dsp:nvSpPr>
      <dsp:spPr>
        <a:xfrm>
          <a:off x="7706698" y="74557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assess a single Essential Element per testlet </a:t>
          </a:r>
        </a:p>
        <a:p>
          <a:pPr lvl="0" algn="ctr" defTabSz="889000">
            <a:lnSpc>
              <a:spcPct val="90000"/>
            </a:lnSpc>
            <a:spcBef>
              <a:spcPct val="0"/>
            </a:spcBef>
            <a:spcAft>
              <a:spcPct val="35000"/>
            </a:spcAft>
          </a:pPr>
          <a:r>
            <a:rPr lang="en-US" sz="1200" kern="1200" dirty="0"/>
            <a:t>(with the exception of writing)</a:t>
          </a:r>
        </a:p>
      </dsp:txBody>
      <dsp:txXfrm>
        <a:off x="7706698" y="745575"/>
        <a:ext cx="2334471" cy="1400682"/>
      </dsp:txXfrm>
    </dsp:sp>
    <dsp:sp modelId="{60A54EE0-1226-254F-8023-BCBB940490EF}">
      <dsp:nvSpPr>
        <dsp:cNvPr id="0" name=""/>
        <dsp:cNvSpPr/>
      </dsp:nvSpPr>
      <dsp:spPr>
        <a:xfrm>
          <a:off x="2942" y="237970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involve the same administration procedures</a:t>
          </a:r>
        </a:p>
      </dsp:txBody>
      <dsp:txXfrm>
        <a:off x="2942" y="2379705"/>
        <a:ext cx="2334471" cy="1400682"/>
      </dsp:txXfrm>
    </dsp:sp>
    <dsp:sp modelId="{E69863F2-1FFC-8C42-A58F-DDFB63FEE711}">
      <dsp:nvSpPr>
        <dsp:cNvPr id="0" name=""/>
        <dsp:cNvSpPr/>
      </dsp:nvSpPr>
      <dsp:spPr>
        <a:xfrm>
          <a:off x="2570861" y="237970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have the same item and testlet types</a:t>
          </a:r>
        </a:p>
      </dsp:txBody>
      <dsp:txXfrm>
        <a:off x="2570861" y="2379705"/>
        <a:ext cx="2334471" cy="1400682"/>
      </dsp:txXfrm>
    </dsp:sp>
    <dsp:sp modelId="{1D7C29C0-7C52-EB45-B73C-22670C845EC2}">
      <dsp:nvSpPr>
        <dsp:cNvPr id="0" name=""/>
        <dsp:cNvSpPr/>
      </dsp:nvSpPr>
      <dsp:spPr>
        <a:xfrm>
          <a:off x="5138779" y="237970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have Testlet Information Pages </a:t>
          </a:r>
          <a:r>
            <a:rPr lang="en-US" sz="1800" kern="1200" dirty="0"/>
            <a:t>(TIPs)</a:t>
          </a:r>
        </a:p>
      </dsp:txBody>
      <dsp:txXfrm>
        <a:off x="5138779" y="2379705"/>
        <a:ext cx="2334471" cy="1400682"/>
      </dsp:txXfrm>
    </dsp:sp>
    <dsp:sp modelId="{3616AEAA-1B47-CA48-8323-58F0890589A0}">
      <dsp:nvSpPr>
        <dsp:cNvPr id="0" name=""/>
        <dsp:cNvSpPr/>
      </dsp:nvSpPr>
      <dsp:spPr>
        <a:xfrm>
          <a:off x="7706698" y="2379705"/>
          <a:ext cx="2334471" cy="14006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use the same kinds of materials</a:t>
          </a:r>
        </a:p>
      </dsp:txBody>
      <dsp:txXfrm>
        <a:off x="7706698" y="2379705"/>
        <a:ext cx="2334471" cy="1400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9BC4B-2A11-BB44-A987-6C03B0317E4E}">
      <dsp:nvSpPr>
        <dsp:cNvPr id="0" name=""/>
        <dsp:cNvSpPr/>
      </dsp:nvSpPr>
      <dsp:spPr>
        <a:xfrm>
          <a:off x="1371011"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accessed with the student’s own credentials rather than demo accounts</a:t>
          </a:r>
        </a:p>
      </dsp:txBody>
      <dsp:txXfrm>
        <a:off x="1371011" y="2811"/>
        <a:ext cx="3477185" cy="2086311"/>
      </dsp:txXfrm>
    </dsp:sp>
    <dsp:sp modelId="{03A87DD1-20D3-874A-BC84-97819AF9271B}">
      <dsp:nvSpPr>
        <dsp:cNvPr id="0" name=""/>
        <dsp:cNvSpPr/>
      </dsp:nvSpPr>
      <dsp:spPr>
        <a:xfrm>
          <a:off x="5195915"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specific to the student’s academic and accessibility needs</a:t>
          </a:r>
        </a:p>
      </dsp:txBody>
      <dsp:txXfrm>
        <a:off x="5195915" y="2811"/>
        <a:ext cx="3477185" cy="2086311"/>
      </dsp:txXfrm>
    </dsp:sp>
    <dsp:sp modelId="{3FAC7BE2-237F-0140-8A37-D9A326EE78C9}">
      <dsp:nvSpPr>
        <dsp:cNvPr id="0" name=""/>
        <dsp:cNvSpPr/>
      </dsp:nvSpPr>
      <dsp:spPr>
        <a:xfrm>
          <a:off x="3283463"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available for all Essential Elements and linkage levels </a:t>
          </a:r>
        </a:p>
      </dsp:txBody>
      <dsp:txXfrm>
        <a:off x="3283463" y="2436840"/>
        <a:ext cx="3477185" cy="2086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E8F0B-09E5-2E44-93DF-B5A53E9C7EB1}">
      <dsp:nvSpPr>
        <dsp:cNvPr id="0" name=""/>
        <dsp:cNvSpPr/>
      </dsp:nvSpPr>
      <dsp:spPr>
        <a:xfrm>
          <a:off x="1371011"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context for instructional planning</a:t>
          </a:r>
        </a:p>
      </dsp:txBody>
      <dsp:txXfrm>
        <a:off x="1371011" y="2811"/>
        <a:ext cx="3477185" cy="2086311"/>
      </dsp:txXfrm>
    </dsp:sp>
    <dsp:sp modelId="{B26BCEBF-0393-DF4B-A76D-C4804C57D8E5}">
      <dsp:nvSpPr>
        <dsp:cNvPr id="0" name=""/>
        <dsp:cNvSpPr/>
      </dsp:nvSpPr>
      <dsp:spPr>
        <a:xfrm>
          <a:off x="5195915"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experience administering testlets</a:t>
          </a:r>
        </a:p>
      </dsp:txBody>
      <dsp:txXfrm>
        <a:off x="5195915" y="2811"/>
        <a:ext cx="3477185" cy="2086311"/>
      </dsp:txXfrm>
    </dsp:sp>
    <dsp:sp modelId="{82B680B9-1B76-314F-ACDE-7C52F62D5B4A}">
      <dsp:nvSpPr>
        <dsp:cNvPr id="0" name=""/>
        <dsp:cNvSpPr/>
      </dsp:nvSpPr>
      <dsp:spPr>
        <a:xfrm>
          <a:off x="1371011"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immediate feedback on student performance</a:t>
          </a:r>
        </a:p>
      </dsp:txBody>
      <dsp:txXfrm>
        <a:off x="1371011" y="2436840"/>
        <a:ext cx="3477185" cy="2086311"/>
      </dsp:txXfrm>
    </dsp:sp>
    <dsp:sp modelId="{A28D755F-7E93-E54A-9C10-C021A1B2307A}">
      <dsp:nvSpPr>
        <dsp:cNvPr id="0" name=""/>
        <dsp:cNvSpPr/>
      </dsp:nvSpPr>
      <dsp:spPr>
        <a:xfrm>
          <a:off x="5195915"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increased familiarity of the assessment system and its resources</a:t>
          </a:r>
        </a:p>
      </dsp:txBody>
      <dsp:txXfrm>
        <a:off x="5195915" y="2436840"/>
        <a:ext cx="3477185" cy="20863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02231-A2D3-A54E-A229-B9AC21B0E2D1}">
      <dsp:nvSpPr>
        <dsp:cNvPr id="0" name=""/>
        <dsp:cNvSpPr/>
      </dsp:nvSpPr>
      <dsp:spPr>
        <a:xfrm>
          <a:off x="1371011"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gain experience taking DLM assessments</a:t>
          </a:r>
        </a:p>
      </dsp:txBody>
      <dsp:txXfrm>
        <a:off x="1371011" y="2811"/>
        <a:ext cx="3477185" cy="2086311"/>
      </dsp:txXfrm>
    </dsp:sp>
    <dsp:sp modelId="{ADAA7FE2-46D2-234C-924F-A7A5DB294B12}">
      <dsp:nvSpPr>
        <dsp:cNvPr id="0" name=""/>
        <dsp:cNvSpPr/>
      </dsp:nvSpPr>
      <dsp:spPr>
        <a:xfrm>
          <a:off x="5195915" y="2811"/>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reduce assessment anxiety</a:t>
          </a:r>
        </a:p>
      </dsp:txBody>
      <dsp:txXfrm>
        <a:off x="5195915" y="2811"/>
        <a:ext cx="3477185" cy="2086311"/>
      </dsp:txXfrm>
    </dsp:sp>
    <dsp:sp modelId="{B8F8CF8D-1315-2949-8C0C-BAF6BCA3BB5A}">
      <dsp:nvSpPr>
        <dsp:cNvPr id="0" name=""/>
        <dsp:cNvSpPr/>
      </dsp:nvSpPr>
      <dsp:spPr>
        <a:xfrm>
          <a:off x="3283463" y="2436840"/>
          <a:ext cx="3477185" cy="2086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show what they have learned and can do</a:t>
          </a:r>
        </a:p>
      </dsp:txBody>
      <dsp:txXfrm>
        <a:off x="3283463" y="2436840"/>
        <a:ext cx="3477185" cy="20863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3E27-EE44-4A4E-8CCE-F26FE7BDBF42}">
      <dsp:nvSpPr>
        <dsp:cNvPr id="0" name=""/>
        <dsp:cNvSpPr/>
      </dsp:nvSpPr>
      <dsp:spPr>
        <a:xfrm>
          <a:off x="4413"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Choose</a:t>
          </a:r>
        </a:p>
      </dsp:txBody>
      <dsp:txXfrm>
        <a:off x="38327" y="1717936"/>
        <a:ext cx="1862034" cy="1090089"/>
      </dsp:txXfrm>
    </dsp:sp>
    <dsp:sp modelId="{52B1B2CE-0D31-B540-A33A-90FB92690029}">
      <dsp:nvSpPr>
        <dsp:cNvPr id="0" name=""/>
        <dsp:cNvSpPr/>
      </dsp:nvSpPr>
      <dsp:spPr>
        <a:xfrm>
          <a:off x="2127262"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2127262" y="2119399"/>
        <a:ext cx="286391" cy="287163"/>
      </dsp:txXfrm>
    </dsp:sp>
    <dsp:sp modelId="{A568192A-203F-6D4C-A002-53B22152FB43}">
      <dsp:nvSpPr>
        <dsp:cNvPr id="0" name=""/>
        <dsp:cNvSpPr/>
      </dsp:nvSpPr>
      <dsp:spPr>
        <a:xfrm>
          <a:off x="2706221"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Instruct</a:t>
          </a:r>
        </a:p>
      </dsp:txBody>
      <dsp:txXfrm>
        <a:off x="2740135" y="1717936"/>
        <a:ext cx="1862034" cy="1090089"/>
      </dsp:txXfrm>
    </dsp:sp>
    <dsp:sp modelId="{6232CD45-83D0-3541-8925-23E17305F4BC}">
      <dsp:nvSpPr>
        <dsp:cNvPr id="0" name=""/>
        <dsp:cNvSpPr/>
      </dsp:nvSpPr>
      <dsp:spPr>
        <a:xfrm>
          <a:off x="4829069"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4829069" y="2119399"/>
        <a:ext cx="286391" cy="287163"/>
      </dsp:txXfrm>
    </dsp:sp>
    <dsp:sp modelId="{3C927FA4-0FF4-5D4D-AB1E-A502875CA184}">
      <dsp:nvSpPr>
        <dsp:cNvPr id="0" name=""/>
        <dsp:cNvSpPr/>
      </dsp:nvSpPr>
      <dsp:spPr>
        <a:xfrm>
          <a:off x="5408028"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Assess</a:t>
          </a:r>
        </a:p>
      </dsp:txBody>
      <dsp:txXfrm>
        <a:off x="5441942" y="1717936"/>
        <a:ext cx="1862034" cy="1090089"/>
      </dsp:txXfrm>
    </dsp:sp>
    <dsp:sp modelId="{A54B39FC-9312-2342-809E-59C42324F3BF}">
      <dsp:nvSpPr>
        <dsp:cNvPr id="0" name=""/>
        <dsp:cNvSpPr/>
      </dsp:nvSpPr>
      <dsp:spPr>
        <a:xfrm>
          <a:off x="7530877" y="2023678"/>
          <a:ext cx="409130" cy="4786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7530877" y="2119399"/>
        <a:ext cx="286391" cy="287163"/>
      </dsp:txXfrm>
    </dsp:sp>
    <dsp:sp modelId="{281EF9A5-56B7-374E-B7BD-CD5E309F2E72}">
      <dsp:nvSpPr>
        <dsp:cNvPr id="0" name=""/>
        <dsp:cNvSpPr/>
      </dsp:nvSpPr>
      <dsp:spPr>
        <a:xfrm>
          <a:off x="8109835" y="1684022"/>
          <a:ext cx="1929862" cy="11579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Determine Next Steps</a:t>
          </a:r>
        </a:p>
      </dsp:txBody>
      <dsp:txXfrm>
        <a:off x="8143749" y="1717936"/>
        <a:ext cx="1862034" cy="1090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754" cy="434044"/>
          </a:xfrm>
          <a:prstGeom prst="rect">
            <a:avLst/>
          </a:prstGeom>
        </p:spPr>
        <p:txBody>
          <a:bodyPr vert="horz" lIns="92144" tIns="46072" rIns="92144" bIns="46072" rtlCol="0"/>
          <a:lstStyle>
            <a:lvl1pPr algn="l">
              <a:defRPr sz="1200"/>
            </a:lvl1pPr>
          </a:lstStyle>
          <a:p>
            <a:endParaRPr lang="en-US" dirty="0"/>
          </a:p>
        </p:txBody>
      </p:sp>
      <p:sp>
        <p:nvSpPr>
          <p:cNvPr id="3" name="Date Placeholder 2"/>
          <p:cNvSpPr>
            <a:spLocks noGrp="1"/>
          </p:cNvSpPr>
          <p:nvPr>
            <p:ph type="dt" sz="quarter" idx="1"/>
          </p:nvPr>
        </p:nvSpPr>
        <p:spPr>
          <a:xfrm>
            <a:off x="4014245" y="1"/>
            <a:ext cx="3070754" cy="434044"/>
          </a:xfrm>
          <a:prstGeom prst="rect">
            <a:avLst/>
          </a:prstGeom>
        </p:spPr>
        <p:txBody>
          <a:bodyPr vert="horz" lIns="92144" tIns="46072" rIns="92144" bIns="46072" rtlCol="0"/>
          <a:lstStyle>
            <a:lvl1pPr algn="r">
              <a:defRPr sz="1200"/>
            </a:lvl1pPr>
          </a:lstStyle>
          <a:p>
            <a:fld id="{D3A42BC4-D5A3-4ABD-A4B1-ACF16B6004EE}" type="datetimeFigureOut">
              <a:rPr lang="en-US" smtClean="0"/>
              <a:t>9/24/2020</a:t>
            </a:fld>
            <a:endParaRPr lang="en-US" dirty="0"/>
          </a:p>
        </p:txBody>
      </p:sp>
      <p:sp>
        <p:nvSpPr>
          <p:cNvPr id="4" name="Footer Placeholder 3"/>
          <p:cNvSpPr>
            <a:spLocks noGrp="1"/>
          </p:cNvSpPr>
          <p:nvPr>
            <p:ph type="ftr" sz="quarter" idx="2"/>
          </p:nvPr>
        </p:nvSpPr>
        <p:spPr>
          <a:xfrm>
            <a:off x="0" y="8251275"/>
            <a:ext cx="3070754" cy="434044"/>
          </a:xfrm>
          <a:prstGeom prst="rect">
            <a:avLst/>
          </a:prstGeom>
        </p:spPr>
        <p:txBody>
          <a:bodyPr vert="horz" lIns="92144" tIns="46072" rIns="92144" bIns="460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14245" y="8251275"/>
            <a:ext cx="3070754" cy="434044"/>
          </a:xfrm>
          <a:prstGeom prst="rect">
            <a:avLst/>
          </a:prstGeom>
        </p:spPr>
        <p:txBody>
          <a:bodyPr vert="horz" lIns="92144" tIns="46072" rIns="92144" bIns="46072" rtlCol="0" anchor="b"/>
          <a:lstStyle>
            <a:lvl1pPr algn="r">
              <a:defRPr sz="1200"/>
            </a:lvl1pPr>
          </a:lstStyle>
          <a:p>
            <a:fld id="{4D6E8C89-42F1-4EDE-B8A2-29C7ABF70C55}" type="slidenum">
              <a:rPr lang="en-US" smtClean="0"/>
              <a:t>‹#›</a:t>
            </a:fld>
            <a:endParaRPr lang="en-US" dirty="0"/>
          </a:p>
        </p:txBody>
      </p:sp>
    </p:spTree>
    <p:extLst>
      <p:ext uri="{BB962C8B-B14F-4D97-AF65-F5344CB8AC3E}">
        <p14:creationId xmlns:p14="http://schemas.microsoft.com/office/powerpoint/2010/main" val="18856543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34340"/>
          </a:xfrm>
          <a:prstGeom prst="rect">
            <a:avLst/>
          </a:prstGeom>
        </p:spPr>
        <p:txBody>
          <a:bodyPr vert="horz" lIns="94043" tIns="47021" rIns="94043" bIns="47021" rtlCol="0"/>
          <a:lstStyle>
            <a:lvl1pPr algn="l">
              <a:defRPr sz="1200"/>
            </a:lvl1pPr>
          </a:lstStyle>
          <a:p>
            <a:endParaRPr lang="en-US" dirty="0"/>
          </a:p>
        </p:txBody>
      </p:sp>
      <p:sp>
        <p:nvSpPr>
          <p:cNvPr id="3" name="Date Placeholder 2"/>
          <p:cNvSpPr>
            <a:spLocks noGrp="1"/>
          </p:cNvSpPr>
          <p:nvPr>
            <p:ph type="dt" idx="1"/>
          </p:nvPr>
        </p:nvSpPr>
        <p:spPr>
          <a:xfrm>
            <a:off x="4014100" y="1"/>
            <a:ext cx="3070860" cy="434340"/>
          </a:xfrm>
          <a:prstGeom prst="rect">
            <a:avLst/>
          </a:prstGeom>
        </p:spPr>
        <p:txBody>
          <a:bodyPr vert="horz" lIns="94043" tIns="47021" rIns="94043" bIns="47021" rtlCol="0"/>
          <a:lstStyle>
            <a:lvl1pPr algn="r">
              <a:defRPr sz="1200"/>
            </a:lvl1pPr>
          </a:lstStyle>
          <a:p>
            <a:fld id="{C1752205-F21D-427D-B35C-01173C890ED9}" type="datetimeFigureOut">
              <a:rPr lang="en-US" smtClean="0"/>
              <a:pPr/>
              <a:t>9/24/2020</a:t>
            </a:fld>
            <a:endParaRPr lang="en-US" dirty="0"/>
          </a:p>
        </p:txBody>
      </p:sp>
      <p:sp>
        <p:nvSpPr>
          <p:cNvPr id="4" name="Slide Image Placeholder 3"/>
          <p:cNvSpPr>
            <a:spLocks noGrp="1" noRot="1" noChangeAspect="1"/>
          </p:cNvSpPr>
          <p:nvPr>
            <p:ph type="sldImg" idx="2"/>
          </p:nvPr>
        </p:nvSpPr>
        <p:spPr>
          <a:xfrm>
            <a:off x="647700" y="652463"/>
            <a:ext cx="5791200" cy="3257550"/>
          </a:xfrm>
          <a:prstGeom prst="rect">
            <a:avLst/>
          </a:prstGeom>
          <a:noFill/>
          <a:ln w="12700">
            <a:solidFill>
              <a:prstClr val="black"/>
            </a:solidFill>
          </a:ln>
        </p:spPr>
        <p:txBody>
          <a:bodyPr vert="horz" lIns="94043" tIns="47021" rIns="94043" bIns="47021" rtlCol="0" anchor="ctr"/>
          <a:lstStyle/>
          <a:p>
            <a:endParaRPr lang="en-US" dirty="0"/>
          </a:p>
        </p:txBody>
      </p:sp>
      <p:sp>
        <p:nvSpPr>
          <p:cNvPr id="5" name="Notes Placeholder 4"/>
          <p:cNvSpPr>
            <a:spLocks noGrp="1"/>
          </p:cNvSpPr>
          <p:nvPr>
            <p:ph type="body" sz="quarter" idx="3"/>
          </p:nvPr>
        </p:nvSpPr>
        <p:spPr>
          <a:xfrm>
            <a:off x="708660" y="4126231"/>
            <a:ext cx="5669280" cy="3909060"/>
          </a:xfrm>
          <a:prstGeom prst="rect">
            <a:avLst/>
          </a:prstGeom>
        </p:spPr>
        <p:txBody>
          <a:bodyPr vert="horz" lIns="94043" tIns="47021" rIns="94043" bIns="470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3070860" cy="434340"/>
          </a:xfrm>
          <a:prstGeom prst="rect">
            <a:avLst/>
          </a:prstGeom>
        </p:spPr>
        <p:txBody>
          <a:bodyPr vert="horz" lIns="94043" tIns="47021" rIns="94043" bIns="470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250953"/>
            <a:ext cx="3070860" cy="434340"/>
          </a:xfrm>
          <a:prstGeom prst="rect">
            <a:avLst/>
          </a:prstGeom>
        </p:spPr>
        <p:txBody>
          <a:bodyPr vert="horz" lIns="94043" tIns="47021" rIns="94043" bIns="47021" rtlCol="0" anchor="b"/>
          <a:lstStyle>
            <a:lvl1pPr algn="r">
              <a:defRPr sz="1200"/>
            </a:lvl1pPr>
          </a:lstStyle>
          <a:p>
            <a:fld id="{0714B247-3EF4-4B92-B384-051E3FA20BBF}" type="slidenum">
              <a:rPr lang="en-US" smtClean="0"/>
              <a:pPr/>
              <a:t>‹#›</a:t>
            </a:fld>
            <a:endParaRPr lang="en-US" dirty="0"/>
          </a:p>
        </p:txBody>
      </p:sp>
    </p:spTree>
    <p:extLst>
      <p:ext uri="{BB962C8B-B14F-4D97-AF65-F5344CB8AC3E}">
        <p14:creationId xmlns:p14="http://schemas.microsoft.com/office/powerpoint/2010/main" val="37215499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This presentation will provide an overview of the Dynamic Learning Maps</a:t>
            </a:r>
            <a:r>
              <a:rPr lang="en-US" baseline="30000" dirty="0"/>
              <a:t>®</a:t>
            </a:r>
            <a:r>
              <a:rPr lang="en-US" dirty="0"/>
              <a:t> (DLM</a:t>
            </a:r>
            <a:r>
              <a:rPr lang="en-US" baseline="30000" dirty="0"/>
              <a:t>®</a:t>
            </a:r>
            <a:r>
              <a:rPr lang="en-US" dirty="0"/>
              <a:t>) </a:t>
            </a:r>
            <a:r>
              <a:rPr lang="en-US" baseline="0" dirty="0"/>
              <a:t>Alternate Assessment, which Oklahoma uses as its alternate assessment program.</a:t>
            </a:r>
            <a:endParaRPr lang="en-US" dirty="0"/>
          </a:p>
          <a:p>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1</a:t>
            </a:fld>
            <a:endParaRPr lang="en-US" dirty="0"/>
          </a:p>
        </p:txBody>
      </p:sp>
    </p:spTree>
    <p:extLst>
      <p:ext uri="{BB962C8B-B14F-4D97-AF65-F5344CB8AC3E}">
        <p14:creationId xmlns:p14="http://schemas.microsoft.com/office/powerpoint/2010/main" val="80032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Instructionally embedded testlets are very similar to the testlets student take during the spring assessment window. They are both secure, meaning test security guidelines apply. They are both administered in Kite® Student Portal. They are written to the DLM alternate achievement standards, called Essential Elements, and the Essential Elements’ linkage levels. Testlets are written based on the linkage levels. Linkage levels provide a gradation of complexity and/or difficulty so that the wide range of students who participate in the alternate assessment can access the academics of the Essential Elements and show what they have learned and can do. Essential Elements for ELA and mathematics each have five linkage levels, and Essential Elements for science have three linkage levels. Each testlet assesses a single Essential Element and linkage level with the exception of writing testlets. Both instructionally embedded assessments and spring assessments involve the same administration procedures, have the same item and testlet types, have Testlet Information Pages, and use the same kinds of materials.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a:t>
            </a:fld>
            <a:endParaRPr lang="en-US" dirty="0"/>
          </a:p>
        </p:txBody>
      </p:sp>
    </p:spTree>
    <p:extLst>
      <p:ext uri="{BB962C8B-B14F-4D97-AF65-F5344CB8AC3E}">
        <p14:creationId xmlns:p14="http://schemas.microsoft.com/office/powerpoint/2010/main" val="21405731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Management option will display under the Manage Tests heading for users with a teacher role in Educator Portal.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100</a:t>
            </a:fld>
            <a:endParaRPr lang="en-US" dirty="0"/>
          </a:p>
        </p:txBody>
      </p:sp>
    </p:spTree>
    <p:extLst>
      <p:ext uri="{BB962C8B-B14F-4D97-AF65-F5344CB8AC3E}">
        <p14:creationId xmlns:p14="http://schemas.microsoft.com/office/powerpoint/2010/main" val="3257859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Rostered students will be listed under the View Test Sessions tab. If no students appear, work with the local assessment coordinator or data manager to confirm students are rostered correctly.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101</a:t>
            </a:fld>
            <a:endParaRPr lang="en-US" dirty="0"/>
          </a:p>
        </p:txBody>
      </p:sp>
    </p:spTree>
    <p:extLst>
      <p:ext uri="{BB962C8B-B14F-4D97-AF65-F5344CB8AC3E}">
        <p14:creationId xmlns:p14="http://schemas.microsoft.com/office/powerpoint/2010/main" val="22054079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PDF in the Tickets column includes the student’s credentials for Student Portal.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102</a:t>
            </a:fld>
            <a:endParaRPr lang="en-US" dirty="0"/>
          </a:p>
        </p:txBody>
      </p:sp>
    </p:spTree>
    <p:extLst>
      <p:ext uri="{BB962C8B-B14F-4D97-AF65-F5344CB8AC3E}">
        <p14:creationId xmlns:p14="http://schemas.microsoft.com/office/powerpoint/2010/main" val="22316998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PDF test ticket includes the student’s name, username, and password. Student credentials may be printed but should be treated as secure documents.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103</a:t>
            </a:fld>
            <a:endParaRPr lang="en-US" dirty="0"/>
          </a:p>
        </p:txBody>
      </p:sp>
    </p:spTree>
    <p:extLst>
      <p:ext uri="{BB962C8B-B14F-4D97-AF65-F5344CB8AC3E}">
        <p14:creationId xmlns:p14="http://schemas.microsoft.com/office/powerpoint/2010/main" val="2058739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60775"/>
          </a:xfrm>
        </p:spPr>
      </p:sp>
      <p:sp>
        <p:nvSpPr>
          <p:cNvPr id="3" name="Notes Placeholder 2"/>
          <p:cNvSpPr>
            <a:spLocks noGrp="1"/>
          </p:cNvSpPr>
          <p:nvPr>
            <p:ph type="body" idx="1"/>
          </p:nvPr>
        </p:nvSpPr>
        <p:spPr/>
        <p:txBody>
          <a:bodyPr/>
          <a:lstStyle/>
          <a:p>
            <a:r>
              <a:rPr lang="en-US" dirty="0"/>
              <a:t>For the instructionally embedded assessments, each </a:t>
            </a:r>
            <a:r>
              <a:rPr lang="en-US" dirty="0" err="1"/>
              <a:t>Testlet</a:t>
            </a:r>
            <a:r>
              <a:rPr lang="en-US" dirty="0"/>
              <a:t> Information Page is available in the Instruction and Assessment Planner after Instruction Complete Assign Testlet is selected. However, since the Instruction and Assessment Planner is not used for the spring assessment window, Testlet Information Pages are accessed under the Test Management tab in Educator Portal for the spring assessments. </a:t>
            </a:r>
          </a:p>
          <a:p>
            <a:endParaRPr lang="en-US" dirty="0"/>
          </a:p>
          <a:p>
            <a:r>
              <a:rPr lang="en-US" dirty="0"/>
              <a:t>Again, the </a:t>
            </a:r>
            <a:r>
              <a:rPr lang="en-US" dirty="0" err="1"/>
              <a:t>Testlet</a:t>
            </a:r>
            <a:r>
              <a:rPr lang="en-US" dirty="0"/>
              <a:t> Information Page provides information the test administrator will need in order to administer the testlet to the student as shown with the testlet demonstrations earlier in the presentation. Test administrators may download or print the </a:t>
            </a:r>
            <a:r>
              <a:rPr lang="en-US" dirty="0" err="1"/>
              <a:t>Testlet</a:t>
            </a:r>
            <a:r>
              <a:rPr lang="en-US" dirty="0"/>
              <a:t> Information Page if desired; however, after the testlet is administered, the downloaded or printed </a:t>
            </a:r>
            <a:r>
              <a:rPr lang="en-US" dirty="0" err="1"/>
              <a:t>Testlet</a:t>
            </a:r>
            <a:r>
              <a:rPr lang="en-US" dirty="0"/>
              <a:t> Information Page must be destroyed, because </a:t>
            </a:r>
            <a:r>
              <a:rPr lang="en-US" dirty="0" err="1"/>
              <a:t>Testlet</a:t>
            </a:r>
            <a:r>
              <a:rPr lang="en-US" dirty="0"/>
              <a:t> Information Pages are considered secure testing materials. </a:t>
            </a:r>
          </a:p>
          <a:p>
            <a:pPr lvl="0"/>
            <a:endParaRPr lang="en-US" dirty="0"/>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B304A7-AC3B-0C45-9282-110BCE46C027}"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9/24/2020</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79938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17">
              <a:defRPr/>
            </a:pPr>
            <a:r>
              <a:rPr lang="en-US" dirty="0"/>
              <a:t>The </a:t>
            </a:r>
            <a:r>
              <a:rPr lang="en-US" baseline="0" dirty="0"/>
              <a:t>Test Progress column </a:t>
            </a:r>
            <a:r>
              <a:rPr lang="en-US" baseline="0" dirty="0">
                <a:solidFill>
                  <a:srgbClr val="FF0000"/>
                </a:solidFill>
              </a:rPr>
              <a:t>shows the number of testlets a student has completed </a:t>
            </a:r>
            <a:r>
              <a:rPr lang="en-US" baseline="0" dirty="0"/>
              <a:t>for a content area. The number of testlets remaining to be completed also displays in Student Portal each time a student completes a testlet. </a:t>
            </a:r>
            <a:r>
              <a:rPr lang="en-US" baseline="0" dirty="0">
                <a:solidFill>
                  <a:srgbClr val="FF0000"/>
                </a:solidFill>
              </a:rPr>
              <a:t>If a student wishes to keep track of the number of completed testlets and the number that remain, consider making a testing progress chart for the student with checkmarks or stickers for each completed testlet.</a:t>
            </a:r>
            <a:r>
              <a:rPr lang="en-US" dirty="0"/>
              <a:t>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744B9-8565-4A45-B5A0-A4A732E6DE1A}"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9/24/2020</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1983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reminder, all testlets for each subject must be completed within the state’s spring assessment window.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106</a:t>
            </a:fld>
            <a:endParaRPr lang="en-US" dirty="0"/>
          </a:p>
        </p:txBody>
      </p:sp>
    </p:spTree>
    <p:extLst>
      <p:ext uri="{BB962C8B-B14F-4D97-AF65-F5344CB8AC3E}">
        <p14:creationId xmlns:p14="http://schemas.microsoft.com/office/powerpoint/2010/main" val="33911901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presentation covered</a:t>
            </a:r>
          </a:p>
          <a:p>
            <a:pPr marL="171450" indent="-171450">
              <a:buFont typeface="Arial" panose="020B0604020202020204" pitchFamily="34" charset="0"/>
              <a:buChar char="•"/>
            </a:pPr>
            <a:r>
              <a:rPr lang="en-US" dirty="0"/>
              <a:t>student uploads and other tasks in Kite</a:t>
            </a:r>
            <a:r>
              <a:rPr lang="en-US" baseline="30000" dirty="0"/>
              <a:t>®</a:t>
            </a:r>
            <a:r>
              <a:rPr lang="en-US" dirty="0"/>
              <a:t> Educator Portal</a:t>
            </a:r>
          </a:p>
          <a:p>
            <a:pPr marL="171450" indent="-171450">
              <a:buFont typeface="Arial" panose="020B0604020202020204" pitchFamily="34" charset="0"/>
              <a:buChar char="•"/>
            </a:pPr>
            <a:r>
              <a:rPr lang="en-US" dirty="0"/>
              <a:t>the benefits of using instructionally embedded assessments</a:t>
            </a:r>
          </a:p>
          <a:p>
            <a:pPr marL="171450" indent="-171450">
              <a:buFont typeface="Arial" panose="020B0604020202020204" pitchFamily="34" charset="0"/>
              <a:buChar char="•"/>
            </a:pPr>
            <a:r>
              <a:rPr lang="en-US" dirty="0"/>
              <a:t>how to use the Instruction and Assessment Planner</a:t>
            </a:r>
          </a:p>
          <a:p>
            <a:pPr marL="171450" indent="-171450">
              <a:buFont typeface="Arial" panose="020B0604020202020204" pitchFamily="34" charset="0"/>
              <a:buChar char="•"/>
            </a:pPr>
            <a:r>
              <a:rPr lang="en-US" dirty="0"/>
              <a:t>demonstrations of released testlets and</a:t>
            </a:r>
          </a:p>
          <a:p>
            <a:pPr marL="171450" indent="-171450">
              <a:buFont typeface="Arial" panose="020B0604020202020204" pitchFamily="34" charset="0"/>
              <a:buChar char="•"/>
            </a:pPr>
            <a:r>
              <a:rPr lang="en-US" dirty="0"/>
              <a:t>a review of the spring assessment window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5284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to this presentation.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108</a:t>
            </a:fld>
            <a:endParaRPr lang="en-US" dirty="0"/>
          </a:p>
        </p:txBody>
      </p:sp>
    </p:spTree>
    <p:extLst>
      <p:ext uri="{BB962C8B-B14F-4D97-AF65-F5344CB8AC3E}">
        <p14:creationId xmlns:p14="http://schemas.microsoft.com/office/powerpoint/2010/main" val="2640784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aspect of both instructionally embedded assessments and spring assessments is the fact that the DLM alternate assessment is an individual assessment, not a group assessment. All testlets are administered one-on-one between the test administrator and the student. Even among a class of students of the same grade being assessed on the same set of Essential Elements, students will take testlets at varying linkage levels and are not likely to all have the same testlet or need the same directions. Students who participate in the alternate assessment often have support needs that require one-on-one interaction not conducive for group administration.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11</a:t>
            </a:fld>
            <a:endParaRPr lang="en-US" dirty="0"/>
          </a:p>
        </p:txBody>
      </p:sp>
    </p:spTree>
    <p:extLst>
      <p:ext uri="{BB962C8B-B14F-4D97-AF65-F5344CB8AC3E}">
        <p14:creationId xmlns:p14="http://schemas.microsoft.com/office/powerpoint/2010/main" val="3082263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Instructionally embedded assessments are optional. Therefore, no set number of testlets to complete is necessary. Results from instructionally embedded assessments do not impact a student’s end-of-year score report. Another important aspect of instructionally embedded assessments is the amount of freedom and choice they provide teachers. Teachers are able to choose the Essential Elements and linkage levels they want to assess for each student, and more than one testlet can be planned and queued for each subject, whereas for the spring assessment window the system adaptively determines the linkage levels and delivers each testlet one after another until the assessment as a whole is complete.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12</a:t>
            </a:fld>
            <a:endParaRPr lang="en-US" dirty="0"/>
          </a:p>
        </p:txBody>
      </p:sp>
    </p:spTree>
    <p:extLst>
      <p:ext uri="{BB962C8B-B14F-4D97-AF65-F5344CB8AC3E}">
        <p14:creationId xmlns:p14="http://schemas.microsoft.com/office/powerpoint/2010/main" val="1205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Released testlets and practice activities are offered via the DLM website. However, they are accessed using demo student accounts and are intended mainly to orient teachers and students to the content, accessibility, and navigation features of the assessment system. Instructionally embedded assessments, on the other hand, are accessed with the student’s own credentials and are specific to the student’s academic and accessibility needs. Also, instructionally embedded assessments are available for every Essential Element and linkage level, which is not the case for released testlets.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13</a:t>
            </a:fld>
            <a:endParaRPr lang="en-US" dirty="0"/>
          </a:p>
        </p:txBody>
      </p:sp>
    </p:spTree>
    <p:extLst>
      <p:ext uri="{BB962C8B-B14F-4D97-AF65-F5344CB8AC3E}">
        <p14:creationId xmlns:p14="http://schemas.microsoft.com/office/powerpoint/2010/main" val="122615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Instructionally embedded assessments give teachers a context for which to plan and build their instruction targeting the Essential Elements. They also provide teachers with experience administering testlets. They give teachers immediate feedback on student performance, and they improve a teacher’s familiarity of the assessment system as a whole and its tools and resources.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14</a:t>
            </a:fld>
            <a:endParaRPr lang="en-US" dirty="0"/>
          </a:p>
        </p:txBody>
      </p:sp>
    </p:spTree>
    <p:extLst>
      <p:ext uri="{BB962C8B-B14F-4D97-AF65-F5344CB8AC3E}">
        <p14:creationId xmlns:p14="http://schemas.microsoft.com/office/powerpoint/2010/main" val="353142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Instructionally embedded assessments help students gain familiarity and comfortability taking DLM assessments, and they give students more opportunities to show what they have learned and can do.</a:t>
            </a:r>
          </a:p>
        </p:txBody>
      </p:sp>
      <p:sp>
        <p:nvSpPr>
          <p:cNvPr id="4" name="Slide Number Placeholder 3"/>
          <p:cNvSpPr>
            <a:spLocks noGrp="1"/>
          </p:cNvSpPr>
          <p:nvPr>
            <p:ph type="sldNum" sz="quarter" idx="5"/>
          </p:nvPr>
        </p:nvSpPr>
        <p:spPr/>
        <p:txBody>
          <a:bodyPr/>
          <a:lstStyle/>
          <a:p>
            <a:fld id="{0714B247-3EF4-4B92-B384-051E3FA20BBF}" type="slidenum">
              <a:rPr lang="en-US" smtClean="0"/>
              <a:pPr/>
              <a:t>15</a:t>
            </a:fld>
            <a:endParaRPr lang="en-US" dirty="0"/>
          </a:p>
        </p:txBody>
      </p:sp>
    </p:spTree>
    <p:extLst>
      <p:ext uri="{BB962C8B-B14F-4D97-AF65-F5344CB8AC3E}">
        <p14:creationId xmlns:p14="http://schemas.microsoft.com/office/powerpoint/2010/main" val="381659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for using instructionally embedded assessments involves these steps: choose, instruct, assess, and determine the next steps. </a:t>
            </a:r>
          </a:p>
          <a:p>
            <a:endParaRPr lang="en-US" dirty="0"/>
          </a:p>
          <a:p>
            <a:r>
              <a:rPr lang="en-US" dirty="0"/>
              <a:t>First, the teacher chooses one or more Essential Elements in the Instruction and Assessment Planner, which is a special tool available in Educator Portal. Then, the teacher uses the information provided in the Instruction and Assessment Planner and on the DLM website to plan and implement instruction. When the teacher determines adequate instruction has been provided, the teacher confirms the Essential Element assignment in the Instruction and Assessment Planner, which then and only then makes a testlet available for the student to take in Student Portal. </a:t>
            </a:r>
          </a:p>
          <a:p>
            <a:endParaRPr lang="en-US" dirty="0"/>
          </a:p>
          <a:p>
            <a:r>
              <a:rPr lang="en-US" dirty="0"/>
              <a:t>Each time the student completes a testlet in Student Portal, the teacher accesses the results in Educator Portal and makes a decision: Is more instruction needed, and should the student be reassessed later on the same Essential Element and linkage level? Or, should a different linkage level be chosen? If instruction continues, might the student achieve a higher level? </a:t>
            </a:r>
          </a:p>
          <a:p>
            <a:endParaRPr lang="en-US" dirty="0"/>
          </a:p>
          <a:p>
            <a:r>
              <a:rPr lang="en-US" dirty="0"/>
              <a:t>This process emphasizes the connection between instruction and assessment.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16</a:t>
            </a:fld>
            <a:endParaRPr lang="en-US" dirty="0"/>
          </a:p>
        </p:txBody>
      </p:sp>
    </p:spTree>
    <p:extLst>
      <p:ext uri="{BB962C8B-B14F-4D97-AF65-F5344CB8AC3E}">
        <p14:creationId xmlns:p14="http://schemas.microsoft.com/office/powerpoint/2010/main" val="302385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training videos pertaining to instructionally embedded assessments are available on DLM’s website. They are located on the Educator Resource Videos page under the Resources for Educators and District Staff tab. The first is a helplet called Using the Instruction and Assessment Planner. It provides onscreen guidance through the process of using the Instruction and Assessment Planner. The second video is longer and is an Overview of the Instructionally Embedded Assessments. Teachers are the target audience for both videos. Be advised that these videos are geared toward teachers in states using the Instructionally Embedded Model of the DLM assessment. However, most of the information is applicable to teachers in Year-End Model states like Oklahoma who want to take advantage of the instructionally embedded assessments window because the process is essentially the same for both models.</a:t>
            </a:r>
          </a:p>
        </p:txBody>
      </p:sp>
      <p:sp>
        <p:nvSpPr>
          <p:cNvPr id="4" name="Slide Number Placeholder 3"/>
          <p:cNvSpPr>
            <a:spLocks noGrp="1"/>
          </p:cNvSpPr>
          <p:nvPr>
            <p:ph type="sldNum" sz="quarter" idx="5"/>
          </p:nvPr>
        </p:nvSpPr>
        <p:spPr/>
        <p:txBody>
          <a:bodyPr/>
          <a:lstStyle/>
          <a:p>
            <a:fld id="{0714B247-3EF4-4B92-B384-051E3FA20BBF}" type="slidenum">
              <a:rPr lang="en-US" smtClean="0"/>
              <a:pPr/>
              <a:t>17</a:t>
            </a:fld>
            <a:endParaRPr lang="en-US" dirty="0"/>
          </a:p>
        </p:txBody>
      </p:sp>
    </p:spTree>
    <p:extLst>
      <p:ext uri="{BB962C8B-B14F-4D97-AF65-F5344CB8AC3E}">
        <p14:creationId xmlns:p14="http://schemas.microsoft.com/office/powerpoint/2010/main" val="1109535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use the instructionally embedded assessments, a few steps must be completed first. However, once completed these steps are not repeated for the spring assessment window. First, the teacher must complete the Required Test Administrator Training and accept the Test Security Agreement. Then, the student must be enrolled and rostered to the teacher. Finally, the student’s First Contact survey must be completed. The First Contact survey is conveniently accessible directly in the Instruction and Assessment Planner as well as in the student’s record.</a:t>
            </a:r>
          </a:p>
        </p:txBody>
      </p:sp>
      <p:sp>
        <p:nvSpPr>
          <p:cNvPr id="4" name="Slide Number Placeholder 3"/>
          <p:cNvSpPr>
            <a:spLocks noGrp="1"/>
          </p:cNvSpPr>
          <p:nvPr>
            <p:ph type="sldNum" sz="quarter" idx="5"/>
          </p:nvPr>
        </p:nvSpPr>
        <p:spPr/>
        <p:txBody>
          <a:bodyPr/>
          <a:lstStyle/>
          <a:p>
            <a:fld id="{0714B247-3EF4-4B92-B384-051E3FA20BBF}" type="slidenum">
              <a:rPr lang="en-US" smtClean="0"/>
              <a:pPr/>
              <a:t>18</a:t>
            </a:fld>
            <a:endParaRPr lang="en-US" dirty="0"/>
          </a:p>
        </p:txBody>
      </p:sp>
    </p:spTree>
    <p:extLst>
      <p:ext uri="{BB962C8B-B14F-4D97-AF65-F5344CB8AC3E}">
        <p14:creationId xmlns:p14="http://schemas.microsoft.com/office/powerpoint/2010/main" val="13358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on the previous slide, a First Contact survey must be completed for each student each year. However, again, if the First Contact survey is completed in order to use the instructionally embedded assessments window, it does not need to be completed a second time for the spring assessment window. </a:t>
            </a:r>
          </a:p>
        </p:txBody>
      </p:sp>
      <p:sp>
        <p:nvSpPr>
          <p:cNvPr id="4" name="Slide Number Placeholder 3"/>
          <p:cNvSpPr>
            <a:spLocks noGrp="1"/>
          </p:cNvSpPr>
          <p:nvPr>
            <p:ph type="sldNum" sz="quarter" idx="5"/>
          </p:nvPr>
        </p:nvSpPr>
        <p:spPr/>
        <p:txBody>
          <a:bodyPr/>
          <a:lstStyle/>
          <a:p>
            <a:fld id="{0714B247-3EF4-4B92-B384-051E3FA20BBF}" type="slidenum">
              <a:rPr lang="en-US" smtClean="0"/>
              <a:pPr/>
              <a:t>19</a:t>
            </a:fld>
            <a:endParaRPr lang="en-US" dirty="0"/>
          </a:p>
        </p:txBody>
      </p:sp>
    </p:spTree>
    <p:extLst>
      <p:ext uri="{BB962C8B-B14F-4D97-AF65-F5344CB8AC3E}">
        <p14:creationId xmlns:p14="http://schemas.microsoft.com/office/powerpoint/2010/main" val="21517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presentation will cover</a:t>
            </a:r>
          </a:p>
          <a:p>
            <a:pPr marL="171450" indent="-171450">
              <a:buFont typeface="Arial" panose="020B0604020202020204" pitchFamily="34" charset="0"/>
              <a:buChar char="•"/>
            </a:pPr>
            <a:r>
              <a:rPr lang="en-US" dirty="0"/>
              <a:t>student uploads and other tasks in Kite</a:t>
            </a:r>
            <a:r>
              <a:rPr lang="en-US" baseline="30000" dirty="0"/>
              <a:t>®</a:t>
            </a:r>
            <a:r>
              <a:rPr lang="en-US" dirty="0"/>
              <a:t> Educator Portal</a:t>
            </a:r>
          </a:p>
          <a:p>
            <a:pPr marL="171450" indent="-171450">
              <a:buFont typeface="Arial" panose="020B0604020202020204" pitchFamily="34" charset="0"/>
              <a:buChar char="•"/>
            </a:pPr>
            <a:r>
              <a:rPr lang="en-US" dirty="0"/>
              <a:t>the benefits of using instructionally embedded assessments</a:t>
            </a:r>
          </a:p>
          <a:p>
            <a:pPr marL="171450" indent="-171450">
              <a:buFont typeface="Arial" panose="020B0604020202020204" pitchFamily="34" charset="0"/>
              <a:buChar char="•"/>
            </a:pPr>
            <a:r>
              <a:rPr lang="en-US" dirty="0"/>
              <a:t>how to use the Instruction and Assessment Planner</a:t>
            </a:r>
          </a:p>
          <a:p>
            <a:pPr marL="171450" indent="-171450">
              <a:buFont typeface="Arial" panose="020B0604020202020204" pitchFamily="34" charset="0"/>
              <a:buChar char="•"/>
            </a:pPr>
            <a:r>
              <a:rPr lang="en-US" dirty="0"/>
              <a:t>demonstrations of released testlets and</a:t>
            </a:r>
          </a:p>
          <a:p>
            <a:pPr marL="171450" indent="-171450">
              <a:buFont typeface="Arial" panose="020B0604020202020204" pitchFamily="34" charset="0"/>
              <a:buChar char="•"/>
            </a:pPr>
            <a:r>
              <a:rPr lang="en-US" dirty="0"/>
              <a:t>a review of the spring assessment window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800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Contact survey includes questions about the student’s sensory and motor characteristics, computer access, attention, communication skills, and academic skills. Even if the student participated in the DLM alternate assessment last year, the student’s First Contact survey must be completed for the current school year in case any changes are needed.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20</a:t>
            </a:fld>
            <a:endParaRPr lang="en-US" dirty="0"/>
          </a:p>
        </p:txBody>
      </p:sp>
    </p:spTree>
    <p:extLst>
      <p:ext uri="{BB962C8B-B14F-4D97-AF65-F5344CB8AC3E}">
        <p14:creationId xmlns:p14="http://schemas.microsoft.com/office/powerpoint/2010/main" val="2834533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instructionally embedded assessments, the system uses the test administrator’s responses on the student’s First Contact survey to recommend a linkage level for each Essential Element. However, as mentioned earlier, the test administrator can override the system’s recommendation and ultimately choose a different level if desired. Such is not the case for the spring assessment window. For the spring assessment window, the system uses the student’s First Contact survey to determine the linkage level for the student’s first testlet in each subject then adapts for each subsequent testlet based on student performance. From one testlet to another, the linkage level may be the same, one level higher, or one level lower. </a:t>
            </a:r>
          </a:p>
          <a:p>
            <a:endParaRPr lang="en-US" dirty="0"/>
          </a:p>
          <a:p>
            <a:r>
              <a:rPr lang="en-US" dirty="0"/>
              <a:t>Results from instructionally embedded assessments taken do not affect the system’s assignment of a student’s first testlet for the spring assessment window.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21</a:t>
            </a:fld>
            <a:endParaRPr lang="en-US" dirty="0"/>
          </a:p>
        </p:txBody>
      </p:sp>
    </p:spTree>
    <p:extLst>
      <p:ext uri="{BB962C8B-B14F-4D97-AF65-F5344CB8AC3E}">
        <p14:creationId xmlns:p14="http://schemas.microsoft.com/office/powerpoint/2010/main" val="70776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list of questions for the First Contact survey are provided in the appendix of the </a:t>
            </a:r>
            <a:r>
              <a:rPr lang="en-US" cap="small" baseline="0" dirty="0"/>
              <a:t>Test Administration Ma</a:t>
            </a:r>
            <a:r>
              <a:rPr lang="en-US" cap="small" dirty="0"/>
              <a:t>nual.</a:t>
            </a:r>
            <a:r>
              <a:rPr lang="en-US" dirty="0"/>
              <a:t> Only one First Contact survey is completed per student per year. This list may be helpful for situations where a student is assessed by one teacher for ELA but another for mathematics and another for science. The test administrators involved can consult the list of questions and confer as to how they should be answered, particularly for the section about the student’s academics.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22</a:t>
            </a:fld>
            <a:endParaRPr lang="en-US" dirty="0"/>
          </a:p>
        </p:txBody>
      </p:sp>
    </p:spTree>
    <p:extLst>
      <p:ext uri="{BB962C8B-B14F-4D97-AF65-F5344CB8AC3E}">
        <p14:creationId xmlns:p14="http://schemas.microsoft.com/office/powerpoint/2010/main" val="2109798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provides an overview of the Instruction and Assessment Planner.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23</a:t>
            </a:fld>
            <a:endParaRPr lang="en-US" dirty="0"/>
          </a:p>
        </p:txBody>
      </p:sp>
    </p:spTree>
    <p:extLst>
      <p:ext uri="{BB962C8B-B14F-4D97-AF65-F5344CB8AC3E}">
        <p14:creationId xmlns:p14="http://schemas.microsoft.com/office/powerpoint/2010/main" val="76505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Instruction and Assessment Planner is only accessible during the instructionally embedded assessments window. It is found under the Manage Tests tab in Educator Portal. Therefore, this section of the presentation applies only to the optional instructionally embedded assessment window for the fall and winter months. The Instruction and Assessment Planner is not used for the required spring assessment window.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24</a:t>
            </a:fld>
            <a:endParaRPr lang="en-US" dirty="0"/>
          </a:p>
        </p:txBody>
      </p:sp>
    </p:spTree>
    <p:extLst>
      <p:ext uri="{BB962C8B-B14F-4D97-AF65-F5344CB8AC3E}">
        <p14:creationId xmlns:p14="http://schemas.microsoft.com/office/powerpoint/2010/main" val="3132650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the Instruction and Assessment Planner, all students rostered to the teacher are listed by grade and can be filtered. Shown here is information for two students in grade 5. </a:t>
            </a:r>
          </a:p>
          <a:p>
            <a:endParaRPr lang="en-US" dirty="0"/>
          </a:p>
          <a:p>
            <a:r>
              <a:rPr lang="en-US" dirty="0"/>
              <a:t>At the top of the table for each student are buttons for the student’s First Contact survey, Personal Needs and Preferences (PNP) Profile, and login credentials for Student Portal. The checkmark above First Contact indicates the student’s First Contact survey has been completed. When not completed, a caution icon appears instead, and the arrows for each subject are inaccessible. The arrows are used to access the Essential Elements and their linkage levels for each subject.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25</a:t>
            </a:fld>
            <a:endParaRPr lang="en-US" dirty="0"/>
          </a:p>
        </p:txBody>
      </p:sp>
    </p:spTree>
    <p:extLst>
      <p:ext uri="{BB962C8B-B14F-4D97-AF65-F5344CB8AC3E}">
        <p14:creationId xmlns:p14="http://schemas.microsoft.com/office/powerpoint/2010/main" val="2463546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defTabSz="931717">
              <a:defRPr/>
            </a:pPr>
            <a:r>
              <a:rPr lang="en-US" dirty="0"/>
              <a:t>The student’s Personal Needs and Preference Profile and First Contact survey can also be accessed from the student’s record in Educator Portal apart from the Instruction and Assessment Planner. However, the Instruction and Assessment Planner is a convenient place to complete and review them when making selections for the instructionally embedded assessments.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Module 3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791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subject has been selected in the Instruction and Assessment Planner, the Essential Elements and their linkage levels are displayed by conceptual area for ELA and mathematics or domains for science. A ribbon icon indicates the linkage level the system recommends based on the teacher’s responses to the student’s First Contact survey, but remember a significant feature of the Instruction and Assessment Planner is that the teacher has the flexibility of choosing a different linkage level if desired, and there are many reasons a teacher may choose to do so, especially when reassessing a student after continued instruction.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27</a:t>
            </a:fld>
            <a:endParaRPr lang="en-US" dirty="0"/>
          </a:p>
        </p:txBody>
      </p:sp>
    </p:spTree>
    <p:extLst>
      <p:ext uri="{BB962C8B-B14F-4D97-AF65-F5344CB8AC3E}">
        <p14:creationId xmlns:p14="http://schemas.microsoft.com/office/powerpoint/2010/main" val="3786103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stacked dots that appear to the right of each linkage level description for each Essential Element are called a kabob. Selecting a kabob reveals a longer description of the chosen linkage level and a link to a PDF of the mini-map that shows where the linkage level is along the path of skills that lead to the Essential Element. </a:t>
            </a:r>
          </a:p>
          <a:p>
            <a:endParaRPr lang="en-US" dirty="0"/>
          </a:p>
          <a:p>
            <a:r>
              <a:rPr lang="en-US" dirty="0"/>
              <a:t>Key questions to consider when selecting a linkage level include</a:t>
            </a:r>
          </a:p>
          <a:p>
            <a:pPr marL="171450" indent="-171450">
              <a:buFont typeface="Arial" panose="020B0604020202020204" pitchFamily="34" charset="0"/>
              <a:buChar char="•"/>
            </a:pPr>
            <a:r>
              <a:rPr lang="en-US" dirty="0"/>
              <a:t>What are the skills and knowledge that will be assessed at the chosen linkage level?</a:t>
            </a:r>
          </a:p>
          <a:p>
            <a:pPr marL="171450" indent="-171450">
              <a:buFont typeface="Arial" panose="020B0604020202020204" pitchFamily="34" charset="0"/>
              <a:buChar char="•"/>
            </a:pPr>
            <a:r>
              <a:rPr lang="en-US" dirty="0"/>
              <a:t>Is the chosen linkage level appropriate for the student? (It should not be too hard and not too easy.)</a:t>
            </a:r>
          </a:p>
          <a:p>
            <a:pPr marL="171450" indent="-171450">
              <a:buFont typeface="Arial" panose="020B0604020202020204" pitchFamily="34" charset="0"/>
              <a:buChar char="•"/>
            </a:pPr>
            <a:r>
              <a:rPr lang="en-US" dirty="0"/>
              <a:t>What type of activities and instruction might be used prior to assessing the student on the Essential Element?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28</a:t>
            </a:fld>
            <a:endParaRPr lang="en-US" dirty="0"/>
          </a:p>
        </p:txBody>
      </p:sp>
    </p:spTree>
    <p:extLst>
      <p:ext uri="{BB962C8B-B14F-4D97-AF65-F5344CB8AC3E}">
        <p14:creationId xmlns:p14="http://schemas.microsoft.com/office/powerpoint/2010/main" val="289463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Begin Instruction places the linkage level in the In Progress status with the date it was chosen indicated. Return to the kabob menu for this updated status. A different choice can be made later if needed. Once the linkage level is placed in this status, provide instruction. More information about how to approach instruction is provided later in the presentation.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29</a:t>
            </a:fld>
            <a:endParaRPr lang="en-US" dirty="0"/>
          </a:p>
        </p:txBody>
      </p:sp>
    </p:spTree>
    <p:extLst>
      <p:ext uri="{BB962C8B-B14F-4D97-AF65-F5344CB8AC3E}">
        <p14:creationId xmlns:p14="http://schemas.microsoft.com/office/powerpoint/2010/main" val="134938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know that each member state of the DLM Consortium has its own page on the DLM website at dynamiclearningmaps.org. Select the state from the list under the States tab on the Home page of the site. Resources accessed from the state’s page will be referenced throughout this presentation.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a:t>
            </a:fld>
            <a:endParaRPr lang="en-US" dirty="0"/>
          </a:p>
        </p:txBody>
      </p:sp>
    </p:spTree>
    <p:extLst>
      <p:ext uri="{BB962C8B-B14F-4D97-AF65-F5344CB8AC3E}">
        <p14:creationId xmlns:p14="http://schemas.microsoft.com/office/powerpoint/2010/main" val="403227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ready to assess the student, the teacher returns to the Instruction and Assessment Planner, selects the kabob again, and selects either Instruction Complete Assign Testlet or Instruction Complete Do Not Assign Testlet. Assigning a testlet means a testlet for the chosen Essential Element and linkage level will be available for the student in Student Portal and cannot be canceled at this point. Not assigning a testlet is selected when the teacher has decided to forego the chosen linkage level for another option.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30</a:t>
            </a:fld>
            <a:endParaRPr lang="en-US" dirty="0"/>
          </a:p>
        </p:txBody>
      </p:sp>
    </p:spTree>
    <p:extLst>
      <p:ext uri="{BB962C8B-B14F-4D97-AF65-F5344CB8AC3E}">
        <p14:creationId xmlns:p14="http://schemas.microsoft.com/office/powerpoint/2010/main" val="1416148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testlet is assigned, the kabob menu indicates the Testlet Assigned status in the Instruction and Assessment Planner along with the date the action took place. Then after the student takes the testlet in Student Portal, the Instruction and Assessment Planner indicates the testlet has been completed along with the date it was completed.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31</a:t>
            </a:fld>
            <a:endParaRPr lang="en-US" dirty="0"/>
          </a:p>
        </p:txBody>
      </p:sp>
    </p:spTree>
    <p:extLst>
      <p:ext uri="{BB962C8B-B14F-4D97-AF65-F5344CB8AC3E}">
        <p14:creationId xmlns:p14="http://schemas.microsoft.com/office/powerpoint/2010/main" val="316117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Each time a testlet is assigned to Student Portal, a corresponding Testlet Information Page becomes available in Educator Portal, which helps the teacher prepare to administer the testlet. The Testlet Information Page provides information about any materials needed to administer the testlet so that the teacher is not surprised and inconvenienced when sitting down with a student to administer the testlet in Student Portal. </a:t>
            </a:r>
          </a:p>
          <a:p>
            <a:endParaRPr lang="en-US" dirty="0"/>
          </a:p>
          <a:p>
            <a:r>
              <a:rPr lang="en-US" dirty="0"/>
              <a:t>A Testlet Information Page is only available once Instruction Complete Assign Testlet is selected in the Instruction and Assessment Planner, because a Testlet Information Page is testlet-specific. Remember </a:t>
            </a:r>
            <a:r>
              <a:rPr lang="en-US" dirty="0" err="1"/>
              <a:t>Testlet</a:t>
            </a:r>
            <a:r>
              <a:rPr lang="en-US" dirty="0"/>
              <a:t> Information Pages are considered secure testing materials and must therefore be destroyed after use.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826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Portal must be downloaded and installed from the DLM website on the computer or tablet being used to administer testlets to a student. Either have the student log in to Student Portal or do so for the student. Remember, the student’s credentials are accessible in the Instruction and Assessment Planner. Once logged in, the Take a Test option should be selected and then the desired testlet to be taken if more than one testlet is in the queue.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33</a:t>
            </a:fld>
            <a:endParaRPr lang="en-US" dirty="0"/>
          </a:p>
        </p:txBody>
      </p:sp>
    </p:spTree>
    <p:extLst>
      <p:ext uri="{BB962C8B-B14F-4D97-AF65-F5344CB8AC3E}">
        <p14:creationId xmlns:p14="http://schemas.microsoft.com/office/powerpoint/2010/main" val="407109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On-demand progress reports are available in Educator Portal for instructionally embedded assessments taken. They are accessed by selecting Alternate Assessment under the Reports tab then Student Progress under the Instructionally Embedded tab. Notice a class roster report is also available. </a:t>
            </a:r>
          </a:p>
          <a:p>
            <a:endParaRPr lang="en-US" dirty="0"/>
          </a:p>
          <a:p>
            <a:r>
              <a:rPr lang="en-US" dirty="0"/>
              <a:t>Results from instructionally embedded assessments taken can help the teacher determine the next steps for the student. Perhaps the student would benefit from continued instruction on the assessed Essential Element and linkage level. Perhaps the student is ready for instruction on a higher linkage level. Or, maybe the student should be reassessed at a lower linkage level. These options are decisions for the teacher to make using the data from the instructionally embedded assessment results.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34</a:t>
            </a:fld>
            <a:endParaRPr lang="en-US" dirty="0"/>
          </a:p>
        </p:txBody>
      </p:sp>
    </p:spTree>
    <p:extLst>
      <p:ext uri="{BB962C8B-B14F-4D97-AF65-F5344CB8AC3E}">
        <p14:creationId xmlns:p14="http://schemas.microsoft.com/office/powerpoint/2010/main" val="1547526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on-demand student progress report shows any/all linkage levels planned, assessed, and mastered. In the reports, level 1 is the Initial Precursor linkage level. Level 2 is the Distal Precursor linkage level. Level 3 is the Proximal Precursor linkage level. Level 4 is the Target linkage level. Level 5 is the Successor linkage level. </a:t>
            </a:r>
          </a:p>
          <a:p>
            <a:endParaRPr lang="en-US" dirty="0"/>
          </a:p>
          <a:p>
            <a:r>
              <a:rPr lang="en-US" dirty="0"/>
              <a:t>Shown here is a snippet of an English language arts report for a student in grade 11. This report indicates the student has not completed any testlets but that a plan is in place for the Initial Precursor linkage level for Essential Element RL.11-12.1. In the Instruction and Assessment Planner, the linkage level would be in the In Progress status.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35</a:t>
            </a:fld>
            <a:endParaRPr lang="en-US" dirty="0"/>
          </a:p>
        </p:txBody>
      </p:sp>
    </p:spTree>
    <p:extLst>
      <p:ext uri="{BB962C8B-B14F-4D97-AF65-F5344CB8AC3E}">
        <p14:creationId xmlns:p14="http://schemas.microsoft.com/office/powerpoint/2010/main" val="48782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instructionally embedded assessments put teachers in the driver’s seat and provide them with the opportunity to choose Essential Elements and linkage levels, decide when each student is ready to be assessed, cancel and change plans at will, determine the next steps for instruction, and ultimately make assessment a normal part of the classroom experience.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36</a:t>
            </a:fld>
            <a:endParaRPr lang="en-US" dirty="0"/>
          </a:p>
        </p:txBody>
      </p:sp>
    </p:spTree>
    <p:extLst>
      <p:ext uri="{BB962C8B-B14F-4D97-AF65-F5344CB8AC3E}">
        <p14:creationId xmlns:p14="http://schemas.microsoft.com/office/powerpoint/2010/main" val="2721434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student complete instructionally embedded assessments will provide the student and test administrator with experience in the DLM system and allow for an assessment experience following instruction on an Essential Element. Having a student complete instructionally embedded assessments will not impact testlets delivered in the spring assessment window or impact a student’s end-of-year score report.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37</a:t>
            </a:fld>
            <a:endParaRPr lang="en-US" dirty="0"/>
          </a:p>
        </p:txBody>
      </p:sp>
    </p:spTree>
    <p:extLst>
      <p:ext uri="{BB962C8B-B14F-4D97-AF65-F5344CB8AC3E}">
        <p14:creationId xmlns:p14="http://schemas.microsoft.com/office/powerpoint/2010/main" val="733963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In light of the information provided thus far about instructionally embedded assessments, the next several slides will address considerations when making choices for instruction and assessment. This section will also highlight some of the instructional materials provided.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56136-CA1B-4301-936F-CF957DF753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375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teacher’s approach to instruction often depends on the size of the school or district and the type of classroom set-up. Teachers may have self-contained single grade classes, self-contained multiple grade classes, or perhaps even teach in an inclusive setting. Some teachers only have one student who participates in the alternate assessment, while others may have several students. Some teachers, especially elementary teachers, may be responsible for teaching multiple subjects, whereas other teachers are departmentalized. All of these circumstances are important to consider.</a:t>
            </a:r>
          </a:p>
        </p:txBody>
      </p:sp>
      <p:sp>
        <p:nvSpPr>
          <p:cNvPr id="4" name="Slide Number Placeholder 3"/>
          <p:cNvSpPr>
            <a:spLocks noGrp="1"/>
          </p:cNvSpPr>
          <p:nvPr>
            <p:ph type="sldNum" sz="quarter" idx="5"/>
          </p:nvPr>
        </p:nvSpPr>
        <p:spPr/>
        <p:txBody>
          <a:bodyPr/>
          <a:lstStyle/>
          <a:p>
            <a:fld id="{0714B247-3EF4-4B92-B384-051E3FA20BBF}" type="slidenum">
              <a:rPr lang="en-US" smtClean="0"/>
              <a:pPr/>
              <a:t>39</a:t>
            </a:fld>
            <a:endParaRPr lang="en-US" dirty="0"/>
          </a:p>
        </p:txBody>
      </p:sp>
    </p:spTree>
    <p:extLst>
      <p:ext uri="{BB962C8B-B14F-4D97-AF65-F5344CB8AC3E}">
        <p14:creationId xmlns:p14="http://schemas.microsoft.com/office/powerpoint/2010/main" val="61670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two slides address a few of the basic tasks to be completed in Educator Portal. Educator Portal is the website educators log into to view and manage student data.</a:t>
            </a:r>
          </a:p>
        </p:txBody>
      </p:sp>
      <p:sp>
        <p:nvSpPr>
          <p:cNvPr id="4" name="Slide Number Placeholder 3"/>
          <p:cNvSpPr>
            <a:spLocks noGrp="1"/>
          </p:cNvSpPr>
          <p:nvPr>
            <p:ph type="sldNum" sz="quarter" idx="5"/>
          </p:nvPr>
        </p:nvSpPr>
        <p:spPr/>
        <p:txBody>
          <a:bodyPr/>
          <a:lstStyle/>
          <a:p>
            <a:fld id="{0714B247-3EF4-4B92-B384-051E3FA20BBF}" type="slidenum">
              <a:rPr lang="en-US" smtClean="0"/>
              <a:pPr/>
              <a:t>4</a:t>
            </a:fld>
            <a:endParaRPr lang="en-US" dirty="0"/>
          </a:p>
        </p:txBody>
      </p:sp>
    </p:spTree>
    <p:extLst>
      <p:ext uri="{BB962C8B-B14F-4D97-AF65-F5344CB8AC3E}">
        <p14:creationId xmlns:p14="http://schemas.microsoft.com/office/powerpoint/2010/main" val="4123029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the discussion about making choices for instruction and assessment, consider the test blueprints. A DLM blueprint is a list of the Essential Elements to be assessed. Each subject has its own blueprint, and the Essential Elements are listed by grade. The blueprints can be accessed on the state’s page of the DLM website under the Manuals and Blueprints tab.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40</a:t>
            </a:fld>
            <a:endParaRPr lang="en-US" dirty="0"/>
          </a:p>
        </p:txBody>
      </p:sp>
    </p:spTree>
    <p:extLst>
      <p:ext uri="{BB962C8B-B14F-4D97-AF65-F5344CB8AC3E}">
        <p14:creationId xmlns:p14="http://schemas.microsoft.com/office/powerpoint/2010/main" val="1946317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blueprints for ELA and mathematics are organized into claims and conceptual areas. Claims are broad groups of related Essential Elements. ELA and mathematics each have four claims. Claims are further organized into conceptual areas, which are groups of Essential Elements that are more closely related to one another than to those in the broader claim. </a:t>
            </a:r>
          </a:p>
          <a:p>
            <a:endParaRPr lang="en-US" dirty="0"/>
          </a:p>
          <a:p>
            <a:r>
              <a:rPr lang="en-US" dirty="0"/>
              <a:t>For each grade level, Essential Elements from conceptual areas within claims 1 and 2 for ELA are assessed. </a:t>
            </a:r>
            <a:r>
              <a:rPr lang="en-US" b="0" dirty="0"/>
              <a:t>However, Essential Elements within claims 3 and 4 for ELA are not currently assessed</a:t>
            </a:r>
            <a:r>
              <a:rPr lang="en-US" dirty="0">
                <a:highlight>
                  <a:srgbClr val="FFFF00"/>
                </a:highlight>
              </a:rPr>
              <a:t>. Essential Elements for claims 1 and 2 were prioritized for the assessment because claim 1 pertains to reading comprehension and claim 2 pertains to writing. </a:t>
            </a:r>
            <a:endParaRPr lang="en-US" dirty="0"/>
          </a:p>
          <a:p>
            <a:endParaRPr lang="en-US" dirty="0"/>
          </a:p>
          <a:p>
            <a:r>
              <a:rPr lang="en-US" dirty="0"/>
              <a:t>For mathematics, Essential Elements from conceptual areas across all four claims are assessed. </a:t>
            </a:r>
          </a:p>
          <a:p>
            <a:endParaRPr lang="en-US" dirty="0"/>
          </a:p>
          <a:p>
            <a:r>
              <a:rPr lang="en-US" dirty="0"/>
              <a:t>Keep this in mind when planning units of instruction, as conceptual areas may provide opportunities to build instruction targeting multiple Essential Elements instead of approaching each Essential Element in isolation.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41</a:t>
            </a:fld>
            <a:endParaRPr lang="en-US" dirty="0"/>
          </a:p>
        </p:txBody>
      </p:sp>
    </p:spTree>
    <p:extLst>
      <p:ext uri="{BB962C8B-B14F-4D97-AF65-F5344CB8AC3E}">
        <p14:creationId xmlns:p14="http://schemas.microsoft.com/office/powerpoint/2010/main" val="4280909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Essential Elements are organized into domains, core ideas, and topics rather than claims and conceptual areas. For all grade bands (elementary, middle, and high) three domains are assessed: physical science, life science, and Earth and space science. Physical science has three core ideas, and each has one or two topics. Life science has four core ideas with one to three topics in each. Earth and space science has three core ideas with one or two topics in each. Like ELA and mathematics, keep these domains, core ideas, and topics in mind when planning units of instruction, as they may provide opportunities to build instruction targeting multiple Essential Elements instead of approaching each Essential Element in isolation.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42</a:t>
            </a:fld>
            <a:endParaRPr lang="en-US" dirty="0"/>
          </a:p>
        </p:txBody>
      </p:sp>
    </p:spTree>
    <p:extLst>
      <p:ext uri="{BB962C8B-B14F-4D97-AF65-F5344CB8AC3E}">
        <p14:creationId xmlns:p14="http://schemas.microsoft.com/office/powerpoint/2010/main" val="1925569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blueprints are also available on the Educator Resource Page for each subject under the Resources for Educators and District Staff tab of the state’s page of the DLM website. The Currently Tested Essential Elements are also provided on the Educator Resource Page and include links to the mini-maps documents used for instructional planning. Select the Educator Resource Page for ELA and mathematics or the one for science. Shown here is an excerpt from the Educator Resource Page for ELA and mathematics. The ELA icon has been selected, and the Currently Tested Essential Elements for ELA are found under the Essential Elements heading.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43</a:t>
            </a:fld>
            <a:endParaRPr lang="en-US" dirty="0"/>
          </a:p>
        </p:txBody>
      </p:sp>
    </p:spTree>
    <p:extLst>
      <p:ext uri="{BB962C8B-B14F-4D97-AF65-F5344CB8AC3E}">
        <p14:creationId xmlns:p14="http://schemas.microsoft.com/office/powerpoint/2010/main" val="1153240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Currently Tested Essential Elements document, all currently assessed Essential Elements are listed by grade. Shown here is an excerpt with the Essential Elements for Grade 5. </a:t>
            </a:r>
            <a:r>
              <a:rPr lang="en-US" b="0" dirty="0"/>
              <a:t>Gray flags indicate Essential Elements that are not currently a part of the Year-End model blueprint but may still be useful in instruction.</a:t>
            </a:r>
            <a:r>
              <a:rPr lang="en-US" dirty="0"/>
              <a:t> All Essential Elements are available in the Instruction and Assessment Planner, so consult the Currently Tested Essential Elements to prioritize which Essential Elements to select in the Instruction and Assessment Planner. Notice at the end of the list of Essential Elements is a link to a PDF that contains all of the grade 5 ELA Essential Elements in one PDF. </a:t>
            </a:r>
          </a:p>
          <a:p>
            <a:endParaRPr lang="en-US" dirty="0"/>
          </a:p>
          <a:p>
            <a:r>
              <a:rPr lang="en-US" dirty="0"/>
              <a:t>Click an Essential Element to learn more about it and its linkage levels. For the purpose of this presentation, EE.RI.5.2 “Identify the main idea of a text when it is not explicitly stated” will be used as an example.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44</a:t>
            </a:fld>
            <a:endParaRPr lang="en-US" dirty="0"/>
          </a:p>
        </p:txBody>
      </p:sp>
    </p:spTree>
    <p:extLst>
      <p:ext uri="{BB962C8B-B14F-4D97-AF65-F5344CB8AC3E}">
        <p14:creationId xmlns:p14="http://schemas.microsoft.com/office/powerpoint/2010/main" val="299395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blueprint for ELA, EE.RI.5.2 falls within Conceptual Area 1.2.</a:t>
            </a:r>
          </a:p>
        </p:txBody>
      </p:sp>
      <p:sp>
        <p:nvSpPr>
          <p:cNvPr id="4" name="Slide Number Placeholder 3"/>
          <p:cNvSpPr>
            <a:spLocks noGrp="1"/>
          </p:cNvSpPr>
          <p:nvPr>
            <p:ph type="sldNum" sz="quarter" idx="5"/>
          </p:nvPr>
        </p:nvSpPr>
        <p:spPr/>
        <p:txBody>
          <a:bodyPr/>
          <a:lstStyle/>
          <a:p>
            <a:fld id="{0714B247-3EF4-4B92-B384-051E3FA20BBF}" type="slidenum">
              <a:rPr lang="en-US" smtClean="0"/>
              <a:pPr/>
              <a:t>45</a:t>
            </a:fld>
            <a:endParaRPr lang="en-US" dirty="0"/>
          </a:p>
        </p:txBody>
      </p:sp>
    </p:spTree>
    <p:extLst>
      <p:ext uri="{BB962C8B-B14F-4D97-AF65-F5344CB8AC3E}">
        <p14:creationId xmlns:p14="http://schemas.microsoft.com/office/powerpoint/2010/main" val="19985072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 Elements for conceptual area 1.2 all pertain to constructing understandings of text.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46</a:t>
            </a:fld>
            <a:endParaRPr lang="en-US" dirty="0"/>
          </a:p>
        </p:txBody>
      </p:sp>
    </p:spTree>
    <p:extLst>
      <p:ext uri="{BB962C8B-B14F-4D97-AF65-F5344CB8AC3E}">
        <p14:creationId xmlns:p14="http://schemas.microsoft.com/office/powerpoint/2010/main" val="579515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Essential Element is selected in the Currently Tested Essential Elements for ELA, the first page of the resulting PDF lists the general education grade-level standard, the Essential Element, and the linkage levels for the Essential Element.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47</a:t>
            </a:fld>
            <a:endParaRPr lang="en-US" dirty="0"/>
          </a:p>
        </p:txBody>
      </p:sp>
    </p:spTree>
    <p:extLst>
      <p:ext uri="{BB962C8B-B14F-4D97-AF65-F5344CB8AC3E}">
        <p14:creationId xmlns:p14="http://schemas.microsoft.com/office/powerpoint/2010/main" val="1048349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page of the PDF provides more information about how the Initial Precursor and Distal Precursor linkage levels relate to the Target. Initial Precursor and Distal Precursor skills are often foundational skills, and so the connection to the Target level may not be obvious. This page helps explain how those skills are indeed related to the Target.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48</a:t>
            </a:fld>
            <a:endParaRPr lang="en-US" dirty="0"/>
          </a:p>
        </p:txBody>
      </p:sp>
    </p:spTree>
    <p:extLst>
      <p:ext uri="{BB962C8B-B14F-4D97-AF65-F5344CB8AC3E}">
        <p14:creationId xmlns:p14="http://schemas.microsoft.com/office/powerpoint/2010/main" val="2461245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page of the Currently Tested Essential Elements PDF for ELA.EE.RI.5.2 is the mini-map. A mini-map is a diagram that shows the possible learning routes from one linkage level to another for a particular Essential Element. The arrows in a mini-map are called connections because they route from one skill to another. The mini-map for ELA.EE.RI.5.2 is rather linear. Other mini-maps, particularly those for mathematics, show multiple pathways of learning from skill to skill. The linkage levels increase in complexity moving down the mini-map. In the case of this mini-map, if a student can identify familiar people, objects, places and events, as stated for the Initial Precursor skill, perhaps they can then be taught the next skill, which is untested but still important to the route. UN in the box stands for untested. The untested skill here is, “Can name objects in pictures/tactile graphics or name objects used to represent book pictures during a shared reading activity.” If after instruction the student can do that, then perhaps the student is ready for instruction aimed at the Distal Precursor skill, which is, “Can identify pictures or tactile graphics/objects that go with a familiar text.” Some students will be able to bypass the Distal Precursor skill and move on to the next skill in the map, which is another untested skill but moves the student on down the mini-map. The goal, of course, is to get to the Target skill, and with enough time and repeated instruction, many students are able to achieve higher levels of learning, often surprising their teachers.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49</a:t>
            </a:fld>
            <a:endParaRPr lang="en-US" dirty="0"/>
          </a:p>
        </p:txBody>
      </p:sp>
    </p:spTree>
    <p:extLst>
      <p:ext uri="{BB962C8B-B14F-4D97-AF65-F5344CB8AC3E}">
        <p14:creationId xmlns:p14="http://schemas.microsoft.com/office/powerpoint/2010/main" val="32015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r>
              <a:rPr lang="en-US" dirty="0"/>
              <a:t>State or district data managers must upload student information to Educator Portal. Then the test administrator </a:t>
            </a:r>
            <a:r>
              <a:rPr lang="en-US" dirty="0">
                <a:solidFill>
                  <a:srgbClr val="FF0000"/>
                </a:solidFill>
              </a:rPr>
              <a:t>must</a:t>
            </a:r>
            <a:r>
              <a:rPr lang="en-US" dirty="0"/>
              <a:t> verify the information is accurate. The test administrator needs to make sure every student to be tested is listed and that no extra students appear on the roster. Then the test administrator must check each student’s state ID, first and last name, grade, and other profile information. </a:t>
            </a:r>
            <a:r>
              <a:rPr lang="en-US" dirty="0">
                <a:solidFill>
                  <a:srgbClr val="FF0000"/>
                </a:solidFill>
              </a:rPr>
              <a:t>The test administrator should contact the </a:t>
            </a:r>
            <a:r>
              <a:rPr lang="en-US" dirty="0"/>
              <a:t>district data manager if corrections or additions are needed. </a:t>
            </a:r>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Module 3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213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Mini-maps provide teachers with a better understanding of how to help a student progress and give students more opportunities to learn. In the past, many teachers struggled with where to start instruction or what to do once a student achieved a certain skill. And, in the past, many teachers fell into the trap of teaching skills that didn’t lead anywhere. While the linkage levels that comprise mini-maps are the basis of the DLM testlet writing approach, mini-maps are important instructional guides. </a:t>
            </a:r>
          </a:p>
          <a:p>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50</a:t>
            </a:fld>
            <a:endParaRPr lang="en-US" dirty="0"/>
          </a:p>
        </p:txBody>
      </p:sp>
    </p:spTree>
    <p:extLst>
      <p:ext uri="{BB962C8B-B14F-4D97-AF65-F5344CB8AC3E}">
        <p14:creationId xmlns:p14="http://schemas.microsoft.com/office/powerpoint/2010/main" val="1588004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Becoming familiar with the Essential Elements and their linkage levels brings up several key questions for teachers to consider as they start to think about how to approach instruction. First, the linkage levels can be used to figure out at which level a student is currently and how much time might be needed to learn the skill and be ready for the next higher skill. Teachers must think about the curriculum and the lessons and materials likely to be most effective in the student’s instruction. Considering other skills that might be taught in conjunction is also important. Finally, teachers must think about how to provide instruction that fits all of the students they are teaching. These are the kinds of questions that the next section will address.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51</a:t>
            </a:fld>
            <a:endParaRPr lang="en-US" dirty="0"/>
          </a:p>
        </p:txBody>
      </p:sp>
    </p:spTree>
    <p:extLst>
      <p:ext uri="{BB962C8B-B14F-4D97-AF65-F5344CB8AC3E}">
        <p14:creationId xmlns:p14="http://schemas.microsoft.com/office/powerpoint/2010/main" val="611035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 when approaching instruction targeting the Essential Elements and their linkage levels, the test blueprints for each subject list the assessed Essential Elements for each grade or grade band and organize them into groups of related Essential Elements by claims and conceptual areas for ELA and mathematics and domains, core ideas, and topics for science. Then, on the Educator Resource Page for each subject is a link to the Currently Tested Essential Elements for each subject. The Currently Tested Essential Elements list the Essential Elements to be assessed and their linkage levels, showing their interconnectedness in diagrams called mini-maps. Understanding how to use the test blueprints and Essential Elements documents is an important first step to approaching standards-based instruction for students who participate in the DLM alternate assessments.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52</a:t>
            </a:fld>
            <a:endParaRPr lang="en-US" dirty="0"/>
          </a:p>
        </p:txBody>
      </p:sp>
    </p:spTree>
    <p:extLst>
      <p:ext uri="{BB962C8B-B14F-4D97-AF65-F5344CB8AC3E}">
        <p14:creationId xmlns:p14="http://schemas.microsoft.com/office/powerpoint/2010/main" val="4212533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slides focus on strategies for approaching instruction using the Essential Elements and linkage levels.</a:t>
            </a:r>
          </a:p>
        </p:txBody>
      </p:sp>
      <p:sp>
        <p:nvSpPr>
          <p:cNvPr id="4" name="Slide Number Placeholder 3"/>
          <p:cNvSpPr>
            <a:spLocks noGrp="1"/>
          </p:cNvSpPr>
          <p:nvPr>
            <p:ph type="sldNum" sz="quarter" idx="5"/>
          </p:nvPr>
        </p:nvSpPr>
        <p:spPr/>
        <p:txBody>
          <a:bodyPr/>
          <a:lstStyle/>
          <a:p>
            <a:fld id="{0714B247-3EF4-4B92-B384-051E3FA20BBF}" type="slidenum">
              <a:rPr lang="en-US" smtClean="0"/>
              <a:pPr/>
              <a:t>53</a:t>
            </a:fld>
            <a:endParaRPr lang="en-US" dirty="0"/>
          </a:p>
        </p:txBody>
      </p:sp>
    </p:spTree>
    <p:extLst>
      <p:ext uri="{BB962C8B-B14F-4D97-AF65-F5344CB8AC3E}">
        <p14:creationId xmlns:p14="http://schemas.microsoft.com/office/powerpoint/2010/main" val="2929661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earlier, a teacher’s approach to instruction often depends on the size of the school or district and the type of classroom set-up. Teachers may have self-contained single grade classes, self-contained multiple grade classes, or perhaps even teach in an inclusive setting. Some teachers only have one student who participates in the alternate assessment, while others may have several students. Some teachers, especially elementary teachers, may be responsible for teaching multiple subjects, whereas other teachers are departmentalized. All of these circumstances are important to consider.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54</a:t>
            </a:fld>
            <a:endParaRPr lang="en-US" dirty="0"/>
          </a:p>
        </p:txBody>
      </p:sp>
    </p:spTree>
    <p:extLst>
      <p:ext uri="{BB962C8B-B14F-4D97-AF65-F5344CB8AC3E}">
        <p14:creationId xmlns:p14="http://schemas.microsoft.com/office/powerpoint/2010/main" val="1091365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scope of Essential Elements to be taught and assessed. With the exception of writing testlets, each testlet a student takes assesses a single Essential Element. So, ELA has 8 assessed Essential Elements for reading literature, reading informational, and language, plus 2 to 5 writing Essential Elements that are combined into a single writing testlet. Mathematics has 6 to 8 testlets depending on the grade, and science has 9 testlets regardless of the grade band. Considering the scope of Essential Elements to be taught for the grade or grades of the students in the class is an important consideration when approaching instructional planning.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55</a:t>
            </a:fld>
            <a:endParaRPr lang="en-US" dirty="0"/>
          </a:p>
        </p:txBody>
      </p:sp>
    </p:spTree>
    <p:extLst>
      <p:ext uri="{BB962C8B-B14F-4D97-AF65-F5344CB8AC3E}">
        <p14:creationId xmlns:p14="http://schemas.microsoft.com/office/powerpoint/2010/main" val="1210838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scope of Essential Elements to be taught, is teaching them one at a time an efficient way to approach instruction? Probably not. Building instructional units of multiple lessons targeting sets of Essential Elements may be challenging for special education teachers who are used to working on discrete skills and tasks. However, approaching instruction from a conceptual angle is recommended to make instruction efficient, effective, and authentic.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56</a:t>
            </a:fld>
            <a:endParaRPr lang="en-US" dirty="0"/>
          </a:p>
        </p:txBody>
      </p:sp>
    </p:spTree>
    <p:extLst>
      <p:ext uri="{BB962C8B-B14F-4D97-AF65-F5344CB8AC3E}">
        <p14:creationId xmlns:p14="http://schemas.microsoft.com/office/powerpoint/2010/main" val="3365349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suggestion that may prove helpful is to use the test blueprint to compare the Essential Elements by claims and conceptual areas or by domains, core ideas, and topics for science. Also compare the linkage levels for multiple Essential Elements, as many skills could be combined into lessons and units of lessons. And, compare Essential Elements across grades, particularly for multi-grade teaching situations.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57</a:t>
            </a:fld>
            <a:endParaRPr lang="en-US" dirty="0"/>
          </a:p>
        </p:txBody>
      </p:sp>
    </p:spTree>
    <p:extLst>
      <p:ext uri="{BB962C8B-B14F-4D97-AF65-F5344CB8AC3E}">
        <p14:creationId xmlns:p14="http://schemas.microsoft.com/office/powerpoint/2010/main" val="37625366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shown here is the ELA blueprint for grade 7 with a reminder of the conceptual areas. Essential Elements in conceptual area 1.1 all pertain to determining critical elements of text. Essential Elements in conceptual area 1.2 all pertain to constructing understandings of text. Essential Elements in conceptual area 1.3 all pertain to integrating ideas and information from text. Essential Elements in conceptual areas 2.1 and 2.2 pertain to writing skills. Conceptual area 2.1 is “Use writing to communicate,” and 2.2 is “Integrate ideas and information in writing.” Being mindful of the conceptual areas helps better understand the groups of Essential Elements listed on the blueprint. The conceptual areas do not change from grade to grade. Only the Essential Elements listed for each conceptual area change from one grade to the next. </a:t>
            </a:r>
          </a:p>
          <a:p>
            <a:endParaRPr lang="en-US" dirty="0"/>
          </a:p>
          <a:p>
            <a:r>
              <a:rPr lang="en-US" dirty="0"/>
              <a:t>For grade 7, the Essential Elements can be combined into units of instruction rather than approaching each one in isolation. Designing instruction targeting multiple Essential Elements is up to the teacher’s discretion and professional judgment.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58</a:t>
            </a:fld>
            <a:endParaRPr lang="en-US" dirty="0"/>
          </a:p>
        </p:txBody>
      </p:sp>
    </p:spTree>
    <p:extLst>
      <p:ext uri="{BB962C8B-B14F-4D97-AF65-F5344CB8AC3E}">
        <p14:creationId xmlns:p14="http://schemas.microsoft.com/office/powerpoint/2010/main" val="1999523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comparing the linkage levels across the Essential Elements for the grade is helpful because the same or similar linkage level skills may appear for multiple Essential Elements. To that point, while clicking each Essential Element individually within the Currently Tested Essential Elements resource is certainly an option, all of the Essential Elements and their mini-maps can be accessed in a single PDF listed at the end of the grade in the Currently Tested Essential Elements resource. </a:t>
            </a:r>
          </a:p>
        </p:txBody>
      </p:sp>
      <p:sp>
        <p:nvSpPr>
          <p:cNvPr id="4" name="Slide Number Placeholder 3"/>
          <p:cNvSpPr>
            <a:spLocks noGrp="1"/>
          </p:cNvSpPr>
          <p:nvPr>
            <p:ph type="sldNum" sz="quarter" idx="5"/>
          </p:nvPr>
        </p:nvSpPr>
        <p:spPr/>
        <p:txBody>
          <a:bodyPr/>
          <a:lstStyle/>
          <a:p>
            <a:fld id="{0714B247-3EF4-4B92-B384-051E3FA20BBF}" type="slidenum">
              <a:rPr lang="en-US" smtClean="0"/>
              <a:pPr/>
              <a:t>59</a:t>
            </a:fld>
            <a:endParaRPr lang="en-US" dirty="0"/>
          </a:p>
        </p:txBody>
      </p:sp>
    </p:spTree>
    <p:extLst>
      <p:ext uri="{BB962C8B-B14F-4D97-AF65-F5344CB8AC3E}">
        <p14:creationId xmlns:p14="http://schemas.microsoft.com/office/powerpoint/2010/main" val="79741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baseline="0" dirty="0"/>
              <a:t>Every test administrator must complete the Required Test Administrator training course in Moodle. </a:t>
            </a:r>
          </a:p>
          <a:p>
            <a:endParaRPr lang="en-US" baseline="0" dirty="0"/>
          </a:p>
          <a:p>
            <a:r>
              <a:rPr lang="en-US" baseline="0" dirty="0"/>
              <a:t>The Test Security Agreement must be completed once each school year. The Test Security Agreement pops up automatically in Educator Portal when it needs to be completed, but the agreement can be accessed any time in the user’s profile. </a:t>
            </a:r>
          </a:p>
          <a:p>
            <a:endParaRPr lang="en-US" baseline="0" dirty="0"/>
          </a:p>
          <a:p>
            <a:r>
              <a:rPr lang="en-US" baseline="0" dirty="0"/>
              <a:t>As mentioned on the previous slide, test administrators are responsible for checking available rosters to make sure all students to be assessed are listed and that each student’s information is accurate. Then, test administrators must customize each student’s Personal Needs and Preferences Profile (PNP) settings as needed and complete each student’s First Contact survey. </a:t>
            </a:r>
          </a:p>
          <a:p>
            <a:endParaRPr lang="en-US" baseline="0" dirty="0"/>
          </a:p>
          <a:p>
            <a:r>
              <a:rPr lang="en-US" baseline="0" dirty="0"/>
              <a:t>Please note that on Oklahoma’s page of the DLM website, an </a:t>
            </a:r>
            <a:r>
              <a:rPr lang="en-US" cap="small" baseline="0" dirty="0"/>
              <a:t>Educator Portal User Guide </a:t>
            </a:r>
            <a:r>
              <a:rPr lang="en-US" baseline="0" dirty="0"/>
              <a:t>is provided under the Manuals and Blueprints tab. Helplet videos regarding Getting Started in Educator Portal, completing the Personal Needs and Preferences Profile, and completing the First Contact survey are provided under the Resources for Educators and District Staff tab, following the Educator Resource Videos link. These resources provide step-by-step instructions, often with screenshots, for </a:t>
            </a:r>
            <a:r>
              <a:rPr lang="en-US" baseline="0" dirty="0">
                <a:solidFill>
                  <a:srgbClr val="FF0000"/>
                </a:solidFill>
              </a:rPr>
              <a:t>completing</a:t>
            </a:r>
            <a:r>
              <a:rPr lang="en-US" dirty="0"/>
              <a:t> </a:t>
            </a:r>
            <a:r>
              <a:rPr lang="en-US" baseline="0" dirty="0"/>
              <a:t>tasks and </a:t>
            </a:r>
            <a:r>
              <a:rPr lang="en-US" baseline="0" dirty="0">
                <a:solidFill>
                  <a:srgbClr val="FF0000"/>
                </a:solidFill>
              </a:rPr>
              <a:t>accessing</a:t>
            </a:r>
            <a:r>
              <a:rPr lang="en-US" baseline="0" dirty="0"/>
              <a:t> student information in Educator Portal. </a:t>
            </a:r>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E0FE0-7362-4742-908E-715FFC157D35}" type="datetime1">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9/24/2020</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Module 3 – Year-End Model – ELA, Mathematics, and Science</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131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linkage levels are not shown in the test blueprints. Only the Essential Elements themselves are named in the blueprints. Shown here is the first page of the mini-maps document for ELA.EE.RL.7.1. The Essential Element is listed along with its linkage level statements.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60</a:t>
            </a:fld>
            <a:endParaRPr lang="en-US" dirty="0"/>
          </a:p>
        </p:txBody>
      </p:sp>
    </p:spTree>
    <p:extLst>
      <p:ext uri="{BB962C8B-B14F-4D97-AF65-F5344CB8AC3E}">
        <p14:creationId xmlns:p14="http://schemas.microsoft.com/office/powerpoint/2010/main" val="852024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in the document, the mini-map is shown, which includes the arrowed connections that show the possible pathways of learning students may take from student to student. This particular mini-map spans two pages.</a:t>
            </a:r>
          </a:p>
        </p:txBody>
      </p:sp>
      <p:sp>
        <p:nvSpPr>
          <p:cNvPr id="4" name="Slide Number Placeholder 3"/>
          <p:cNvSpPr>
            <a:spLocks noGrp="1"/>
          </p:cNvSpPr>
          <p:nvPr>
            <p:ph type="sldNum" sz="quarter" idx="5"/>
          </p:nvPr>
        </p:nvSpPr>
        <p:spPr/>
        <p:txBody>
          <a:bodyPr/>
          <a:lstStyle/>
          <a:p>
            <a:fld id="{0714B247-3EF4-4B92-B384-051E3FA20BBF}" type="slidenum">
              <a:rPr lang="en-US" smtClean="0"/>
              <a:pPr/>
              <a:t>61</a:t>
            </a:fld>
            <a:endParaRPr lang="en-US" dirty="0"/>
          </a:p>
        </p:txBody>
      </p:sp>
    </p:spTree>
    <p:extLst>
      <p:ext uri="{BB962C8B-B14F-4D97-AF65-F5344CB8AC3E}">
        <p14:creationId xmlns:p14="http://schemas.microsoft.com/office/powerpoint/2010/main" val="14853072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DLM familiar texts are a great place to start when building a unit of instruction for ELA. The familiar texts are found under the Resources for Educators and District Staff tab on a state’s page of the DLM website. Select the Educator Resource Page for ELA and Mathematics, then the ELA icon, and then the Familiar Texts heading. Each grade has three main titles, and then each main title is broken down into multiple stories for reading literature and informational texts. In the case of the example shown here, the three main titles for grade 7 are based on Rosemary Sutcliff’s </a:t>
            </a:r>
            <a:r>
              <a:rPr lang="en-US" i="1" dirty="0"/>
              <a:t>Black Ships Before Troy: The Story of the Iliad</a:t>
            </a:r>
            <a:r>
              <a:rPr lang="en-US" i="0" dirty="0"/>
              <a:t>, Gary Paulsen’s </a:t>
            </a:r>
            <a:r>
              <a:rPr lang="en-US" i="1" dirty="0"/>
              <a:t>Hatchet</a:t>
            </a:r>
            <a:r>
              <a:rPr lang="en-US" i="0" dirty="0"/>
              <a:t>, and Jacqueline Kelly’s </a:t>
            </a:r>
            <a:r>
              <a:rPr lang="en-US" i="1" dirty="0"/>
              <a:t>The Evolution of Calpurnia Tate. </a:t>
            </a:r>
            <a:r>
              <a:rPr lang="en-US" dirty="0"/>
              <a:t> For the purpose of this presentation, </a:t>
            </a:r>
            <a:r>
              <a:rPr lang="en-US" i="1" dirty="0"/>
              <a:t>Black Ships Before Troy: The Story of the Iliad</a:t>
            </a:r>
            <a:r>
              <a:rPr lang="en-US" i="0" dirty="0"/>
              <a:t> was selected, revealing two stories for reading literature and three related informational texts. </a:t>
            </a:r>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62</a:t>
            </a:fld>
            <a:endParaRPr lang="en-US" dirty="0"/>
          </a:p>
        </p:txBody>
      </p:sp>
    </p:spTree>
    <p:extLst>
      <p:ext uri="{BB962C8B-B14F-4D97-AF65-F5344CB8AC3E}">
        <p14:creationId xmlns:p14="http://schemas.microsoft.com/office/powerpoint/2010/main" val="1237725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list of familiar texts for each grade, a link to an “about” document is provided.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63</a:t>
            </a:fld>
            <a:endParaRPr lang="en-US" dirty="0"/>
          </a:p>
        </p:txBody>
      </p:sp>
    </p:spTree>
    <p:extLst>
      <p:ext uri="{BB962C8B-B14F-4D97-AF65-F5344CB8AC3E}">
        <p14:creationId xmlns:p14="http://schemas.microsoft.com/office/powerpoint/2010/main" val="13138464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Familiar texts are often used in ELA testlets at the Initial Precursor and Distal Precursor linkage levels. They are called “familiar texts” because they are intended to be used in classroom instruction so that if a student receives a testlet that uses a familiar text, the text will indeed be familiar to the student. The “about” document takes the familiar texts one step further in that it actually lists the Essential Elements and linkage levels for which the familiar texts are used. In the example shown here, again for grade 7, the texts are listed for the Initial Precursor linkage level for ELA.EE.RL.7.1. </a:t>
            </a:r>
          </a:p>
          <a:p>
            <a:endParaRPr lang="en-US" dirty="0"/>
          </a:p>
          <a:p>
            <a:r>
              <a:rPr lang="en-US" dirty="0"/>
              <a:t>The familiar texts are selections from the University of North Carolina’s </a:t>
            </a:r>
            <a:r>
              <a:rPr lang="en-US" i="1" dirty="0"/>
              <a:t>Tar Heel Reader</a:t>
            </a:r>
            <a:r>
              <a:rPr lang="en-US" i="0" dirty="0"/>
              <a:t>. </a:t>
            </a:r>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64</a:t>
            </a:fld>
            <a:endParaRPr lang="en-US" dirty="0"/>
          </a:p>
        </p:txBody>
      </p:sp>
    </p:spTree>
    <p:extLst>
      <p:ext uri="{BB962C8B-B14F-4D97-AF65-F5344CB8AC3E}">
        <p14:creationId xmlns:p14="http://schemas.microsoft.com/office/powerpoint/2010/main" val="524277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familiar texts related to the same source books are also used for the Distal Precursor linkage level for ELA.EE.RL.7.1.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65</a:t>
            </a:fld>
            <a:endParaRPr lang="en-US" dirty="0"/>
          </a:p>
        </p:txBody>
      </p:sp>
    </p:spTree>
    <p:extLst>
      <p:ext uri="{BB962C8B-B14F-4D97-AF65-F5344CB8AC3E}">
        <p14:creationId xmlns:p14="http://schemas.microsoft.com/office/powerpoint/2010/main" val="4188854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familiar texts show up again for other Essential Elements for the grade, such as shown here for ELA.EE.RL.7.5.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66</a:t>
            </a:fld>
            <a:endParaRPr lang="en-US" dirty="0"/>
          </a:p>
        </p:txBody>
      </p:sp>
    </p:spTree>
    <p:extLst>
      <p:ext uri="{BB962C8B-B14F-4D97-AF65-F5344CB8AC3E}">
        <p14:creationId xmlns:p14="http://schemas.microsoft.com/office/powerpoint/2010/main" val="32428252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anyone not familiar with </a:t>
            </a:r>
            <a:r>
              <a:rPr lang="en-US" i="1" dirty="0"/>
              <a:t>Tarheel Reader</a:t>
            </a:r>
            <a:r>
              <a:rPr lang="en-US" i="0" dirty="0"/>
              <a:t>, the texts appear across several screens with navigation buttons at the bottom of each screen, very similar to the way they are displayed in a student’s testlet. A sentence or two is presented at a time, each screen with an accompanying picture. Printing the texts for a student who needs or prefers a hardcopy is perfectly fine. </a:t>
            </a:r>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67</a:t>
            </a:fld>
            <a:endParaRPr lang="en-US" dirty="0"/>
          </a:p>
        </p:txBody>
      </p:sp>
    </p:spTree>
    <p:extLst>
      <p:ext uri="{BB962C8B-B14F-4D97-AF65-F5344CB8AC3E}">
        <p14:creationId xmlns:p14="http://schemas.microsoft.com/office/powerpoint/2010/main" val="1231407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Familiar texts are usually only used in testlets at the lower linkage levels, but that does not mean they aren’t useful for instruction for students who are working toward higher linkage levels. The texts serve as a basis for teaching the concepts of the Essential Elements. Many other texts may also be used, as the DLM consortium does not limit or dictate what texts may be used for instruction based on the Essential Elements.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68</a:t>
            </a:fld>
            <a:endParaRPr lang="en-US" dirty="0"/>
          </a:p>
        </p:txBody>
      </p:sp>
    </p:spTree>
    <p:extLst>
      <p:ext uri="{BB962C8B-B14F-4D97-AF65-F5344CB8AC3E}">
        <p14:creationId xmlns:p14="http://schemas.microsoft.com/office/powerpoint/2010/main" val="2608613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in the presentation the point was made that sometimes the same or similar linkage level skills appear for multiple Essential Elements. This is true not only among Essential Elements for the same grade but across grades as well. </a:t>
            </a:r>
          </a:p>
          <a:p>
            <a:endParaRPr lang="en-US" dirty="0"/>
          </a:p>
          <a:p>
            <a:r>
              <a:rPr lang="en-US" dirty="0"/>
              <a:t>Shown here in these examples for grades 4 and 5, seven of the linkage level skills appear on both mini-maps since both the grade 4 and grade 5 Essential Elements pertain to fractions. For example, notice how “recognize separateness” is an Initial Precursor skill for both Essential Elements, and then “recognize one half on an area model” is a Target level skill for grade 4 but a Proximal Precursor skill for grade 5. </a:t>
            </a:r>
          </a:p>
        </p:txBody>
      </p:sp>
      <p:sp>
        <p:nvSpPr>
          <p:cNvPr id="4" name="Slide Number Placeholder 3"/>
          <p:cNvSpPr>
            <a:spLocks noGrp="1"/>
          </p:cNvSpPr>
          <p:nvPr>
            <p:ph type="sldNum" sz="quarter" idx="5"/>
          </p:nvPr>
        </p:nvSpPr>
        <p:spPr/>
        <p:txBody>
          <a:bodyPr/>
          <a:lstStyle/>
          <a:p>
            <a:fld id="{0714B247-3EF4-4B92-B384-051E3FA20BBF}" type="slidenum">
              <a:rPr lang="en-US" smtClean="0"/>
              <a:pPr/>
              <a:t>69</a:t>
            </a:fld>
            <a:endParaRPr lang="en-US" dirty="0"/>
          </a:p>
        </p:txBody>
      </p:sp>
    </p:spTree>
    <p:extLst>
      <p:ext uri="{BB962C8B-B14F-4D97-AF65-F5344CB8AC3E}">
        <p14:creationId xmlns:p14="http://schemas.microsoft.com/office/powerpoint/2010/main" val="213804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The following section describes the use of instructionally embedded assessments.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959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example for science can be found on the Educator Resource Page for Science. Select the Essential Elements for Science PDF.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70</a:t>
            </a:fld>
            <a:endParaRPr lang="en-US" dirty="0"/>
          </a:p>
        </p:txBody>
      </p:sp>
    </p:spTree>
    <p:extLst>
      <p:ext uri="{BB962C8B-B14F-4D97-AF65-F5344CB8AC3E}">
        <p14:creationId xmlns:p14="http://schemas.microsoft.com/office/powerpoint/2010/main" val="1076614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Essential Elements often present opportunities to build cross-curricular instruction. Within the Essential Elements for Science document found on the Educator Resource Page for Science, each Essential Element has a table like the one shown here. This example is for a middle school physical science Essential Element. In addition to the domain, core idea, topic, general education standard, linkage levels, and connections to science practices and crosscutting concepts, the table often lists related Essential Elements for ELA and/or mathematics that might be useful in instructional unit planning. In the case of this example, the table lists two related Essential Elements for ELA and one related Essential Element for mathematics.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71</a:t>
            </a:fld>
            <a:endParaRPr lang="en-US" dirty="0"/>
          </a:p>
        </p:txBody>
      </p:sp>
    </p:spTree>
    <p:extLst>
      <p:ext uri="{BB962C8B-B14F-4D97-AF65-F5344CB8AC3E}">
        <p14:creationId xmlns:p14="http://schemas.microsoft.com/office/powerpoint/2010/main" val="12190549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Educator Resource Page for Science also features a tab for sample instructional activities. These activities are ideas for how to teach the science concepts for select Essential Elements.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72</a:t>
            </a:fld>
            <a:endParaRPr lang="en-US" dirty="0"/>
          </a:p>
        </p:txBody>
      </p:sp>
    </p:spTree>
    <p:extLst>
      <p:ext uri="{BB962C8B-B14F-4D97-AF65-F5344CB8AC3E}">
        <p14:creationId xmlns:p14="http://schemas.microsoft.com/office/powerpoint/2010/main" val="38207998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this sample instructional activity is for Essential Element 5.ESS1-2. This Essential Element is for the elementary grade band and pertains to the Earth and space science domain. This activity provides the linkage levels at the top of the first page along with accessibility considerations. (Remember science Essential Elements have three linkage levels, whereas ELA and mathematics have five linkage levels.) Essential questions and suggested materials are listed along with ideas for how to engage and guide students through the activity. Then the second page provides ideas for differentiating the activity at the different linkage levels.</a:t>
            </a:r>
          </a:p>
          <a:p>
            <a:endParaRPr lang="en-US" dirty="0"/>
          </a:p>
          <a:p>
            <a:r>
              <a:rPr lang="en-US" dirty="0"/>
              <a:t>The science instructional activities can be used as models for designing lessons and units for other science Essential Elements.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73</a:t>
            </a:fld>
            <a:endParaRPr lang="en-US" dirty="0"/>
          </a:p>
        </p:txBody>
      </p:sp>
    </p:spTree>
    <p:extLst>
      <p:ext uri="{BB962C8B-B14F-4D97-AF65-F5344CB8AC3E}">
        <p14:creationId xmlns:p14="http://schemas.microsoft.com/office/powerpoint/2010/main" val="57917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collections lists provided for each subject on the Educator Resource Pages of the DLM website are also great references for understanding the kinds of materials that, yes, might be called out for use in administering a particular testlet with a student, but would also be useful in classroom instruction. In fact, using materials in classroom instruction that may also be used on the assessment is a great way to ensure students are already familiar and comfortable with those materials.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74</a:t>
            </a:fld>
            <a:endParaRPr lang="en-US" dirty="0"/>
          </a:p>
        </p:txBody>
      </p:sp>
    </p:spTree>
    <p:extLst>
      <p:ext uri="{BB962C8B-B14F-4D97-AF65-F5344CB8AC3E}">
        <p14:creationId xmlns:p14="http://schemas.microsoft.com/office/powerpoint/2010/main" val="25143586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 all of the items on a collections list is not necessary. A single student doesn’t typically have testlets that utilize all of the materials listed. In fact, even among students in the same class who take a variety of testlets at a variety of linkage levels, all of the materials listed on the collections list are not likely to actually be needed to administer those students’ testlets. Plus, remember that substitutions for materials that are not readily available or appropriate for a student is usually allowed. So, stressing over collecting items is not necessary, but the lists may certainly be helpful when planning instruction and thinking about ways to teach the concepts of the Essential Elements.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75</a:t>
            </a:fld>
            <a:endParaRPr lang="en-US" dirty="0"/>
          </a:p>
        </p:txBody>
      </p:sp>
    </p:spTree>
    <p:extLst>
      <p:ext uri="{BB962C8B-B14F-4D97-AF65-F5344CB8AC3E}">
        <p14:creationId xmlns:p14="http://schemas.microsoft.com/office/powerpoint/2010/main" val="1539184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DLM partners at the University of North Carolina at Chapel Hill host DLM’s professional development site located at dlmpd.com. Professional development modules are organized by claims and domains, relating back to the blueprints for ELA, mathematics, and science. These modules are free and presented in a self-directed format, although materials to use when facilitating a module for a group are also offered.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76</a:t>
            </a:fld>
            <a:endParaRPr lang="en-US" dirty="0"/>
          </a:p>
        </p:txBody>
      </p:sp>
    </p:spTree>
    <p:extLst>
      <p:ext uri="{BB962C8B-B14F-4D97-AF65-F5344CB8AC3E}">
        <p14:creationId xmlns:p14="http://schemas.microsoft.com/office/powerpoint/2010/main" val="19700850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dynamiclearningmaps.org, an Excel spreadsheet is offered that cross-references the professional development modules on dlmpd.com with the Essential Elements. The spreadsheet is found on the Educator Resource Page for ELA and mathematics under the Essential Elements heading for either ELA or for mathematics. The same spreadsheet is included for both subjects. The spreadsheet does not include cross-references for the science modules.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77</a:t>
            </a:fld>
            <a:endParaRPr lang="en-US" dirty="0"/>
          </a:p>
        </p:txBody>
      </p:sp>
    </p:spTree>
    <p:extLst>
      <p:ext uri="{BB962C8B-B14F-4D97-AF65-F5344CB8AC3E}">
        <p14:creationId xmlns:p14="http://schemas.microsoft.com/office/powerpoint/2010/main" val="2827682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spreadsheet includes separate tabs for ELA and for mathematics and lists the Essential Elements by grade cross-referenced with their applicable professional development modules. Notice the link to dlmpd.com directly in the spreadsheet.</a:t>
            </a:r>
          </a:p>
        </p:txBody>
      </p:sp>
      <p:sp>
        <p:nvSpPr>
          <p:cNvPr id="4" name="Slide Number Placeholder 3"/>
          <p:cNvSpPr>
            <a:spLocks noGrp="1"/>
          </p:cNvSpPr>
          <p:nvPr>
            <p:ph type="sldNum" sz="quarter" idx="5"/>
          </p:nvPr>
        </p:nvSpPr>
        <p:spPr/>
        <p:txBody>
          <a:bodyPr/>
          <a:lstStyle/>
          <a:p>
            <a:fld id="{0714B247-3EF4-4B92-B384-051E3FA20BBF}" type="slidenum">
              <a:rPr lang="en-US" smtClean="0"/>
              <a:pPr/>
              <a:t>78</a:t>
            </a:fld>
            <a:endParaRPr lang="en-US" dirty="0"/>
          </a:p>
        </p:txBody>
      </p:sp>
    </p:spTree>
    <p:extLst>
      <p:ext uri="{BB962C8B-B14F-4D97-AF65-F5344CB8AC3E}">
        <p14:creationId xmlns:p14="http://schemas.microsoft.com/office/powerpoint/2010/main" val="14857227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the point of using all of these resources? Aside from the fact that resources like familiar texts are used in actual DLM testlets students may encounter when taking the operational assessment, the resources make the point that the same texts and materials can be used to address multiple Essential Elements. Furthermore, teachers can teach conceptually then use the linkage levels for student practice based on each student’s instructional needs. This is true even when students from more than one grade level are in the same class.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79</a:t>
            </a:fld>
            <a:endParaRPr lang="en-US" dirty="0"/>
          </a:p>
        </p:txBody>
      </p:sp>
    </p:spTree>
    <p:extLst>
      <p:ext uri="{BB962C8B-B14F-4D97-AF65-F5344CB8AC3E}">
        <p14:creationId xmlns:p14="http://schemas.microsoft.com/office/powerpoint/2010/main" val="449339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are instructionally embedded assessments? They are testlets that are administered during a special window in the fall and winter months. Testlets are mini-assessments, a series of which comprises the assessment for each subject as a whole. Instructionally embedded testlets are intended to be administered after instruction has been provided, and since assessment results are immediately available, instructionally embedded assessments can help inform instructional planning. Since using instructionally embedded assessments is optional, they provide a risk-free opportunity for teachers and students to gain experience with the DLM system without affecting end-of-year score reports.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a:t>
            </a:fld>
            <a:endParaRPr lang="en-US" dirty="0"/>
          </a:p>
        </p:txBody>
      </p:sp>
    </p:spTree>
    <p:extLst>
      <p:ext uri="{BB962C8B-B14F-4D97-AF65-F5344CB8AC3E}">
        <p14:creationId xmlns:p14="http://schemas.microsoft.com/office/powerpoint/2010/main" val="3863170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the instructional resources mentioned so far in this presentation, the test blueprints list and organize the Essential Elements to be assessed by grade and subject. The Currently Tested Essential Elements resource provides individual links to the assessed Essential Elements, and the PDFs for each Essential Element include a mini-map that shows the possible routes of learning students may take from linkage level to linkage level en route to the Essential Element’s Target linkage level. Familiar texts are provided to use in instruction for ELA, and sample instructional activities are provided for science. Collections lists are provided for ELA, mathematics, and science to give a better idea of the kinds of materials used to administer testlets, although the point was made that not all materials listed will be needed and that substituting materials for those more readily available is often allowed. Professional development modules were also discussed. Finally, the Instruction and Assessment Planner was explained as a tool that can help test administrators better make the connection between instruction and assessment, thereby maximizing the use of the DLM alternate assessment and its resources.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80</a:t>
            </a:fld>
            <a:endParaRPr lang="en-US" dirty="0"/>
          </a:p>
        </p:txBody>
      </p:sp>
    </p:spTree>
    <p:extLst>
      <p:ext uri="{BB962C8B-B14F-4D97-AF65-F5344CB8AC3E}">
        <p14:creationId xmlns:p14="http://schemas.microsoft.com/office/powerpoint/2010/main" val="20641567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recommended next step when reflecting on this presentation is to take some time to become familiar with the Essential Elements for your student’s grade(s) and the subjects you teach. Everything is provided on the DLM website but can certainly be printed if desired. Think conceptually and look for ways to combine Essential Elements to build instructional units comprised of multiple lessons and opportunities to learn. Use the linkage levels to help students practice the skills included in your lessons and use the mini-maps to determine possible routes a student might take from one skill level to the next.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81</a:t>
            </a:fld>
            <a:endParaRPr lang="en-US" dirty="0"/>
          </a:p>
        </p:txBody>
      </p:sp>
    </p:spTree>
    <p:extLst>
      <p:ext uri="{BB962C8B-B14F-4D97-AF65-F5344CB8AC3E}">
        <p14:creationId xmlns:p14="http://schemas.microsoft.com/office/powerpoint/2010/main" val="2745256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optional instructionally embedded assessments window, apply the process discussed earlier in the presentation. Use the Instruction and Assessment Planner to select Essential Elements and linkage levels from the test blueprints and list of currently tested Essential Elements. The Essential Elements and their linkage levels are chosen directly in the Instruction and Assessment Planner. When an Essential Element and linkage level are chosen, a PDF of the mini-map for the Essential Element is provided in the Instruction and Assessment Planner. Use the mini-map to plan then implement instruction, providing students with opportunities to practice the linkage level skills. Determine when each student is ready to be assessed on the selected Essential Element and use the Instruction and Assessment Planner in Educator Portal to assign a testlet at the desired linkage level for the student in Student Portal. Retrieve the testlet’s Testlet Information Page in Educator Portal in order to make the necessary preparations ahead of sitting down with the student to administer the testlet. </a:t>
            </a:r>
          </a:p>
          <a:p>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82</a:t>
            </a:fld>
            <a:endParaRPr lang="en-US" dirty="0"/>
          </a:p>
        </p:txBody>
      </p:sp>
    </p:spTree>
    <p:extLst>
      <p:ext uri="{BB962C8B-B14F-4D97-AF65-F5344CB8AC3E}">
        <p14:creationId xmlns:p14="http://schemas.microsoft.com/office/powerpoint/2010/main" val="32915799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differences between the instructionally embedded testlets and the spring testlets. The use of instructionally embedded testlets is optional, but the process is certainly helpful in approaching instruction on the Essential Elements ahead of the spring assessment window. The Instruction and Assessment Planner is the tool test administrators use to choose Essential Elements and linkage levels during the instructionally embedded window, and it allows more than one testlet to be planned and queued for each subject for each student, whereas testlets during the spring assessment window are delivered one after another until all have been completed.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83</a:t>
            </a:fld>
            <a:endParaRPr lang="en-US" dirty="0"/>
          </a:p>
        </p:txBody>
      </p:sp>
    </p:spTree>
    <p:extLst>
      <p:ext uri="{BB962C8B-B14F-4D97-AF65-F5344CB8AC3E}">
        <p14:creationId xmlns:p14="http://schemas.microsoft.com/office/powerpoint/2010/main" val="2220027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students with the most significant disabilities often require repeated instruction, which is different from skill and drill and rote memorization. Students with significant cognitive disabilities often have limited working memory and therefore benefit from repeated instruction over time to reinforce the concepts taught, continually practice the skills learned, and apply those skills to additional contexts so that the learning is truly theirs to own. This takes time, which is why teaching to the Essential Elements throughout the year is necessary and one reason why the spring assessment window is long. This is also why the optional instructionally embedded window is so helpful, giving teachers and students ample opportunities to interact with the assessment system and maximize the benefits of its resources.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84</a:t>
            </a:fld>
            <a:endParaRPr lang="en-US" dirty="0"/>
          </a:p>
        </p:txBody>
      </p:sp>
    </p:spTree>
    <p:extLst>
      <p:ext uri="{BB962C8B-B14F-4D97-AF65-F5344CB8AC3E}">
        <p14:creationId xmlns:p14="http://schemas.microsoft.com/office/powerpoint/2010/main" val="21024483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includes demonstrations of two released DLM testlets.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85</a:t>
            </a:fld>
            <a:endParaRPr lang="en-US" dirty="0"/>
          </a:p>
        </p:txBody>
      </p:sp>
    </p:spTree>
    <p:extLst>
      <p:ext uri="{BB962C8B-B14F-4D97-AF65-F5344CB8AC3E}">
        <p14:creationId xmlns:p14="http://schemas.microsoft.com/office/powerpoint/2010/main" val="35598451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DLM testlets are either computer-delivered or teacher-administered.</a:t>
            </a:r>
          </a:p>
        </p:txBody>
      </p:sp>
      <p:sp>
        <p:nvSpPr>
          <p:cNvPr id="4" name="Slide Number Placeholder 3"/>
          <p:cNvSpPr>
            <a:spLocks noGrp="1"/>
          </p:cNvSpPr>
          <p:nvPr>
            <p:ph type="sldNum" sz="quarter" idx="5"/>
          </p:nvPr>
        </p:nvSpPr>
        <p:spPr/>
        <p:txBody>
          <a:bodyPr/>
          <a:lstStyle/>
          <a:p>
            <a:fld id="{0714B247-3EF4-4B92-B384-051E3FA20BBF}" type="slidenum">
              <a:rPr lang="en-US" smtClean="0"/>
              <a:pPr/>
              <a:t>86</a:t>
            </a:fld>
            <a:endParaRPr lang="en-US" dirty="0"/>
          </a:p>
        </p:txBody>
      </p:sp>
    </p:spTree>
    <p:extLst>
      <p:ext uri="{BB962C8B-B14F-4D97-AF65-F5344CB8AC3E}">
        <p14:creationId xmlns:p14="http://schemas.microsoft.com/office/powerpoint/2010/main" val="267691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pPr defTabSz="914266">
              <a:defRPr/>
            </a:pPr>
            <a:r>
              <a:rPr lang="en-US" dirty="0"/>
              <a:t>Most testlets are computer-delivered. Computer-delivered testlets have items written to the student. Computer-delivered testlets begin with an engagement activity followed by 3-to-9 conceptually related items. Computer-delivered testlets are intended for the student to interact with the testing device independently as much as possible. However, supports are allowed as needed. For example, the test administrator may enter the student’s chosen responses and navigate across screens for the students. </a:t>
            </a:r>
            <a:endParaRPr lang="en-US" baseline="0" dirty="0"/>
          </a:p>
        </p:txBody>
      </p:sp>
      <p:sp>
        <p:nvSpPr>
          <p:cNvPr id="4" name="Footer Placeholder 3"/>
          <p:cNvSpPr>
            <a:spLocks noGrp="1"/>
          </p:cNvSpPr>
          <p:nvPr>
            <p:ph type="ftr" sz="quarter" idx="10"/>
          </p:nvPr>
        </p:nvSpPr>
        <p:spPr>
          <a:xfrm>
            <a:off x="0" y="9119475"/>
            <a:ext cx="4625848"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Module 2 – Year-End Model – ELA, Mathematics, and Science</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2173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lvl="0"/>
            <a:r>
              <a:rPr lang="en-US" dirty="0"/>
              <a:t>Teacher-administered testlets are written to the test administrator. Still, like computer-delivered testlets, teacher-administered testlets are accessed in Student Portal. The test administrator is given a script to follow, step by step. The script tells the test administrator what to say and do throughout the testlet, and the test administrator observes what the student does in response to the script</a:t>
            </a:r>
            <a:r>
              <a:rPr lang="en-US" dirty="0">
                <a:solidFill>
                  <a:srgbClr val="FF0000"/>
                </a:solidFill>
              </a:rPr>
              <a:t>, and</a:t>
            </a:r>
            <a:r>
              <a:rPr lang="en-US" dirty="0"/>
              <a:t> then enters the student’s responses based on those observations. </a:t>
            </a:r>
          </a:p>
          <a:p>
            <a:pPr lvl="0"/>
            <a:endParaRPr lang="en-US" dirty="0"/>
          </a:p>
          <a:p>
            <a:pPr lvl="0"/>
            <a:r>
              <a:rPr lang="en-US" dirty="0"/>
              <a:t>Teacher-administered testlets are predominantly at the lower linkage levels because students with the most complex needs may still be developing symbolic understandings. Teacher-administered testlets are also used when the content cannot be assessed with information presented on the computer screen. </a:t>
            </a:r>
          </a:p>
          <a:p>
            <a:pPr lvl="0"/>
            <a:endParaRPr lang="en-US" dirty="0"/>
          </a:p>
          <a:p>
            <a:pPr lvl="0"/>
            <a:r>
              <a:rPr lang="en-US" dirty="0"/>
              <a:t>Also, no matter what grade or linkage level, one of the student’s ELA testlets will be a writing testlet. All writing testlets are teacher-administered.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1" y="9119475"/>
            <a:ext cx="4964030"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Module 2 – Year-End Model – ELA, Mathematics, and Science</a:t>
            </a:r>
          </a:p>
        </p:txBody>
      </p:sp>
    </p:spTree>
    <p:extLst>
      <p:ext uri="{BB962C8B-B14F-4D97-AF65-F5344CB8AC3E}">
        <p14:creationId xmlns:p14="http://schemas.microsoft.com/office/powerpoint/2010/main" val="18752748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lvl="0"/>
            <a:r>
              <a:rPr lang="en-US" dirty="0"/>
              <a:t>Again, all writing testlets are teacher-administered. The test administrator delivers a structured writing activity to the student. The testlet begins with an engagement activity that requires the student to select a writing topic. Then, step-by-step scripted directions are provided which ask the student to engage in writing tasks. After each step, the test administrator records the student’s response in Student Portal. Some writing testlets also require the test administrator to evaluate the written product. In all cases, selections are made from the onscreen options that best reflect the test administrator’s observations. The student’s writing product is not submitted. </a:t>
            </a:r>
          </a:p>
          <a:p>
            <a:r>
              <a:rPr lang="en-US" dirty="0"/>
              <a:t> </a:t>
            </a:r>
          </a:p>
          <a:p>
            <a:r>
              <a:rPr lang="en-US" dirty="0"/>
              <a:t>A separate video that provides more information about the writing testlets is available on the Educator Resource Page for ELA under the Resources for Educators and District Staff tab of the state’s page of the DLM website.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0" y="9119475"/>
            <a:ext cx="5048575" cy="48006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Module 2 – Year-End Model – ELA, Mathematics, and Science</a:t>
            </a:r>
          </a:p>
        </p:txBody>
      </p:sp>
    </p:spTree>
    <p:extLst>
      <p:ext uri="{BB962C8B-B14F-4D97-AF65-F5344CB8AC3E}">
        <p14:creationId xmlns:p14="http://schemas.microsoft.com/office/powerpoint/2010/main" val="1200979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please understand that instructionally embedded assessments are not intended to be baseline assessments, progress monitoring events, or benchmark or interim assessments. Results on instructionally embedded assessments do not necessarily predict how well a student will do on the spring assessments.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a:t>
            </a:fld>
            <a:endParaRPr lang="en-US" dirty="0"/>
          </a:p>
        </p:txBody>
      </p:sp>
    </p:spTree>
    <p:extLst>
      <p:ext uri="{BB962C8B-B14F-4D97-AF65-F5344CB8AC3E}">
        <p14:creationId xmlns:p14="http://schemas.microsoft.com/office/powerpoint/2010/main" val="6669337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demonstrated testlet is a computer-delivered testlet that assesses a grade 5 ELA Essential Element. Specifically, the testlet assesses ELA.EE.RL.5.9 at the Proximal Precursor linkage level, which states, “Can identify and recall how characters’ actions affect the consequences that occur in the story afterwards.”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90</a:t>
            </a:fld>
            <a:endParaRPr lang="en-US" dirty="0"/>
          </a:p>
        </p:txBody>
      </p:sp>
    </p:spTree>
    <p:extLst>
      <p:ext uri="{BB962C8B-B14F-4D97-AF65-F5344CB8AC3E}">
        <p14:creationId xmlns:p14="http://schemas.microsoft.com/office/powerpoint/2010/main" val="17307146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was mentioned previously, before administering a testlet with a student in Student Portal, the testlet’s corresponding Testlet Information Page should be accessed in Educator Portal because it contains important preparatory information. </a:t>
            </a:r>
          </a:p>
          <a:p>
            <a:endParaRPr lang="en-US" dirty="0"/>
          </a:p>
          <a:p>
            <a:r>
              <a:rPr lang="en-US" dirty="0"/>
              <a:t>The Testlet Information Page for the following released testlet indicates the testlet will assess RL.5.9 at the Proximal Precursor linkage level, will be computer-delivered, and will have three items. However, no materials will be needed. </a:t>
            </a:r>
          </a:p>
          <a:p>
            <a:endParaRPr lang="en-US" dirty="0"/>
          </a:p>
          <a:p>
            <a:r>
              <a:rPr lang="en-US" dirty="0"/>
              <a:t>The Testlet Information Page also indicates the testlet will use the familiar text </a:t>
            </a:r>
            <a:r>
              <a:rPr lang="en-US" i="1" dirty="0"/>
              <a:t>Gifts from Grandma</a:t>
            </a:r>
            <a:r>
              <a:rPr lang="en-US" i="0" dirty="0"/>
              <a:t>, which is a literary text based on the source book </a:t>
            </a:r>
            <a:r>
              <a:rPr lang="en-US" i="1" dirty="0"/>
              <a:t>The Secret Garden</a:t>
            </a:r>
            <a:r>
              <a:rPr lang="en-US" i="0" dirty="0"/>
              <a:t>. Again, as a reminder, familiar texts are provided by grade under the Familiar Texts heading on the Educator Resource Page for English Language Arts of the DLM website and are intended to be used in instruction so that if a student encounters a testlet that uses a familiar text, the text will, indeed, be familiar to the student.</a:t>
            </a:r>
          </a:p>
          <a:p>
            <a:endParaRPr lang="en-US" i="0" dirty="0"/>
          </a:p>
          <a:p>
            <a:r>
              <a:rPr lang="en-US" i="0" dirty="0"/>
              <a:t>This Testlet Information Page does not include any other information about accessibility supports NOT allowed or any comments. </a:t>
            </a:r>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91</a:t>
            </a:fld>
            <a:endParaRPr lang="en-US" dirty="0"/>
          </a:p>
        </p:txBody>
      </p:sp>
    </p:spTree>
    <p:extLst>
      <p:ext uri="{BB962C8B-B14F-4D97-AF65-F5344CB8AC3E}">
        <p14:creationId xmlns:p14="http://schemas.microsoft.com/office/powerpoint/2010/main" val="3647749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subsequent pages of the Testlet Information Page include alternate text for students who need human read aloud and descriptions of images in addition to the text. </a:t>
            </a:r>
            <a:r>
              <a:rPr lang="en-US" i="0" dirty="0"/>
              <a:t>An example of alternate text for a testlet image is shown on this slide. The test administrator would read the text on the screen, which in this case is the title, “Gifts from Grandma,” then describe the picture by saying, “a smiling older woman,” exactly as written. Although not shown here, alternate text is provided for all other images in the testlet as well. </a:t>
            </a:r>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92</a:t>
            </a:fld>
            <a:endParaRPr lang="en-US" dirty="0"/>
          </a:p>
        </p:txBody>
      </p:sp>
    </p:spTree>
    <p:extLst>
      <p:ext uri="{BB962C8B-B14F-4D97-AF65-F5344CB8AC3E}">
        <p14:creationId xmlns:p14="http://schemas.microsoft.com/office/powerpoint/2010/main" val="14526490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considered the Testlet Information Page for this released testlet, the testlet will now be demonstrated. </a:t>
            </a:r>
          </a:p>
          <a:p>
            <a:endParaRPr lang="en-US" dirty="0"/>
          </a:p>
          <a:p>
            <a:r>
              <a:rPr lang="en-US" dirty="0"/>
              <a:t>For the purpose of this demonstration, each screen will be read as it appears. Remember, since this testlet is computer-delivered, the directions and items are written for the student, although the student may require assistance navigating across screens and entering chosen responses. </a:t>
            </a:r>
          </a:p>
          <a:p>
            <a:endParaRPr lang="en-US" dirty="0"/>
          </a:p>
          <a:p>
            <a:r>
              <a:rPr lang="en-US" dirty="0"/>
              <a:t>The testlet will be shown without any accessibility supports. Only correct response options will be chosen.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93</a:t>
            </a:fld>
            <a:endParaRPr lang="en-US" dirty="0"/>
          </a:p>
        </p:txBody>
      </p:sp>
    </p:spTree>
    <p:extLst>
      <p:ext uri="{BB962C8B-B14F-4D97-AF65-F5344CB8AC3E}">
        <p14:creationId xmlns:p14="http://schemas.microsoft.com/office/powerpoint/2010/main" val="24316141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demonstrated testlet is teacher-administered. It assesses the high school mathematics Essential Element M.EE.N-CN.2.b at the Initial Precursor linkage level. The Initial Precursor linkage level for this Essential Element includes two skills: “recognize set” and “recognize separateness.”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94</a:t>
            </a:fld>
            <a:endParaRPr lang="en-US" dirty="0"/>
          </a:p>
        </p:txBody>
      </p:sp>
    </p:spTree>
    <p:extLst>
      <p:ext uri="{BB962C8B-B14F-4D97-AF65-F5344CB8AC3E}">
        <p14:creationId xmlns:p14="http://schemas.microsoft.com/office/powerpoint/2010/main" val="1750891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Testlet Information Page for the following released testlet indicates the testlet will assess M.EE.N-CN.2.b at the Initial Precursor linkage level, will be teacher-administered, and will have five items. </a:t>
            </a:r>
          </a:p>
          <a:p>
            <a:endParaRPr lang="en-US" dirty="0"/>
          </a:p>
          <a:p>
            <a:r>
              <a:rPr lang="en-US" dirty="0"/>
              <a:t>The materials needed to administer this testlet include 5 erasers, 5 pencils, and 1 rubber band. The materials will be used for the student to recognize set and separateness. However, if those materials are not readily available or appropriate for the student, suggested substitutions include 2 sets of 5 or more objects that can be bundled, stacked, or grouped, such as 7 cups. A piece of string can be used in place of the rubber band for bundling. </a:t>
            </a:r>
          </a:p>
          <a:p>
            <a:endParaRPr lang="en-US" dirty="0"/>
          </a:p>
          <a:p>
            <a:r>
              <a:rPr lang="en-US" dirty="0"/>
              <a:t>Calculator use is not applicable for this testlet.</a:t>
            </a:r>
          </a:p>
          <a:p>
            <a:endParaRPr lang="en-US" dirty="0"/>
          </a:p>
          <a:p>
            <a:r>
              <a:rPr lang="en-US" dirty="0"/>
              <a:t>The mathematics vocabulary used in this testlet are together and set, and the test administrator should not define the words separate or group for the student. </a:t>
            </a:r>
          </a:p>
          <a:p>
            <a:endParaRPr lang="en-US" dirty="0"/>
          </a:p>
          <a:p>
            <a:r>
              <a:rPr lang="en-US" dirty="0"/>
              <a:t>As a reminder, </a:t>
            </a:r>
            <a:r>
              <a:rPr lang="en-US" dirty="0" err="1"/>
              <a:t>Testlet</a:t>
            </a:r>
            <a:r>
              <a:rPr lang="en-US" dirty="0"/>
              <a:t> Information Pages are considered secure testing documents.  They are not to be reproduced or redistributed and should be shredded after use.</a:t>
            </a:r>
          </a:p>
        </p:txBody>
      </p:sp>
      <p:sp>
        <p:nvSpPr>
          <p:cNvPr id="4" name="Slide Number Placeholder 3"/>
          <p:cNvSpPr>
            <a:spLocks noGrp="1"/>
          </p:cNvSpPr>
          <p:nvPr>
            <p:ph type="sldNum" sz="quarter" idx="5"/>
          </p:nvPr>
        </p:nvSpPr>
        <p:spPr/>
        <p:txBody>
          <a:bodyPr/>
          <a:lstStyle/>
          <a:p>
            <a:fld id="{0714B247-3EF4-4B92-B384-051E3FA20BBF}" type="slidenum">
              <a:rPr lang="en-US" smtClean="0"/>
              <a:pPr/>
              <a:t>95</a:t>
            </a:fld>
            <a:endParaRPr lang="en-US" dirty="0"/>
          </a:p>
        </p:txBody>
      </p:sp>
    </p:spTree>
    <p:extLst>
      <p:ext uri="{BB962C8B-B14F-4D97-AF65-F5344CB8AC3E}">
        <p14:creationId xmlns:p14="http://schemas.microsoft.com/office/powerpoint/2010/main" val="42873747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considered the Testlet Information Page for this released testlet, the testlet will now be demonstrated. </a:t>
            </a:r>
          </a:p>
          <a:p>
            <a:endParaRPr lang="en-US" dirty="0"/>
          </a:p>
          <a:p>
            <a:r>
              <a:rPr lang="en-US" dirty="0"/>
              <a:t>For the purpose of this demonstration, each screen will be read as it appears. Remember, since this testlet is teacher-administered, the educator directions and items are written for the test administrator. </a:t>
            </a:r>
          </a:p>
          <a:p>
            <a:endParaRPr lang="en-US" dirty="0"/>
          </a:p>
          <a:p>
            <a:r>
              <a:rPr lang="en-US" dirty="0"/>
              <a:t>The testlet will be shown without any accessibility supports. Only correct response options will be chosen.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96</a:t>
            </a:fld>
            <a:endParaRPr lang="en-US" dirty="0"/>
          </a:p>
        </p:txBody>
      </p:sp>
    </p:spTree>
    <p:extLst>
      <p:ext uri="{BB962C8B-B14F-4D97-AF65-F5344CB8AC3E}">
        <p14:creationId xmlns:p14="http://schemas.microsoft.com/office/powerpoint/2010/main" val="840432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section of this presentation will address the spring assessment window. The dates for Oklahoma’s spring assessment window are March 8 through May 7, 2021. </a:t>
            </a:r>
          </a:p>
          <a:p>
            <a:endParaRPr lang="en-US" dirty="0"/>
          </a:p>
          <a:p>
            <a:endParaRPr lang="en-US" dirty="0"/>
          </a:p>
        </p:txBody>
      </p:sp>
      <p:sp>
        <p:nvSpPr>
          <p:cNvPr id="4" name="Slide Number Placeholder 3"/>
          <p:cNvSpPr>
            <a:spLocks noGrp="1"/>
          </p:cNvSpPr>
          <p:nvPr>
            <p:ph type="sldNum" sz="quarter" idx="5"/>
          </p:nvPr>
        </p:nvSpPr>
        <p:spPr/>
        <p:txBody>
          <a:bodyPr/>
          <a:lstStyle/>
          <a:p>
            <a:fld id="{0714B247-3EF4-4B92-B384-051E3FA20BBF}" type="slidenum">
              <a:rPr lang="en-US" smtClean="0"/>
              <a:pPr/>
              <a:t>97</a:t>
            </a:fld>
            <a:endParaRPr lang="en-US" dirty="0"/>
          </a:p>
        </p:txBody>
      </p:sp>
    </p:spTree>
    <p:extLst>
      <p:ext uri="{BB962C8B-B14F-4D97-AF65-F5344CB8AC3E}">
        <p14:creationId xmlns:p14="http://schemas.microsoft.com/office/powerpoint/2010/main" val="42647257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501650"/>
            <a:ext cx="6400800" cy="3600450"/>
          </a:xfrm>
        </p:spPr>
      </p:sp>
      <p:sp>
        <p:nvSpPr>
          <p:cNvPr id="3" name="Notes Placeholder 2"/>
          <p:cNvSpPr>
            <a:spLocks noGrp="1"/>
          </p:cNvSpPr>
          <p:nvPr>
            <p:ph type="body" idx="1"/>
          </p:nvPr>
        </p:nvSpPr>
        <p:spPr/>
        <p:txBody>
          <a:bodyPr>
            <a:normAutofit/>
          </a:bodyPr>
          <a:lstStyle/>
          <a:p>
            <a:pPr defTabSz="1640342">
              <a:defRPr/>
            </a:pPr>
            <a:r>
              <a:rPr lang="en-US" kern="1200" dirty="0">
                <a:latin typeface="+mn-lt"/>
                <a:cs typeface="Calibri"/>
              </a:rPr>
              <a:t>As mentioned previously, unlike the optional instructionally embedded assessments window, assessing students during the spring assessment window is required. Nine testlets total make up the ELA assessment, regardless of the grade, and one of those testlets is a writing testlet. For mathematics, each student completes 6 to 8 testlets, depending on the grade. For science, each student completes 9 testlets, regardless of the grade, and 6 testlets comprise the high school US history assessment. Every testlet has 3-to-9 conceptually-related items, and all items within a testlet are the same linkage level, with the exception of writing testlets. Testlets are intentionally short to help prevent fatiguing the student and are administered across multiple assessment sessions rather than in one sitting. A student typically takes 5-to-15 minutes to complete a single testlet, and as mentioned earlier in the presentation, each testlet is administered one-on-one between the test administrator and the student. All testlets must be completed within the state’s spring assessment window.</a:t>
            </a:r>
          </a:p>
        </p:txBody>
      </p:sp>
      <p:sp>
        <p:nvSpPr>
          <p:cNvPr id="8" name="Footer Placeholder 7"/>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Module 1 – Year-End Model – ELA, Mathematics, and Science</a:t>
            </a:r>
          </a:p>
        </p:txBody>
      </p:sp>
      <p:sp>
        <p:nvSpPr>
          <p:cNvPr id="9" name="Slide Number Placeholder 8"/>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14B247-3EF4-4B92-B384-051E3FA20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31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spring assessment window, use the Manage Tests tab in Educator Portal to access the student’s username and password. However, be advised that if the student participated in the instructionally embedded assessments, the student will use the same credentials for the spring assessments. </a:t>
            </a:r>
          </a:p>
        </p:txBody>
      </p:sp>
      <p:sp>
        <p:nvSpPr>
          <p:cNvPr id="4" name="Slide Number Placeholder 3"/>
          <p:cNvSpPr>
            <a:spLocks noGrp="1"/>
          </p:cNvSpPr>
          <p:nvPr>
            <p:ph type="sldNum" sz="quarter" idx="5"/>
          </p:nvPr>
        </p:nvSpPr>
        <p:spPr/>
        <p:txBody>
          <a:bodyPr/>
          <a:lstStyle/>
          <a:p>
            <a:fld id="{0714B247-3EF4-4B92-B384-051E3FA20BBF}" type="slidenum">
              <a:rPr lang="en-US" smtClean="0"/>
              <a:pPr/>
              <a:t>99</a:t>
            </a:fld>
            <a:endParaRPr lang="en-US" dirty="0"/>
          </a:p>
        </p:txBody>
      </p:sp>
    </p:spTree>
    <p:extLst>
      <p:ext uri="{BB962C8B-B14F-4D97-AF65-F5344CB8AC3E}">
        <p14:creationId xmlns:p14="http://schemas.microsoft.com/office/powerpoint/2010/main" val="58603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5477"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2533675"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54680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87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08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5477"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2533675"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59787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5477"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2533675"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014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811" y="217486"/>
            <a:ext cx="109728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1935061" y="1600201"/>
            <a:ext cx="1004441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069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3396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629" y="274638"/>
            <a:ext cx="10972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5906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589"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8047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7760" y="274638"/>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19423" y="150994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9423" y="2191653"/>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70302" y="150994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73622" y="22000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8066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2265" y="260350"/>
            <a:ext cx="10972800" cy="1143000"/>
          </a:xfrm>
        </p:spPr>
        <p:txBody>
          <a:bodyPr/>
          <a:lstStyle/>
          <a:p>
            <a:r>
              <a:rPr lang="en-US"/>
              <a:t>Click to edit Master title style</a:t>
            </a:r>
          </a:p>
        </p:txBody>
      </p:sp>
    </p:spTree>
    <p:extLst>
      <p:ext uri="{BB962C8B-B14F-4D97-AF65-F5344CB8AC3E}">
        <p14:creationId xmlns:p14="http://schemas.microsoft.com/office/powerpoint/2010/main" val="2426186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5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6811" y="217486"/>
            <a:ext cx="1097280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1935061" y="1600201"/>
            <a:ext cx="1004441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403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2168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749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577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82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8954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629" y="274638"/>
            <a:ext cx="10972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5906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589"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9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7760" y="274638"/>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19423" y="150994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9423" y="2191653"/>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70302" y="150994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73622" y="22000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940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02265" y="260350"/>
            <a:ext cx="10972800" cy="1143000"/>
          </a:xfrm>
        </p:spPr>
        <p:txBody>
          <a:bodyPr/>
          <a:lstStyle/>
          <a:p>
            <a:r>
              <a:rPr lang="en-US"/>
              <a:t>Click to edit Master title style</a:t>
            </a:r>
          </a:p>
        </p:txBody>
      </p:sp>
    </p:spTree>
    <p:extLst>
      <p:ext uri="{BB962C8B-B14F-4D97-AF65-F5344CB8AC3E}">
        <p14:creationId xmlns:p14="http://schemas.microsoft.com/office/powerpoint/2010/main" val="6936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8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889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88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1" y="0"/>
            <a:ext cx="12187772" cy="6926580"/>
          </a:xfrm>
          <a:prstGeom prst="rect">
            <a:avLst/>
          </a:prstGeom>
        </p:spPr>
      </p:pic>
      <p:sp>
        <p:nvSpPr>
          <p:cNvPr id="2" name="Title Placeholder 1"/>
          <p:cNvSpPr>
            <a:spLocks noGrp="1"/>
          </p:cNvSpPr>
          <p:nvPr>
            <p:ph type="title"/>
          </p:nvPr>
        </p:nvSpPr>
        <p:spPr>
          <a:xfrm>
            <a:off x="1217996"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24626" y="1632185"/>
            <a:ext cx="9759309"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4927600" y="6347342"/>
            <a:ext cx="2895600" cy="307777"/>
          </a:xfrm>
          <a:prstGeom prst="rect">
            <a:avLst/>
          </a:prstGeom>
          <a:noFill/>
        </p:spPr>
        <p:txBody>
          <a:bodyPr wrap="square" rtlCol="0">
            <a:spAutoFit/>
          </a:bodyPr>
          <a:lstStyle/>
          <a:p>
            <a:pPr algn="ctr"/>
            <a:fld id="{23958EC7-BE00-48FE-824E-48880B720931}" type="slidenum">
              <a:rPr lang="en-US" sz="1400" smtClean="0">
                <a:solidFill>
                  <a:schemeClr val="bg1">
                    <a:lumMod val="65000"/>
                  </a:schemeClr>
                </a:solidFill>
              </a:rPr>
              <a:pPr algn="ctr"/>
              <a:t>‹#›</a:t>
            </a:fld>
            <a:endParaRPr lang="en-US" sz="1400" dirty="0">
              <a:solidFill>
                <a:schemeClr val="bg1">
                  <a:lumMod val="65000"/>
                </a:schemeClr>
              </a:solidFill>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60712" y="6035040"/>
            <a:ext cx="1673094" cy="685800"/>
          </a:xfrm>
          <a:prstGeom prst="rect">
            <a:avLst/>
          </a:prstGeom>
        </p:spPr>
      </p:pic>
    </p:spTree>
    <p:extLst>
      <p:ext uri="{BB962C8B-B14F-4D97-AF65-F5344CB8AC3E}">
        <p14:creationId xmlns:p14="http://schemas.microsoft.com/office/powerpoint/2010/main" val="414999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1" y="0"/>
            <a:ext cx="12187772" cy="6926580"/>
          </a:xfrm>
          <a:prstGeom prst="rect">
            <a:avLst/>
          </a:prstGeom>
        </p:spPr>
      </p:pic>
      <p:sp>
        <p:nvSpPr>
          <p:cNvPr id="2" name="Title Placeholder 1"/>
          <p:cNvSpPr>
            <a:spLocks noGrp="1"/>
          </p:cNvSpPr>
          <p:nvPr>
            <p:ph type="title"/>
          </p:nvPr>
        </p:nvSpPr>
        <p:spPr>
          <a:xfrm>
            <a:off x="1217996"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24626" y="1632185"/>
            <a:ext cx="9759309"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60712" y="6035040"/>
            <a:ext cx="1673094" cy="685800"/>
          </a:xfrm>
          <a:prstGeom prst="rect">
            <a:avLst/>
          </a:prstGeom>
        </p:spPr>
      </p:pic>
    </p:spTree>
    <p:extLst>
      <p:ext uri="{BB962C8B-B14F-4D97-AF65-F5344CB8AC3E}">
        <p14:creationId xmlns:p14="http://schemas.microsoft.com/office/powerpoint/2010/main" val="3819981918"/>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lm_ppt_template2-01.jpg"/>
          <p:cNvPicPr preferRelativeResize="0">
            <a:picLocks/>
          </p:cNvPicPr>
          <p:nvPr/>
        </p:nvPicPr>
        <p:blipFill>
          <a:blip r:embed="rId13">
            <a:extLst>
              <a:ext uri="{28A0092B-C50C-407E-A947-70E740481C1C}">
                <a14:useLocalDpi xmlns:a14="http://schemas.microsoft.com/office/drawing/2010/main" val="0"/>
              </a:ext>
            </a:extLst>
          </a:blip>
          <a:stretch>
            <a:fillRect/>
          </a:stretch>
        </p:blipFill>
        <p:spPr>
          <a:xfrm>
            <a:off x="1" y="0"/>
            <a:ext cx="12187772" cy="6926580"/>
          </a:xfrm>
          <a:prstGeom prst="rect">
            <a:avLst/>
          </a:prstGeom>
        </p:spPr>
      </p:pic>
      <p:sp>
        <p:nvSpPr>
          <p:cNvPr id="2" name="Title Placeholder 1"/>
          <p:cNvSpPr>
            <a:spLocks noGrp="1"/>
          </p:cNvSpPr>
          <p:nvPr>
            <p:ph type="title"/>
          </p:nvPr>
        </p:nvSpPr>
        <p:spPr>
          <a:xfrm>
            <a:off x="1217996"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24626" y="1632185"/>
            <a:ext cx="9759309"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4927600" y="6347342"/>
            <a:ext cx="2895600" cy="307777"/>
          </a:xfrm>
          <a:prstGeom prst="rect">
            <a:avLst/>
          </a:prstGeom>
          <a:noFill/>
        </p:spPr>
        <p:txBody>
          <a:bodyPr wrap="square" rtlCol="0">
            <a:spAutoFit/>
          </a:bodyPr>
          <a:lstStyle/>
          <a:p>
            <a:pPr algn="ctr"/>
            <a:fld id="{23958EC7-BE00-48FE-824E-48880B720931}" type="slidenum">
              <a:rPr lang="en-US" sz="1400" smtClean="0">
                <a:solidFill>
                  <a:prstClr val="white">
                    <a:lumMod val="65000"/>
                  </a:prstClr>
                </a:solidFill>
              </a:rPr>
              <a:pPr algn="ctr"/>
              <a:t>‹#›</a:t>
            </a:fld>
            <a:endParaRPr lang="en-US" sz="1400" dirty="0">
              <a:solidFill>
                <a:prstClr val="white">
                  <a:lumMod val="65000"/>
                </a:prstClr>
              </a:solidFill>
            </a:endParaRPr>
          </a:p>
        </p:txBody>
      </p:sp>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60712" y="6035040"/>
            <a:ext cx="1673094" cy="685800"/>
          </a:xfrm>
          <a:prstGeom prst="rect">
            <a:avLst/>
          </a:prstGeom>
        </p:spPr>
      </p:pic>
    </p:spTree>
    <p:extLst>
      <p:ext uri="{BB962C8B-B14F-4D97-AF65-F5344CB8AC3E}">
        <p14:creationId xmlns:p14="http://schemas.microsoft.com/office/powerpoint/2010/main" val="37038943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rebuchet MS"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rebuchet MS"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rebuchet MS"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rebuchet M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ynamiclearningmaps.org/erp/videos"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7A2753-1276-AA4E-90B7-3677FD54FBD5}"/>
              </a:ext>
            </a:extLst>
          </p:cNvPr>
          <p:cNvSpPr>
            <a:spLocks noGrp="1"/>
          </p:cNvSpPr>
          <p:nvPr>
            <p:ph type="ctrTitle"/>
          </p:nvPr>
        </p:nvSpPr>
        <p:spPr>
          <a:xfrm>
            <a:off x="2417796" y="2956765"/>
            <a:ext cx="8587408" cy="1272697"/>
          </a:xfrm>
        </p:spPr>
        <p:txBody>
          <a:bodyPr>
            <a:noAutofit/>
          </a:bodyPr>
          <a:lstStyle/>
          <a:p>
            <a:pPr lvl="0"/>
            <a:r>
              <a:rPr lang="en-US" sz="4000" dirty="0"/>
              <a:t>OK Alternate Assessment Program</a:t>
            </a:r>
            <a:br>
              <a:rPr lang="en-US" sz="4000" dirty="0"/>
            </a:br>
            <a:r>
              <a:rPr lang="en-US" sz="2800" dirty="0"/>
              <a:t>(Dynamic Learning Maps</a:t>
            </a:r>
            <a:r>
              <a:rPr lang="en-US" sz="2800" baseline="30000" dirty="0"/>
              <a:t>® </a:t>
            </a:r>
            <a:r>
              <a:rPr lang="en-US" sz="2800" dirty="0"/>
              <a:t>Alternate Assessment)</a:t>
            </a:r>
          </a:p>
        </p:txBody>
      </p:sp>
      <p:sp>
        <p:nvSpPr>
          <p:cNvPr id="5" name="Content Placeholder 2">
            <a:extLst>
              <a:ext uri="{FF2B5EF4-FFF2-40B4-BE49-F238E27FC236}">
                <a16:creationId xmlns:a16="http://schemas.microsoft.com/office/drawing/2014/main" id="{2F818E27-92FE-4B42-8238-900656A2B0D4}"/>
              </a:ext>
            </a:extLst>
          </p:cNvPr>
          <p:cNvSpPr>
            <a:spLocks noGrp="1"/>
          </p:cNvSpPr>
          <p:nvPr>
            <p:ph type="subTitle" idx="1"/>
          </p:nvPr>
        </p:nvSpPr>
        <p:spPr>
          <a:xfrm>
            <a:off x="3390314" y="4881994"/>
            <a:ext cx="6265469" cy="518007"/>
          </a:xfrm>
        </p:spPr>
        <p:txBody>
          <a:bodyPr>
            <a:normAutofit fontScale="92500" lnSpcReduction="10000"/>
          </a:bodyPr>
          <a:lstStyle/>
          <a:p>
            <a:r>
              <a:rPr lang="en-US" dirty="0"/>
              <a:t>OK State Department of Education</a:t>
            </a:r>
          </a:p>
          <a:p>
            <a:endParaRPr lang="en-US" dirty="0"/>
          </a:p>
        </p:txBody>
      </p:sp>
      <p:pic>
        <p:nvPicPr>
          <p:cNvPr id="8" name="Picture 7" descr="A picture containing shirt&#10;&#10;Description automatically generated">
            <a:extLst>
              <a:ext uri="{FF2B5EF4-FFF2-40B4-BE49-F238E27FC236}">
                <a16:creationId xmlns:a16="http://schemas.microsoft.com/office/drawing/2014/main" id="{8A72FE7B-05A2-A841-B2BC-5C57639610F2}"/>
              </a:ext>
            </a:extLst>
          </p:cNvPr>
          <p:cNvPicPr>
            <a:picLocks noChangeAspect="1"/>
          </p:cNvPicPr>
          <p:nvPr/>
        </p:nvPicPr>
        <p:blipFill>
          <a:blip r:embed="rId3"/>
          <a:stretch>
            <a:fillRect/>
          </a:stretch>
        </p:blipFill>
        <p:spPr>
          <a:xfrm>
            <a:off x="3902528" y="0"/>
            <a:ext cx="4767943" cy="3178629"/>
          </a:xfrm>
          <a:prstGeom prst="rect">
            <a:avLst/>
          </a:prstGeom>
        </p:spPr>
      </p:pic>
      <p:sp>
        <p:nvSpPr>
          <p:cNvPr id="9" name="TextBox 8">
            <a:extLst>
              <a:ext uri="{FF2B5EF4-FFF2-40B4-BE49-F238E27FC236}">
                <a16:creationId xmlns:a16="http://schemas.microsoft.com/office/drawing/2014/main" id="{6998F299-25F1-4B42-82B1-581A9E59A2A7}"/>
              </a:ext>
            </a:extLst>
          </p:cNvPr>
          <p:cNvSpPr txBox="1"/>
          <p:nvPr/>
        </p:nvSpPr>
        <p:spPr>
          <a:xfrm>
            <a:off x="4248443" y="6077243"/>
            <a:ext cx="4634602" cy="276999"/>
          </a:xfrm>
          <a:prstGeom prst="rect">
            <a:avLst/>
          </a:prstGeom>
          <a:noFill/>
        </p:spPr>
        <p:txBody>
          <a:bodyPr wrap="none" rtlCol="0">
            <a:spAutoFit/>
          </a:bodyPr>
          <a:lstStyle/>
          <a:p>
            <a:r>
              <a:rPr lang="en-US" sz="1200" dirty="0">
                <a:solidFill>
                  <a:schemeClr val="tx1">
                    <a:lumMod val="50000"/>
                    <a:lumOff val="50000"/>
                  </a:schemeClr>
                </a:solidFill>
              </a:rPr>
              <a:t>©️2020 Accessible Teaching, Learning, and Assessment Systems (ATLAS)</a:t>
            </a:r>
          </a:p>
        </p:txBody>
      </p:sp>
    </p:spTree>
    <p:extLst>
      <p:ext uri="{BB962C8B-B14F-4D97-AF65-F5344CB8AC3E}">
        <p14:creationId xmlns:p14="http://schemas.microsoft.com/office/powerpoint/2010/main" val="133788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F704-9777-3E4F-8D8B-82C2E16E7DA0}"/>
              </a:ext>
            </a:extLst>
          </p:cNvPr>
          <p:cNvSpPr>
            <a:spLocks noGrp="1"/>
          </p:cNvSpPr>
          <p:nvPr>
            <p:ph type="title"/>
          </p:nvPr>
        </p:nvSpPr>
        <p:spPr/>
        <p:txBody>
          <a:bodyPr/>
          <a:lstStyle/>
          <a:p>
            <a:r>
              <a:rPr lang="en-US" dirty="0"/>
              <a:t>How Are They Like the Spring Assessment?</a:t>
            </a:r>
          </a:p>
        </p:txBody>
      </p:sp>
      <p:graphicFrame>
        <p:nvGraphicFramePr>
          <p:cNvPr id="8" name="Content Placeholder 7">
            <a:extLst>
              <a:ext uri="{FF2B5EF4-FFF2-40B4-BE49-F238E27FC236}">
                <a16:creationId xmlns:a16="http://schemas.microsoft.com/office/drawing/2014/main" id="{E670CC50-6E58-5F45-B891-8EBEF4BB39D3}"/>
              </a:ext>
            </a:extLst>
          </p:cNvPr>
          <p:cNvGraphicFramePr>
            <a:graphicFrameLocks noGrp="1"/>
          </p:cNvGraphicFramePr>
          <p:nvPr>
            <p:ph idx="1"/>
            <p:extLst>
              <p:ext uri="{D42A27DB-BD31-4B8C-83A1-F6EECF244321}">
                <p14:modId xmlns:p14="http://schemas.microsoft.com/office/powerpoint/2010/main" val="446151425"/>
              </p:ext>
            </p:extLst>
          </p:nvPr>
        </p:nvGraphicFramePr>
        <p:xfrm>
          <a:off x="1935163" y="1600200"/>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DD16F42-F173-5E41-8A5C-5DC51C60291F}"/>
              </a:ext>
            </a:extLst>
          </p:cNvPr>
          <p:cNvSpPr txBox="1"/>
          <p:nvPr/>
        </p:nvSpPr>
        <p:spPr>
          <a:xfrm>
            <a:off x="1940312" y="1795346"/>
            <a:ext cx="9969190" cy="461665"/>
          </a:xfrm>
          <a:prstGeom prst="rect">
            <a:avLst/>
          </a:prstGeom>
          <a:noFill/>
        </p:spPr>
        <p:txBody>
          <a:bodyPr wrap="square" rtlCol="0">
            <a:spAutoFit/>
          </a:bodyPr>
          <a:lstStyle/>
          <a:p>
            <a:pPr algn="ctr"/>
            <a:r>
              <a:rPr lang="en-US" sz="2400" i="1" dirty="0"/>
              <a:t>Both instructionally embedded assessments and spring assessments…</a:t>
            </a:r>
          </a:p>
        </p:txBody>
      </p:sp>
    </p:spTree>
    <p:extLst>
      <p:ext uri="{BB962C8B-B14F-4D97-AF65-F5344CB8AC3E}">
        <p14:creationId xmlns:p14="http://schemas.microsoft.com/office/powerpoint/2010/main" val="17097223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Student Username and Password</a:t>
            </a:r>
          </a:p>
        </p:txBody>
      </p:sp>
      <p:pic>
        <p:nvPicPr>
          <p:cNvPr id="4" name="Content Placeholder 3"/>
          <p:cNvPicPr>
            <a:picLocks noGrp="1" noChangeAspect="1"/>
          </p:cNvPicPr>
          <p:nvPr>
            <p:ph idx="1"/>
          </p:nvPr>
        </p:nvPicPr>
        <p:blipFill>
          <a:blip r:embed="rId3"/>
          <a:stretch>
            <a:fillRect/>
          </a:stretch>
        </p:blipFill>
        <p:spPr>
          <a:xfrm>
            <a:off x="3018979" y="1683370"/>
            <a:ext cx="6154042" cy="1546454"/>
          </a:xfrm>
          <a:prstGeom prst="rect">
            <a:avLst/>
          </a:prstGeom>
        </p:spPr>
      </p:pic>
      <p:pic>
        <p:nvPicPr>
          <p:cNvPr id="5" name="Picture 4"/>
          <p:cNvPicPr>
            <a:picLocks noChangeAspect="1"/>
          </p:cNvPicPr>
          <p:nvPr/>
        </p:nvPicPr>
        <p:blipFill>
          <a:blip r:embed="rId4"/>
          <a:stretch>
            <a:fillRect/>
          </a:stretch>
        </p:blipFill>
        <p:spPr>
          <a:xfrm>
            <a:off x="2339150" y="3429000"/>
            <a:ext cx="7786158" cy="1729121"/>
          </a:xfrm>
          <a:prstGeom prst="rect">
            <a:avLst/>
          </a:prstGeom>
        </p:spPr>
      </p:pic>
    </p:spTree>
    <p:extLst>
      <p:ext uri="{BB962C8B-B14F-4D97-AF65-F5344CB8AC3E}">
        <p14:creationId xmlns:p14="http://schemas.microsoft.com/office/powerpoint/2010/main" val="12841637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Student Username and Password</a:t>
            </a:r>
          </a:p>
        </p:txBody>
      </p:sp>
      <p:pic>
        <p:nvPicPr>
          <p:cNvPr id="4" name="Content Placeholder 3"/>
          <p:cNvPicPr>
            <a:picLocks noGrp="1" noChangeAspect="1"/>
          </p:cNvPicPr>
          <p:nvPr>
            <p:ph idx="1"/>
          </p:nvPr>
        </p:nvPicPr>
        <p:blipFill>
          <a:blip r:embed="rId3"/>
          <a:stretch>
            <a:fillRect/>
          </a:stretch>
        </p:blipFill>
        <p:spPr>
          <a:xfrm>
            <a:off x="2946225" y="1456744"/>
            <a:ext cx="6825212" cy="3003782"/>
          </a:xfrm>
          <a:prstGeom prst="rect">
            <a:avLst/>
          </a:prstGeom>
        </p:spPr>
      </p:pic>
      <p:pic>
        <p:nvPicPr>
          <p:cNvPr id="5" name="Picture 4"/>
          <p:cNvPicPr>
            <a:picLocks noChangeAspect="1"/>
          </p:cNvPicPr>
          <p:nvPr/>
        </p:nvPicPr>
        <p:blipFill>
          <a:blip r:embed="rId4"/>
          <a:stretch>
            <a:fillRect/>
          </a:stretch>
        </p:blipFill>
        <p:spPr>
          <a:xfrm>
            <a:off x="2946225" y="4556784"/>
            <a:ext cx="7230695" cy="1035748"/>
          </a:xfrm>
          <a:prstGeom prst="rect">
            <a:avLst/>
          </a:prstGeom>
        </p:spPr>
      </p:pic>
    </p:spTree>
    <p:extLst>
      <p:ext uri="{BB962C8B-B14F-4D97-AF65-F5344CB8AC3E}">
        <p14:creationId xmlns:p14="http://schemas.microsoft.com/office/powerpoint/2010/main" val="31796996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View Student Username and Password</a:t>
            </a:r>
          </a:p>
        </p:txBody>
      </p:sp>
      <p:pic>
        <p:nvPicPr>
          <p:cNvPr id="6" name="Picture 5" descr="A screenshot of a social media post&#10;&#10;Description automatically generated">
            <a:extLst>
              <a:ext uri="{FF2B5EF4-FFF2-40B4-BE49-F238E27FC236}">
                <a16:creationId xmlns:a16="http://schemas.microsoft.com/office/drawing/2014/main" id="{7D1B36C6-0F47-AA4E-85A8-6BEDECFEAC22}"/>
              </a:ext>
            </a:extLst>
          </p:cNvPr>
          <p:cNvPicPr>
            <a:picLocks noChangeAspect="1"/>
          </p:cNvPicPr>
          <p:nvPr/>
        </p:nvPicPr>
        <p:blipFill>
          <a:blip r:embed="rId3"/>
          <a:stretch>
            <a:fillRect/>
          </a:stretch>
        </p:blipFill>
        <p:spPr>
          <a:xfrm>
            <a:off x="2325413" y="2439790"/>
            <a:ext cx="9091171" cy="1975047"/>
          </a:xfrm>
          <a:prstGeom prst="rect">
            <a:avLst/>
          </a:prstGeom>
        </p:spPr>
      </p:pic>
    </p:spTree>
    <p:extLst>
      <p:ext uri="{BB962C8B-B14F-4D97-AF65-F5344CB8AC3E}">
        <p14:creationId xmlns:p14="http://schemas.microsoft.com/office/powerpoint/2010/main" val="1987528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View Username and Password</a:t>
            </a:r>
          </a:p>
        </p:txBody>
      </p:sp>
      <p:sp>
        <p:nvSpPr>
          <p:cNvPr id="8" name="Content Placeholder 7"/>
          <p:cNvSpPr>
            <a:spLocks noGrp="1"/>
          </p:cNvSpPr>
          <p:nvPr>
            <p:ph idx="1"/>
          </p:nvPr>
        </p:nvSpPr>
        <p:spPr>
          <a:xfrm>
            <a:off x="2659854" y="1731764"/>
            <a:ext cx="7533313" cy="3394472"/>
          </a:xfrm>
        </p:spPr>
        <p:txBody>
          <a:bodyPr/>
          <a:lstStyle/>
          <a:p>
            <a:pPr marL="0" indent="0">
              <a:buNone/>
            </a:pPr>
            <a:r>
              <a:rPr lang="en-US" sz="2100" dirty="0"/>
              <a:t>5. Click Open with and choose Adobe Acrobat.</a:t>
            </a:r>
          </a:p>
          <a:p>
            <a:pPr marL="0" indent="0">
              <a:buNone/>
            </a:pPr>
            <a:r>
              <a:rPr lang="en-US" sz="2100" dirty="0"/>
              <a:t>6. Click OK.</a:t>
            </a:r>
          </a:p>
          <a:p>
            <a:pPr marL="0" indent="0">
              <a:buNone/>
            </a:pPr>
            <a:r>
              <a:rPr lang="en-US" sz="2100" dirty="0"/>
              <a:t>7. View the student username and password.</a:t>
            </a:r>
          </a:p>
          <a:p>
            <a:pPr marL="0" indent="0">
              <a:buNone/>
            </a:pPr>
            <a:endParaRPr lang="en-US" dirty="0"/>
          </a:p>
        </p:txBody>
      </p:sp>
      <p:pic>
        <p:nvPicPr>
          <p:cNvPr id="9" name="Picture 8"/>
          <p:cNvPicPr>
            <a:picLocks noChangeAspect="1"/>
          </p:cNvPicPr>
          <p:nvPr/>
        </p:nvPicPr>
        <p:blipFill rotWithShape="1">
          <a:blip r:embed="rId3"/>
          <a:srcRect t="17540"/>
          <a:stretch/>
        </p:blipFill>
        <p:spPr>
          <a:xfrm>
            <a:off x="3119691" y="3124849"/>
            <a:ext cx="5952618" cy="2821772"/>
          </a:xfrm>
          <a:prstGeom prst="rect">
            <a:avLst/>
          </a:prstGeom>
        </p:spPr>
      </p:pic>
    </p:spTree>
    <p:extLst>
      <p:ext uri="{BB962C8B-B14F-4D97-AF65-F5344CB8AC3E}">
        <p14:creationId xmlns:p14="http://schemas.microsoft.com/office/powerpoint/2010/main" val="361827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CC6BD5-D4F5-5D4E-9C1B-4E1567F82DC3}"/>
              </a:ext>
            </a:extLst>
          </p:cNvPr>
          <p:cNvSpPr>
            <a:spLocks noGrp="1"/>
          </p:cNvSpPr>
          <p:nvPr>
            <p:ph type="title"/>
          </p:nvPr>
        </p:nvSpPr>
        <p:spPr/>
        <p:txBody>
          <a:bodyPr/>
          <a:lstStyle/>
          <a:p>
            <a:r>
              <a:rPr lang="en-US" dirty="0"/>
              <a:t>Testlet Information Page (TIP)</a:t>
            </a:r>
          </a:p>
        </p:txBody>
      </p:sp>
      <p:sp>
        <p:nvSpPr>
          <p:cNvPr id="9" name="Content Placeholder 2">
            <a:extLst>
              <a:ext uri="{FF2B5EF4-FFF2-40B4-BE49-F238E27FC236}">
                <a16:creationId xmlns:a16="http://schemas.microsoft.com/office/drawing/2014/main" id="{5CEFC4EE-A827-9645-803F-69B1C8683D89}"/>
              </a:ext>
            </a:extLst>
          </p:cNvPr>
          <p:cNvSpPr>
            <a:spLocks noGrp="1"/>
          </p:cNvSpPr>
          <p:nvPr>
            <p:ph idx="1"/>
          </p:nvPr>
        </p:nvSpPr>
        <p:spPr>
          <a:xfrm>
            <a:off x="2620983" y="1249582"/>
            <a:ext cx="8831188" cy="2395422"/>
          </a:xfrm>
        </p:spPr>
        <p:txBody>
          <a:bodyPr>
            <a:normAutofit/>
          </a:bodyPr>
          <a:lstStyle/>
          <a:p>
            <a:r>
              <a:rPr lang="en-US" dirty="0"/>
              <a:t>Download/print ahead of testing</a:t>
            </a:r>
          </a:p>
          <a:p>
            <a:r>
              <a:rPr lang="en-US" dirty="0"/>
              <a:t>Spring assessment window</a:t>
            </a:r>
          </a:p>
          <a:p>
            <a:pPr lvl="1"/>
            <a:r>
              <a:rPr lang="en-US" dirty="0"/>
              <a:t>accessed from the Test Management section of Educator Portal</a:t>
            </a:r>
          </a:p>
        </p:txBody>
      </p:sp>
      <p:sp>
        <p:nvSpPr>
          <p:cNvPr id="13" name="TextBox 12">
            <a:extLst>
              <a:ext uri="{FF2B5EF4-FFF2-40B4-BE49-F238E27FC236}">
                <a16:creationId xmlns:a16="http://schemas.microsoft.com/office/drawing/2014/main" id="{53CE3996-8DDA-C14C-9184-DB5C130A2E88}"/>
              </a:ext>
            </a:extLst>
          </p:cNvPr>
          <p:cNvSpPr txBox="1"/>
          <p:nvPr/>
        </p:nvSpPr>
        <p:spPr>
          <a:xfrm>
            <a:off x="4868561" y="5697991"/>
            <a:ext cx="3190745" cy="338554"/>
          </a:xfrm>
          <a:prstGeom prst="rect">
            <a:avLst/>
          </a:prstGeom>
          <a:noFill/>
        </p:spPr>
        <p:txBody>
          <a:bodyPr wrap="none" rtlCol="0">
            <a:spAutoFit/>
          </a:bodyPr>
          <a:lstStyle/>
          <a:p>
            <a:pPr defTabSz="342900">
              <a:defRPr/>
            </a:pPr>
            <a:r>
              <a:rPr lang="en-US" sz="1600" b="1" i="1" dirty="0">
                <a:solidFill>
                  <a:prstClr val="black"/>
                </a:solidFill>
                <a:latin typeface="Calibri"/>
              </a:rPr>
              <a:t>Securely destroy each TIP after use.</a:t>
            </a:r>
          </a:p>
        </p:txBody>
      </p:sp>
      <p:pic>
        <p:nvPicPr>
          <p:cNvPr id="3" name="Picture 2">
            <a:extLst>
              <a:ext uri="{FF2B5EF4-FFF2-40B4-BE49-F238E27FC236}">
                <a16:creationId xmlns:a16="http://schemas.microsoft.com/office/drawing/2014/main" id="{F6A53A11-E9FF-5B42-BB73-D6B5569E57A9}"/>
              </a:ext>
            </a:extLst>
          </p:cNvPr>
          <p:cNvPicPr>
            <a:picLocks noChangeAspect="1"/>
          </p:cNvPicPr>
          <p:nvPr/>
        </p:nvPicPr>
        <p:blipFill>
          <a:blip r:embed="rId3"/>
          <a:stretch>
            <a:fillRect/>
          </a:stretch>
        </p:blipFill>
        <p:spPr>
          <a:xfrm>
            <a:off x="3002955" y="3679867"/>
            <a:ext cx="7419038" cy="1810840"/>
          </a:xfrm>
          <a:prstGeom prst="rect">
            <a:avLst/>
          </a:prstGeom>
        </p:spPr>
      </p:pic>
    </p:spTree>
    <p:extLst>
      <p:ext uri="{BB962C8B-B14F-4D97-AF65-F5344CB8AC3E}">
        <p14:creationId xmlns:p14="http://schemas.microsoft.com/office/powerpoint/2010/main" val="33879051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5316C9-8A1B-C44C-A471-66FCE2DC8738}"/>
              </a:ext>
            </a:extLst>
          </p:cNvPr>
          <p:cNvSpPr>
            <a:spLocks noGrp="1"/>
          </p:cNvSpPr>
          <p:nvPr>
            <p:ph type="title"/>
          </p:nvPr>
        </p:nvSpPr>
        <p:spPr>
          <a:xfrm>
            <a:off x="2042970" y="217486"/>
            <a:ext cx="8229600" cy="1143000"/>
          </a:xfrm>
        </p:spPr>
        <p:txBody>
          <a:bodyPr/>
          <a:lstStyle/>
          <a:p>
            <a:r>
              <a:rPr lang="en-US" dirty="0"/>
              <a:t>Testing Progress</a:t>
            </a:r>
          </a:p>
        </p:txBody>
      </p:sp>
      <p:pic>
        <p:nvPicPr>
          <p:cNvPr id="4" name="Picture 3" descr="A screenshot of a cell phone&#10;&#10;Description automatically generated">
            <a:extLst>
              <a:ext uri="{FF2B5EF4-FFF2-40B4-BE49-F238E27FC236}">
                <a16:creationId xmlns:a16="http://schemas.microsoft.com/office/drawing/2014/main" id="{CA9AABAD-2509-8549-985E-14F48509DAAF}"/>
              </a:ext>
            </a:extLst>
          </p:cNvPr>
          <p:cNvPicPr>
            <a:picLocks noChangeAspect="1"/>
          </p:cNvPicPr>
          <p:nvPr/>
        </p:nvPicPr>
        <p:blipFill>
          <a:blip r:embed="rId3"/>
          <a:stretch>
            <a:fillRect/>
          </a:stretch>
        </p:blipFill>
        <p:spPr>
          <a:xfrm>
            <a:off x="2272204" y="2283985"/>
            <a:ext cx="9077325" cy="2042880"/>
          </a:xfrm>
          <a:prstGeom prst="rect">
            <a:avLst/>
          </a:prstGeom>
          <a:ln>
            <a:solidFill>
              <a:schemeClr val="tx1"/>
            </a:solidFill>
          </a:ln>
        </p:spPr>
      </p:pic>
    </p:spTree>
    <p:extLst>
      <p:ext uri="{BB962C8B-B14F-4D97-AF65-F5344CB8AC3E}">
        <p14:creationId xmlns:p14="http://schemas.microsoft.com/office/powerpoint/2010/main" val="2862844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1E5AE-CDC8-D24C-95B4-8984E2435414}"/>
              </a:ext>
            </a:extLst>
          </p:cNvPr>
          <p:cNvSpPr>
            <a:spLocks noGrp="1"/>
          </p:cNvSpPr>
          <p:nvPr>
            <p:ph type="title"/>
          </p:nvPr>
        </p:nvSpPr>
        <p:spPr/>
        <p:txBody>
          <a:bodyPr/>
          <a:lstStyle/>
          <a:p>
            <a:r>
              <a:rPr lang="en-US" dirty="0"/>
              <a:t>Spring Assessment Window</a:t>
            </a:r>
          </a:p>
        </p:txBody>
      </p:sp>
      <p:sp>
        <p:nvSpPr>
          <p:cNvPr id="4" name="TextBox 3">
            <a:extLst>
              <a:ext uri="{FF2B5EF4-FFF2-40B4-BE49-F238E27FC236}">
                <a16:creationId xmlns:a16="http://schemas.microsoft.com/office/drawing/2014/main" id="{30681776-4A5D-AD4E-A40C-B07ED550190D}"/>
              </a:ext>
            </a:extLst>
          </p:cNvPr>
          <p:cNvSpPr txBox="1"/>
          <p:nvPr/>
        </p:nvSpPr>
        <p:spPr>
          <a:xfrm>
            <a:off x="2457450" y="2485040"/>
            <a:ext cx="8667750" cy="1323439"/>
          </a:xfrm>
          <a:prstGeom prst="rect">
            <a:avLst/>
          </a:prstGeom>
          <a:noFill/>
        </p:spPr>
        <p:txBody>
          <a:bodyPr wrap="square" rtlCol="0">
            <a:spAutoFit/>
          </a:bodyPr>
          <a:lstStyle/>
          <a:p>
            <a:pPr algn="ctr"/>
            <a:r>
              <a:rPr lang="en-US" sz="4000" b="1" dirty="0">
                <a:solidFill>
                  <a:srgbClr val="FF0000"/>
                </a:solidFill>
              </a:rPr>
              <a:t>All testlets must be completed between March 8, 2021 and May 7, 2021.</a:t>
            </a:r>
          </a:p>
        </p:txBody>
      </p:sp>
    </p:spTree>
    <p:extLst>
      <p:ext uri="{BB962C8B-B14F-4D97-AF65-F5344CB8AC3E}">
        <p14:creationId xmlns:p14="http://schemas.microsoft.com/office/powerpoint/2010/main" val="1827113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Final Review: Topics Covered</a:t>
            </a:r>
          </a:p>
        </p:txBody>
      </p:sp>
      <p:graphicFrame>
        <p:nvGraphicFramePr>
          <p:cNvPr id="4" name="Content Placeholder 3">
            <a:extLst>
              <a:ext uri="{FF2B5EF4-FFF2-40B4-BE49-F238E27FC236}">
                <a16:creationId xmlns:a16="http://schemas.microsoft.com/office/drawing/2014/main" id="{1274A185-A473-7B40-B817-F364E1402019}"/>
              </a:ext>
            </a:extLst>
          </p:cNvPr>
          <p:cNvGraphicFramePr>
            <a:graphicFrameLocks noGrp="1"/>
          </p:cNvGraphicFramePr>
          <p:nvPr>
            <p:ph idx="1"/>
          </p:nvPr>
        </p:nvGraphicFramePr>
        <p:xfrm>
          <a:off x="2430365" y="1360486"/>
          <a:ext cx="898693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08531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AE07-8167-E546-A946-8E3319E9DC99}"/>
              </a:ext>
            </a:extLst>
          </p:cNvPr>
          <p:cNvSpPr>
            <a:spLocks noGrp="1"/>
          </p:cNvSpPr>
          <p:nvPr>
            <p:ph type="title"/>
          </p:nvPr>
        </p:nvSpPr>
        <p:spPr>
          <a:xfrm>
            <a:off x="982134" y="2882901"/>
            <a:ext cx="10363200" cy="1362075"/>
          </a:xfrm>
        </p:spPr>
        <p:txBody>
          <a:bodyPr/>
          <a:lstStyle/>
          <a:p>
            <a:pPr algn="ctr"/>
            <a:r>
              <a:rPr lang="en-US" dirty="0"/>
              <a:t>Thank you!</a:t>
            </a:r>
          </a:p>
        </p:txBody>
      </p:sp>
    </p:spTree>
    <p:extLst>
      <p:ext uri="{BB962C8B-B14F-4D97-AF65-F5344CB8AC3E}">
        <p14:creationId xmlns:p14="http://schemas.microsoft.com/office/powerpoint/2010/main" val="2108353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4DC5-5272-CA43-B3E1-95E08A88E3EB}"/>
              </a:ext>
            </a:extLst>
          </p:cNvPr>
          <p:cNvSpPr>
            <a:spLocks noGrp="1"/>
          </p:cNvSpPr>
          <p:nvPr>
            <p:ph type="title"/>
          </p:nvPr>
        </p:nvSpPr>
        <p:spPr/>
        <p:txBody>
          <a:bodyPr/>
          <a:lstStyle/>
          <a:p>
            <a:r>
              <a:rPr lang="en-US" dirty="0"/>
              <a:t>How Are They Like the Spring Assessment?</a:t>
            </a:r>
          </a:p>
        </p:txBody>
      </p:sp>
      <p:sp>
        <p:nvSpPr>
          <p:cNvPr id="6" name="Rectangle 5">
            <a:extLst>
              <a:ext uri="{FF2B5EF4-FFF2-40B4-BE49-F238E27FC236}">
                <a16:creationId xmlns:a16="http://schemas.microsoft.com/office/drawing/2014/main" id="{EE706B22-F8C6-E949-83B4-A2DC2B7E6BDA}"/>
              </a:ext>
            </a:extLst>
          </p:cNvPr>
          <p:cNvSpPr/>
          <p:nvPr/>
        </p:nvSpPr>
        <p:spPr>
          <a:xfrm>
            <a:off x="2457723" y="1895501"/>
            <a:ext cx="3673366" cy="30742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individual assessment</a:t>
            </a:r>
          </a:p>
        </p:txBody>
      </p:sp>
      <p:sp>
        <p:nvSpPr>
          <p:cNvPr id="7" name="Rectangle 6">
            <a:extLst>
              <a:ext uri="{FF2B5EF4-FFF2-40B4-BE49-F238E27FC236}">
                <a16:creationId xmlns:a16="http://schemas.microsoft.com/office/drawing/2014/main" id="{3595F944-1835-C740-BFF3-3AE4819CE9E6}"/>
              </a:ext>
            </a:extLst>
          </p:cNvPr>
          <p:cNvSpPr/>
          <p:nvPr/>
        </p:nvSpPr>
        <p:spPr>
          <a:xfrm>
            <a:off x="6619415" y="1865020"/>
            <a:ext cx="3673366" cy="30742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group assessment</a:t>
            </a:r>
          </a:p>
        </p:txBody>
      </p:sp>
      <p:pic>
        <p:nvPicPr>
          <p:cNvPr id="9" name="Graphic 8" descr="Badge Cross">
            <a:extLst>
              <a:ext uri="{FF2B5EF4-FFF2-40B4-BE49-F238E27FC236}">
                <a16:creationId xmlns:a16="http://schemas.microsoft.com/office/drawing/2014/main" id="{0FC7F127-CF96-BD44-9D7E-C4AFF0061D8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56331" y="1978572"/>
            <a:ext cx="914400" cy="914400"/>
          </a:xfrm>
          <a:prstGeom prst="rect">
            <a:avLst/>
          </a:prstGeom>
        </p:spPr>
      </p:pic>
      <p:pic>
        <p:nvPicPr>
          <p:cNvPr id="11" name="Graphic 10" descr="Checkbox Checked">
            <a:extLst>
              <a:ext uri="{FF2B5EF4-FFF2-40B4-BE49-F238E27FC236}">
                <a16:creationId xmlns:a16="http://schemas.microsoft.com/office/drawing/2014/main" id="{DD32AFD5-3AA8-C84C-BED0-49DBB8B183A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20814" y="1789386"/>
            <a:ext cx="1219200" cy="1219200"/>
          </a:xfrm>
          <a:prstGeom prst="rect">
            <a:avLst/>
          </a:prstGeom>
        </p:spPr>
      </p:pic>
    </p:spTree>
    <p:extLst>
      <p:ext uri="{BB962C8B-B14F-4D97-AF65-F5344CB8AC3E}">
        <p14:creationId xmlns:p14="http://schemas.microsoft.com/office/powerpoint/2010/main" val="362230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4B6B-41A1-4948-A8EF-379B290A7845}"/>
              </a:ext>
            </a:extLst>
          </p:cNvPr>
          <p:cNvSpPr>
            <a:spLocks noGrp="1"/>
          </p:cNvSpPr>
          <p:nvPr>
            <p:ph type="title"/>
          </p:nvPr>
        </p:nvSpPr>
        <p:spPr>
          <a:xfrm>
            <a:off x="599090" y="217486"/>
            <a:ext cx="11580521" cy="1143000"/>
          </a:xfrm>
        </p:spPr>
        <p:txBody>
          <a:bodyPr>
            <a:normAutofit fontScale="90000"/>
          </a:bodyPr>
          <a:lstStyle/>
          <a:p>
            <a:r>
              <a:rPr lang="en-US" dirty="0"/>
              <a:t>How Do They Differ From the Spring Assessment? </a:t>
            </a:r>
          </a:p>
        </p:txBody>
      </p:sp>
      <p:graphicFrame>
        <p:nvGraphicFramePr>
          <p:cNvPr id="4" name="Content Placeholder 3">
            <a:extLst>
              <a:ext uri="{FF2B5EF4-FFF2-40B4-BE49-F238E27FC236}">
                <a16:creationId xmlns:a16="http://schemas.microsoft.com/office/drawing/2014/main" id="{7C6EF683-D098-444D-94BC-6FD62AA975D5}"/>
              </a:ext>
            </a:extLst>
          </p:cNvPr>
          <p:cNvGraphicFramePr>
            <a:graphicFrameLocks noGrp="1"/>
          </p:cNvGraphicFramePr>
          <p:nvPr>
            <p:ph idx="1"/>
            <p:extLst>
              <p:ext uri="{D42A27DB-BD31-4B8C-83A1-F6EECF244321}">
                <p14:modId xmlns:p14="http://schemas.microsoft.com/office/powerpoint/2010/main" val="666950505"/>
              </p:ext>
            </p:extLst>
          </p:nvPr>
        </p:nvGraphicFramePr>
        <p:xfrm>
          <a:off x="2042555" y="1279561"/>
          <a:ext cx="9832770" cy="4503720"/>
        </p:xfrm>
        <a:graphic>
          <a:graphicData uri="http://schemas.openxmlformats.org/drawingml/2006/table">
            <a:tbl>
              <a:tblPr firstRow="1" bandRow="1">
                <a:tableStyleId>{5C22544A-7EE6-4342-B048-85BDC9FD1C3A}</a:tableStyleId>
              </a:tblPr>
              <a:tblGrid>
                <a:gridCol w="4916385">
                  <a:extLst>
                    <a:ext uri="{9D8B030D-6E8A-4147-A177-3AD203B41FA5}">
                      <a16:colId xmlns:a16="http://schemas.microsoft.com/office/drawing/2014/main" val="356885953"/>
                    </a:ext>
                  </a:extLst>
                </a:gridCol>
                <a:gridCol w="4916385">
                  <a:extLst>
                    <a:ext uri="{9D8B030D-6E8A-4147-A177-3AD203B41FA5}">
                      <a16:colId xmlns:a16="http://schemas.microsoft.com/office/drawing/2014/main" val="3004202297"/>
                    </a:ext>
                  </a:extLst>
                </a:gridCol>
              </a:tblGrid>
              <a:tr h="723003">
                <a:tc>
                  <a:txBody>
                    <a:bodyPr/>
                    <a:lstStyle/>
                    <a:p>
                      <a:r>
                        <a:rPr lang="en-US" sz="2400" dirty="0"/>
                        <a:t>Instructionally Embedded Testlets</a:t>
                      </a:r>
                    </a:p>
                  </a:txBody>
                  <a:tcPr/>
                </a:tc>
                <a:tc>
                  <a:txBody>
                    <a:bodyPr/>
                    <a:lstStyle/>
                    <a:p>
                      <a:r>
                        <a:rPr lang="en-US" sz="2400" dirty="0"/>
                        <a:t>Spring Testlets</a:t>
                      </a:r>
                    </a:p>
                  </a:txBody>
                  <a:tcPr/>
                </a:tc>
                <a:extLst>
                  <a:ext uri="{0D108BD9-81ED-4DB2-BD59-A6C34878D82A}">
                    <a16:rowId xmlns:a16="http://schemas.microsoft.com/office/drawing/2014/main" val="3104906319"/>
                  </a:ext>
                </a:extLst>
              </a:tr>
              <a:tr h="428486">
                <a:tc>
                  <a:txBody>
                    <a:bodyPr/>
                    <a:lstStyle/>
                    <a:p>
                      <a:r>
                        <a:rPr lang="en-US" sz="2000" dirty="0"/>
                        <a:t>optional </a:t>
                      </a:r>
                    </a:p>
                  </a:txBody>
                  <a:tcPr/>
                </a:tc>
                <a:tc>
                  <a:txBody>
                    <a:bodyPr/>
                    <a:lstStyle/>
                    <a:p>
                      <a:r>
                        <a:rPr lang="en-US" sz="2000" dirty="0"/>
                        <a:t>required</a:t>
                      </a:r>
                    </a:p>
                  </a:txBody>
                  <a:tcPr/>
                </a:tc>
                <a:extLst>
                  <a:ext uri="{0D108BD9-81ED-4DB2-BD59-A6C34878D82A}">
                    <a16:rowId xmlns:a16="http://schemas.microsoft.com/office/drawing/2014/main" val="1130996076"/>
                  </a:ext>
                </a:extLst>
              </a:tr>
              <a:tr h="1044338">
                <a:tc>
                  <a:txBody>
                    <a:bodyPr/>
                    <a:lstStyle/>
                    <a:p>
                      <a:r>
                        <a:rPr lang="en-US" sz="2000" dirty="0"/>
                        <a:t>no set number to complete </a:t>
                      </a:r>
                    </a:p>
                  </a:txBody>
                  <a:tcPr/>
                </a:tc>
                <a:tc>
                  <a:txBody>
                    <a:bodyPr/>
                    <a:lstStyle/>
                    <a:p>
                      <a:r>
                        <a:rPr lang="en-US" sz="2000" dirty="0"/>
                        <a:t>6-8 </a:t>
                      </a:r>
                      <a:r>
                        <a:rPr lang="en-US" sz="2000" dirty="0" err="1"/>
                        <a:t>testlets</a:t>
                      </a:r>
                      <a:r>
                        <a:rPr lang="en-US" sz="2000" dirty="0"/>
                        <a:t> to be completed for mathematics, 9 testlets for ELA and for science</a:t>
                      </a:r>
                    </a:p>
                  </a:txBody>
                  <a:tcPr/>
                </a:tc>
                <a:extLst>
                  <a:ext uri="{0D108BD9-81ED-4DB2-BD59-A6C34878D82A}">
                    <a16:rowId xmlns:a16="http://schemas.microsoft.com/office/drawing/2014/main" val="3800346334"/>
                  </a:ext>
                </a:extLst>
              </a:tr>
              <a:tr h="540552">
                <a:tc>
                  <a:txBody>
                    <a:bodyPr/>
                    <a:lstStyle/>
                    <a:p>
                      <a:r>
                        <a:rPr lang="en-US" sz="2000" dirty="0"/>
                        <a:t>do not impact end-of-year results</a:t>
                      </a:r>
                    </a:p>
                  </a:txBody>
                  <a:tcPr/>
                </a:tc>
                <a:tc>
                  <a:txBody>
                    <a:bodyPr/>
                    <a:lstStyle/>
                    <a:p>
                      <a:r>
                        <a:rPr lang="en-US" sz="2000" dirty="0"/>
                        <a:t>used to determine end-of-year results</a:t>
                      </a:r>
                    </a:p>
                  </a:txBody>
                  <a:tcPr/>
                </a:tc>
                <a:extLst>
                  <a:ext uri="{0D108BD9-81ED-4DB2-BD59-A6C34878D82A}">
                    <a16:rowId xmlns:a16="http://schemas.microsoft.com/office/drawing/2014/main" val="2209846362"/>
                  </a:ext>
                </a:extLst>
              </a:tr>
              <a:tr h="723003">
                <a:tc>
                  <a:txBody>
                    <a:bodyPr/>
                    <a:lstStyle/>
                    <a:p>
                      <a:r>
                        <a:rPr lang="en-US" sz="2000" dirty="0"/>
                        <a:t>can choose the Essential Elements and linkage levels to assess</a:t>
                      </a:r>
                    </a:p>
                  </a:txBody>
                  <a:tcPr/>
                </a:tc>
                <a:tc>
                  <a:txBody>
                    <a:bodyPr/>
                    <a:lstStyle/>
                    <a:p>
                      <a:r>
                        <a:rPr lang="en-US" sz="2000" dirty="0"/>
                        <a:t>system adaptively determines linkage levels for each testlet </a:t>
                      </a:r>
                    </a:p>
                  </a:txBody>
                  <a:tcPr/>
                </a:tc>
                <a:extLst>
                  <a:ext uri="{0D108BD9-81ED-4DB2-BD59-A6C34878D82A}">
                    <a16:rowId xmlns:a16="http://schemas.microsoft.com/office/drawing/2014/main" val="1310089607"/>
                  </a:ext>
                </a:extLst>
              </a:tr>
              <a:tr h="1044338">
                <a:tc>
                  <a:txBody>
                    <a:bodyPr/>
                    <a:lstStyle/>
                    <a:p>
                      <a:r>
                        <a:rPr lang="en-US" sz="2000" dirty="0"/>
                        <a:t>taken one at a time but more than one can be planned and queued for each subject</a:t>
                      </a:r>
                    </a:p>
                  </a:txBody>
                  <a:tcPr/>
                </a:tc>
                <a:tc>
                  <a:txBody>
                    <a:bodyPr/>
                    <a:lstStyle/>
                    <a:p>
                      <a:r>
                        <a:rPr lang="en-US" sz="2000" dirty="0"/>
                        <a:t>delivered one after another until all taken</a:t>
                      </a:r>
                    </a:p>
                  </a:txBody>
                  <a:tcPr/>
                </a:tc>
                <a:extLst>
                  <a:ext uri="{0D108BD9-81ED-4DB2-BD59-A6C34878D82A}">
                    <a16:rowId xmlns:a16="http://schemas.microsoft.com/office/drawing/2014/main" val="110772329"/>
                  </a:ext>
                </a:extLst>
              </a:tr>
            </a:tbl>
          </a:graphicData>
        </a:graphic>
      </p:graphicFrame>
    </p:spTree>
    <p:extLst>
      <p:ext uri="{BB962C8B-B14F-4D97-AF65-F5344CB8AC3E}">
        <p14:creationId xmlns:p14="http://schemas.microsoft.com/office/powerpoint/2010/main" val="247161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3ED1-C69A-CF47-A0DF-DD52174BF434}"/>
              </a:ext>
            </a:extLst>
          </p:cNvPr>
          <p:cNvSpPr>
            <a:spLocks noGrp="1"/>
          </p:cNvSpPr>
          <p:nvPr>
            <p:ph type="title"/>
          </p:nvPr>
        </p:nvSpPr>
        <p:spPr/>
        <p:txBody>
          <a:bodyPr>
            <a:normAutofit fontScale="90000"/>
          </a:bodyPr>
          <a:lstStyle/>
          <a:p>
            <a:r>
              <a:rPr lang="en-US" dirty="0"/>
              <a:t>How Do They Differ From Released Testlets?</a:t>
            </a:r>
          </a:p>
        </p:txBody>
      </p:sp>
      <p:graphicFrame>
        <p:nvGraphicFramePr>
          <p:cNvPr id="4" name="Content Placeholder 3">
            <a:extLst>
              <a:ext uri="{FF2B5EF4-FFF2-40B4-BE49-F238E27FC236}">
                <a16:creationId xmlns:a16="http://schemas.microsoft.com/office/drawing/2014/main" id="{07CA47C9-669C-7B49-9419-D516B4548B32}"/>
              </a:ext>
            </a:extLst>
          </p:cNvPr>
          <p:cNvGraphicFramePr>
            <a:graphicFrameLocks noGrp="1"/>
          </p:cNvGraphicFramePr>
          <p:nvPr>
            <p:ph idx="1"/>
            <p:extLst>
              <p:ext uri="{D42A27DB-BD31-4B8C-83A1-F6EECF244321}">
                <p14:modId xmlns:p14="http://schemas.microsoft.com/office/powerpoint/2010/main" val="3223164125"/>
              </p:ext>
            </p:extLst>
          </p:nvPr>
        </p:nvGraphicFramePr>
        <p:xfrm>
          <a:off x="1935163" y="1600200"/>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0F41C77-7072-EC4D-AF94-DC003A9BF33B}"/>
              </a:ext>
            </a:extLst>
          </p:cNvPr>
          <p:cNvSpPr txBox="1"/>
          <p:nvPr/>
        </p:nvSpPr>
        <p:spPr>
          <a:xfrm>
            <a:off x="3325091" y="1163782"/>
            <a:ext cx="7255823" cy="461665"/>
          </a:xfrm>
          <a:prstGeom prst="rect">
            <a:avLst/>
          </a:prstGeom>
          <a:noFill/>
        </p:spPr>
        <p:txBody>
          <a:bodyPr wrap="square" rtlCol="0">
            <a:spAutoFit/>
          </a:bodyPr>
          <a:lstStyle/>
          <a:p>
            <a:pPr algn="ctr"/>
            <a:r>
              <a:rPr lang="en-US" sz="2400" i="1" dirty="0"/>
              <a:t>Instructionally embedded assessments are…</a:t>
            </a:r>
          </a:p>
        </p:txBody>
      </p:sp>
    </p:spTree>
    <p:extLst>
      <p:ext uri="{BB962C8B-B14F-4D97-AF65-F5344CB8AC3E}">
        <p14:creationId xmlns:p14="http://schemas.microsoft.com/office/powerpoint/2010/main" val="77918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24B0-C7CE-A147-A715-1C76238B046C}"/>
              </a:ext>
            </a:extLst>
          </p:cNvPr>
          <p:cNvSpPr>
            <a:spLocks noGrp="1"/>
          </p:cNvSpPr>
          <p:nvPr>
            <p:ph type="title"/>
          </p:nvPr>
        </p:nvSpPr>
        <p:spPr/>
        <p:txBody>
          <a:bodyPr/>
          <a:lstStyle/>
          <a:p>
            <a:r>
              <a:rPr lang="en-US" dirty="0"/>
              <a:t>How Do They Benefit Teachers?</a:t>
            </a:r>
          </a:p>
        </p:txBody>
      </p:sp>
      <p:graphicFrame>
        <p:nvGraphicFramePr>
          <p:cNvPr id="4" name="Content Placeholder 3">
            <a:extLst>
              <a:ext uri="{FF2B5EF4-FFF2-40B4-BE49-F238E27FC236}">
                <a16:creationId xmlns:a16="http://schemas.microsoft.com/office/drawing/2014/main" id="{6A6302BB-39D3-D048-A166-E915F30EF7D2}"/>
              </a:ext>
            </a:extLst>
          </p:cNvPr>
          <p:cNvGraphicFramePr>
            <a:graphicFrameLocks noGrp="1"/>
          </p:cNvGraphicFramePr>
          <p:nvPr>
            <p:ph idx="1"/>
            <p:extLst>
              <p:ext uri="{D42A27DB-BD31-4B8C-83A1-F6EECF244321}">
                <p14:modId xmlns:p14="http://schemas.microsoft.com/office/powerpoint/2010/main" val="1594301711"/>
              </p:ext>
            </p:extLst>
          </p:nvPr>
        </p:nvGraphicFramePr>
        <p:xfrm>
          <a:off x="1935163" y="1493321"/>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EBFFA26-54DC-E847-85BD-57506F29C2C2}"/>
              </a:ext>
            </a:extLst>
          </p:cNvPr>
          <p:cNvSpPr txBox="1"/>
          <p:nvPr/>
        </p:nvSpPr>
        <p:spPr>
          <a:xfrm>
            <a:off x="3313216" y="1104407"/>
            <a:ext cx="7243947" cy="461665"/>
          </a:xfrm>
          <a:prstGeom prst="rect">
            <a:avLst/>
          </a:prstGeom>
          <a:noFill/>
        </p:spPr>
        <p:txBody>
          <a:bodyPr wrap="square" rtlCol="0">
            <a:spAutoFit/>
          </a:bodyPr>
          <a:lstStyle/>
          <a:p>
            <a:pPr algn="ctr"/>
            <a:r>
              <a:rPr lang="en-US" sz="2400" i="1" dirty="0"/>
              <a:t>Instructionally embedded assessments give teachers…</a:t>
            </a:r>
          </a:p>
        </p:txBody>
      </p:sp>
    </p:spTree>
    <p:extLst>
      <p:ext uri="{BB962C8B-B14F-4D97-AF65-F5344CB8AC3E}">
        <p14:creationId xmlns:p14="http://schemas.microsoft.com/office/powerpoint/2010/main" val="1573027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93BD1-9312-5E4E-A8D3-9A2367E32164}"/>
              </a:ext>
            </a:extLst>
          </p:cNvPr>
          <p:cNvSpPr>
            <a:spLocks noGrp="1"/>
          </p:cNvSpPr>
          <p:nvPr>
            <p:ph type="title"/>
          </p:nvPr>
        </p:nvSpPr>
        <p:spPr/>
        <p:txBody>
          <a:bodyPr/>
          <a:lstStyle/>
          <a:p>
            <a:r>
              <a:rPr lang="en-US" dirty="0"/>
              <a:t>How Do They Benefit Students?</a:t>
            </a:r>
          </a:p>
        </p:txBody>
      </p:sp>
      <p:graphicFrame>
        <p:nvGraphicFramePr>
          <p:cNvPr id="4" name="Content Placeholder 3">
            <a:extLst>
              <a:ext uri="{FF2B5EF4-FFF2-40B4-BE49-F238E27FC236}">
                <a16:creationId xmlns:a16="http://schemas.microsoft.com/office/drawing/2014/main" id="{10B5514A-FD88-0245-90EB-00B13EDBB9B6}"/>
              </a:ext>
            </a:extLst>
          </p:cNvPr>
          <p:cNvGraphicFramePr>
            <a:graphicFrameLocks noGrp="1"/>
          </p:cNvGraphicFramePr>
          <p:nvPr>
            <p:ph idx="1"/>
            <p:extLst>
              <p:ext uri="{D42A27DB-BD31-4B8C-83A1-F6EECF244321}">
                <p14:modId xmlns:p14="http://schemas.microsoft.com/office/powerpoint/2010/main" val="192314912"/>
              </p:ext>
            </p:extLst>
          </p:nvPr>
        </p:nvGraphicFramePr>
        <p:xfrm>
          <a:off x="1935163" y="1600200"/>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C7FA6C5-5044-964C-8A04-C046D13C1A57}"/>
              </a:ext>
            </a:extLst>
          </p:cNvPr>
          <p:cNvSpPr txBox="1"/>
          <p:nvPr/>
        </p:nvSpPr>
        <p:spPr>
          <a:xfrm>
            <a:off x="3111334" y="1175657"/>
            <a:ext cx="7623958" cy="461665"/>
          </a:xfrm>
          <a:prstGeom prst="rect">
            <a:avLst/>
          </a:prstGeom>
          <a:noFill/>
        </p:spPr>
        <p:txBody>
          <a:bodyPr wrap="square" rtlCol="0">
            <a:spAutoFit/>
          </a:bodyPr>
          <a:lstStyle/>
          <a:p>
            <a:pPr algn="ctr"/>
            <a:r>
              <a:rPr lang="en-US" sz="2400" i="1" dirty="0"/>
              <a:t>Instructionally embedded assessments can help students…</a:t>
            </a:r>
          </a:p>
        </p:txBody>
      </p:sp>
    </p:spTree>
    <p:extLst>
      <p:ext uri="{BB962C8B-B14F-4D97-AF65-F5344CB8AC3E}">
        <p14:creationId xmlns:p14="http://schemas.microsoft.com/office/powerpoint/2010/main" val="285004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E0A1-1DDC-7943-A1E2-F656671A8245}"/>
              </a:ext>
            </a:extLst>
          </p:cNvPr>
          <p:cNvSpPr>
            <a:spLocks noGrp="1"/>
          </p:cNvSpPr>
          <p:nvPr>
            <p:ph type="title"/>
          </p:nvPr>
        </p:nvSpPr>
        <p:spPr/>
        <p:txBody>
          <a:bodyPr/>
          <a:lstStyle/>
          <a:p>
            <a:r>
              <a:rPr lang="en-US" dirty="0"/>
              <a:t>Overview of The Process</a:t>
            </a:r>
          </a:p>
        </p:txBody>
      </p:sp>
      <p:graphicFrame>
        <p:nvGraphicFramePr>
          <p:cNvPr id="4" name="Content Placeholder 3">
            <a:extLst>
              <a:ext uri="{FF2B5EF4-FFF2-40B4-BE49-F238E27FC236}">
                <a16:creationId xmlns:a16="http://schemas.microsoft.com/office/drawing/2014/main" id="{E9119296-F016-1A4A-B460-6D3BAFA258DA}"/>
              </a:ext>
            </a:extLst>
          </p:cNvPr>
          <p:cNvGraphicFramePr>
            <a:graphicFrameLocks noGrp="1"/>
          </p:cNvGraphicFramePr>
          <p:nvPr>
            <p:ph idx="1"/>
            <p:extLst>
              <p:ext uri="{D42A27DB-BD31-4B8C-83A1-F6EECF244321}">
                <p14:modId xmlns:p14="http://schemas.microsoft.com/office/powerpoint/2010/main" val="443865232"/>
              </p:ext>
            </p:extLst>
          </p:nvPr>
        </p:nvGraphicFramePr>
        <p:xfrm>
          <a:off x="1935163" y="20780"/>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410435B-592B-934D-AC30-8A6056052D73}"/>
              </a:ext>
            </a:extLst>
          </p:cNvPr>
          <p:cNvSpPr txBox="1"/>
          <p:nvPr/>
        </p:nvSpPr>
        <p:spPr>
          <a:xfrm>
            <a:off x="9963397" y="2933207"/>
            <a:ext cx="2137559" cy="2246769"/>
          </a:xfrm>
          <a:prstGeom prst="rect">
            <a:avLst/>
          </a:prstGeom>
          <a:noFill/>
        </p:spPr>
        <p:txBody>
          <a:bodyPr wrap="square" rtlCol="0">
            <a:spAutoFit/>
          </a:bodyPr>
          <a:lstStyle/>
          <a:p>
            <a:r>
              <a:rPr lang="en-US" sz="1400" dirty="0"/>
              <a:t>• Each time the student completes a testlet in Student Portal, the teacher accesses the results in Educator Portal and makes a decision. </a:t>
            </a:r>
          </a:p>
          <a:p>
            <a:r>
              <a:rPr lang="en-US" sz="1400" dirty="0"/>
              <a:t> — Is more instruction needed?</a:t>
            </a:r>
          </a:p>
          <a:p>
            <a:r>
              <a:rPr lang="en-US" sz="1400" dirty="0"/>
              <a:t>— Should a different linkage level be chosen? </a:t>
            </a:r>
          </a:p>
        </p:txBody>
      </p:sp>
      <p:sp>
        <p:nvSpPr>
          <p:cNvPr id="6" name="TextBox 5">
            <a:extLst>
              <a:ext uri="{FF2B5EF4-FFF2-40B4-BE49-F238E27FC236}">
                <a16:creationId xmlns:a16="http://schemas.microsoft.com/office/drawing/2014/main" id="{55B705EF-4079-2D4A-AF5B-74E891E5A4A0}"/>
              </a:ext>
            </a:extLst>
          </p:cNvPr>
          <p:cNvSpPr txBox="1"/>
          <p:nvPr/>
        </p:nvSpPr>
        <p:spPr>
          <a:xfrm>
            <a:off x="1945574" y="2954977"/>
            <a:ext cx="1937657" cy="1600438"/>
          </a:xfrm>
          <a:prstGeom prst="rect">
            <a:avLst/>
          </a:prstGeom>
          <a:noFill/>
        </p:spPr>
        <p:txBody>
          <a:bodyPr wrap="square" rtlCol="0">
            <a:spAutoFit/>
          </a:bodyPr>
          <a:lstStyle/>
          <a:p>
            <a:r>
              <a:rPr lang="en-US" sz="1400" dirty="0"/>
              <a:t>• The teacher chooses one or more Essential Elements in the Instruction and Assessment Planner (tool inside Kite® Educator Portal).</a:t>
            </a:r>
          </a:p>
        </p:txBody>
      </p:sp>
      <p:sp>
        <p:nvSpPr>
          <p:cNvPr id="7" name="TextBox 6">
            <a:extLst>
              <a:ext uri="{FF2B5EF4-FFF2-40B4-BE49-F238E27FC236}">
                <a16:creationId xmlns:a16="http://schemas.microsoft.com/office/drawing/2014/main" id="{6FC0BEE7-1D8B-0540-9C74-8A57D7339674}"/>
              </a:ext>
            </a:extLst>
          </p:cNvPr>
          <p:cNvSpPr txBox="1"/>
          <p:nvPr/>
        </p:nvSpPr>
        <p:spPr>
          <a:xfrm>
            <a:off x="4615543" y="2905497"/>
            <a:ext cx="2137559" cy="1600438"/>
          </a:xfrm>
          <a:prstGeom prst="rect">
            <a:avLst/>
          </a:prstGeom>
          <a:noFill/>
        </p:spPr>
        <p:txBody>
          <a:bodyPr wrap="square" rtlCol="0">
            <a:spAutoFit/>
          </a:bodyPr>
          <a:lstStyle/>
          <a:p>
            <a:r>
              <a:rPr lang="en-US" sz="1400" dirty="0"/>
              <a:t>• The teacher uses the information provided in the Instruction and Assessment Planner and on the DLM website to plan and implement instruction.</a:t>
            </a:r>
          </a:p>
        </p:txBody>
      </p:sp>
      <p:sp>
        <p:nvSpPr>
          <p:cNvPr id="8" name="TextBox 7">
            <a:extLst>
              <a:ext uri="{FF2B5EF4-FFF2-40B4-BE49-F238E27FC236}">
                <a16:creationId xmlns:a16="http://schemas.microsoft.com/office/drawing/2014/main" id="{133F117D-165D-F149-A40B-0B5B253768C6}"/>
              </a:ext>
            </a:extLst>
          </p:cNvPr>
          <p:cNvSpPr txBox="1"/>
          <p:nvPr/>
        </p:nvSpPr>
        <p:spPr>
          <a:xfrm>
            <a:off x="7356763" y="2939144"/>
            <a:ext cx="2137559" cy="2462213"/>
          </a:xfrm>
          <a:prstGeom prst="rect">
            <a:avLst/>
          </a:prstGeom>
          <a:noFill/>
        </p:spPr>
        <p:txBody>
          <a:bodyPr wrap="square" rtlCol="0">
            <a:spAutoFit/>
          </a:bodyPr>
          <a:lstStyle/>
          <a:p>
            <a:r>
              <a:rPr lang="en-US" sz="1400" dirty="0"/>
              <a:t>• When the teacher determines adequate instruction has been provided, the teacher confirms the Essential Element assignment in the Instruction and Assessment Planner, which makes a testlet available for the student in Student Portal. </a:t>
            </a:r>
          </a:p>
        </p:txBody>
      </p:sp>
    </p:spTree>
    <p:extLst>
      <p:ext uri="{BB962C8B-B14F-4D97-AF65-F5344CB8AC3E}">
        <p14:creationId xmlns:p14="http://schemas.microsoft.com/office/powerpoint/2010/main" val="683771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CC24-D3CE-3841-A15C-090FAF9634C5}"/>
              </a:ext>
            </a:extLst>
          </p:cNvPr>
          <p:cNvSpPr>
            <a:spLocks noGrp="1"/>
          </p:cNvSpPr>
          <p:nvPr>
            <p:ph type="title"/>
          </p:nvPr>
        </p:nvSpPr>
        <p:spPr/>
        <p:txBody>
          <a:bodyPr/>
          <a:lstStyle/>
          <a:p>
            <a:r>
              <a:rPr lang="en-US" dirty="0"/>
              <a:t>Training Videos</a:t>
            </a:r>
          </a:p>
        </p:txBody>
      </p:sp>
      <p:pic>
        <p:nvPicPr>
          <p:cNvPr id="5" name="Picture 4" descr="A screenshot of a cell phone&#10;&#10;Description automatically generated">
            <a:extLst>
              <a:ext uri="{FF2B5EF4-FFF2-40B4-BE49-F238E27FC236}">
                <a16:creationId xmlns:a16="http://schemas.microsoft.com/office/drawing/2014/main" id="{C122AB86-00A6-994A-BD14-FECE20FBB298}"/>
              </a:ext>
            </a:extLst>
          </p:cNvPr>
          <p:cNvPicPr>
            <a:picLocks noChangeAspect="1"/>
          </p:cNvPicPr>
          <p:nvPr/>
        </p:nvPicPr>
        <p:blipFill>
          <a:blip r:embed="rId3"/>
          <a:stretch>
            <a:fillRect/>
          </a:stretch>
        </p:blipFill>
        <p:spPr>
          <a:xfrm>
            <a:off x="1958989" y="2113613"/>
            <a:ext cx="4701133" cy="2413416"/>
          </a:xfrm>
          <a:prstGeom prst="rect">
            <a:avLst/>
          </a:prstGeom>
          <a:ln>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97867B2C-D7FF-4C49-A245-EDB1BF7F7095}"/>
              </a:ext>
            </a:extLst>
          </p:cNvPr>
          <p:cNvPicPr>
            <a:picLocks noChangeAspect="1"/>
          </p:cNvPicPr>
          <p:nvPr/>
        </p:nvPicPr>
        <p:blipFill>
          <a:blip r:embed="rId4"/>
          <a:stretch>
            <a:fillRect/>
          </a:stretch>
        </p:blipFill>
        <p:spPr>
          <a:xfrm>
            <a:off x="6859930" y="2098621"/>
            <a:ext cx="5017379" cy="2412584"/>
          </a:xfrm>
          <a:prstGeom prst="rect">
            <a:avLst/>
          </a:prstGeom>
          <a:ln>
            <a:solidFill>
              <a:schemeClr val="tx1"/>
            </a:solidFill>
          </a:ln>
        </p:spPr>
      </p:pic>
      <p:sp>
        <p:nvSpPr>
          <p:cNvPr id="8" name="TextBox 7">
            <a:extLst>
              <a:ext uri="{FF2B5EF4-FFF2-40B4-BE49-F238E27FC236}">
                <a16:creationId xmlns:a16="http://schemas.microsoft.com/office/drawing/2014/main" id="{FEAC2046-1E26-5544-9927-C445D5E70272}"/>
              </a:ext>
            </a:extLst>
          </p:cNvPr>
          <p:cNvSpPr txBox="1"/>
          <p:nvPr/>
        </p:nvSpPr>
        <p:spPr>
          <a:xfrm>
            <a:off x="1993692" y="1379096"/>
            <a:ext cx="9863527" cy="646331"/>
          </a:xfrm>
          <a:prstGeom prst="rect">
            <a:avLst/>
          </a:prstGeom>
          <a:noFill/>
        </p:spPr>
        <p:txBody>
          <a:bodyPr wrap="square" rtlCol="0">
            <a:spAutoFit/>
          </a:bodyPr>
          <a:lstStyle/>
          <a:p>
            <a:r>
              <a:rPr lang="en-US" b="1" dirty="0"/>
              <a:t>DLM Website &gt; States tab &gt; Oklahoma &gt; Resources for Educators and District Staff Tab &gt; </a:t>
            </a:r>
            <a:r>
              <a:rPr lang="en-US" b="1" dirty="0">
                <a:hlinkClick r:id="rId5"/>
              </a:rPr>
              <a:t>Educator Resource Videos</a:t>
            </a:r>
            <a:endParaRPr lang="en-US" b="1" dirty="0"/>
          </a:p>
        </p:txBody>
      </p:sp>
    </p:spTree>
    <p:extLst>
      <p:ext uri="{BB962C8B-B14F-4D97-AF65-F5344CB8AC3E}">
        <p14:creationId xmlns:p14="http://schemas.microsoft.com/office/powerpoint/2010/main" val="200758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464E-9110-1945-B107-121E24DC3C90}"/>
              </a:ext>
            </a:extLst>
          </p:cNvPr>
          <p:cNvSpPr>
            <a:spLocks noGrp="1"/>
          </p:cNvSpPr>
          <p:nvPr>
            <p:ph type="title"/>
          </p:nvPr>
        </p:nvSpPr>
        <p:spPr/>
        <p:txBody>
          <a:bodyPr>
            <a:normAutofit fontScale="90000"/>
          </a:bodyPr>
          <a:lstStyle/>
          <a:p>
            <a:r>
              <a:rPr lang="en-US" dirty="0"/>
              <a:t>First Steps—Instructionally Embedded Window</a:t>
            </a:r>
          </a:p>
        </p:txBody>
      </p:sp>
      <p:graphicFrame>
        <p:nvGraphicFramePr>
          <p:cNvPr id="13" name="Content Placeholder 12">
            <a:extLst>
              <a:ext uri="{FF2B5EF4-FFF2-40B4-BE49-F238E27FC236}">
                <a16:creationId xmlns:a16="http://schemas.microsoft.com/office/drawing/2014/main" id="{3A37D1B3-D1AD-2444-8604-0E3E679A37BD}"/>
              </a:ext>
            </a:extLst>
          </p:cNvPr>
          <p:cNvGraphicFramePr>
            <a:graphicFrameLocks noGrp="1"/>
          </p:cNvGraphicFramePr>
          <p:nvPr>
            <p:ph idx="1"/>
            <p:extLst>
              <p:ext uri="{D42A27DB-BD31-4B8C-83A1-F6EECF244321}">
                <p14:modId xmlns:p14="http://schemas.microsoft.com/office/powerpoint/2010/main" val="432775421"/>
              </p:ext>
            </p:extLst>
          </p:nvPr>
        </p:nvGraphicFramePr>
        <p:xfrm>
          <a:off x="1935163" y="1861457"/>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F7045310-64AA-A442-9DF0-50E58F7DDBA5}"/>
              </a:ext>
            </a:extLst>
          </p:cNvPr>
          <p:cNvSpPr txBox="1"/>
          <p:nvPr/>
        </p:nvSpPr>
        <p:spPr>
          <a:xfrm>
            <a:off x="10193867" y="4270057"/>
            <a:ext cx="1785408" cy="1815882"/>
          </a:xfrm>
          <a:prstGeom prst="rect">
            <a:avLst/>
          </a:prstGeom>
          <a:noFill/>
        </p:spPr>
        <p:txBody>
          <a:bodyPr wrap="square" rtlCol="0">
            <a:spAutoFit/>
          </a:bodyPr>
          <a:lstStyle/>
          <a:p>
            <a:r>
              <a:rPr lang="en-US" sz="1600" i="1" dirty="0"/>
              <a:t>*First Contact survey can be accessed directly in the Instruction and Assessment Planner OR in the student’s record.</a:t>
            </a:r>
          </a:p>
        </p:txBody>
      </p:sp>
      <p:sp>
        <p:nvSpPr>
          <p:cNvPr id="15" name="TextBox 14">
            <a:extLst>
              <a:ext uri="{FF2B5EF4-FFF2-40B4-BE49-F238E27FC236}">
                <a16:creationId xmlns:a16="http://schemas.microsoft.com/office/drawing/2014/main" id="{79AE43A3-42E4-CD4B-8F33-44DA4A084E68}"/>
              </a:ext>
            </a:extLst>
          </p:cNvPr>
          <p:cNvSpPr txBox="1"/>
          <p:nvPr/>
        </p:nvSpPr>
        <p:spPr>
          <a:xfrm>
            <a:off x="1959428" y="1650669"/>
            <a:ext cx="9963397" cy="369332"/>
          </a:xfrm>
          <a:prstGeom prst="rect">
            <a:avLst/>
          </a:prstGeom>
          <a:noFill/>
        </p:spPr>
        <p:txBody>
          <a:bodyPr wrap="square" rtlCol="0">
            <a:spAutoFit/>
          </a:bodyPr>
          <a:lstStyle/>
          <a:p>
            <a:r>
              <a:rPr lang="en-US" i="1" dirty="0"/>
              <a:t>Note: These steps are not repeated for the spring assessment window.</a:t>
            </a:r>
          </a:p>
        </p:txBody>
      </p:sp>
      <p:sp>
        <p:nvSpPr>
          <p:cNvPr id="16" name="TextBox 15">
            <a:extLst>
              <a:ext uri="{FF2B5EF4-FFF2-40B4-BE49-F238E27FC236}">
                <a16:creationId xmlns:a16="http://schemas.microsoft.com/office/drawing/2014/main" id="{F52C00C8-C474-3B4F-B5C4-E581B0551680}"/>
              </a:ext>
            </a:extLst>
          </p:cNvPr>
          <p:cNvSpPr txBox="1"/>
          <p:nvPr/>
        </p:nvSpPr>
        <p:spPr>
          <a:xfrm>
            <a:off x="4944532" y="1083953"/>
            <a:ext cx="3046411" cy="369332"/>
          </a:xfrm>
          <a:prstGeom prst="rect">
            <a:avLst/>
          </a:prstGeom>
          <a:noFill/>
        </p:spPr>
        <p:txBody>
          <a:bodyPr wrap="none" rtlCol="0">
            <a:spAutoFit/>
          </a:bodyPr>
          <a:lstStyle/>
          <a:p>
            <a:r>
              <a:rPr lang="en-US" i="1" dirty="0">
                <a:solidFill>
                  <a:srgbClr val="002060"/>
                </a:solidFill>
              </a:rPr>
              <a:t>Sept 14, 2020 — Feb. 24, 2021</a:t>
            </a:r>
          </a:p>
        </p:txBody>
      </p:sp>
    </p:spTree>
    <p:extLst>
      <p:ext uri="{BB962C8B-B14F-4D97-AF65-F5344CB8AC3E}">
        <p14:creationId xmlns:p14="http://schemas.microsoft.com/office/powerpoint/2010/main" val="4070366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14A-59C6-294F-8F29-4394C89D3BCE}"/>
              </a:ext>
            </a:extLst>
          </p:cNvPr>
          <p:cNvSpPr>
            <a:spLocks noGrp="1"/>
          </p:cNvSpPr>
          <p:nvPr>
            <p:ph type="title"/>
          </p:nvPr>
        </p:nvSpPr>
        <p:spPr>
          <a:xfrm>
            <a:off x="1206811" y="217486"/>
            <a:ext cx="10972800" cy="1143000"/>
          </a:xfrm>
        </p:spPr>
        <p:txBody>
          <a:bodyPr anchor="ctr">
            <a:normAutofit/>
          </a:bodyPr>
          <a:lstStyle/>
          <a:p>
            <a:r>
              <a:rPr lang="en-US" dirty="0"/>
              <a:t>First Contact Survey</a:t>
            </a:r>
          </a:p>
        </p:txBody>
      </p:sp>
      <p:graphicFrame>
        <p:nvGraphicFramePr>
          <p:cNvPr id="5" name="Content Placeholder 2">
            <a:extLst>
              <a:ext uri="{FF2B5EF4-FFF2-40B4-BE49-F238E27FC236}">
                <a16:creationId xmlns:a16="http://schemas.microsoft.com/office/drawing/2014/main" id="{972AAE90-5028-49B4-B6CE-0D88410C9BC2}"/>
              </a:ext>
            </a:extLst>
          </p:cNvPr>
          <p:cNvGraphicFramePr>
            <a:graphicFrameLocks noGrp="1"/>
          </p:cNvGraphicFramePr>
          <p:nvPr>
            <p:ph idx="1"/>
            <p:extLst>
              <p:ext uri="{D42A27DB-BD31-4B8C-83A1-F6EECF244321}">
                <p14:modId xmlns:p14="http://schemas.microsoft.com/office/powerpoint/2010/main" val="3599533080"/>
              </p:ext>
            </p:extLst>
          </p:nvPr>
        </p:nvGraphicFramePr>
        <p:xfrm>
          <a:off x="1967719" y="1045030"/>
          <a:ext cx="1004441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99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Topics Covered</a:t>
            </a:r>
          </a:p>
        </p:txBody>
      </p:sp>
      <p:graphicFrame>
        <p:nvGraphicFramePr>
          <p:cNvPr id="4" name="Content Placeholder 3">
            <a:extLst>
              <a:ext uri="{FF2B5EF4-FFF2-40B4-BE49-F238E27FC236}">
                <a16:creationId xmlns:a16="http://schemas.microsoft.com/office/drawing/2014/main" id="{1274A185-A473-7B40-B817-F364E1402019}"/>
              </a:ext>
            </a:extLst>
          </p:cNvPr>
          <p:cNvGraphicFramePr>
            <a:graphicFrameLocks noGrp="1"/>
          </p:cNvGraphicFramePr>
          <p:nvPr>
            <p:ph idx="1"/>
            <p:extLst>
              <p:ext uri="{D42A27DB-BD31-4B8C-83A1-F6EECF244321}">
                <p14:modId xmlns:p14="http://schemas.microsoft.com/office/powerpoint/2010/main" val="1487344487"/>
              </p:ext>
            </p:extLst>
          </p:nvPr>
        </p:nvGraphicFramePr>
        <p:xfrm>
          <a:off x="2430365" y="1360486"/>
          <a:ext cx="898693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5123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2C68-3627-E546-8147-032DB3FAEDCF}"/>
              </a:ext>
            </a:extLst>
          </p:cNvPr>
          <p:cNvSpPr>
            <a:spLocks noGrp="1"/>
          </p:cNvSpPr>
          <p:nvPr>
            <p:ph type="title"/>
          </p:nvPr>
        </p:nvSpPr>
        <p:spPr/>
        <p:txBody>
          <a:bodyPr/>
          <a:lstStyle/>
          <a:p>
            <a:r>
              <a:rPr lang="en-US" dirty="0"/>
              <a:t>First Contact Survey</a:t>
            </a:r>
          </a:p>
        </p:txBody>
      </p:sp>
      <p:graphicFrame>
        <p:nvGraphicFramePr>
          <p:cNvPr id="4" name="Diagram 3">
            <a:extLst>
              <a:ext uri="{FF2B5EF4-FFF2-40B4-BE49-F238E27FC236}">
                <a16:creationId xmlns:a16="http://schemas.microsoft.com/office/drawing/2014/main" id="{9F2A9FC3-3298-6E42-830A-D17637F6F0E9}"/>
              </a:ext>
            </a:extLst>
          </p:cNvPr>
          <p:cNvGraphicFramePr/>
          <p:nvPr>
            <p:extLst>
              <p:ext uri="{D42A27DB-BD31-4B8C-83A1-F6EECF244321}">
                <p14:modId xmlns:p14="http://schemas.microsoft.com/office/powerpoint/2010/main" val="1505355342"/>
              </p:ext>
            </p:extLst>
          </p:nvPr>
        </p:nvGraphicFramePr>
        <p:xfrm>
          <a:off x="2031999" y="1191986"/>
          <a:ext cx="9887857" cy="4946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892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D405-F6BD-EB4A-9224-B51E232B73C7}"/>
              </a:ext>
            </a:extLst>
          </p:cNvPr>
          <p:cNvSpPr>
            <a:spLocks noGrp="1"/>
          </p:cNvSpPr>
          <p:nvPr>
            <p:ph type="title"/>
          </p:nvPr>
        </p:nvSpPr>
        <p:spPr>
          <a:xfrm>
            <a:off x="1188629" y="274638"/>
            <a:ext cx="10972800" cy="1143000"/>
          </a:xfrm>
        </p:spPr>
        <p:txBody>
          <a:bodyPr anchor="ctr">
            <a:normAutofit/>
          </a:bodyPr>
          <a:lstStyle/>
          <a:p>
            <a:r>
              <a:rPr lang="en-US" dirty="0"/>
              <a:t>First Contact Survey</a:t>
            </a:r>
          </a:p>
        </p:txBody>
      </p:sp>
      <p:graphicFrame>
        <p:nvGraphicFramePr>
          <p:cNvPr id="5" name="Content Placeholder 2">
            <a:extLst>
              <a:ext uri="{FF2B5EF4-FFF2-40B4-BE49-F238E27FC236}">
                <a16:creationId xmlns:a16="http://schemas.microsoft.com/office/drawing/2014/main" id="{A7DBABAD-7D40-4EE8-A531-077CB1D0B49F}"/>
              </a:ext>
            </a:extLst>
          </p:cNvPr>
          <p:cNvGraphicFramePr>
            <a:graphicFrameLocks noGrp="1"/>
          </p:cNvGraphicFramePr>
          <p:nvPr>
            <p:ph sz="half" idx="2"/>
            <p:extLst>
              <p:ext uri="{D42A27DB-BD31-4B8C-83A1-F6EECF244321}">
                <p14:modId xmlns:p14="http://schemas.microsoft.com/office/powerpoint/2010/main" val="619393277"/>
              </p:ext>
            </p:extLst>
          </p:nvPr>
        </p:nvGraphicFramePr>
        <p:xfrm>
          <a:off x="2081048" y="1584435"/>
          <a:ext cx="9727734" cy="3618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FE0347A-E45C-324D-877F-C5E2798BACFB}"/>
              </a:ext>
            </a:extLst>
          </p:cNvPr>
          <p:cNvSpPr txBox="1"/>
          <p:nvPr/>
        </p:nvSpPr>
        <p:spPr>
          <a:xfrm>
            <a:off x="2794439" y="5362903"/>
            <a:ext cx="8135007" cy="646331"/>
          </a:xfrm>
          <a:prstGeom prst="rect">
            <a:avLst/>
          </a:prstGeom>
          <a:noFill/>
        </p:spPr>
        <p:txBody>
          <a:bodyPr wrap="square" rtlCol="0">
            <a:spAutoFit/>
          </a:bodyPr>
          <a:lstStyle/>
          <a:p>
            <a:r>
              <a:rPr lang="en-US" i="1" dirty="0"/>
              <a:t>Note: Results from any instructionally embedded assessments taken do not affect the system’s assignment of a student’s first testlet for the spring assessment window.</a:t>
            </a:r>
          </a:p>
        </p:txBody>
      </p:sp>
    </p:spTree>
    <p:extLst>
      <p:ext uri="{BB962C8B-B14F-4D97-AF65-F5344CB8AC3E}">
        <p14:creationId xmlns:p14="http://schemas.microsoft.com/office/powerpoint/2010/main" val="2128910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8048-F41C-8640-BB30-2A99AF383D19}"/>
              </a:ext>
            </a:extLst>
          </p:cNvPr>
          <p:cNvSpPr>
            <a:spLocks noGrp="1"/>
          </p:cNvSpPr>
          <p:nvPr>
            <p:ph type="title"/>
          </p:nvPr>
        </p:nvSpPr>
        <p:spPr/>
        <p:txBody>
          <a:bodyPr/>
          <a:lstStyle/>
          <a:p>
            <a:r>
              <a:rPr lang="en-US" dirty="0"/>
              <a:t>First Contact Survey</a:t>
            </a:r>
          </a:p>
        </p:txBody>
      </p:sp>
      <p:pic>
        <p:nvPicPr>
          <p:cNvPr id="5" name="Picture 4" descr="A screenshot of a cell phone&#10;&#10;Description automatically generated">
            <a:extLst>
              <a:ext uri="{FF2B5EF4-FFF2-40B4-BE49-F238E27FC236}">
                <a16:creationId xmlns:a16="http://schemas.microsoft.com/office/drawing/2014/main" id="{841C30AF-404D-EB48-ADC7-E9A65906484F}"/>
              </a:ext>
            </a:extLst>
          </p:cNvPr>
          <p:cNvPicPr>
            <a:picLocks noChangeAspect="1"/>
          </p:cNvPicPr>
          <p:nvPr/>
        </p:nvPicPr>
        <p:blipFill>
          <a:blip r:embed="rId3"/>
          <a:stretch>
            <a:fillRect/>
          </a:stretch>
        </p:blipFill>
        <p:spPr>
          <a:xfrm>
            <a:off x="2764971" y="1687286"/>
            <a:ext cx="7995557" cy="3299754"/>
          </a:xfrm>
          <a:prstGeom prst="rect">
            <a:avLst/>
          </a:prstGeom>
          <a:ln>
            <a:solidFill>
              <a:schemeClr val="tx1"/>
            </a:solidFill>
          </a:ln>
        </p:spPr>
      </p:pic>
      <p:sp>
        <p:nvSpPr>
          <p:cNvPr id="6" name="TextBox 5">
            <a:extLst>
              <a:ext uri="{FF2B5EF4-FFF2-40B4-BE49-F238E27FC236}">
                <a16:creationId xmlns:a16="http://schemas.microsoft.com/office/drawing/2014/main" id="{6574A1D2-A552-7D4C-98A7-1857D7EAA5ED}"/>
              </a:ext>
            </a:extLst>
          </p:cNvPr>
          <p:cNvSpPr txBox="1"/>
          <p:nvPr/>
        </p:nvSpPr>
        <p:spPr>
          <a:xfrm>
            <a:off x="3445329" y="5290456"/>
            <a:ext cx="6547757" cy="369332"/>
          </a:xfrm>
          <a:prstGeom prst="rect">
            <a:avLst/>
          </a:prstGeom>
          <a:noFill/>
        </p:spPr>
        <p:txBody>
          <a:bodyPr wrap="square" rtlCol="0">
            <a:spAutoFit/>
          </a:bodyPr>
          <a:lstStyle/>
          <a:p>
            <a:pPr algn="ctr"/>
            <a:r>
              <a:rPr lang="en-US" b="1" i="1" dirty="0"/>
              <a:t>Excerpt from the </a:t>
            </a:r>
            <a:r>
              <a:rPr lang="en-US" b="1" i="1" cap="small" dirty="0"/>
              <a:t>Test Administration Manual </a:t>
            </a:r>
            <a:r>
              <a:rPr lang="en-US" b="1" i="1" dirty="0"/>
              <a:t>table of contents</a:t>
            </a:r>
          </a:p>
        </p:txBody>
      </p:sp>
    </p:spTree>
    <p:extLst>
      <p:ext uri="{BB962C8B-B14F-4D97-AF65-F5344CB8AC3E}">
        <p14:creationId xmlns:p14="http://schemas.microsoft.com/office/powerpoint/2010/main" val="172757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E141-4628-0445-BD54-90618C048E5C}"/>
              </a:ext>
            </a:extLst>
          </p:cNvPr>
          <p:cNvSpPr>
            <a:spLocks noGrp="1"/>
          </p:cNvSpPr>
          <p:nvPr>
            <p:ph type="title"/>
          </p:nvPr>
        </p:nvSpPr>
        <p:spPr>
          <a:xfrm>
            <a:off x="963084" y="4406901"/>
            <a:ext cx="11228916" cy="1362075"/>
          </a:xfrm>
        </p:spPr>
        <p:txBody>
          <a:bodyPr/>
          <a:lstStyle/>
          <a:p>
            <a:r>
              <a:rPr lang="en-US" dirty="0"/>
              <a:t>The instruction and assessment planner</a:t>
            </a:r>
          </a:p>
        </p:txBody>
      </p:sp>
    </p:spTree>
    <p:extLst>
      <p:ext uri="{BB962C8B-B14F-4D97-AF65-F5344CB8AC3E}">
        <p14:creationId xmlns:p14="http://schemas.microsoft.com/office/powerpoint/2010/main" val="2282887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p:txBody>
          <a:bodyPr/>
          <a:lstStyle/>
          <a:p>
            <a:r>
              <a:rPr lang="en-US" dirty="0"/>
              <a:t>Instruction and Assessment Planner</a:t>
            </a:r>
          </a:p>
        </p:txBody>
      </p:sp>
      <p:pic>
        <p:nvPicPr>
          <p:cNvPr id="7" name="Picture 6" descr="A screenshot of a cell phone&#10;&#10;Description automatically generated">
            <a:extLst>
              <a:ext uri="{FF2B5EF4-FFF2-40B4-BE49-F238E27FC236}">
                <a16:creationId xmlns:a16="http://schemas.microsoft.com/office/drawing/2014/main" id="{9A1071BE-6832-3C45-91AF-1DD0F989FBC1}"/>
              </a:ext>
            </a:extLst>
          </p:cNvPr>
          <p:cNvPicPr>
            <a:picLocks noChangeAspect="1"/>
          </p:cNvPicPr>
          <p:nvPr/>
        </p:nvPicPr>
        <p:blipFill>
          <a:blip r:embed="rId3"/>
          <a:stretch>
            <a:fillRect/>
          </a:stretch>
        </p:blipFill>
        <p:spPr>
          <a:xfrm>
            <a:off x="2974333" y="1187531"/>
            <a:ext cx="7192796" cy="4815443"/>
          </a:xfrm>
          <a:prstGeom prst="rect">
            <a:avLst/>
          </a:prstGeom>
        </p:spPr>
      </p:pic>
      <p:sp>
        <p:nvSpPr>
          <p:cNvPr id="8" name="TextBox 7">
            <a:extLst>
              <a:ext uri="{FF2B5EF4-FFF2-40B4-BE49-F238E27FC236}">
                <a16:creationId xmlns:a16="http://schemas.microsoft.com/office/drawing/2014/main" id="{439C655C-93DB-A646-A35B-16CEC839B1FD}"/>
              </a:ext>
            </a:extLst>
          </p:cNvPr>
          <p:cNvSpPr txBox="1"/>
          <p:nvPr/>
        </p:nvSpPr>
        <p:spPr>
          <a:xfrm>
            <a:off x="10117776" y="1828799"/>
            <a:ext cx="1603169" cy="2862322"/>
          </a:xfrm>
          <a:prstGeom prst="rect">
            <a:avLst/>
          </a:prstGeom>
          <a:noFill/>
        </p:spPr>
        <p:txBody>
          <a:bodyPr wrap="square" rtlCol="0">
            <a:spAutoFit/>
          </a:bodyPr>
          <a:lstStyle/>
          <a:p>
            <a:r>
              <a:rPr lang="en-US" i="1" dirty="0"/>
              <a:t>Note: The Instruction and Assessment Planner is only available during the instructionally embedded assessments window. </a:t>
            </a:r>
          </a:p>
        </p:txBody>
      </p:sp>
      <p:sp>
        <p:nvSpPr>
          <p:cNvPr id="5" name="TextBox 4">
            <a:extLst>
              <a:ext uri="{FF2B5EF4-FFF2-40B4-BE49-F238E27FC236}">
                <a16:creationId xmlns:a16="http://schemas.microsoft.com/office/drawing/2014/main" id="{3859447A-4DCE-7042-AA32-DFB55C64CE86}"/>
              </a:ext>
            </a:extLst>
          </p:cNvPr>
          <p:cNvSpPr txBox="1"/>
          <p:nvPr/>
        </p:nvSpPr>
        <p:spPr>
          <a:xfrm>
            <a:off x="10092267" y="4707467"/>
            <a:ext cx="1890390" cy="646331"/>
          </a:xfrm>
          <a:prstGeom prst="rect">
            <a:avLst/>
          </a:prstGeom>
          <a:noFill/>
        </p:spPr>
        <p:txBody>
          <a:bodyPr wrap="square" rtlCol="0">
            <a:spAutoFit/>
          </a:bodyPr>
          <a:lstStyle/>
          <a:p>
            <a:r>
              <a:rPr lang="en-US" i="1" dirty="0">
                <a:solidFill>
                  <a:srgbClr val="FF0000"/>
                </a:solidFill>
              </a:rPr>
              <a:t>Sept 14, 2020 — Feb. 24, 2021</a:t>
            </a:r>
          </a:p>
        </p:txBody>
      </p:sp>
    </p:spTree>
    <p:extLst>
      <p:ext uri="{BB962C8B-B14F-4D97-AF65-F5344CB8AC3E}">
        <p14:creationId xmlns:p14="http://schemas.microsoft.com/office/powerpoint/2010/main" val="570025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FBE1A5-6472-044E-890B-8ED539D60DAF}"/>
              </a:ext>
            </a:extLst>
          </p:cNvPr>
          <p:cNvSpPr txBox="1"/>
          <p:nvPr/>
        </p:nvSpPr>
        <p:spPr>
          <a:xfrm>
            <a:off x="9433929" y="2943923"/>
            <a:ext cx="2665141" cy="923330"/>
          </a:xfrm>
          <a:prstGeom prst="rect">
            <a:avLst/>
          </a:prstGeom>
          <a:noFill/>
        </p:spPr>
        <p:txBody>
          <a:bodyPr wrap="square" rtlCol="0">
            <a:spAutoFit/>
          </a:bodyPr>
          <a:lstStyle/>
          <a:p>
            <a:r>
              <a:rPr lang="en-US" i="1" dirty="0"/>
              <a:t>inside the Instruction and Assessment Planner in Educator Portal</a:t>
            </a:r>
          </a:p>
        </p:txBody>
      </p:sp>
      <p:pic>
        <p:nvPicPr>
          <p:cNvPr id="15" name="Picture 14" descr="A screenshot of a cell phone&#10;&#10;Description automatically generated">
            <a:extLst>
              <a:ext uri="{FF2B5EF4-FFF2-40B4-BE49-F238E27FC236}">
                <a16:creationId xmlns:a16="http://schemas.microsoft.com/office/drawing/2014/main" id="{19C737FD-1964-FF45-8A4E-0C2E77564CBA}"/>
              </a:ext>
            </a:extLst>
          </p:cNvPr>
          <p:cNvPicPr>
            <a:picLocks noChangeAspect="1"/>
          </p:cNvPicPr>
          <p:nvPr/>
        </p:nvPicPr>
        <p:blipFill>
          <a:blip r:embed="rId3"/>
          <a:stretch>
            <a:fillRect/>
          </a:stretch>
        </p:blipFill>
        <p:spPr>
          <a:xfrm>
            <a:off x="2073164" y="423334"/>
            <a:ext cx="7393042" cy="5810198"/>
          </a:xfrm>
          <a:prstGeom prst="rect">
            <a:avLst/>
          </a:prstGeom>
        </p:spPr>
      </p:pic>
    </p:spTree>
    <p:extLst>
      <p:ext uri="{BB962C8B-B14F-4D97-AF65-F5344CB8AC3E}">
        <p14:creationId xmlns:p14="http://schemas.microsoft.com/office/powerpoint/2010/main" val="103274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7E0C85-0D58-9B4F-A26B-867A513D697F}"/>
              </a:ext>
            </a:extLst>
          </p:cNvPr>
          <p:cNvSpPr txBox="1"/>
          <p:nvPr/>
        </p:nvSpPr>
        <p:spPr>
          <a:xfrm>
            <a:off x="2167467" y="5998709"/>
            <a:ext cx="8077199" cy="369332"/>
          </a:xfrm>
          <a:prstGeom prst="rect">
            <a:avLst/>
          </a:prstGeom>
          <a:noFill/>
        </p:spPr>
        <p:txBody>
          <a:bodyPr wrap="square" rtlCol="0">
            <a:spAutoFit/>
          </a:bodyPr>
          <a:lstStyle/>
          <a:p>
            <a:pPr algn="ctr" defTabSz="342900">
              <a:defRPr/>
            </a:pPr>
            <a:r>
              <a:rPr lang="en-US" b="1" i="1" dirty="0">
                <a:solidFill>
                  <a:prstClr val="black"/>
                </a:solidFill>
                <a:latin typeface="Calibri"/>
              </a:rPr>
              <a:t>other location if not completed in the Instruction and Assessment Planner</a:t>
            </a:r>
          </a:p>
        </p:txBody>
      </p:sp>
      <p:sp>
        <p:nvSpPr>
          <p:cNvPr id="5" name="TextBox 4">
            <a:extLst>
              <a:ext uri="{FF2B5EF4-FFF2-40B4-BE49-F238E27FC236}">
                <a16:creationId xmlns:a16="http://schemas.microsoft.com/office/drawing/2014/main" id="{527A2A4D-7933-C74D-9C41-C466F367A8AC}"/>
              </a:ext>
            </a:extLst>
          </p:cNvPr>
          <p:cNvSpPr txBox="1"/>
          <p:nvPr/>
        </p:nvSpPr>
        <p:spPr>
          <a:xfrm>
            <a:off x="10221686" y="2943923"/>
            <a:ext cx="1877384" cy="923330"/>
          </a:xfrm>
          <a:prstGeom prst="rect">
            <a:avLst/>
          </a:prstGeom>
          <a:noFill/>
        </p:spPr>
        <p:txBody>
          <a:bodyPr wrap="square" rtlCol="0">
            <a:spAutoFit/>
          </a:bodyPr>
          <a:lstStyle/>
          <a:p>
            <a:r>
              <a:rPr lang="en-US" i="1" dirty="0"/>
              <a:t>inside the student’s record in Educator Portal</a:t>
            </a:r>
          </a:p>
        </p:txBody>
      </p:sp>
      <p:pic>
        <p:nvPicPr>
          <p:cNvPr id="3" name="Picture 2" descr="A screenshot of a cell phone&#10;&#10;Description automatically generated">
            <a:extLst>
              <a:ext uri="{FF2B5EF4-FFF2-40B4-BE49-F238E27FC236}">
                <a16:creationId xmlns:a16="http://schemas.microsoft.com/office/drawing/2014/main" id="{77A117FE-6EB5-7F4A-8F80-C0A0B9B4C058}"/>
              </a:ext>
            </a:extLst>
          </p:cNvPr>
          <p:cNvPicPr>
            <a:picLocks noChangeAspect="1"/>
          </p:cNvPicPr>
          <p:nvPr/>
        </p:nvPicPr>
        <p:blipFill>
          <a:blip r:embed="rId3"/>
          <a:stretch>
            <a:fillRect/>
          </a:stretch>
        </p:blipFill>
        <p:spPr>
          <a:xfrm>
            <a:off x="1917655" y="524934"/>
            <a:ext cx="8401276" cy="5467652"/>
          </a:xfrm>
          <a:prstGeom prst="rect">
            <a:avLst/>
          </a:prstGeom>
        </p:spPr>
      </p:pic>
    </p:spTree>
    <p:extLst>
      <p:ext uri="{BB962C8B-B14F-4D97-AF65-F5344CB8AC3E}">
        <p14:creationId xmlns:p14="http://schemas.microsoft.com/office/powerpoint/2010/main" val="785420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a:xfrm>
            <a:off x="1862667" y="61371"/>
            <a:ext cx="10316944" cy="1143000"/>
          </a:xfrm>
        </p:spPr>
        <p:txBody>
          <a:bodyPr>
            <a:normAutofit/>
          </a:bodyPr>
          <a:lstStyle/>
          <a:p>
            <a:r>
              <a:rPr lang="en-US" dirty="0"/>
              <a:t>Instruction and Assessment Planner</a:t>
            </a:r>
          </a:p>
        </p:txBody>
      </p:sp>
      <p:sp>
        <p:nvSpPr>
          <p:cNvPr id="3" name="TextBox 2">
            <a:extLst>
              <a:ext uri="{FF2B5EF4-FFF2-40B4-BE49-F238E27FC236}">
                <a16:creationId xmlns:a16="http://schemas.microsoft.com/office/drawing/2014/main" id="{DEFF6C17-412F-064F-B152-960791ADD0F1}"/>
              </a:ext>
            </a:extLst>
          </p:cNvPr>
          <p:cNvSpPr txBox="1"/>
          <p:nvPr/>
        </p:nvSpPr>
        <p:spPr>
          <a:xfrm>
            <a:off x="1943605" y="4012456"/>
            <a:ext cx="1256796" cy="1815882"/>
          </a:xfrm>
          <a:prstGeom prst="rect">
            <a:avLst/>
          </a:prstGeom>
          <a:noFill/>
        </p:spPr>
        <p:txBody>
          <a:bodyPr wrap="square" rtlCol="0">
            <a:spAutoFit/>
          </a:bodyPr>
          <a:lstStyle/>
          <a:p>
            <a:r>
              <a:rPr lang="en-US" sz="1400" i="1" dirty="0"/>
              <a:t>Continue scrolling the page for Essential Elements in other conceptual areas</a:t>
            </a:r>
          </a:p>
        </p:txBody>
      </p:sp>
      <p:cxnSp>
        <p:nvCxnSpPr>
          <p:cNvPr id="9" name="Straight Arrow Connector 8">
            <a:extLst>
              <a:ext uri="{FF2B5EF4-FFF2-40B4-BE49-F238E27FC236}">
                <a16:creationId xmlns:a16="http://schemas.microsoft.com/office/drawing/2014/main" id="{E6EA429E-B2B7-E940-A0ED-20E1D7CEDC3B}"/>
              </a:ext>
            </a:extLst>
          </p:cNvPr>
          <p:cNvCxnSpPr>
            <a:cxnSpLocks/>
          </p:cNvCxnSpPr>
          <p:nvPr/>
        </p:nvCxnSpPr>
        <p:spPr>
          <a:xfrm>
            <a:off x="3080661" y="4092498"/>
            <a:ext cx="0" cy="163922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CD0ED0C-CAE9-2640-B07E-5E15ECB8FAB0}"/>
              </a:ext>
            </a:extLst>
          </p:cNvPr>
          <p:cNvSpPr txBox="1"/>
          <p:nvPr/>
        </p:nvSpPr>
        <p:spPr>
          <a:xfrm>
            <a:off x="1873402" y="1159728"/>
            <a:ext cx="1282393" cy="1477328"/>
          </a:xfrm>
          <a:prstGeom prst="rect">
            <a:avLst/>
          </a:prstGeom>
          <a:noFill/>
        </p:spPr>
        <p:txBody>
          <a:bodyPr wrap="square" rtlCol="0">
            <a:spAutoFit/>
          </a:bodyPr>
          <a:lstStyle/>
          <a:p>
            <a:r>
              <a:rPr lang="en-US" i="1" dirty="0"/>
              <a:t>inside the Instruction and Assessment Planner</a:t>
            </a:r>
          </a:p>
        </p:txBody>
      </p:sp>
      <p:pic>
        <p:nvPicPr>
          <p:cNvPr id="18" name="Picture 17" descr="A screenshot of a social media post&#10;&#10;Description automatically generated">
            <a:extLst>
              <a:ext uri="{FF2B5EF4-FFF2-40B4-BE49-F238E27FC236}">
                <a16:creationId xmlns:a16="http://schemas.microsoft.com/office/drawing/2014/main" id="{9B0B4B1C-07F7-7449-8AFE-6604A1066974}"/>
              </a:ext>
            </a:extLst>
          </p:cNvPr>
          <p:cNvPicPr>
            <a:picLocks noChangeAspect="1"/>
          </p:cNvPicPr>
          <p:nvPr/>
        </p:nvPicPr>
        <p:blipFill>
          <a:blip r:embed="rId3"/>
          <a:stretch>
            <a:fillRect/>
          </a:stretch>
        </p:blipFill>
        <p:spPr>
          <a:xfrm>
            <a:off x="3155797" y="1126272"/>
            <a:ext cx="8786050" cy="4817327"/>
          </a:xfrm>
          <a:prstGeom prst="rect">
            <a:avLst/>
          </a:prstGeom>
        </p:spPr>
      </p:pic>
    </p:spTree>
    <p:extLst>
      <p:ext uri="{BB962C8B-B14F-4D97-AF65-F5344CB8AC3E}">
        <p14:creationId xmlns:p14="http://schemas.microsoft.com/office/powerpoint/2010/main" val="2263026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a:xfrm>
            <a:off x="635620" y="217486"/>
            <a:ext cx="11543991" cy="1143000"/>
          </a:xfrm>
        </p:spPr>
        <p:txBody>
          <a:bodyPr>
            <a:normAutofit/>
          </a:bodyPr>
          <a:lstStyle/>
          <a:p>
            <a:r>
              <a:rPr lang="en-US" dirty="0"/>
              <a:t>Using the Process</a:t>
            </a:r>
          </a:p>
        </p:txBody>
      </p:sp>
      <p:pic>
        <p:nvPicPr>
          <p:cNvPr id="22" name="Picture 21" descr="A screenshot of a cell phone&#10;&#10;Description automatically generated">
            <a:extLst>
              <a:ext uri="{FF2B5EF4-FFF2-40B4-BE49-F238E27FC236}">
                <a16:creationId xmlns:a16="http://schemas.microsoft.com/office/drawing/2014/main" id="{ABA6CD98-B669-3B46-BD1F-DAB6B50BEE26}"/>
              </a:ext>
            </a:extLst>
          </p:cNvPr>
          <p:cNvPicPr>
            <a:picLocks noChangeAspect="1"/>
          </p:cNvPicPr>
          <p:nvPr/>
        </p:nvPicPr>
        <p:blipFill>
          <a:blip r:embed="rId3"/>
          <a:stretch>
            <a:fillRect/>
          </a:stretch>
        </p:blipFill>
        <p:spPr>
          <a:xfrm>
            <a:off x="394247" y="1963601"/>
            <a:ext cx="5523668" cy="3666490"/>
          </a:xfrm>
          <a:prstGeom prst="rect">
            <a:avLst/>
          </a:prstGeom>
          <a:ln>
            <a:solidFill>
              <a:schemeClr val="tx1"/>
            </a:solidFill>
          </a:ln>
        </p:spPr>
      </p:pic>
      <p:sp>
        <p:nvSpPr>
          <p:cNvPr id="25" name="TextBox 24">
            <a:extLst>
              <a:ext uri="{FF2B5EF4-FFF2-40B4-BE49-F238E27FC236}">
                <a16:creationId xmlns:a16="http://schemas.microsoft.com/office/drawing/2014/main" id="{CFDF178D-1A30-6242-BBD1-4624F41A75D0}"/>
              </a:ext>
            </a:extLst>
          </p:cNvPr>
          <p:cNvSpPr txBox="1"/>
          <p:nvPr/>
        </p:nvSpPr>
        <p:spPr>
          <a:xfrm>
            <a:off x="2155371" y="1463040"/>
            <a:ext cx="1617751" cy="523220"/>
          </a:xfrm>
          <a:prstGeom prst="rect">
            <a:avLst/>
          </a:prstGeom>
          <a:noFill/>
        </p:spPr>
        <p:txBody>
          <a:bodyPr wrap="none" rtlCol="0">
            <a:spAutoFit/>
          </a:bodyPr>
          <a:lstStyle/>
          <a:p>
            <a:r>
              <a:rPr lang="en-US" sz="2800" dirty="0"/>
              <a:t>1. Choose</a:t>
            </a:r>
          </a:p>
        </p:txBody>
      </p:sp>
      <p:sp>
        <p:nvSpPr>
          <p:cNvPr id="4" name="TextBox 3">
            <a:extLst>
              <a:ext uri="{FF2B5EF4-FFF2-40B4-BE49-F238E27FC236}">
                <a16:creationId xmlns:a16="http://schemas.microsoft.com/office/drawing/2014/main" id="{EF29C74E-2B79-4A4D-892B-A292DBF00926}"/>
              </a:ext>
            </a:extLst>
          </p:cNvPr>
          <p:cNvSpPr txBox="1"/>
          <p:nvPr/>
        </p:nvSpPr>
        <p:spPr>
          <a:xfrm>
            <a:off x="6079067" y="2167467"/>
            <a:ext cx="5977467" cy="3416320"/>
          </a:xfrm>
          <a:prstGeom prst="rect">
            <a:avLst/>
          </a:prstGeom>
          <a:noFill/>
        </p:spPr>
        <p:txBody>
          <a:bodyPr wrap="square" rtlCol="0">
            <a:spAutoFit/>
          </a:bodyPr>
          <a:lstStyle/>
          <a:p>
            <a:r>
              <a:rPr lang="en-US" sz="2400" b="1" dirty="0"/>
              <a:t>Key Considerations</a:t>
            </a:r>
          </a:p>
          <a:p>
            <a:pPr marL="285750" indent="-285750">
              <a:buFont typeface="Arial" panose="020B0604020202020204" pitchFamily="34" charset="0"/>
              <a:buChar char="•"/>
            </a:pPr>
            <a:r>
              <a:rPr lang="en-US" sz="2400" dirty="0"/>
              <a:t>What are the skills and knowledge that will be assessed at the chosen linkage level?</a:t>
            </a:r>
          </a:p>
          <a:p>
            <a:pPr marL="285750" indent="-285750">
              <a:buFont typeface="Arial" panose="020B0604020202020204" pitchFamily="34" charset="0"/>
              <a:buChar char="•"/>
            </a:pPr>
            <a:r>
              <a:rPr lang="en-US" sz="2400" dirty="0"/>
              <a:t>Is the chosen linkage level appropriate for the student? (It should be not too hard and not too easy.)</a:t>
            </a:r>
          </a:p>
          <a:p>
            <a:pPr marL="285750" indent="-285750">
              <a:buFont typeface="Arial" panose="020B0604020202020204" pitchFamily="34" charset="0"/>
              <a:buChar char="•"/>
            </a:pPr>
            <a:r>
              <a:rPr lang="en-US" sz="2400" dirty="0"/>
              <a:t>What type of activities and instruction might be used prior to assessing the student on the Essential Element?</a:t>
            </a:r>
          </a:p>
        </p:txBody>
      </p:sp>
    </p:spTree>
    <p:extLst>
      <p:ext uri="{BB962C8B-B14F-4D97-AF65-F5344CB8AC3E}">
        <p14:creationId xmlns:p14="http://schemas.microsoft.com/office/powerpoint/2010/main" val="1894903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a:xfrm>
            <a:off x="635620" y="217486"/>
            <a:ext cx="11543991" cy="1143000"/>
          </a:xfrm>
        </p:spPr>
        <p:txBody>
          <a:bodyPr>
            <a:normAutofit/>
          </a:bodyPr>
          <a:lstStyle/>
          <a:p>
            <a:r>
              <a:rPr lang="en-US" dirty="0"/>
              <a:t>Using the Process</a:t>
            </a:r>
          </a:p>
        </p:txBody>
      </p:sp>
      <p:pic>
        <p:nvPicPr>
          <p:cNvPr id="24" name="Picture 23" descr="A screenshot of a cell phone&#10;&#10;Description automatically generated">
            <a:extLst>
              <a:ext uri="{FF2B5EF4-FFF2-40B4-BE49-F238E27FC236}">
                <a16:creationId xmlns:a16="http://schemas.microsoft.com/office/drawing/2014/main" id="{1F500A00-C4E4-7C4D-8DB8-5148BC028F8F}"/>
              </a:ext>
            </a:extLst>
          </p:cNvPr>
          <p:cNvPicPr>
            <a:picLocks noChangeAspect="1"/>
          </p:cNvPicPr>
          <p:nvPr/>
        </p:nvPicPr>
        <p:blipFill>
          <a:blip r:embed="rId3"/>
          <a:stretch>
            <a:fillRect/>
          </a:stretch>
        </p:blipFill>
        <p:spPr>
          <a:xfrm>
            <a:off x="6731454" y="1999281"/>
            <a:ext cx="4376216" cy="3793357"/>
          </a:xfrm>
          <a:prstGeom prst="rect">
            <a:avLst/>
          </a:prstGeom>
          <a:ln>
            <a:solidFill>
              <a:schemeClr val="tx1"/>
            </a:solidFill>
          </a:ln>
        </p:spPr>
      </p:pic>
      <p:sp>
        <p:nvSpPr>
          <p:cNvPr id="26" name="TextBox 25">
            <a:extLst>
              <a:ext uri="{FF2B5EF4-FFF2-40B4-BE49-F238E27FC236}">
                <a16:creationId xmlns:a16="http://schemas.microsoft.com/office/drawing/2014/main" id="{3D894EF3-D84B-E442-9C36-B3B0D8CFDE4C}"/>
              </a:ext>
            </a:extLst>
          </p:cNvPr>
          <p:cNvSpPr txBox="1"/>
          <p:nvPr/>
        </p:nvSpPr>
        <p:spPr>
          <a:xfrm>
            <a:off x="6718155" y="1457252"/>
            <a:ext cx="1663404" cy="523220"/>
          </a:xfrm>
          <a:prstGeom prst="rect">
            <a:avLst/>
          </a:prstGeom>
          <a:noFill/>
        </p:spPr>
        <p:txBody>
          <a:bodyPr wrap="none" rtlCol="0">
            <a:spAutoFit/>
          </a:bodyPr>
          <a:lstStyle/>
          <a:p>
            <a:r>
              <a:rPr lang="en-US" sz="2800" dirty="0"/>
              <a:t>2. Instruct</a:t>
            </a:r>
          </a:p>
        </p:txBody>
      </p:sp>
      <p:pic>
        <p:nvPicPr>
          <p:cNvPr id="5" name="Picture 4" descr="A screenshot of a cell phone&#10;&#10;Description automatically generated">
            <a:extLst>
              <a:ext uri="{FF2B5EF4-FFF2-40B4-BE49-F238E27FC236}">
                <a16:creationId xmlns:a16="http://schemas.microsoft.com/office/drawing/2014/main" id="{55C06AE8-DAEB-8F43-A59C-6FD435E975DF}"/>
              </a:ext>
            </a:extLst>
          </p:cNvPr>
          <p:cNvPicPr>
            <a:picLocks noChangeAspect="1"/>
          </p:cNvPicPr>
          <p:nvPr/>
        </p:nvPicPr>
        <p:blipFill>
          <a:blip r:embed="rId4"/>
          <a:stretch>
            <a:fillRect/>
          </a:stretch>
        </p:blipFill>
        <p:spPr>
          <a:xfrm>
            <a:off x="781704" y="2025594"/>
            <a:ext cx="5523668" cy="3666490"/>
          </a:xfrm>
          <a:prstGeom prst="rect">
            <a:avLst/>
          </a:prstGeom>
          <a:ln>
            <a:solidFill>
              <a:schemeClr val="tx1"/>
            </a:solidFill>
          </a:ln>
        </p:spPr>
      </p:pic>
      <p:sp>
        <p:nvSpPr>
          <p:cNvPr id="6" name="TextBox 5">
            <a:extLst>
              <a:ext uri="{FF2B5EF4-FFF2-40B4-BE49-F238E27FC236}">
                <a16:creationId xmlns:a16="http://schemas.microsoft.com/office/drawing/2014/main" id="{25C00CE2-EB53-8647-8A06-255FF8B7A872}"/>
              </a:ext>
            </a:extLst>
          </p:cNvPr>
          <p:cNvSpPr txBox="1"/>
          <p:nvPr/>
        </p:nvSpPr>
        <p:spPr>
          <a:xfrm>
            <a:off x="667533" y="1447541"/>
            <a:ext cx="1617751" cy="523220"/>
          </a:xfrm>
          <a:prstGeom prst="rect">
            <a:avLst/>
          </a:prstGeom>
          <a:noFill/>
        </p:spPr>
        <p:txBody>
          <a:bodyPr wrap="none" rtlCol="0">
            <a:spAutoFit/>
          </a:bodyPr>
          <a:lstStyle/>
          <a:p>
            <a:r>
              <a:rPr lang="en-US" sz="2800" dirty="0"/>
              <a:t>1. Choose</a:t>
            </a:r>
          </a:p>
        </p:txBody>
      </p:sp>
    </p:spTree>
    <p:extLst>
      <p:ext uri="{BB962C8B-B14F-4D97-AF65-F5344CB8AC3E}">
        <p14:creationId xmlns:p14="http://schemas.microsoft.com/office/powerpoint/2010/main" val="173217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ECE7C09-6738-9F4B-96E4-265B499BAC34}"/>
              </a:ext>
            </a:extLst>
          </p:cNvPr>
          <p:cNvPicPr>
            <a:picLocks noChangeAspect="1"/>
          </p:cNvPicPr>
          <p:nvPr/>
        </p:nvPicPr>
        <p:blipFill>
          <a:blip r:embed="rId3"/>
          <a:stretch>
            <a:fillRect/>
          </a:stretch>
        </p:blipFill>
        <p:spPr>
          <a:xfrm>
            <a:off x="2473083" y="1433945"/>
            <a:ext cx="9168558" cy="4530437"/>
          </a:xfrm>
          <a:prstGeom prst="rect">
            <a:avLst/>
          </a:prstGeom>
          <a:ln w="19050">
            <a:solidFill>
              <a:schemeClr val="tx1"/>
            </a:solidFill>
          </a:ln>
        </p:spPr>
      </p:pic>
      <p:sp>
        <p:nvSpPr>
          <p:cNvPr id="4" name="Title 3">
            <a:extLst>
              <a:ext uri="{FF2B5EF4-FFF2-40B4-BE49-F238E27FC236}">
                <a16:creationId xmlns:a16="http://schemas.microsoft.com/office/drawing/2014/main" id="{8BDB152F-5DCF-D840-944B-F9A8E040BFC5}"/>
              </a:ext>
            </a:extLst>
          </p:cNvPr>
          <p:cNvSpPr txBox="1">
            <a:spLocks/>
          </p:cNvSpPr>
          <p:nvPr/>
        </p:nvSpPr>
        <p:spPr>
          <a:xfrm>
            <a:off x="1206811" y="217486"/>
            <a:ext cx="10972800" cy="1143000"/>
          </a:xfrm>
          <a:prstGeom prst="rect">
            <a:avLst/>
          </a:prstGeom>
        </p:spPr>
        <p:txBody>
          <a:bodyPr>
            <a:normAutofit/>
          </a:bodyPr>
          <a:lst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a:lstStyle>
          <a:p>
            <a:r>
              <a:rPr lang="en-US" sz="4000" dirty="0"/>
              <a:t>OK’s Page of the DLM Website</a:t>
            </a:r>
          </a:p>
        </p:txBody>
      </p:sp>
      <p:pic>
        <p:nvPicPr>
          <p:cNvPr id="6" name="Picture 5" descr="A picture containing sitting, clock&#10;&#10;Description automatically generated">
            <a:extLst>
              <a:ext uri="{FF2B5EF4-FFF2-40B4-BE49-F238E27FC236}">
                <a16:creationId xmlns:a16="http://schemas.microsoft.com/office/drawing/2014/main" id="{D66A021C-97A8-6F47-B55C-1248FFC7F0B0}"/>
              </a:ext>
            </a:extLst>
          </p:cNvPr>
          <p:cNvPicPr>
            <a:picLocks noChangeAspect="1"/>
          </p:cNvPicPr>
          <p:nvPr/>
        </p:nvPicPr>
        <p:blipFill>
          <a:blip r:embed="rId4"/>
          <a:stretch>
            <a:fillRect/>
          </a:stretch>
        </p:blipFill>
        <p:spPr>
          <a:xfrm>
            <a:off x="5704610" y="998682"/>
            <a:ext cx="2362200" cy="330200"/>
          </a:xfrm>
          <a:prstGeom prst="rect">
            <a:avLst/>
          </a:prstGeom>
        </p:spPr>
      </p:pic>
      <p:sp>
        <p:nvSpPr>
          <p:cNvPr id="7" name="Oval 6">
            <a:extLst>
              <a:ext uri="{FF2B5EF4-FFF2-40B4-BE49-F238E27FC236}">
                <a16:creationId xmlns:a16="http://schemas.microsoft.com/office/drawing/2014/main" id="{B2E85B54-CF6E-B741-9D25-482EED78CD64}"/>
              </a:ext>
            </a:extLst>
          </p:cNvPr>
          <p:cNvSpPr/>
          <p:nvPr/>
        </p:nvSpPr>
        <p:spPr>
          <a:xfrm>
            <a:off x="5643563" y="1985963"/>
            <a:ext cx="514350" cy="47148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D5EC7073-D00B-1941-BCBE-4AC308608C19}"/>
              </a:ext>
            </a:extLst>
          </p:cNvPr>
          <p:cNvCxnSpPr/>
          <p:nvPr/>
        </p:nvCxnSpPr>
        <p:spPr>
          <a:xfrm>
            <a:off x="2200275" y="2871789"/>
            <a:ext cx="64293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457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a:xfrm>
            <a:off x="0" y="217486"/>
            <a:ext cx="12179611" cy="1143000"/>
          </a:xfrm>
        </p:spPr>
        <p:txBody>
          <a:bodyPr>
            <a:normAutofit/>
          </a:bodyPr>
          <a:lstStyle/>
          <a:p>
            <a:r>
              <a:rPr lang="en-US" dirty="0"/>
              <a:t>Using the Process</a:t>
            </a:r>
          </a:p>
        </p:txBody>
      </p:sp>
      <p:pic>
        <p:nvPicPr>
          <p:cNvPr id="25" name="Picture 24" descr="A screenshot of a cell phone&#10;&#10;Description automatically generated">
            <a:extLst>
              <a:ext uri="{FF2B5EF4-FFF2-40B4-BE49-F238E27FC236}">
                <a16:creationId xmlns:a16="http://schemas.microsoft.com/office/drawing/2014/main" id="{999A4DE8-C129-D34C-9617-EC75C3F62AD9}"/>
              </a:ext>
            </a:extLst>
          </p:cNvPr>
          <p:cNvPicPr>
            <a:picLocks noChangeAspect="1"/>
          </p:cNvPicPr>
          <p:nvPr/>
        </p:nvPicPr>
        <p:blipFill>
          <a:blip r:embed="rId3"/>
          <a:stretch>
            <a:fillRect/>
          </a:stretch>
        </p:blipFill>
        <p:spPr>
          <a:xfrm>
            <a:off x="2654846" y="1774411"/>
            <a:ext cx="6867977" cy="4562890"/>
          </a:xfrm>
          <a:prstGeom prst="rect">
            <a:avLst/>
          </a:prstGeom>
          <a:ln>
            <a:solidFill>
              <a:schemeClr val="tx1"/>
            </a:solidFill>
          </a:ln>
        </p:spPr>
      </p:pic>
      <p:sp>
        <p:nvSpPr>
          <p:cNvPr id="26" name="TextBox 25">
            <a:extLst>
              <a:ext uri="{FF2B5EF4-FFF2-40B4-BE49-F238E27FC236}">
                <a16:creationId xmlns:a16="http://schemas.microsoft.com/office/drawing/2014/main" id="{199FE0D7-FBA3-D242-BBB3-9EDC91AE6DCE}"/>
              </a:ext>
            </a:extLst>
          </p:cNvPr>
          <p:cNvSpPr txBox="1"/>
          <p:nvPr/>
        </p:nvSpPr>
        <p:spPr>
          <a:xfrm>
            <a:off x="5037908" y="1249681"/>
            <a:ext cx="1491114" cy="523220"/>
          </a:xfrm>
          <a:prstGeom prst="rect">
            <a:avLst/>
          </a:prstGeom>
          <a:noFill/>
        </p:spPr>
        <p:txBody>
          <a:bodyPr wrap="none" rtlCol="0">
            <a:spAutoFit/>
          </a:bodyPr>
          <a:lstStyle/>
          <a:p>
            <a:r>
              <a:rPr lang="en-US" sz="2800" dirty="0"/>
              <a:t>3. Assess</a:t>
            </a:r>
          </a:p>
        </p:txBody>
      </p:sp>
    </p:spTree>
    <p:extLst>
      <p:ext uri="{BB962C8B-B14F-4D97-AF65-F5344CB8AC3E}">
        <p14:creationId xmlns:p14="http://schemas.microsoft.com/office/powerpoint/2010/main" val="134035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2D1A-8D2C-FF4D-BE82-C574622AF431}"/>
              </a:ext>
            </a:extLst>
          </p:cNvPr>
          <p:cNvSpPr>
            <a:spLocks noGrp="1"/>
          </p:cNvSpPr>
          <p:nvPr>
            <p:ph type="title"/>
          </p:nvPr>
        </p:nvSpPr>
        <p:spPr>
          <a:xfrm>
            <a:off x="0" y="217486"/>
            <a:ext cx="12179611" cy="1143000"/>
          </a:xfrm>
        </p:spPr>
        <p:txBody>
          <a:bodyPr>
            <a:normAutofit/>
          </a:bodyPr>
          <a:lstStyle/>
          <a:p>
            <a:r>
              <a:rPr lang="en-US" dirty="0"/>
              <a:t>Using the Process</a:t>
            </a:r>
          </a:p>
        </p:txBody>
      </p:sp>
      <p:pic>
        <p:nvPicPr>
          <p:cNvPr id="18" name="Picture 17" descr="A screenshot of a cell phone&#10;&#10;Description automatically generated">
            <a:extLst>
              <a:ext uri="{FF2B5EF4-FFF2-40B4-BE49-F238E27FC236}">
                <a16:creationId xmlns:a16="http://schemas.microsoft.com/office/drawing/2014/main" id="{857315FE-A8C9-6C4A-BF00-2082BD1AEECA}"/>
              </a:ext>
            </a:extLst>
          </p:cNvPr>
          <p:cNvPicPr>
            <a:picLocks noChangeAspect="1"/>
          </p:cNvPicPr>
          <p:nvPr/>
        </p:nvPicPr>
        <p:blipFill>
          <a:blip r:embed="rId3"/>
          <a:stretch>
            <a:fillRect/>
          </a:stretch>
        </p:blipFill>
        <p:spPr>
          <a:xfrm>
            <a:off x="1982231" y="2390503"/>
            <a:ext cx="4901670" cy="3252651"/>
          </a:xfrm>
          <a:prstGeom prst="rect">
            <a:avLst/>
          </a:prstGeom>
          <a:ln>
            <a:solidFill>
              <a:schemeClr val="tx1"/>
            </a:solidFill>
          </a:ln>
        </p:spPr>
      </p:pic>
      <p:sp>
        <p:nvSpPr>
          <p:cNvPr id="19" name="TextBox 18">
            <a:extLst>
              <a:ext uri="{FF2B5EF4-FFF2-40B4-BE49-F238E27FC236}">
                <a16:creationId xmlns:a16="http://schemas.microsoft.com/office/drawing/2014/main" id="{119B221B-49D1-F947-A1F2-40802CF0E626}"/>
              </a:ext>
            </a:extLst>
          </p:cNvPr>
          <p:cNvSpPr txBox="1"/>
          <p:nvPr/>
        </p:nvSpPr>
        <p:spPr>
          <a:xfrm>
            <a:off x="5037908" y="1249681"/>
            <a:ext cx="1491114" cy="523220"/>
          </a:xfrm>
          <a:prstGeom prst="rect">
            <a:avLst/>
          </a:prstGeom>
          <a:noFill/>
        </p:spPr>
        <p:txBody>
          <a:bodyPr wrap="none" rtlCol="0">
            <a:spAutoFit/>
          </a:bodyPr>
          <a:lstStyle/>
          <a:p>
            <a:r>
              <a:rPr lang="en-US" sz="2800" dirty="0"/>
              <a:t>3. Assess</a:t>
            </a:r>
          </a:p>
        </p:txBody>
      </p:sp>
      <p:pic>
        <p:nvPicPr>
          <p:cNvPr id="21" name="Picture 20" descr="A screenshot of a social media post&#10;&#10;Description automatically generated">
            <a:extLst>
              <a:ext uri="{FF2B5EF4-FFF2-40B4-BE49-F238E27FC236}">
                <a16:creationId xmlns:a16="http://schemas.microsoft.com/office/drawing/2014/main" id="{40B8073C-B8DC-5C4B-BB2F-2425D9300D4A}"/>
              </a:ext>
            </a:extLst>
          </p:cNvPr>
          <p:cNvPicPr>
            <a:picLocks noChangeAspect="1"/>
          </p:cNvPicPr>
          <p:nvPr/>
        </p:nvPicPr>
        <p:blipFill>
          <a:blip r:embed="rId4"/>
          <a:stretch>
            <a:fillRect/>
          </a:stretch>
        </p:blipFill>
        <p:spPr>
          <a:xfrm>
            <a:off x="7069775" y="2390502"/>
            <a:ext cx="4990690" cy="3289119"/>
          </a:xfrm>
          <a:prstGeom prst="rect">
            <a:avLst/>
          </a:prstGeom>
          <a:noFill/>
          <a:ln>
            <a:solidFill>
              <a:schemeClr val="tx1"/>
            </a:solidFill>
          </a:ln>
        </p:spPr>
      </p:pic>
      <p:sp>
        <p:nvSpPr>
          <p:cNvPr id="22" name="TextBox 21">
            <a:extLst>
              <a:ext uri="{FF2B5EF4-FFF2-40B4-BE49-F238E27FC236}">
                <a16:creationId xmlns:a16="http://schemas.microsoft.com/office/drawing/2014/main" id="{6D63BC15-6CE0-8A46-B937-38EDECE5817A}"/>
              </a:ext>
            </a:extLst>
          </p:cNvPr>
          <p:cNvSpPr txBox="1"/>
          <p:nvPr/>
        </p:nvSpPr>
        <p:spPr>
          <a:xfrm>
            <a:off x="2037806" y="2050869"/>
            <a:ext cx="3389326" cy="369332"/>
          </a:xfrm>
          <a:prstGeom prst="rect">
            <a:avLst/>
          </a:prstGeom>
          <a:noFill/>
        </p:spPr>
        <p:txBody>
          <a:bodyPr wrap="none" rtlCol="0">
            <a:spAutoFit/>
          </a:bodyPr>
          <a:lstStyle/>
          <a:p>
            <a:r>
              <a:rPr lang="en-US" i="1" dirty="0"/>
              <a:t>once the testlet has been assigned</a:t>
            </a:r>
          </a:p>
        </p:txBody>
      </p:sp>
      <p:sp>
        <p:nvSpPr>
          <p:cNvPr id="23" name="TextBox 22">
            <a:extLst>
              <a:ext uri="{FF2B5EF4-FFF2-40B4-BE49-F238E27FC236}">
                <a16:creationId xmlns:a16="http://schemas.microsoft.com/office/drawing/2014/main" id="{90594A9F-CDF7-0947-B7E3-E5973871DAC9}"/>
              </a:ext>
            </a:extLst>
          </p:cNvPr>
          <p:cNvSpPr txBox="1"/>
          <p:nvPr/>
        </p:nvSpPr>
        <p:spPr>
          <a:xfrm>
            <a:off x="7088779" y="2007327"/>
            <a:ext cx="3089948" cy="369332"/>
          </a:xfrm>
          <a:prstGeom prst="rect">
            <a:avLst/>
          </a:prstGeom>
          <a:noFill/>
        </p:spPr>
        <p:txBody>
          <a:bodyPr wrap="none" rtlCol="0">
            <a:spAutoFit/>
          </a:bodyPr>
          <a:lstStyle/>
          <a:p>
            <a:r>
              <a:rPr lang="en-US" i="1" dirty="0"/>
              <a:t>once the testlet has been taken</a:t>
            </a:r>
          </a:p>
        </p:txBody>
      </p:sp>
    </p:spTree>
    <p:extLst>
      <p:ext uri="{BB962C8B-B14F-4D97-AF65-F5344CB8AC3E}">
        <p14:creationId xmlns:p14="http://schemas.microsoft.com/office/powerpoint/2010/main" val="1443992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5A4BD9-0905-6948-8E32-78E2050F1F8A}"/>
              </a:ext>
            </a:extLst>
          </p:cNvPr>
          <p:cNvSpPr txBox="1"/>
          <p:nvPr/>
        </p:nvSpPr>
        <p:spPr>
          <a:xfrm>
            <a:off x="2349034" y="1820108"/>
            <a:ext cx="7151753" cy="1962076"/>
          </a:xfrm>
          <a:prstGeom prst="rect">
            <a:avLst/>
          </a:prstGeom>
          <a:noFill/>
        </p:spPr>
        <p:txBody>
          <a:bodyPr wrap="square" rtlCol="0">
            <a:spAutoFit/>
          </a:bodyPr>
          <a:lstStyle/>
          <a:p>
            <a:pPr algn="ctr" defTabSz="342900"/>
            <a:r>
              <a:rPr lang="en-US" sz="4050" b="1" dirty="0">
                <a:solidFill>
                  <a:prstClr val="black"/>
                </a:solidFill>
                <a:latin typeface="Trebuchet MS" panose="020B0603020202020204" pitchFamily="34" charset="0"/>
              </a:rPr>
              <a:t>Retrieve the Testlet Information Page from Educator Portal!</a:t>
            </a:r>
          </a:p>
        </p:txBody>
      </p:sp>
      <p:sp>
        <p:nvSpPr>
          <p:cNvPr id="7" name="Title 1">
            <a:extLst>
              <a:ext uri="{FF2B5EF4-FFF2-40B4-BE49-F238E27FC236}">
                <a16:creationId xmlns:a16="http://schemas.microsoft.com/office/drawing/2014/main" id="{E3D3A070-19EB-7541-84A8-5709B90D8FEE}"/>
              </a:ext>
            </a:extLst>
          </p:cNvPr>
          <p:cNvSpPr>
            <a:spLocks noGrp="1"/>
          </p:cNvSpPr>
          <p:nvPr>
            <p:ph type="title"/>
          </p:nvPr>
        </p:nvSpPr>
        <p:spPr>
          <a:xfrm>
            <a:off x="0" y="217486"/>
            <a:ext cx="12179611" cy="1143000"/>
          </a:xfrm>
        </p:spPr>
        <p:txBody>
          <a:bodyPr>
            <a:normAutofit/>
          </a:bodyPr>
          <a:lstStyle/>
          <a:p>
            <a:r>
              <a:rPr lang="en-US" dirty="0"/>
              <a:t>Using the Process</a:t>
            </a:r>
          </a:p>
        </p:txBody>
      </p:sp>
      <p:sp>
        <p:nvSpPr>
          <p:cNvPr id="8" name="TextBox 7">
            <a:extLst>
              <a:ext uri="{FF2B5EF4-FFF2-40B4-BE49-F238E27FC236}">
                <a16:creationId xmlns:a16="http://schemas.microsoft.com/office/drawing/2014/main" id="{5F051DBD-A4E7-0049-8E0E-3125F2C0E0A0}"/>
              </a:ext>
            </a:extLst>
          </p:cNvPr>
          <p:cNvSpPr txBox="1"/>
          <p:nvPr/>
        </p:nvSpPr>
        <p:spPr>
          <a:xfrm>
            <a:off x="5037908" y="1249681"/>
            <a:ext cx="1491114" cy="523220"/>
          </a:xfrm>
          <a:prstGeom prst="rect">
            <a:avLst/>
          </a:prstGeom>
          <a:noFill/>
        </p:spPr>
        <p:txBody>
          <a:bodyPr wrap="none" rtlCol="0">
            <a:spAutoFit/>
          </a:bodyPr>
          <a:lstStyle/>
          <a:p>
            <a:r>
              <a:rPr lang="en-US" sz="2800" dirty="0"/>
              <a:t>3. Assess</a:t>
            </a:r>
          </a:p>
        </p:txBody>
      </p:sp>
      <p:sp>
        <p:nvSpPr>
          <p:cNvPr id="9" name="TextBox 8">
            <a:extLst>
              <a:ext uri="{FF2B5EF4-FFF2-40B4-BE49-F238E27FC236}">
                <a16:creationId xmlns:a16="http://schemas.microsoft.com/office/drawing/2014/main" id="{42680A4D-507C-804B-9BA0-32234A1D5279}"/>
              </a:ext>
            </a:extLst>
          </p:cNvPr>
          <p:cNvSpPr txBox="1"/>
          <p:nvPr/>
        </p:nvSpPr>
        <p:spPr>
          <a:xfrm>
            <a:off x="1921791" y="3971119"/>
            <a:ext cx="8679050" cy="707886"/>
          </a:xfrm>
          <a:prstGeom prst="rect">
            <a:avLst/>
          </a:prstGeom>
          <a:noFill/>
        </p:spPr>
        <p:txBody>
          <a:bodyPr wrap="square" rtlCol="0">
            <a:spAutoFit/>
          </a:bodyPr>
          <a:lstStyle/>
          <a:p>
            <a:pPr algn="ctr"/>
            <a:r>
              <a:rPr lang="en-US" sz="2000" i="1" dirty="0"/>
              <a:t>available in the Instruction and Assessment Planner for the instructionally embedded assessments after Instruction Complete Assign Testlet has been selected</a:t>
            </a:r>
          </a:p>
        </p:txBody>
      </p:sp>
      <p:sp>
        <p:nvSpPr>
          <p:cNvPr id="2" name="TextBox 1">
            <a:extLst>
              <a:ext uri="{FF2B5EF4-FFF2-40B4-BE49-F238E27FC236}">
                <a16:creationId xmlns:a16="http://schemas.microsoft.com/office/drawing/2014/main" id="{D582EEE0-EBC9-B04C-B302-FF2AE139786B}"/>
              </a:ext>
            </a:extLst>
          </p:cNvPr>
          <p:cNvSpPr txBox="1"/>
          <p:nvPr/>
        </p:nvSpPr>
        <p:spPr>
          <a:xfrm>
            <a:off x="1890794" y="5687879"/>
            <a:ext cx="8689383" cy="369332"/>
          </a:xfrm>
          <a:prstGeom prst="rect">
            <a:avLst/>
          </a:prstGeom>
          <a:noFill/>
        </p:spPr>
        <p:txBody>
          <a:bodyPr wrap="square" rtlCol="0">
            <a:spAutoFit/>
          </a:bodyPr>
          <a:lstStyle/>
          <a:p>
            <a:pPr algn="ctr"/>
            <a:r>
              <a:rPr lang="en-US" i="1" dirty="0" err="1"/>
              <a:t>Testlet</a:t>
            </a:r>
            <a:r>
              <a:rPr lang="en-US" i="1" dirty="0"/>
              <a:t> Information Pages are secure testing materials and must be destroyed after use.</a:t>
            </a:r>
          </a:p>
        </p:txBody>
      </p:sp>
    </p:spTree>
    <p:extLst>
      <p:ext uri="{BB962C8B-B14F-4D97-AF65-F5344CB8AC3E}">
        <p14:creationId xmlns:p14="http://schemas.microsoft.com/office/powerpoint/2010/main" val="359739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D1B0E9-87F8-4648-8678-1ED34E0CE48F}"/>
              </a:ext>
            </a:extLst>
          </p:cNvPr>
          <p:cNvSpPr>
            <a:spLocks noGrp="1"/>
          </p:cNvSpPr>
          <p:nvPr>
            <p:ph idx="1"/>
          </p:nvPr>
        </p:nvSpPr>
        <p:spPr>
          <a:xfrm>
            <a:off x="2032000" y="1998133"/>
            <a:ext cx="5808133" cy="3119967"/>
          </a:xfrm>
        </p:spPr>
        <p:txBody>
          <a:bodyPr>
            <a:normAutofit fontScale="92500"/>
          </a:bodyPr>
          <a:lstStyle/>
          <a:p>
            <a:pPr marL="57150" indent="0">
              <a:buNone/>
            </a:pPr>
            <a:r>
              <a:rPr lang="en-US" sz="2800" dirty="0"/>
              <a:t>in Student Portal…</a:t>
            </a:r>
          </a:p>
          <a:p>
            <a:pPr lvl="1"/>
            <a:r>
              <a:rPr lang="en-US" sz="2400" dirty="0"/>
              <a:t>Log in using the student’s credentials.</a:t>
            </a:r>
          </a:p>
          <a:p>
            <a:pPr lvl="2"/>
            <a:r>
              <a:rPr lang="en-US" sz="2100" dirty="0"/>
              <a:t>Remember, the credentials are accessible in the Instruction and Assessment Planner. </a:t>
            </a:r>
          </a:p>
          <a:p>
            <a:pPr lvl="1"/>
            <a:r>
              <a:rPr lang="en-US" sz="2400" dirty="0"/>
              <a:t>Select Take A Test.</a:t>
            </a:r>
          </a:p>
          <a:p>
            <a:pPr lvl="1"/>
            <a:r>
              <a:rPr lang="en-US" sz="2400" dirty="0"/>
              <a:t>Select the desired testlet if more than one testlet is in the queue. </a:t>
            </a:r>
          </a:p>
          <a:p>
            <a:endParaRPr lang="en-US" dirty="0"/>
          </a:p>
        </p:txBody>
      </p:sp>
      <p:pic>
        <p:nvPicPr>
          <p:cNvPr id="4" name="Picture 3">
            <a:extLst>
              <a:ext uri="{FF2B5EF4-FFF2-40B4-BE49-F238E27FC236}">
                <a16:creationId xmlns:a16="http://schemas.microsoft.com/office/drawing/2014/main" id="{D8006009-F353-DC4B-B57D-3929B0D9858F}"/>
              </a:ext>
            </a:extLst>
          </p:cNvPr>
          <p:cNvPicPr>
            <a:picLocks noChangeAspect="1"/>
          </p:cNvPicPr>
          <p:nvPr/>
        </p:nvPicPr>
        <p:blipFill>
          <a:blip r:embed="rId3"/>
          <a:stretch>
            <a:fillRect/>
          </a:stretch>
        </p:blipFill>
        <p:spPr>
          <a:xfrm>
            <a:off x="2101637" y="3043289"/>
            <a:ext cx="820389" cy="568980"/>
          </a:xfrm>
          <a:prstGeom prst="rect">
            <a:avLst/>
          </a:prstGeom>
          <a:ln w="12700">
            <a:solidFill>
              <a:schemeClr val="tx1"/>
            </a:solidFill>
          </a:ln>
        </p:spPr>
      </p:pic>
      <p:sp>
        <p:nvSpPr>
          <p:cNvPr id="8" name="Title 1">
            <a:extLst>
              <a:ext uri="{FF2B5EF4-FFF2-40B4-BE49-F238E27FC236}">
                <a16:creationId xmlns:a16="http://schemas.microsoft.com/office/drawing/2014/main" id="{02A37D5F-B6D5-8544-9FCD-22A46C0834C3}"/>
              </a:ext>
            </a:extLst>
          </p:cNvPr>
          <p:cNvSpPr>
            <a:spLocks noGrp="1"/>
          </p:cNvSpPr>
          <p:nvPr>
            <p:ph type="title"/>
          </p:nvPr>
        </p:nvSpPr>
        <p:spPr>
          <a:xfrm>
            <a:off x="0" y="217486"/>
            <a:ext cx="12179611" cy="1143000"/>
          </a:xfrm>
        </p:spPr>
        <p:txBody>
          <a:bodyPr>
            <a:normAutofit/>
          </a:bodyPr>
          <a:lstStyle/>
          <a:p>
            <a:r>
              <a:rPr lang="en-US" dirty="0"/>
              <a:t>Using the Process</a:t>
            </a:r>
          </a:p>
        </p:txBody>
      </p:sp>
      <p:sp>
        <p:nvSpPr>
          <p:cNvPr id="9" name="TextBox 8">
            <a:extLst>
              <a:ext uri="{FF2B5EF4-FFF2-40B4-BE49-F238E27FC236}">
                <a16:creationId xmlns:a16="http://schemas.microsoft.com/office/drawing/2014/main" id="{52C34BD2-CE48-704F-B3A1-EECB157F6531}"/>
              </a:ext>
            </a:extLst>
          </p:cNvPr>
          <p:cNvSpPr txBox="1"/>
          <p:nvPr/>
        </p:nvSpPr>
        <p:spPr>
          <a:xfrm>
            <a:off x="5037908" y="1249681"/>
            <a:ext cx="1491114" cy="523220"/>
          </a:xfrm>
          <a:prstGeom prst="rect">
            <a:avLst/>
          </a:prstGeom>
          <a:noFill/>
        </p:spPr>
        <p:txBody>
          <a:bodyPr wrap="none" rtlCol="0">
            <a:spAutoFit/>
          </a:bodyPr>
          <a:lstStyle/>
          <a:p>
            <a:r>
              <a:rPr lang="en-US" sz="2800" dirty="0"/>
              <a:t>3. Assess</a:t>
            </a:r>
          </a:p>
        </p:txBody>
      </p:sp>
      <p:pic>
        <p:nvPicPr>
          <p:cNvPr id="11" name="Picture 10" descr="A screenshot of a cell phone&#10;&#10;Description automatically generated">
            <a:extLst>
              <a:ext uri="{FF2B5EF4-FFF2-40B4-BE49-F238E27FC236}">
                <a16:creationId xmlns:a16="http://schemas.microsoft.com/office/drawing/2014/main" id="{1C6CD33A-BA35-9144-88AB-92A492C2E61B}"/>
              </a:ext>
            </a:extLst>
          </p:cNvPr>
          <p:cNvPicPr>
            <a:picLocks noChangeAspect="1"/>
          </p:cNvPicPr>
          <p:nvPr/>
        </p:nvPicPr>
        <p:blipFill>
          <a:blip r:embed="rId4"/>
          <a:stretch>
            <a:fillRect/>
          </a:stretch>
        </p:blipFill>
        <p:spPr>
          <a:xfrm>
            <a:off x="7734301" y="1384298"/>
            <a:ext cx="4119032" cy="4415365"/>
          </a:xfrm>
          <a:prstGeom prst="rect">
            <a:avLst/>
          </a:prstGeom>
          <a:ln>
            <a:solidFill>
              <a:schemeClr val="tx1"/>
            </a:solidFill>
          </a:ln>
        </p:spPr>
      </p:pic>
    </p:spTree>
    <p:extLst>
      <p:ext uri="{BB962C8B-B14F-4D97-AF65-F5344CB8AC3E}">
        <p14:creationId xmlns:p14="http://schemas.microsoft.com/office/powerpoint/2010/main" val="104557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4472-C991-F742-A7DF-61025278EDA2}"/>
              </a:ext>
            </a:extLst>
          </p:cNvPr>
          <p:cNvSpPr>
            <a:spLocks noGrp="1"/>
          </p:cNvSpPr>
          <p:nvPr>
            <p:ph type="title"/>
          </p:nvPr>
        </p:nvSpPr>
        <p:spPr>
          <a:xfrm>
            <a:off x="1358537" y="217486"/>
            <a:ext cx="10821074" cy="1143000"/>
          </a:xfrm>
        </p:spPr>
        <p:txBody>
          <a:bodyPr/>
          <a:lstStyle/>
          <a:p>
            <a:r>
              <a:rPr lang="en-US" dirty="0"/>
              <a:t>On-Demand Progress Reports</a:t>
            </a:r>
          </a:p>
        </p:txBody>
      </p:sp>
      <p:pic>
        <p:nvPicPr>
          <p:cNvPr id="5" name="Picture 4" descr="A screenshot of a cell phone&#10;&#10;Description automatically generated">
            <a:extLst>
              <a:ext uri="{FF2B5EF4-FFF2-40B4-BE49-F238E27FC236}">
                <a16:creationId xmlns:a16="http://schemas.microsoft.com/office/drawing/2014/main" id="{7D238EFC-41BD-F74A-8DBB-8BD29E3E8D66}"/>
              </a:ext>
            </a:extLst>
          </p:cNvPr>
          <p:cNvPicPr>
            <a:picLocks noChangeAspect="1"/>
          </p:cNvPicPr>
          <p:nvPr/>
        </p:nvPicPr>
        <p:blipFill>
          <a:blip r:embed="rId3"/>
          <a:stretch>
            <a:fillRect/>
          </a:stretch>
        </p:blipFill>
        <p:spPr>
          <a:xfrm>
            <a:off x="2472626" y="1229196"/>
            <a:ext cx="4878903" cy="2872698"/>
          </a:xfrm>
          <a:prstGeom prst="rect">
            <a:avLst/>
          </a:prstGeom>
          <a:ln>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6416FFE3-02A4-304C-B53A-C9DC2CB5EE25}"/>
              </a:ext>
            </a:extLst>
          </p:cNvPr>
          <p:cNvPicPr>
            <a:picLocks noChangeAspect="1"/>
          </p:cNvPicPr>
          <p:nvPr/>
        </p:nvPicPr>
        <p:blipFill>
          <a:blip r:embed="rId4"/>
          <a:stretch>
            <a:fillRect/>
          </a:stretch>
        </p:blipFill>
        <p:spPr>
          <a:xfrm>
            <a:off x="3762527" y="3925057"/>
            <a:ext cx="6274008" cy="2415574"/>
          </a:xfrm>
          <a:prstGeom prst="rect">
            <a:avLst/>
          </a:prstGeom>
          <a:ln>
            <a:solidFill>
              <a:schemeClr val="tx1"/>
            </a:solidFill>
          </a:ln>
        </p:spPr>
      </p:pic>
      <p:sp>
        <p:nvSpPr>
          <p:cNvPr id="9" name="TextBox 8">
            <a:extLst>
              <a:ext uri="{FF2B5EF4-FFF2-40B4-BE49-F238E27FC236}">
                <a16:creationId xmlns:a16="http://schemas.microsoft.com/office/drawing/2014/main" id="{BDF80606-E171-2049-A289-70D9397865B2}"/>
              </a:ext>
            </a:extLst>
          </p:cNvPr>
          <p:cNvSpPr txBox="1"/>
          <p:nvPr/>
        </p:nvSpPr>
        <p:spPr>
          <a:xfrm>
            <a:off x="7885610" y="1942012"/>
            <a:ext cx="3697872" cy="523220"/>
          </a:xfrm>
          <a:prstGeom prst="rect">
            <a:avLst/>
          </a:prstGeom>
          <a:noFill/>
        </p:spPr>
        <p:txBody>
          <a:bodyPr wrap="none" rtlCol="0">
            <a:spAutoFit/>
          </a:bodyPr>
          <a:lstStyle/>
          <a:p>
            <a:r>
              <a:rPr lang="en-US" sz="2800" dirty="0"/>
              <a:t>4. Determine Next Steps</a:t>
            </a:r>
          </a:p>
        </p:txBody>
      </p:sp>
    </p:spTree>
    <p:extLst>
      <p:ext uri="{BB962C8B-B14F-4D97-AF65-F5344CB8AC3E}">
        <p14:creationId xmlns:p14="http://schemas.microsoft.com/office/powerpoint/2010/main" val="43156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4472-C991-F742-A7DF-61025278EDA2}"/>
              </a:ext>
            </a:extLst>
          </p:cNvPr>
          <p:cNvSpPr>
            <a:spLocks noGrp="1"/>
          </p:cNvSpPr>
          <p:nvPr>
            <p:ph type="title"/>
          </p:nvPr>
        </p:nvSpPr>
        <p:spPr/>
        <p:txBody>
          <a:bodyPr/>
          <a:lstStyle/>
          <a:p>
            <a:r>
              <a:rPr lang="en-US" dirty="0"/>
              <a:t>On-Demand Progress Reports</a:t>
            </a:r>
          </a:p>
        </p:txBody>
      </p:sp>
      <p:pic>
        <p:nvPicPr>
          <p:cNvPr id="4" name="Picture 3" descr="A screenshot of a cell phone&#10;&#10;Description automatically generated">
            <a:extLst>
              <a:ext uri="{FF2B5EF4-FFF2-40B4-BE49-F238E27FC236}">
                <a16:creationId xmlns:a16="http://schemas.microsoft.com/office/drawing/2014/main" id="{EC9FAFA5-2C18-4649-B7DA-AABB4FA4B2F2}"/>
              </a:ext>
            </a:extLst>
          </p:cNvPr>
          <p:cNvPicPr>
            <a:picLocks noChangeAspect="1"/>
          </p:cNvPicPr>
          <p:nvPr/>
        </p:nvPicPr>
        <p:blipFill>
          <a:blip r:embed="rId3"/>
          <a:stretch>
            <a:fillRect/>
          </a:stretch>
        </p:blipFill>
        <p:spPr>
          <a:xfrm>
            <a:off x="3087974" y="1173064"/>
            <a:ext cx="7120328" cy="4949891"/>
          </a:xfrm>
          <a:prstGeom prst="rect">
            <a:avLst/>
          </a:prstGeom>
          <a:solidFill>
            <a:schemeClr val="tx1"/>
          </a:solidFill>
          <a:ln>
            <a:solidFill>
              <a:schemeClr val="tx1"/>
            </a:solidFill>
          </a:ln>
        </p:spPr>
      </p:pic>
      <p:sp>
        <p:nvSpPr>
          <p:cNvPr id="6" name="TextBox 5">
            <a:extLst>
              <a:ext uri="{FF2B5EF4-FFF2-40B4-BE49-F238E27FC236}">
                <a16:creationId xmlns:a16="http://schemas.microsoft.com/office/drawing/2014/main" id="{B157D5B0-262C-DA4A-9129-AEEF6B057088}"/>
              </a:ext>
            </a:extLst>
          </p:cNvPr>
          <p:cNvSpPr txBox="1"/>
          <p:nvPr/>
        </p:nvSpPr>
        <p:spPr>
          <a:xfrm>
            <a:off x="10240636" y="2175500"/>
            <a:ext cx="1633928" cy="3139321"/>
          </a:xfrm>
          <a:prstGeom prst="rect">
            <a:avLst/>
          </a:prstGeom>
          <a:noFill/>
        </p:spPr>
        <p:txBody>
          <a:bodyPr wrap="square" rtlCol="0">
            <a:spAutoFit/>
          </a:bodyPr>
          <a:lstStyle/>
          <a:p>
            <a:r>
              <a:rPr lang="en-US" i="1" dirty="0"/>
              <a:t>Student progress reports will display results from any/all instructionally embedded testlets taken per student by grade and subject. </a:t>
            </a:r>
          </a:p>
        </p:txBody>
      </p:sp>
      <p:sp>
        <p:nvSpPr>
          <p:cNvPr id="9" name="TextBox 8">
            <a:extLst>
              <a:ext uri="{FF2B5EF4-FFF2-40B4-BE49-F238E27FC236}">
                <a16:creationId xmlns:a16="http://schemas.microsoft.com/office/drawing/2014/main" id="{17BA2755-3B4D-074A-90A7-88141A0BD5A3}"/>
              </a:ext>
            </a:extLst>
          </p:cNvPr>
          <p:cNvSpPr txBox="1"/>
          <p:nvPr/>
        </p:nvSpPr>
        <p:spPr>
          <a:xfrm>
            <a:off x="2008682" y="1753848"/>
            <a:ext cx="1094282" cy="1754326"/>
          </a:xfrm>
          <a:prstGeom prst="rect">
            <a:avLst/>
          </a:prstGeom>
          <a:noFill/>
        </p:spPr>
        <p:txBody>
          <a:bodyPr wrap="square" rtlCol="0">
            <a:spAutoFit/>
          </a:bodyPr>
          <a:lstStyle/>
          <a:p>
            <a:r>
              <a:rPr lang="en-US" dirty="0"/>
              <a:t>Can select one or more students at a time.</a:t>
            </a:r>
          </a:p>
        </p:txBody>
      </p:sp>
      <p:cxnSp>
        <p:nvCxnSpPr>
          <p:cNvPr id="11" name="Straight Arrow Connector 10">
            <a:extLst>
              <a:ext uri="{FF2B5EF4-FFF2-40B4-BE49-F238E27FC236}">
                <a16:creationId xmlns:a16="http://schemas.microsoft.com/office/drawing/2014/main" id="{BEC3223E-89A2-5C44-A002-4A5E3C39F492}"/>
              </a:ext>
            </a:extLst>
          </p:cNvPr>
          <p:cNvCxnSpPr/>
          <p:nvPr/>
        </p:nvCxnSpPr>
        <p:spPr>
          <a:xfrm>
            <a:off x="2518348" y="1993692"/>
            <a:ext cx="689547" cy="1049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1703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41C8-DCD5-BE4B-9470-FEC3942EF52B}"/>
              </a:ext>
            </a:extLst>
          </p:cNvPr>
          <p:cNvSpPr>
            <a:spLocks noGrp="1"/>
          </p:cNvSpPr>
          <p:nvPr>
            <p:ph type="title"/>
          </p:nvPr>
        </p:nvSpPr>
        <p:spPr/>
        <p:txBody>
          <a:bodyPr/>
          <a:lstStyle/>
          <a:p>
            <a:r>
              <a:rPr lang="en-US" dirty="0"/>
              <a:t>The Teacher Is In The Driver’s Seat!</a:t>
            </a:r>
          </a:p>
        </p:txBody>
      </p:sp>
      <p:sp>
        <p:nvSpPr>
          <p:cNvPr id="8" name="TextBox 7">
            <a:extLst>
              <a:ext uri="{FF2B5EF4-FFF2-40B4-BE49-F238E27FC236}">
                <a16:creationId xmlns:a16="http://schemas.microsoft.com/office/drawing/2014/main" id="{6C027932-699F-CB44-B658-BCF82F93AE0A}"/>
              </a:ext>
            </a:extLst>
          </p:cNvPr>
          <p:cNvSpPr txBox="1"/>
          <p:nvPr/>
        </p:nvSpPr>
        <p:spPr>
          <a:xfrm>
            <a:off x="2088500" y="3072348"/>
            <a:ext cx="9308892"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teacher has the opportunity to</a:t>
            </a:r>
          </a:p>
          <a:p>
            <a:pPr marL="800100" lvl="1" indent="-342900">
              <a:buFont typeface="+mj-lt"/>
              <a:buAutoNum type="arabicPeriod"/>
            </a:pPr>
            <a:r>
              <a:rPr lang="en-US" sz="2400" dirty="0"/>
              <a:t>choose the Essential Elements and linkage levels for each student</a:t>
            </a:r>
          </a:p>
          <a:p>
            <a:pPr marL="800100" lvl="1" indent="-342900">
              <a:buFont typeface="+mj-lt"/>
              <a:buAutoNum type="arabicPeriod"/>
            </a:pPr>
            <a:r>
              <a:rPr lang="en-US" sz="2400" dirty="0"/>
              <a:t>decide when the student is ready to be assessed</a:t>
            </a:r>
          </a:p>
          <a:p>
            <a:pPr marL="800100" lvl="1" indent="-342900">
              <a:buFont typeface="+mj-lt"/>
              <a:buAutoNum type="arabicPeriod"/>
            </a:pPr>
            <a:r>
              <a:rPr lang="en-US" sz="2400" dirty="0"/>
              <a:t>cancel plans in the Instruction and Assessment Planner or proceed to assigning a testlet</a:t>
            </a:r>
          </a:p>
          <a:p>
            <a:pPr marL="800100" lvl="1" indent="-342900">
              <a:buFont typeface="+mj-lt"/>
              <a:buAutoNum type="arabicPeriod"/>
            </a:pPr>
            <a:r>
              <a:rPr lang="en-US" sz="2400" dirty="0"/>
              <a:t>determine next steps for instruction</a:t>
            </a:r>
          </a:p>
          <a:p>
            <a:pPr marL="800100" lvl="1" indent="-342900">
              <a:buFont typeface="+mj-lt"/>
              <a:buAutoNum type="arabicPeriod"/>
            </a:pPr>
            <a:r>
              <a:rPr lang="en-US" sz="2400" dirty="0"/>
              <a:t>make assessment a normal part of the classroom experience </a:t>
            </a:r>
          </a:p>
          <a:p>
            <a:pPr marL="800100" lvl="1" indent="-342900">
              <a:buFont typeface="+mj-lt"/>
              <a:buAutoNum type="arabicPeriod"/>
            </a:pPr>
            <a:endParaRPr lang="en-US" sz="2400" dirty="0"/>
          </a:p>
          <a:p>
            <a:pPr marL="800100" lvl="1" indent="-342900">
              <a:buFont typeface="+mj-lt"/>
              <a:buAutoNum type="arabicPeriod"/>
            </a:pPr>
            <a:endParaRPr lang="en-US" sz="2400" dirty="0"/>
          </a:p>
        </p:txBody>
      </p:sp>
      <p:pic>
        <p:nvPicPr>
          <p:cNvPr id="4" name="Graphic 3" descr="Race Car">
            <a:extLst>
              <a:ext uri="{FF2B5EF4-FFF2-40B4-BE49-F238E27FC236}">
                <a16:creationId xmlns:a16="http://schemas.microsoft.com/office/drawing/2014/main" id="{29DC7C73-2CE7-8C41-8269-C5B25C4AE49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18488" y="-340963"/>
            <a:ext cx="4869050" cy="4869050"/>
          </a:xfrm>
          <a:prstGeom prst="rect">
            <a:avLst/>
          </a:prstGeom>
        </p:spPr>
      </p:pic>
    </p:spTree>
    <p:extLst>
      <p:ext uri="{BB962C8B-B14F-4D97-AF65-F5344CB8AC3E}">
        <p14:creationId xmlns:p14="http://schemas.microsoft.com/office/powerpoint/2010/main" val="46966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D2D6F5D-9E52-41A4-BDCB-9AE7D725250F}"/>
              </a:ext>
            </a:extLst>
          </p:cNvPr>
          <p:cNvGraphicFramePr>
            <a:graphicFrameLocks noGrp="1"/>
          </p:cNvGraphicFramePr>
          <p:nvPr>
            <p:ph idx="1"/>
            <p:extLst>
              <p:ext uri="{D42A27DB-BD31-4B8C-83A1-F6EECF244321}">
                <p14:modId xmlns:p14="http://schemas.microsoft.com/office/powerpoint/2010/main" val="1574589288"/>
              </p:ext>
            </p:extLst>
          </p:nvPr>
        </p:nvGraphicFramePr>
        <p:xfrm>
          <a:off x="1896533" y="1185333"/>
          <a:ext cx="9685867" cy="4940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4D10C4F0-177C-E649-A7D2-5A2C9E723117}"/>
              </a:ext>
            </a:extLst>
          </p:cNvPr>
          <p:cNvSpPr>
            <a:spLocks noGrp="1"/>
          </p:cNvSpPr>
          <p:nvPr>
            <p:ph type="title"/>
          </p:nvPr>
        </p:nvSpPr>
        <p:spPr>
          <a:xfrm>
            <a:off x="2150534" y="237067"/>
            <a:ext cx="8877611" cy="750886"/>
          </a:xfrm>
        </p:spPr>
        <p:txBody>
          <a:bodyPr>
            <a:normAutofit fontScale="90000"/>
          </a:bodyPr>
          <a:lstStyle/>
          <a:p>
            <a:pPr algn="ctr"/>
            <a:r>
              <a:rPr lang="en-US" sz="4400" b="0" dirty="0"/>
              <a:t>Review</a:t>
            </a:r>
          </a:p>
        </p:txBody>
      </p:sp>
    </p:spTree>
    <p:extLst>
      <p:ext uri="{BB962C8B-B14F-4D97-AF65-F5344CB8AC3E}">
        <p14:creationId xmlns:p14="http://schemas.microsoft.com/office/powerpoint/2010/main" val="3797391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4406905"/>
            <a:ext cx="9897534" cy="1362075"/>
          </a:xfrm>
        </p:spPr>
        <p:txBody>
          <a:bodyPr>
            <a:normAutofit/>
          </a:bodyPr>
          <a:lstStyle/>
          <a:p>
            <a:r>
              <a:rPr lang="en-US" dirty="0"/>
              <a:t>Making choices for instruction and assessment</a:t>
            </a:r>
          </a:p>
        </p:txBody>
      </p:sp>
    </p:spTree>
    <p:extLst>
      <p:ext uri="{BB962C8B-B14F-4D97-AF65-F5344CB8AC3E}">
        <p14:creationId xmlns:p14="http://schemas.microsoft.com/office/powerpoint/2010/main" val="2927516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40C28-98A2-D849-8B9B-6296CD3E8DBA}"/>
              </a:ext>
            </a:extLst>
          </p:cNvPr>
          <p:cNvSpPr txBox="1"/>
          <p:nvPr/>
        </p:nvSpPr>
        <p:spPr>
          <a:xfrm rot="20390514">
            <a:off x="2092038" y="803563"/>
            <a:ext cx="3297382" cy="1323439"/>
          </a:xfrm>
          <a:prstGeom prst="rect">
            <a:avLst/>
          </a:prstGeom>
          <a:noFill/>
        </p:spPr>
        <p:txBody>
          <a:bodyPr wrap="square" rtlCol="0">
            <a:spAutoFit/>
          </a:bodyPr>
          <a:lstStyle/>
          <a:p>
            <a:r>
              <a:rPr lang="en-US" sz="4000" dirty="0"/>
              <a:t>self-contained, single grade?</a:t>
            </a:r>
          </a:p>
        </p:txBody>
      </p:sp>
      <p:sp>
        <p:nvSpPr>
          <p:cNvPr id="7" name="TextBox 6">
            <a:extLst>
              <a:ext uri="{FF2B5EF4-FFF2-40B4-BE49-F238E27FC236}">
                <a16:creationId xmlns:a16="http://schemas.microsoft.com/office/drawing/2014/main" id="{554DF950-B76B-E04C-8615-706F86F471AF}"/>
              </a:ext>
            </a:extLst>
          </p:cNvPr>
          <p:cNvSpPr txBox="1"/>
          <p:nvPr/>
        </p:nvSpPr>
        <p:spPr>
          <a:xfrm rot="852484">
            <a:off x="6996547" y="846279"/>
            <a:ext cx="3297382" cy="1323439"/>
          </a:xfrm>
          <a:prstGeom prst="rect">
            <a:avLst/>
          </a:prstGeom>
          <a:noFill/>
        </p:spPr>
        <p:txBody>
          <a:bodyPr wrap="square" rtlCol="0">
            <a:spAutoFit/>
          </a:bodyPr>
          <a:lstStyle/>
          <a:p>
            <a:r>
              <a:rPr lang="en-US" sz="4000" dirty="0"/>
              <a:t>self-contained, multi-grade?</a:t>
            </a:r>
          </a:p>
        </p:txBody>
      </p:sp>
      <p:sp>
        <p:nvSpPr>
          <p:cNvPr id="8" name="TextBox 7">
            <a:extLst>
              <a:ext uri="{FF2B5EF4-FFF2-40B4-BE49-F238E27FC236}">
                <a16:creationId xmlns:a16="http://schemas.microsoft.com/office/drawing/2014/main" id="{AA08C7A7-9525-FC41-ADDE-BF98958D03D9}"/>
              </a:ext>
            </a:extLst>
          </p:cNvPr>
          <p:cNvSpPr txBox="1"/>
          <p:nvPr/>
        </p:nvSpPr>
        <p:spPr>
          <a:xfrm rot="20382413">
            <a:off x="2375882" y="3158834"/>
            <a:ext cx="2928109" cy="707886"/>
          </a:xfrm>
          <a:prstGeom prst="rect">
            <a:avLst/>
          </a:prstGeom>
          <a:noFill/>
        </p:spPr>
        <p:txBody>
          <a:bodyPr wrap="none" rtlCol="0">
            <a:spAutoFit/>
          </a:bodyPr>
          <a:lstStyle/>
          <a:p>
            <a:r>
              <a:rPr lang="en-US" sz="4000" dirty="0"/>
              <a:t>one student?</a:t>
            </a:r>
          </a:p>
        </p:txBody>
      </p:sp>
      <p:sp>
        <p:nvSpPr>
          <p:cNvPr id="9" name="TextBox 8">
            <a:extLst>
              <a:ext uri="{FF2B5EF4-FFF2-40B4-BE49-F238E27FC236}">
                <a16:creationId xmlns:a16="http://schemas.microsoft.com/office/drawing/2014/main" id="{5FC3BF96-825C-5448-A066-D730847BC455}"/>
              </a:ext>
            </a:extLst>
          </p:cNvPr>
          <p:cNvSpPr txBox="1"/>
          <p:nvPr/>
        </p:nvSpPr>
        <p:spPr>
          <a:xfrm rot="1063234">
            <a:off x="6359662" y="3325093"/>
            <a:ext cx="3799758" cy="707886"/>
          </a:xfrm>
          <a:prstGeom prst="rect">
            <a:avLst/>
          </a:prstGeom>
          <a:noFill/>
        </p:spPr>
        <p:txBody>
          <a:bodyPr wrap="none" rtlCol="0">
            <a:spAutoFit/>
          </a:bodyPr>
          <a:lstStyle/>
          <a:p>
            <a:r>
              <a:rPr lang="en-US" sz="4000" dirty="0"/>
              <a:t>several students?</a:t>
            </a:r>
          </a:p>
        </p:txBody>
      </p:sp>
      <p:sp>
        <p:nvSpPr>
          <p:cNvPr id="10" name="TextBox 9">
            <a:extLst>
              <a:ext uri="{FF2B5EF4-FFF2-40B4-BE49-F238E27FC236}">
                <a16:creationId xmlns:a16="http://schemas.microsoft.com/office/drawing/2014/main" id="{2A5211E0-A887-A642-A574-35C85A61457E}"/>
              </a:ext>
            </a:extLst>
          </p:cNvPr>
          <p:cNvSpPr txBox="1"/>
          <p:nvPr/>
        </p:nvSpPr>
        <p:spPr>
          <a:xfrm rot="20382413">
            <a:off x="2684355" y="4779816"/>
            <a:ext cx="2837636" cy="707886"/>
          </a:xfrm>
          <a:prstGeom prst="rect">
            <a:avLst/>
          </a:prstGeom>
          <a:noFill/>
        </p:spPr>
        <p:txBody>
          <a:bodyPr wrap="none" rtlCol="0">
            <a:spAutoFit/>
          </a:bodyPr>
          <a:lstStyle/>
          <a:p>
            <a:r>
              <a:rPr lang="en-US" sz="4000" dirty="0"/>
              <a:t>one subject?</a:t>
            </a:r>
          </a:p>
        </p:txBody>
      </p:sp>
      <p:sp>
        <p:nvSpPr>
          <p:cNvPr id="11" name="TextBox 10">
            <a:extLst>
              <a:ext uri="{FF2B5EF4-FFF2-40B4-BE49-F238E27FC236}">
                <a16:creationId xmlns:a16="http://schemas.microsoft.com/office/drawing/2014/main" id="{CF0E6692-2EAF-D64E-9067-DE54AEC5AB48}"/>
              </a:ext>
            </a:extLst>
          </p:cNvPr>
          <p:cNvSpPr txBox="1"/>
          <p:nvPr/>
        </p:nvSpPr>
        <p:spPr>
          <a:xfrm rot="1064632">
            <a:off x="6205588" y="4862942"/>
            <a:ext cx="3969356" cy="707886"/>
          </a:xfrm>
          <a:prstGeom prst="rect">
            <a:avLst/>
          </a:prstGeom>
          <a:noFill/>
        </p:spPr>
        <p:txBody>
          <a:bodyPr wrap="none" rtlCol="0">
            <a:spAutoFit/>
          </a:bodyPr>
          <a:lstStyle/>
          <a:p>
            <a:r>
              <a:rPr lang="en-US" sz="4000" dirty="0"/>
              <a:t>multiple subjects?</a:t>
            </a:r>
          </a:p>
        </p:txBody>
      </p:sp>
      <p:sp>
        <p:nvSpPr>
          <p:cNvPr id="12" name="TextBox 11">
            <a:extLst>
              <a:ext uri="{FF2B5EF4-FFF2-40B4-BE49-F238E27FC236}">
                <a16:creationId xmlns:a16="http://schemas.microsoft.com/office/drawing/2014/main" id="{23D9834E-E9C0-204F-8E77-935A0860E8FC}"/>
              </a:ext>
            </a:extLst>
          </p:cNvPr>
          <p:cNvSpPr txBox="1"/>
          <p:nvPr/>
        </p:nvSpPr>
        <p:spPr>
          <a:xfrm>
            <a:off x="4807527" y="1773382"/>
            <a:ext cx="2268570" cy="707886"/>
          </a:xfrm>
          <a:prstGeom prst="rect">
            <a:avLst/>
          </a:prstGeom>
          <a:noFill/>
        </p:spPr>
        <p:txBody>
          <a:bodyPr wrap="none" rtlCol="0">
            <a:spAutoFit/>
          </a:bodyPr>
          <a:lstStyle/>
          <a:p>
            <a:r>
              <a:rPr lang="en-US" sz="4000" dirty="0"/>
              <a:t>inclusion?</a:t>
            </a:r>
          </a:p>
        </p:txBody>
      </p:sp>
    </p:spTree>
    <p:extLst>
      <p:ext uri="{BB962C8B-B14F-4D97-AF65-F5344CB8AC3E}">
        <p14:creationId xmlns:p14="http://schemas.microsoft.com/office/powerpoint/2010/main" val="189682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9773-359F-9D42-80D2-504617BEFE02}"/>
              </a:ext>
            </a:extLst>
          </p:cNvPr>
          <p:cNvSpPr>
            <a:spLocks noGrp="1"/>
          </p:cNvSpPr>
          <p:nvPr>
            <p:ph type="title"/>
          </p:nvPr>
        </p:nvSpPr>
        <p:spPr/>
        <p:txBody>
          <a:bodyPr/>
          <a:lstStyle/>
          <a:p>
            <a:r>
              <a:rPr lang="en-US" dirty="0"/>
              <a:t>Tasks in Educator portal</a:t>
            </a:r>
          </a:p>
        </p:txBody>
      </p:sp>
    </p:spTree>
    <p:extLst>
      <p:ext uri="{BB962C8B-B14F-4D97-AF65-F5344CB8AC3E}">
        <p14:creationId xmlns:p14="http://schemas.microsoft.com/office/powerpoint/2010/main" val="842057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B5DC-3D1E-B14B-9E2A-5AAB2B2A9013}"/>
              </a:ext>
            </a:extLst>
          </p:cNvPr>
          <p:cNvSpPr>
            <a:spLocks noGrp="1"/>
          </p:cNvSpPr>
          <p:nvPr>
            <p:ph type="title"/>
          </p:nvPr>
        </p:nvSpPr>
        <p:spPr>
          <a:xfrm>
            <a:off x="9175531" y="2818796"/>
            <a:ext cx="2830659" cy="1143000"/>
          </a:xfrm>
        </p:spPr>
        <p:txBody>
          <a:bodyPr/>
          <a:lstStyle/>
          <a:p>
            <a:r>
              <a:rPr lang="en-US" dirty="0"/>
              <a:t>Blueprints</a:t>
            </a:r>
          </a:p>
        </p:txBody>
      </p:sp>
      <p:pic>
        <p:nvPicPr>
          <p:cNvPr id="5" name="Picture 4" descr="A screenshot of a cell phone&#10;&#10;Description automatically generated">
            <a:extLst>
              <a:ext uri="{FF2B5EF4-FFF2-40B4-BE49-F238E27FC236}">
                <a16:creationId xmlns:a16="http://schemas.microsoft.com/office/drawing/2014/main" id="{03AD8932-D4AC-5947-A96F-28854CF805FC}"/>
              </a:ext>
            </a:extLst>
          </p:cNvPr>
          <p:cNvPicPr>
            <a:picLocks noChangeAspect="1"/>
          </p:cNvPicPr>
          <p:nvPr/>
        </p:nvPicPr>
        <p:blipFill>
          <a:blip r:embed="rId3"/>
          <a:stretch>
            <a:fillRect/>
          </a:stretch>
        </p:blipFill>
        <p:spPr>
          <a:xfrm>
            <a:off x="2573637" y="220718"/>
            <a:ext cx="6773328" cy="5959366"/>
          </a:xfrm>
          <a:prstGeom prst="rect">
            <a:avLst/>
          </a:prstGeom>
        </p:spPr>
      </p:pic>
    </p:spTree>
    <p:extLst>
      <p:ext uri="{BB962C8B-B14F-4D97-AF65-F5344CB8AC3E}">
        <p14:creationId xmlns:p14="http://schemas.microsoft.com/office/powerpoint/2010/main" val="3075669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4608-D449-1B41-8B67-AA866987F0FA}"/>
              </a:ext>
            </a:extLst>
          </p:cNvPr>
          <p:cNvSpPr>
            <a:spLocks noGrp="1"/>
          </p:cNvSpPr>
          <p:nvPr>
            <p:ph type="title"/>
          </p:nvPr>
        </p:nvSpPr>
        <p:spPr/>
        <p:txBody>
          <a:bodyPr/>
          <a:lstStyle/>
          <a:p>
            <a:r>
              <a:rPr lang="en-US" dirty="0"/>
              <a:t>Conceptual Areas for ELA and Mathematics</a:t>
            </a:r>
          </a:p>
        </p:txBody>
      </p:sp>
      <p:pic>
        <p:nvPicPr>
          <p:cNvPr id="5" name="Picture 4" descr="A screenshot of a cell phone&#10;&#10;Description automatically generated">
            <a:extLst>
              <a:ext uri="{FF2B5EF4-FFF2-40B4-BE49-F238E27FC236}">
                <a16:creationId xmlns:a16="http://schemas.microsoft.com/office/drawing/2014/main" id="{B9C8B18B-7257-604C-9078-D7885BEA550F}"/>
              </a:ext>
            </a:extLst>
          </p:cNvPr>
          <p:cNvPicPr>
            <a:picLocks noChangeAspect="1"/>
          </p:cNvPicPr>
          <p:nvPr/>
        </p:nvPicPr>
        <p:blipFill>
          <a:blip r:embed="rId3"/>
          <a:stretch>
            <a:fillRect/>
          </a:stretch>
        </p:blipFill>
        <p:spPr>
          <a:xfrm>
            <a:off x="1627833" y="1849496"/>
            <a:ext cx="4945694" cy="3693255"/>
          </a:xfrm>
          <a:prstGeom prst="rect">
            <a:avLst/>
          </a:prstGeom>
          <a:ln w="38100">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FD0ACEA2-745B-0F4A-813C-80C8D4898F19}"/>
              </a:ext>
            </a:extLst>
          </p:cNvPr>
          <p:cNvPicPr>
            <a:picLocks noChangeAspect="1"/>
          </p:cNvPicPr>
          <p:nvPr/>
        </p:nvPicPr>
        <p:blipFill>
          <a:blip r:embed="rId4"/>
          <a:stretch>
            <a:fillRect/>
          </a:stretch>
        </p:blipFill>
        <p:spPr>
          <a:xfrm>
            <a:off x="6809326" y="1872528"/>
            <a:ext cx="5155931" cy="3693255"/>
          </a:xfrm>
          <a:prstGeom prst="rect">
            <a:avLst/>
          </a:prstGeom>
          <a:ln w="38100">
            <a:solidFill>
              <a:schemeClr val="tx1"/>
            </a:solidFill>
          </a:ln>
        </p:spPr>
      </p:pic>
      <p:sp>
        <p:nvSpPr>
          <p:cNvPr id="8" name="Rectangle 7">
            <a:extLst>
              <a:ext uri="{FF2B5EF4-FFF2-40B4-BE49-F238E27FC236}">
                <a16:creationId xmlns:a16="http://schemas.microsoft.com/office/drawing/2014/main" id="{4F905E3E-DDD0-BE41-96D1-7D4CA36C6410}"/>
              </a:ext>
            </a:extLst>
          </p:cNvPr>
          <p:cNvSpPr/>
          <p:nvPr/>
        </p:nvSpPr>
        <p:spPr>
          <a:xfrm>
            <a:off x="2046144" y="2090057"/>
            <a:ext cx="4371032" cy="198957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0980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6C88-C5BB-8847-86A6-23E4BFFDA594}"/>
              </a:ext>
            </a:extLst>
          </p:cNvPr>
          <p:cNvSpPr>
            <a:spLocks noGrp="1"/>
          </p:cNvSpPr>
          <p:nvPr>
            <p:ph type="title"/>
          </p:nvPr>
        </p:nvSpPr>
        <p:spPr>
          <a:xfrm>
            <a:off x="727788" y="217486"/>
            <a:ext cx="11451823" cy="1143000"/>
          </a:xfrm>
        </p:spPr>
        <p:txBody>
          <a:bodyPr/>
          <a:lstStyle/>
          <a:p>
            <a:r>
              <a:rPr lang="en-US" dirty="0"/>
              <a:t>Domains, Core Ideas, and Topics for Science</a:t>
            </a:r>
          </a:p>
        </p:txBody>
      </p:sp>
      <p:pic>
        <p:nvPicPr>
          <p:cNvPr id="5" name="Picture 4" descr="A screenshot of a cell phone&#10;&#10;Description automatically generated">
            <a:extLst>
              <a:ext uri="{FF2B5EF4-FFF2-40B4-BE49-F238E27FC236}">
                <a16:creationId xmlns:a16="http://schemas.microsoft.com/office/drawing/2014/main" id="{23042098-E8E0-FF46-A0D9-F475B60C8090}"/>
              </a:ext>
            </a:extLst>
          </p:cNvPr>
          <p:cNvPicPr>
            <a:picLocks noChangeAspect="1"/>
          </p:cNvPicPr>
          <p:nvPr/>
        </p:nvPicPr>
        <p:blipFill>
          <a:blip r:embed="rId3"/>
          <a:stretch>
            <a:fillRect/>
          </a:stretch>
        </p:blipFill>
        <p:spPr>
          <a:xfrm>
            <a:off x="2788781" y="1175655"/>
            <a:ext cx="7300202" cy="5159829"/>
          </a:xfrm>
          <a:prstGeom prst="rect">
            <a:avLst/>
          </a:prstGeom>
          <a:ln w="38100">
            <a:solidFill>
              <a:schemeClr val="tx1"/>
            </a:solidFill>
          </a:ln>
        </p:spPr>
      </p:pic>
    </p:spTree>
    <p:extLst>
      <p:ext uri="{BB962C8B-B14F-4D97-AF65-F5344CB8AC3E}">
        <p14:creationId xmlns:p14="http://schemas.microsoft.com/office/powerpoint/2010/main" val="164867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20F-02E3-664F-A4B1-DD98B1324031}"/>
              </a:ext>
            </a:extLst>
          </p:cNvPr>
          <p:cNvSpPr>
            <a:spLocks noGrp="1"/>
          </p:cNvSpPr>
          <p:nvPr>
            <p:ph type="title"/>
          </p:nvPr>
        </p:nvSpPr>
        <p:spPr/>
        <p:txBody>
          <a:bodyPr/>
          <a:lstStyle/>
          <a:p>
            <a:r>
              <a:rPr lang="en-US" dirty="0"/>
              <a:t>Currently Tested Essential Elements</a:t>
            </a:r>
          </a:p>
        </p:txBody>
      </p:sp>
      <p:pic>
        <p:nvPicPr>
          <p:cNvPr id="20" name="Picture 19" descr="A screenshot of a social media post&#10;&#10;Description automatically generated">
            <a:extLst>
              <a:ext uri="{FF2B5EF4-FFF2-40B4-BE49-F238E27FC236}">
                <a16:creationId xmlns:a16="http://schemas.microsoft.com/office/drawing/2014/main" id="{59CFECDA-A936-F444-8D96-A1FD1B979DD3}"/>
              </a:ext>
            </a:extLst>
          </p:cNvPr>
          <p:cNvPicPr>
            <a:picLocks noChangeAspect="1"/>
          </p:cNvPicPr>
          <p:nvPr/>
        </p:nvPicPr>
        <p:blipFill>
          <a:blip r:embed="rId3"/>
          <a:stretch>
            <a:fillRect/>
          </a:stretch>
        </p:blipFill>
        <p:spPr>
          <a:xfrm>
            <a:off x="2296013" y="2043116"/>
            <a:ext cx="9081599" cy="3935651"/>
          </a:xfrm>
          <a:prstGeom prst="rect">
            <a:avLst/>
          </a:prstGeom>
          <a:ln w="38100">
            <a:solidFill>
              <a:schemeClr val="tx1"/>
            </a:solidFill>
          </a:ln>
        </p:spPr>
      </p:pic>
      <p:sp>
        <p:nvSpPr>
          <p:cNvPr id="21" name="TextBox 20">
            <a:extLst>
              <a:ext uri="{FF2B5EF4-FFF2-40B4-BE49-F238E27FC236}">
                <a16:creationId xmlns:a16="http://schemas.microsoft.com/office/drawing/2014/main" id="{8A36B4E6-587F-ED4D-A2A5-54D30F206385}"/>
              </a:ext>
            </a:extLst>
          </p:cNvPr>
          <p:cNvSpPr txBox="1"/>
          <p:nvPr/>
        </p:nvSpPr>
        <p:spPr>
          <a:xfrm>
            <a:off x="1586205" y="1354108"/>
            <a:ext cx="10605796" cy="400110"/>
          </a:xfrm>
          <a:prstGeom prst="rect">
            <a:avLst/>
          </a:prstGeom>
          <a:noFill/>
        </p:spPr>
        <p:txBody>
          <a:bodyPr wrap="square" rtlCol="0">
            <a:spAutoFit/>
          </a:bodyPr>
          <a:lstStyle/>
          <a:p>
            <a:r>
              <a:rPr lang="en-US" sz="2000" b="1" dirty="0"/>
              <a:t>Resources for Educators and District Staff tab &gt; Educator Resource Page (for the desired subject)</a:t>
            </a:r>
          </a:p>
        </p:txBody>
      </p:sp>
      <p:sp>
        <p:nvSpPr>
          <p:cNvPr id="22" name="Rectangle 21">
            <a:extLst>
              <a:ext uri="{FF2B5EF4-FFF2-40B4-BE49-F238E27FC236}">
                <a16:creationId xmlns:a16="http://schemas.microsoft.com/office/drawing/2014/main" id="{C353AC15-84C2-1844-A249-4360AEC8A063}"/>
              </a:ext>
            </a:extLst>
          </p:cNvPr>
          <p:cNvSpPr/>
          <p:nvPr/>
        </p:nvSpPr>
        <p:spPr>
          <a:xfrm>
            <a:off x="2463282" y="2071395"/>
            <a:ext cx="1156996" cy="11239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447F887-DF9D-B34F-B0AB-C1C23A6236EC}"/>
              </a:ext>
            </a:extLst>
          </p:cNvPr>
          <p:cNvSpPr/>
          <p:nvPr/>
        </p:nvSpPr>
        <p:spPr>
          <a:xfrm>
            <a:off x="2503715" y="3266801"/>
            <a:ext cx="1807028" cy="3937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D49047F5-4E45-224B-B5B7-AF604871F6D7}"/>
              </a:ext>
            </a:extLst>
          </p:cNvPr>
          <p:cNvCxnSpPr/>
          <p:nvPr/>
        </p:nvCxnSpPr>
        <p:spPr>
          <a:xfrm>
            <a:off x="1206811" y="5022739"/>
            <a:ext cx="136226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637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20F-02E3-664F-A4B1-DD98B1324031}"/>
              </a:ext>
            </a:extLst>
          </p:cNvPr>
          <p:cNvSpPr>
            <a:spLocks noGrp="1"/>
          </p:cNvSpPr>
          <p:nvPr>
            <p:ph type="title"/>
          </p:nvPr>
        </p:nvSpPr>
        <p:spPr/>
        <p:txBody>
          <a:bodyPr/>
          <a:lstStyle/>
          <a:p>
            <a:r>
              <a:rPr lang="en-US" dirty="0"/>
              <a:t>Currently Tested Essential Elements</a:t>
            </a:r>
          </a:p>
        </p:txBody>
      </p:sp>
      <p:sp>
        <p:nvSpPr>
          <p:cNvPr id="5" name="TextBox 4">
            <a:extLst>
              <a:ext uri="{FF2B5EF4-FFF2-40B4-BE49-F238E27FC236}">
                <a16:creationId xmlns:a16="http://schemas.microsoft.com/office/drawing/2014/main" id="{707F3E97-3C54-B04B-A474-C353194F42F9}"/>
              </a:ext>
            </a:extLst>
          </p:cNvPr>
          <p:cNvSpPr txBox="1"/>
          <p:nvPr/>
        </p:nvSpPr>
        <p:spPr>
          <a:xfrm>
            <a:off x="3149600" y="5894387"/>
            <a:ext cx="2033185" cy="707886"/>
          </a:xfrm>
          <a:prstGeom prst="rect">
            <a:avLst/>
          </a:prstGeom>
          <a:noFill/>
        </p:spPr>
        <p:txBody>
          <a:bodyPr wrap="none" rtlCol="0">
            <a:spAutoFit/>
          </a:bodyPr>
          <a:lstStyle/>
          <a:p>
            <a:r>
              <a:rPr lang="en-US" sz="4000" b="1" dirty="0">
                <a:solidFill>
                  <a:srgbClr val="00B050"/>
                </a:solidFill>
              </a:rPr>
              <a:t>EXCERPT</a:t>
            </a:r>
          </a:p>
        </p:txBody>
      </p:sp>
      <p:pic>
        <p:nvPicPr>
          <p:cNvPr id="9" name="Picture 8" descr="A screenshot of a social media post&#10;&#10;Description automatically generated">
            <a:extLst>
              <a:ext uri="{FF2B5EF4-FFF2-40B4-BE49-F238E27FC236}">
                <a16:creationId xmlns:a16="http://schemas.microsoft.com/office/drawing/2014/main" id="{1AD33746-CD38-E041-A8D3-7CBD203A078F}"/>
              </a:ext>
            </a:extLst>
          </p:cNvPr>
          <p:cNvPicPr>
            <a:picLocks noChangeAspect="1"/>
          </p:cNvPicPr>
          <p:nvPr/>
        </p:nvPicPr>
        <p:blipFill>
          <a:blip r:embed="rId3"/>
          <a:stretch>
            <a:fillRect/>
          </a:stretch>
        </p:blipFill>
        <p:spPr>
          <a:xfrm>
            <a:off x="2084383" y="1671638"/>
            <a:ext cx="5451488" cy="4098925"/>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C779C530-BAA4-F24E-8A14-84CFE1158975}"/>
              </a:ext>
            </a:extLst>
          </p:cNvPr>
          <p:cNvPicPr>
            <a:picLocks noChangeAspect="1"/>
          </p:cNvPicPr>
          <p:nvPr/>
        </p:nvPicPr>
        <p:blipFill>
          <a:blip r:embed="rId4"/>
          <a:stretch>
            <a:fillRect/>
          </a:stretch>
        </p:blipFill>
        <p:spPr>
          <a:xfrm>
            <a:off x="7467057" y="2728914"/>
            <a:ext cx="4515340" cy="2981325"/>
          </a:xfrm>
          <a:prstGeom prst="rect">
            <a:avLst/>
          </a:prstGeom>
        </p:spPr>
      </p:pic>
      <p:cxnSp>
        <p:nvCxnSpPr>
          <p:cNvPr id="13" name="Straight Arrow Connector 12">
            <a:extLst>
              <a:ext uri="{FF2B5EF4-FFF2-40B4-BE49-F238E27FC236}">
                <a16:creationId xmlns:a16="http://schemas.microsoft.com/office/drawing/2014/main" id="{7122C07F-586E-B34B-9926-B564F7383D86}"/>
              </a:ext>
            </a:extLst>
          </p:cNvPr>
          <p:cNvCxnSpPr/>
          <p:nvPr/>
        </p:nvCxnSpPr>
        <p:spPr>
          <a:xfrm flipV="1">
            <a:off x="1943100" y="1857375"/>
            <a:ext cx="0" cy="108585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D19965A-B385-334B-8327-087F23A1B066}"/>
              </a:ext>
            </a:extLst>
          </p:cNvPr>
          <p:cNvCxnSpPr>
            <a:cxnSpLocks/>
          </p:cNvCxnSpPr>
          <p:nvPr/>
        </p:nvCxnSpPr>
        <p:spPr>
          <a:xfrm>
            <a:off x="1952625" y="5224463"/>
            <a:ext cx="0" cy="93345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ECCE2E3-20A9-C34E-B871-AB40DE505DA8}"/>
              </a:ext>
            </a:extLst>
          </p:cNvPr>
          <p:cNvSpPr txBox="1"/>
          <p:nvPr/>
        </p:nvSpPr>
        <p:spPr>
          <a:xfrm rot="16200000">
            <a:off x="785813" y="3843336"/>
            <a:ext cx="2274854" cy="369332"/>
          </a:xfrm>
          <a:prstGeom prst="rect">
            <a:avLst/>
          </a:prstGeom>
          <a:noFill/>
        </p:spPr>
        <p:txBody>
          <a:bodyPr wrap="none" rtlCol="0">
            <a:spAutoFit/>
          </a:bodyPr>
          <a:lstStyle/>
          <a:p>
            <a:r>
              <a:rPr lang="en-US" b="1" dirty="0"/>
              <a:t>scroll for other grades</a:t>
            </a:r>
          </a:p>
        </p:txBody>
      </p:sp>
      <p:sp>
        <p:nvSpPr>
          <p:cNvPr id="17" name="TextBox 16">
            <a:extLst>
              <a:ext uri="{FF2B5EF4-FFF2-40B4-BE49-F238E27FC236}">
                <a16:creationId xmlns:a16="http://schemas.microsoft.com/office/drawing/2014/main" id="{B93016C4-A6D3-3F41-A321-5F0B86F40774}"/>
              </a:ext>
            </a:extLst>
          </p:cNvPr>
          <p:cNvSpPr txBox="1"/>
          <p:nvPr/>
        </p:nvSpPr>
        <p:spPr>
          <a:xfrm>
            <a:off x="2071688" y="1357312"/>
            <a:ext cx="527709" cy="369332"/>
          </a:xfrm>
          <a:prstGeom prst="rect">
            <a:avLst/>
          </a:prstGeom>
          <a:noFill/>
        </p:spPr>
        <p:txBody>
          <a:bodyPr wrap="none" rtlCol="0">
            <a:spAutoFit/>
          </a:bodyPr>
          <a:lstStyle/>
          <a:p>
            <a:r>
              <a:rPr lang="en-US" i="1" dirty="0"/>
              <a:t>ELA</a:t>
            </a:r>
          </a:p>
        </p:txBody>
      </p:sp>
      <p:sp>
        <p:nvSpPr>
          <p:cNvPr id="18" name="TextBox 17">
            <a:extLst>
              <a:ext uri="{FF2B5EF4-FFF2-40B4-BE49-F238E27FC236}">
                <a16:creationId xmlns:a16="http://schemas.microsoft.com/office/drawing/2014/main" id="{CD0272FD-253A-6343-B0E9-22C8C77D0987}"/>
              </a:ext>
            </a:extLst>
          </p:cNvPr>
          <p:cNvSpPr txBox="1"/>
          <p:nvPr/>
        </p:nvSpPr>
        <p:spPr>
          <a:xfrm>
            <a:off x="6677025" y="1428752"/>
            <a:ext cx="5514975" cy="707886"/>
          </a:xfrm>
          <a:prstGeom prst="rect">
            <a:avLst/>
          </a:prstGeom>
          <a:noFill/>
        </p:spPr>
        <p:txBody>
          <a:bodyPr wrap="square" rtlCol="0">
            <a:spAutoFit/>
          </a:bodyPr>
          <a:lstStyle/>
          <a:p>
            <a:r>
              <a:rPr lang="en-US" sz="2000" b="1" dirty="0"/>
              <a:t>Resources for Educators and District Staff tab &gt; Educator Resource Page (for the desired subject)</a:t>
            </a:r>
          </a:p>
        </p:txBody>
      </p:sp>
      <p:sp>
        <p:nvSpPr>
          <p:cNvPr id="3" name="Oval 2">
            <a:extLst>
              <a:ext uri="{FF2B5EF4-FFF2-40B4-BE49-F238E27FC236}">
                <a16:creationId xmlns:a16="http://schemas.microsoft.com/office/drawing/2014/main" id="{5C08E1CA-C3B4-124B-8C4D-D860367A6CAF}"/>
              </a:ext>
            </a:extLst>
          </p:cNvPr>
          <p:cNvSpPr/>
          <p:nvPr/>
        </p:nvSpPr>
        <p:spPr>
          <a:xfrm>
            <a:off x="7672388" y="5386388"/>
            <a:ext cx="1443037" cy="3286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1435DCE-AA68-264A-8250-07C554FFE467}"/>
              </a:ext>
            </a:extLst>
          </p:cNvPr>
          <p:cNvSpPr/>
          <p:nvPr/>
        </p:nvSpPr>
        <p:spPr>
          <a:xfrm>
            <a:off x="2386013" y="4386263"/>
            <a:ext cx="3514725" cy="4000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4297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20F-02E3-664F-A4B1-DD98B1324031}"/>
              </a:ext>
            </a:extLst>
          </p:cNvPr>
          <p:cNvSpPr>
            <a:spLocks noGrp="1"/>
          </p:cNvSpPr>
          <p:nvPr>
            <p:ph type="title"/>
          </p:nvPr>
        </p:nvSpPr>
        <p:spPr/>
        <p:txBody>
          <a:bodyPr/>
          <a:lstStyle/>
          <a:p>
            <a:r>
              <a:rPr lang="en-US" dirty="0"/>
              <a:t>ELA Blueprint</a:t>
            </a:r>
          </a:p>
        </p:txBody>
      </p:sp>
      <p:sp>
        <p:nvSpPr>
          <p:cNvPr id="5" name="TextBox 4">
            <a:extLst>
              <a:ext uri="{FF2B5EF4-FFF2-40B4-BE49-F238E27FC236}">
                <a16:creationId xmlns:a16="http://schemas.microsoft.com/office/drawing/2014/main" id="{707F3E97-3C54-B04B-A474-C353194F42F9}"/>
              </a:ext>
            </a:extLst>
          </p:cNvPr>
          <p:cNvSpPr txBox="1"/>
          <p:nvPr/>
        </p:nvSpPr>
        <p:spPr>
          <a:xfrm>
            <a:off x="5535612" y="5337174"/>
            <a:ext cx="2033185" cy="707886"/>
          </a:xfrm>
          <a:prstGeom prst="rect">
            <a:avLst/>
          </a:prstGeom>
          <a:noFill/>
        </p:spPr>
        <p:txBody>
          <a:bodyPr wrap="none" rtlCol="0">
            <a:spAutoFit/>
          </a:bodyPr>
          <a:lstStyle/>
          <a:p>
            <a:r>
              <a:rPr lang="en-US" sz="4000" b="1" dirty="0">
                <a:solidFill>
                  <a:srgbClr val="00B050"/>
                </a:solidFill>
              </a:rPr>
              <a:t>EXCERPT</a:t>
            </a:r>
          </a:p>
        </p:txBody>
      </p:sp>
      <p:pic>
        <p:nvPicPr>
          <p:cNvPr id="7" name="Picture 6" descr="A screenshot of a social media post&#10;&#10;Description automatically generated">
            <a:extLst>
              <a:ext uri="{FF2B5EF4-FFF2-40B4-BE49-F238E27FC236}">
                <a16:creationId xmlns:a16="http://schemas.microsoft.com/office/drawing/2014/main" id="{0C5DDBAD-7F44-7242-9122-09F73305F333}"/>
              </a:ext>
            </a:extLst>
          </p:cNvPr>
          <p:cNvPicPr>
            <a:picLocks noChangeAspect="1"/>
          </p:cNvPicPr>
          <p:nvPr/>
        </p:nvPicPr>
        <p:blipFill>
          <a:blip r:embed="rId3"/>
          <a:stretch>
            <a:fillRect/>
          </a:stretch>
        </p:blipFill>
        <p:spPr>
          <a:xfrm>
            <a:off x="2540073" y="1528763"/>
            <a:ext cx="8666090" cy="3776662"/>
          </a:xfrm>
          <a:prstGeom prst="rect">
            <a:avLst/>
          </a:prstGeom>
        </p:spPr>
      </p:pic>
      <p:cxnSp>
        <p:nvCxnSpPr>
          <p:cNvPr id="10" name="Straight Arrow Connector 9">
            <a:extLst>
              <a:ext uri="{FF2B5EF4-FFF2-40B4-BE49-F238E27FC236}">
                <a16:creationId xmlns:a16="http://schemas.microsoft.com/office/drawing/2014/main" id="{AAAC4FBD-4679-7D46-889A-B7A89E9BEA3B}"/>
              </a:ext>
            </a:extLst>
          </p:cNvPr>
          <p:cNvCxnSpPr>
            <a:cxnSpLocks/>
          </p:cNvCxnSpPr>
          <p:nvPr/>
        </p:nvCxnSpPr>
        <p:spPr>
          <a:xfrm>
            <a:off x="2157413" y="3028950"/>
            <a:ext cx="181451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281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20F-02E3-664F-A4B1-DD98B1324031}"/>
              </a:ext>
            </a:extLst>
          </p:cNvPr>
          <p:cNvSpPr>
            <a:spLocks noGrp="1"/>
          </p:cNvSpPr>
          <p:nvPr>
            <p:ph type="title"/>
          </p:nvPr>
        </p:nvSpPr>
        <p:spPr/>
        <p:txBody>
          <a:bodyPr/>
          <a:lstStyle/>
          <a:p>
            <a:r>
              <a:rPr lang="en-US" dirty="0"/>
              <a:t>ELA Blueprint</a:t>
            </a:r>
          </a:p>
        </p:txBody>
      </p:sp>
      <p:sp>
        <p:nvSpPr>
          <p:cNvPr id="5" name="TextBox 4">
            <a:extLst>
              <a:ext uri="{FF2B5EF4-FFF2-40B4-BE49-F238E27FC236}">
                <a16:creationId xmlns:a16="http://schemas.microsoft.com/office/drawing/2014/main" id="{707F3E97-3C54-B04B-A474-C353194F42F9}"/>
              </a:ext>
            </a:extLst>
          </p:cNvPr>
          <p:cNvSpPr txBox="1"/>
          <p:nvPr/>
        </p:nvSpPr>
        <p:spPr>
          <a:xfrm>
            <a:off x="5343527" y="5180012"/>
            <a:ext cx="2114550" cy="707886"/>
          </a:xfrm>
          <a:prstGeom prst="rect">
            <a:avLst/>
          </a:prstGeom>
          <a:noFill/>
        </p:spPr>
        <p:txBody>
          <a:bodyPr wrap="square" rtlCol="0">
            <a:spAutoFit/>
          </a:bodyPr>
          <a:lstStyle/>
          <a:p>
            <a:r>
              <a:rPr lang="en-US" sz="4000" b="1" dirty="0">
                <a:solidFill>
                  <a:srgbClr val="00B050"/>
                </a:solidFill>
              </a:rPr>
              <a:t>EXCERPT</a:t>
            </a:r>
          </a:p>
        </p:txBody>
      </p:sp>
      <p:pic>
        <p:nvPicPr>
          <p:cNvPr id="4" name="Picture 3" descr="A screenshot of a cell phone&#10;&#10;Description automatically generated">
            <a:extLst>
              <a:ext uri="{FF2B5EF4-FFF2-40B4-BE49-F238E27FC236}">
                <a16:creationId xmlns:a16="http://schemas.microsoft.com/office/drawing/2014/main" id="{BE3AC967-A508-464C-9A7E-BB0B02E41CA3}"/>
              </a:ext>
            </a:extLst>
          </p:cNvPr>
          <p:cNvPicPr>
            <a:picLocks noChangeAspect="1"/>
          </p:cNvPicPr>
          <p:nvPr/>
        </p:nvPicPr>
        <p:blipFill>
          <a:blip r:embed="rId3"/>
          <a:stretch>
            <a:fillRect/>
          </a:stretch>
        </p:blipFill>
        <p:spPr>
          <a:xfrm>
            <a:off x="2774950" y="1624012"/>
            <a:ext cx="7099300" cy="3009900"/>
          </a:xfrm>
          <a:prstGeom prst="rect">
            <a:avLst/>
          </a:prstGeom>
        </p:spPr>
      </p:pic>
      <p:cxnSp>
        <p:nvCxnSpPr>
          <p:cNvPr id="8" name="Straight Arrow Connector 7">
            <a:extLst>
              <a:ext uri="{FF2B5EF4-FFF2-40B4-BE49-F238E27FC236}">
                <a16:creationId xmlns:a16="http://schemas.microsoft.com/office/drawing/2014/main" id="{50F041F1-2947-5F4B-B8E1-6CEA4F933E2F}"/>
              </a:ext>
            </a:extLst>
          </p:cNvPr>
          <p:cNvCxnSpPr/>
          <p:nvPr/>
        </p:nvCxnSpPr>
        <p:spPr>
          <a:xfrm flipH="1">
            <a:off x="9323730" y="3001411"/>
            <a:ext cx="118586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287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20F-02E3-664F-A4B1-DD98B1324031}"/>
              </a:ext>
            </a:extLst>
          </p:cNvPr>
          <p:cNvSpPr>
            <a:spLocks noGrp="1"/>
          </p:cNvSpPr>
          <p:nvPr>
            <p:ph type="title"/>
          </p:nvPr>
        </p:nvSpPr>
        <p:spPr/>
        <p:txBody>
          <a:bodyPr/>
          <a:lstStyle/>
          <a:p>
            <a:r>
              <a:rPr lang="en-US" dirty="0"/>
              <a:t>Currently Assessed Essential Elements</a:t>
            </a:r>
          </a:p>
        </p:txBody>
      </p:sp>
      <p:pic>
        <p:nvPicPr>
          <p:cNvPr id="4" name="Picture 3" descr="A screenshot of a cell phone&#10;&#10;Description automatically generated">
            <a:extLst>
              <a:ext uri="{FF2B5EF4-FFF2-40B4-BE49-F238E27FC236}">
                <a16:creationId xmlns:a16="http://schemas.microsoft.com/office/drawing/2014/main" id="{09A601EB-DEFA-A442-94E8-4802B830EA31}"/>
              </a:ext>
            </a:extLst>
          </p:cNvPr>
          <p:cNvPicPr>
            <a:picLocks noChangeAspect="1"/>
          </p:cNvPicPr>
          <p:nvPr/>
        </p:nvPicPr>
        <p:blipFill>
          <a:blip r:embed="rId3"/>
          <a:stretch>
            <a:fillRect/>
          </a:stretch>
        </p:blipFill>
        <p:spPr>
          <a:xfrm>
            <a:off x="2252228" y="1167882"/>
            <a:ext cx="7514071" cy="5182118"/>
          </a:xfrm>
          <a:prstGeom prst="rect">
            <a:avLst/>
          </a:prstGeom>
        </p:spPr>
      </p:pic>
      <p:sp>
        <p:nvSpPr>
          <p:cNvPr id="5" name="TextBox 4">
            <a:extLst>
              <a:ext uri="{FF2B5EF4-FFF2-40B4-BE49-F238E27FC236}">
                <a16:creationId xmlns:a16="http://schemas.microsoft.com/office/drawing/2014/main" id="{707F3E97-3C54-B04B-A474-C353194F42F9}"/>
              </a:ext>
            </a:extLst>
          </p:cNvPr>
          <p:cNvSpPr txBox="1"/>
          <p:nvPr/>
        </p:nvSpPr>
        <p:spPr>
          <a:xfrm>
            <a:off x="9779000" y="3022600"/>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1345358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newspaper&#10;&#10;Description automatically generated">
            <a:extLst>
              <a:ext uri="{FF2B5EF4-FFF2-40B4-BE49-F238E27FC236}">
                <a16:creationId xmlns:a16="http://schemas.microsoft.com/office/drawing/2014/main" id="{6832BE26-D7A8-9748-8F15-96CAE4E2C0FE}"/>
              </a:ext>
            </a:extLst>
          </p:cNvPr>
          <p:cNvPicPr>
            <a:picLocks noChangeAspect="1"/>
          </p:cNvPicPr>
          <p:nvPr/>
        </p:nvPicPr>
        <p:blipFill>
          <a:blip r:embed="rId3"/>
          <a:stretch>
            <a:fillRect/>
          </a:stretch>
        </p:blipFill>
        <p:spPr>
          <a:xfrm>
            <a:off x="3154037" y="1213167"/>
            <a:ext cx="6631052" cy="5061083"/>
          </a:xfrm>
          <a:prstGeom prst="rect">
            <a:avLst/>
          </a:prstGeom>
        </p:spPr>
      </p:pic>
      <p:sp>
        <p:nvSpPr>
          <p:cNvPr id="8" name="Title 1">
            <a:extLst>
              <a:ext uri="{FF2B5EF4-FFF2-40B4-BE49-F238E27FC236}">
                <a16:creationId xmlns:a16="http://schemas.microsoft.com/office/drawing/2014/main" id="{1479F254-20A6-F54D-B84A-791FDFB483B8}"/>
              </a:ext>
            </a:extLst>
          </p:cNvPr>
          <p:cNvSpPr>
            <a:spLocks noGrp="1"/>
          </p:cNvSpPr>
          <p:nvPr>
            <p:ph type="title"/>
          </p:nvPr>
        </p:nvSpPr>
        <p:spPr>
          <a:xfrm>
            <a:off x="1206811" y="217486"/>
            <a:ext cx="10972800" cy="1143000"/>
          </a:xfrm>
        </p:spPr>
        <p:txBody>
          <a:bodyPr/>
          <a:lstStyle/>
          <a:p>
            <a:r>
              <a:rPr lang="en-US" dirty="0"/>
              <a:t>Currently Assessed Essential Elements</a:t>
            </a:r>
          </a:p>
        </p:txBody>
      </p:sp>
      <p:sp>
        <p:nvSpPr>
          <p:cNvPr id="9" name="TextBox 8">
            <a:extLst>
              <a:ext uri="{FF2B5EF4-FFF2-40B4-BE49-F238E27FC236}">
                <a16:creationId xmlns:a16="http://schemas.microsoft.com/office/drawing/2014/main" id="{A9C41B07-FA50-5242-B79C-D07B4EEC08EC}"/>
              </a:ext>
            </a:extLst>
          </p:cNvPr>
          <p:cNvSpPr txBox="1"/>
          <p:nvPr/>
        </p:nvSpPr>
        <p:spPr>
          <a:xfrm>
            <a:off x="9779000" y="3022600"/>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2047809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9434-C8E2-E946-9CA3-57EBD0A9C7ED}"/>
              </a:ext>
            </a:extLst>
          </p:cNvPr>
          <p:cNvSpPr>
            <a:spLocks noGrp="1"/>
          </p:cNvSpPr>
          <p:nvPr>
            <p:ph type="title"/>
          </p:nvPr>
        </p:nvSpPr>
        <p:spPr>
          <a:xfrm>
            <a:off x="8154955" y="1934319"/>
            <a:ext cx="3782060" cy="1143000"/>
          </a:xfrm>
        </p:spPr>
        <p:txBody>
          <a:bodyPr/>
          <a:lstStyle/>
          <a:p>
            <a:r>
              <a:rPr lang="en-US" dirty="0"/>
              <a:t>Mini-Map</a:t>
            </a:r>
          </a:p>
        </p:txBody>
      </p:sp>
      <p:pic>
        <p:nvPicPr>
          <p:cNvPr id="5" name="Picture 4" descr="A screenshot of a cell phone&#10;&#10;Description automatically generated">
            <a:extLst>
              <a:ext uri="{FF2B5EF4-FFF2-40B4-BE49-F238E27FC236}">
                <a16:creationId xmlns:a16="http://schemas.microsoft.com/office/drawing/2014/main" id="{A328F011-1C1B-7845-9B12-2A9F26B09E2F}"/>
              </a:ext>
            </a:extLst>
          </p:cNvPr>
          <p:cNvPicPr>
            <a:picLocks noChangeAspect="1"/>
          </p:cNvPicPr>
          <p:nvPr/>
        </p:nvPicPr>
        <p:blipFill>
          <a:blip r:embed="rId3"/>
          <a:stretch>
            <a:fillRect/>
          </a:stretch>
        </p:blipFill>
        <p:spPr>
          <a:xfrm>
            <a:off x="3496827" y="223932"/>
            <a:ext cx="4826080" cy="6084726"/>
          </a:xfrm>
          <a:prstGeom prst="rect">
            <a:avLst/>
          </a:prstGeom>
          <a:ln w="38100">
            <a:solidFill>
              <a:schemeClr val="tx1"/>
            </a:solidFill>
          </a:ln>
        </p:spPr>
      </p:pic>
      <p:sp>
        <p:nvSpPr>
          <p:cNvPr id="6" name="TextBox 5">
            <a:extLst>
              <a:ext uri="{FF2B5EF4-FFF2-40B4-BE49-F238E27FC236}">
                <a16:creationId xmlns:a16="http://schemas.microsoft.com/office/drawing/2014/main" id="{CE7145A0-9A8F-B045-AD3F-A9AA104AB8E2}"/>
              </a:ext>
            </a:extLst>
          </p:cNvPr>
          <p:cNvSpPr txBox="1"/>
          <p:nvPr/>
        </p:nvSpPr>
        <p:spPr>
          <a:xfrm>
            <a:off x="8995229" y="3078584"/>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337692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Verify Student Data and Create Rosters</a:t>
            </a:r>
          </a:p>
        </p:txBody>
      </p:sp>
      <p:graphicFrame>
        <p:nvGraphicFramePr>
          <p:cNvPr id="2" name="Diagram 3">
            <a:extLst>
              <a:ext uri="{FF2B5EF4-FFF2-40B4-BE49-F238E27FC236}">
                <a16:creationId xmlns:a16="http://schemas.microsoft.com/office/drawing/2014/main" id="{56A3E804-F556-467E-9DCD-2F883C1E33FE}"/>
              </a:ext>
            </a:extLst>
          </p:cNvPr>
          <p:cNvGraphicFramePr/>
          <p:nvPr/>
        </p:nvGraphicFramePr>
        <p:xfrm>
          <a:off x="2417694" y="1360486"/>
          <a:ext cx="8007398" cy="387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3592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9C046-6B90-9B45-90D5-21669E164CFB}"/>
              </a:ext>
            </a:extLst>
          </p:cNvPr>
          <p:cNvSpPr txBox="1"/>
          <p:nvPr/>
        </p:nvSpPr>
        <p:spPr>
          <a:xfrm>
            <a:off x="3228391" y="1623526"/>
            <a:ext cx="6774025" cy="3170099"/>
          </a:xfrm>
          <a:prstGeom prst="rect">
            <a:avLst/>
          </a:prstGeom>
          <a:noFill/>
        </p:spPr>
        <p:txBody>
          <a:bodyPr wrap="square" rtlCol="0">
            <a:spAutoFit/>
          </a:bodyPr>
          <a:lstStyle/>
          <a:p>
            <a:pPr algn="ctr"/>
            <a:r>
              <a:rPr lang="en-US" sz="4000" dirty="0"/>
              <a:t>Mini-maps provide teachers with a better understanding of how to help a student progress and give students more opportunities to learn.</a:t>
            </a:r>
          </a:p>
        </p:txBody>
      </p:sp>
    </p:spTree>
    <p:extLst>
      <p:ext uri="{BB962C8B-B14F-4D97-AF65-F5344CB8AC3E}">
        <p14:creationId xmlns:p14="http://schemas.microsoft.com/office/powerpoint/2010/main" val="3618161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56510-B18D-6E47-99EB-DAE3A9D05781}"/>
              </a:ext>
            </a:extLst>
          </p:cNvPr>
          <p:cNvSpPr txBox="1"/>
          <p:nvPr/>
        </p:nvSpPr>
        <p:spPr>
          <a:xfrm>
            <a:off x="3726873" y="484909"/>
            <a:ext cx="5715283" cy="461665"/>
          </a:xfrm>
          <a:prstGeom prst="rect">
            <a:avLst/>
          </a:prstGeom>
          <a:noFill/>
        </p:spPr>
        <p:txBody>
          <a:bodyPr wrap="none" rtlCol="0">
            <a:spAutoFit/>
          </a:bodyPr>
          <a:lstStyle/>
          <a:p>
            <a:r>
              <a:rPr lang="en-US" sz="2400" dirty="0"/>
              <a:t>At which linkage level is a student currently?</a:t>
            </a:r>
          </a:p>
        </p:txBody>
      </p:sp>
      <p:sp>
        <p:nvSpPr>
          <p:cNvPr id="3" name="TextBox 2">
            <a:extLst>
              <a:ext uri="{FF2B5EF4-FFF2-40B4-BE49-F238E27FC236}">
                <a16:creationId xmlns:a16="http://schemas.microsoft.com/office/drawing/2014/main" id="{B56F23E4-7937-4E41-908A-9727B60892B9}"/>
              </a:ext>
            </a:extLst>
          </p:cNvPr>
          <p:cNvSpPr txBox="1"/>
          <p:nvPr/>
        </p:nvSpPr>
        <p:spPr>
          <a:xfrm>
            <a:off x="2629765" y="1593271"/>
            <a:ext cx="8546827" cy="461665"/>
          </a:xfrm>
          <a:prstGeom prst="rect">
            <a:avLst/>
          </a:prstGeom>
          <a:noFill/>
        </p:spPr>
        <p:txBody>
          <a:bodyPr wrap="none" rtlCol="0">
            <a:spAutoFit/>
          </a:bodyPr>
          <a:lstStyle/>
          <a:p>
            <a:r>
              <a:rPr lang="en-US" sz="2400" dirty="0"/>
              <a:t>How much time might be needed for the student to learn this skill?</a:t>
            </a:r>
          </a:p>
        </p:txBody>
      </p:sp>
      <p:sp>
        <p:nvSpPr>
          <p:cNvPr id="4" name="TextBox 3">
            <a:extLst>
              <a:ext uri="{FF2B5EF4-FFF2-40B4-BE49-F238E27FC236}">
                <a16:creationId xmlns:a16="http://schemas.microsoft.com/office/drawing/2014/main" id="{C3E6A755-BEA7-5D41-A603-C72A92E08521}"/>
              </a:ext>
            </a:extLst>
          </p:cNvPr>
          <p:cNvSpPr txBox="1"/>
          <p:nvPr/>
        </p:nvSpPr>
        <p:spPr>
          <a:xfrm>
            <a:off x="2212943" y="2757056"/>
            <a:ext cx="9629880" cy="461665"/>
          </a:xfrm>
          <a:prstGeom prst="rect">
            <a:avLst/>
          </a:prstGeom>
          <a:noFill/>
        </p:spPr>
        <p:txBody>
          <a:bodyPr wrap="none" rtlCol="0">
            <a:spAutoFit/>
          </a:bodyPr>
          <a:lstStyle/>
          <a:p>
            <a:r>
              <a:rPr lang="en-US" sz="2400" dirty="0"/>
              <a:t>What kinds of lessons and materials might be effective in teaching this skill?</a:t>
            </a:r>
          </a:p>
        </p:txBody>
      </p:sp>
      <p:sp>
        <p:nvSpPr>
          <p:cNvPr id="5" name="TextBox 4">
            <a:extLst>
              <a:ext uri="{FF2B5EF4-FFF2-40B4-BE49-F238E27FC236}">
                <a16:creationId xmlns:a16="http://schemas.microsoft.com/office/drawing/2014/main" id="{67CE21A3-3039-1940-85B2-A3E856967EB9}"/>
              </a:ext>
            </a:extLst>
          </p:cNvPr>
          <p:cNvSpPr txBox="1"/>
          <p:nvPr/>
        </p:nvSpPr>
        <p:spPr>
          <a:xfrm>
            <a:off x="2891817" y="3990111"/>
            <a:ext cx="7592143" cy="461665"/>
          </a:xfrm>
          <a:prstGeom prst="rect">
            <a:avLst/>
          </a:prstGeom>
          <a:noFill/>
        </p:spPr>
        <p:txBody>
          <a:bodyPr wrap="none" rtlCol="0">
            <a:spAutoFit/>
          </a:bodyPr>
          <a:lstStyle/>
          <a:p>
            <a:r>
              <a:rPr lang="en-US" sz="2400" dirty="0"/>
              <a:t>Are there other skills that we could work on in the process?</a:t>
            </a:r>
          </a:p>
        </p:txBody>
      </p:sp>
      <p:sp>
        <p:nvSpPr>
          <p:cNvPr id="6" name="TextBox 5">
            <a:extLst>
              <a:ext uri="{FF2B5EF4-FFF2-40B4-BE49-F238E27FC236}">
                <a16:creationId xmlns:a16="http://schemas.microsoft.com/office/drawing/2014/main" id="{A0A6D051-C2E7-5741-A773-E8A0D174221A}"/>
              </a:ext>
            </a:extLst>
          </p:cNvPr>
          <p:cNvSpPr txBox="1"/>
          <p:nvPr/>
        </p:nvSpPr>
        <p:spPr>
          <a:xfrm>
            <a:off x="2573163" y="5167750"/>
            <a:ext cx="8336706" cy="461665"/>
          </a:xfrm>
          <a:prstGeom prst="rect">
            <a:avLst/>
          </a:prstGeom>
          <a:noFill/>
        </p:spPr>
        <p:txBody>
          <a:bodyPr wrap="none" rtlCol="0">
            <a:spAutoFit/>
          </a:bodyPr>
          <a:lstStyle/>
          <a:p>
            <a:r>
              <a:rPr lang="en-US" sz="2400" dirty="0"/>
              <a:t>How can instructional units meet the needs of multiple students?</a:t>
            </a:r>
          </a:p>
        </p:txBody>
      </p:sp>
    </p:spTree>
    <p:extLst>
      <p:ext uri="{BB962C8B-B14F-4D97-AF65-F5344CB8AC3E}">
        <p14:creationId xmlns:p14="http://schemas.microsoft.com/office/powerpoint/2010/main" val="4111946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22F5-00E7-EC4E-AF5C-FF536B94B81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99FB022C-E17A-E549-8DEA-670A9EE0B5EB}"/>
              </a:ext>
            </a:extLst>
          </p:cNvPr>
          <p:cNvSpPr>
            <a:spLocks noGrp="1"/>
          </p:cNvSpPr>
          <p:nvPr>
            <p:ph idx="1"/>
          </p:nvPr>
        </p:nvSpPr>
        <p:spPr/>
        <p:txBody>
          <a:bodyPr/>
          <a:lstStyle/>
          <a:p>
            <a:r>
              <a:rPr lang="en-US" dirty="0"/>
              <a:t>Test blueprints</a:t>
            </a:r>
          </a:p>
          <a:p>
            <a:pPr lvl="1"/>
            <a:r>
              <a:rPr lang="en-US" dirty="0"/>
              <a:t>Claims and Conceptual Areas for ELA and mathematics</a:t>
            </a:r>
          </a:p>
          <a:p>
            <a:pPr lvl="1"/>
            <a:r>
              <a:rPr lang="en-US" dirty="0"/>
              <a:t>Domains, core ideas, topics for science</a:t>
            </a:r>
          </a:p>
          <a:p>
            <a:r>
              <a:rPr lang="en-US" dirty="0"/>
              <a:t>Currently Tested Essential Elements</a:t>
            </a:r>
          </a:p>
          <a:p>
            <a:pPr lvl="1"/>
            <a:r>
              <a:rPr lang="en-US" dirty="0"/>
              <a:t>Linkage levels</a:t>
            </a:r>
          </a:p>
          <a:p>
            <a:pPr lvl="1"/>
            <a:r>
              <a:rPr lang="en-US" dirty="0"/>
              <a:t>Mini-maps</a:t>
            </a:r>
          </a:p>
        </p:txBody>
      </p:sp>
    </p:spTree>
    <p:extLst>
      <p:ext uri="{BB962C8B-B14F-4D97-AF65-F5344CB8AC3E}">
        <p14:creationId xmlns:p14="http://schemas.microsoft.com/office/powerpoint/2010/main" val="2951116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04B4-B9A8-AF40-BBC0-30D2019999F9}"/>
              </a:ext>
            </a:extLst>
          </p:cNvPr>
          <p:cNvSpPr>
            <a:spLocks noGrp="1"/>
          </p:cNvSpPr>
          <p:nvPr>
            <p:ph type="title"/>
          </p:nvPr>
        </p:nvSpPr>
        <p:spPr/>
        <p:txBody>
          <a:bodyPr/>
          <a:lstStyle/>
          <a:p>
            <a:r>
              <a:rPr lang="en-US" dirty="0"/>
              <a:t>Strategies for approaching instruction</a:t>
            </a:r>
          </a:p>
        </p:txBody>
      </p:sp>
    </p:spTree>
    <p:extLst>
      <p:ext uri="{BB962C8B-B14F-4D97-AF65-F5344CB8AC3E}">
        <p14:creationId xmlns:p14="http://schemas.microsoft.com/office/powerpoint/2010/main" val="3582250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440C28-98A2-D849-8B9B-6296CD3E8DBA}"/>
              </a:ext>
            </a:extLst>
          </p:cNvPr>
          <p:cNvSpPr txBox="1"/>
          <p:nvPr/>
        </p:nvSpPr>
        <p:spPr>
          <a:xfrm rot="20390514">
            <a:off x="2092038" y="803563"/>
            <a:ext cx="3297382" cy="1323439"/>
          </a:xfrm>
          <a:prstGeom prst="rect">
            <a:avLst/>
          </a:prstGeom>
          <a:noFill/>
        </p:spPr>
        <p:txBody>
          <a:bodyPr wrap="square" rtlCol="0">
            <a:spAutoFit/>
          </a:bodyPr>
          <a:lstStyle/>
          <a:p>
            <a:r>
              <a:rPr lang="en-US" sz="4000" dirty="0"/>
              <a:t>self-contained, single grade?</a:t>
            </a:r>
          </a:p>
        </p:txBody>
      </p:sp>
      <p:sp>
        <p:nvSpPr>
          <p:cNvPr id="7" name="TextBox 6">
            <a:extLst>
              <a:ext uri="{FF2B5EF4-FFF2-40B4-BE49-F238E27FC236}">
                <a16:creationId xmlns:a16="http://schemas.microsoft.com/office/drawing/2014/main" id="{554DF950-B76B-E04C-8615-706F86F471AF}"/>
              </a:ext>
            </a:extLst>
          </p:cNvPr>
          <p:cNvSpPr txBox="1"/>
          <p:nvPr/>
        </p:nvSpPr>
        <p:spPr>
          <a:xfrm rot="852484">
            <a:off x="6996547" y="846279"/>
            <a:ext cx="3297382" cy="1323439"/>
          </a:xfrm>
          <a:prstGeom prst="rect">
            <a:avLst/>
          </a:prstGeom>
          <a:noFill/>
        </p:spPr>
        <p:txBody>
          <a:bodyPr wrap="square" rtlCol="0">
            <a:spAutoFit/>
          </a:bodyPr>
          <a:lstStyle/>
          <a:p>
            <a:r>
              <a:rPr lang="en-US" sz="4000" dirty="0"/>
              <a:t>self-contained, multi-grade?</a:t>
            </a:r>
          </a:p>
        </p:txBody>
      </p:sp>
      <p:sp>
        <p:nvSpPr>
          <p:cNvPr id="8" name="TextBox 7">
            <a:extLst>
              <a:ext uri="{FF2B5EF4-FFF2-40B4-BE49-F238E27FC236}">
                <a16:creationId xmlns:a16="http://schemas.microsoft.com/office/drawing/2014/main" id="{AA08C7A7-9525-FC41-ADDE-BF98958D03D9}"/>
              </a:ext>
            </a:extLst>
          </p:cNvPr>
          <p:cNvSpPr txBox="1"/>
          <p:nvPr/>
        </p:nvSpPr>
        <p:spPr>
          <a:xfrm rot="20382413">
            <a:off x="2375882" y="3158834"/>
            <a:ext cx="2928109" cy="707886"/>
          </a:xfrm>
          <a:prstGeom prst="rect">
            <a:avLst/>
          </a:prstGeom>
          <a:noFill/>
        </p:spPr>
        <p:txBody>
          <a:bodyPr wrap="none" rtlCol="0">
            <a:spAutoFit/>
          </a:bodyPr>
          <a:lstStyle/>
          <a:p>
            <a:r>
              <a:rPr lang="en-US" sz="4000" dirty="0"/>
              <a:t>one student?</a:t>
            </a:r>
          </a:p>
        </p:txBody>
      </p:sp>
      <p:sp>
        <p:nvSpPr>
          <p:cNvPr id="9" name="TextBox 8">
            <a:extLst>
              <a:ext uri="{FF2B5EF4-FFF2-40B4-BE49-F238E27FC236}">
                <a16:creationId xmlns:a16="http://schemas.microsoft.com/office/drawing/2014/main" id="{5FC3BF96-825C-5448-A066-D730847BC455}"/>
              </a:ext>
            </a:extLst>
          </p:cNvPr>
          <p:cNvSpPr txBox="1"/>
          <p:nvPr/>
        </p:nvSpPr>
        <p:spPr>
          <a:xfrm rot="1063234">
            <a:off x="6359662" y="3325093"/>
            <a:ext cx="3799758" cy="707886"/>
          </a:xfrm>
          <a:prstGeom prst="rect">
            <a:avLst/>
          </a:prstGeom>
          <a:noFill/>
        </p:spPr>
        <p:txBody>
          <a:bodyPr wrap="none" rtlCol="0">
            <a:spAutoFit/>
          </a:bodyPr>
          <a:lstStyle/>
          <a:p>
            <a:r>
              <a:rPr lang="en-US" sz="4000" dirty="0"/>
              <a:t>several students?</a:t>
            </a:r>
          </a:p>
        </p:txBody>
      </p:sp>
      <p:sp>
        <p:nvSpPr>
          <p:cNvPr id="10" name="TextBox 9">
            <a:extLst>
              <a:ext uri="{FF2B5EF4-FFF2-40B4-BE49-F238E27FC236}">
                <a16:creationId xmlns:a16="http://schemas.microsoft.com/office/drawing/2014/main" id="{2A5211E0-A887-A642-A574-35C85A61457E}"/>
              </a:ext>
            </a:extLst>
          </p:cNvPr>
          <p:cNvSpPr txBox="1"/>
          <p:nvPr/>
        </p:nvSpPr>
        <p:spPr>
          <a:xfrm rot="20382413">
            <a:off x="2684355" y="4779816"/>
            <a:ext cx="2837636" cy="707886"/>
          </a:xfrm>
          <a:prstGeom prst="rect">
            <a:avLst/>
          </a:prstGeom>
          <a:noFill/>
        </p:spPr>
        <p:txBody>
          <a:bodyPr wrap="none" rtlCol="0">
            <a:spAutoFit/>
          </a:bodyPr>
          <a:lstStyle/>
          <a:p>
            <a:r>
              <a:rPr lang="en-US" sz="4000" dirty="0"/>
              <a:t>one subject?</a:t>
            </a:r>
          </a:p>
        </p:txBody>
      </p:sp>
      <p:sp>
        <p:nvSpPr>
          <p:cNvPr id="11" name="TextBox 10">
            <a:extLst>
              <a:ext uri="{FF2B5EF4-FFF2-40B4-BE49-F238E27FC236}">
                <a16:creationId xmlns:a16="http://schemas.microsoft.com/office/drawing/2014/main" id="{CF0E6692-2EAF-D64E-9067-DE54AEC5AB48}"/>
              </a:ext>
            </a:extLst>
          </p:cNvPr>
          <p:cNvSpPr txBox="1"/>
          <p:nvPr/>
        </p:nvSpPr>
        <p:spPr>
          <a:xfrm rot="1064632">
            <a:off x="6205588" y="4862942"/>
            <a:ext cx="3969356" cy="707886"/>
          </a:xfrm>
          <a:prstGeom prst="rect">
            <a:avLst/>
          </a:prstGeom>
          <a:noFill/>
        </p:spPr>
        <p:txBody>
          <a:bodyPr wrap="none" rtlCol="0">
            <a:spAutoFit/>
          </a:bodyPr>
          <a:lstStyle/>
          <a:p>
            <a:r>
              <a:rPr lang="en-US" sz="4000" dirty="0"/>
              <a:t>multiple subjects?</a:t>
            </a:r>
          </a:p>
        </p:txBody>
      </p:sp>
      <p:sp>
        <p:nvSpPr>
          <p:cNvPr id="12" name="TextBox 11">
            <a:extLst>
              <a:ext uri="{FF2B5EF4-FFF2-40B4-BE49-F238E27FC236}">
                <a16:creationId xmlns:a16="http://schemas.microsoft.com/office/drawing/2014/main" id="{23D9834E-E9C0-204F-8E77-935A0860E8FC}"/>
              </a:ext>
            </a:extLst>
          </p:cNvPr>
          <p:cNvSpPr txBox="1"/>
          <p:nvPr/>
        </p:nvSpPr>
        <p:spPr>
          <a:xfrm>
            <a:off x="4807527" y="1773382"/>
            <a:ext cx="2268570" cy="707886"/>
          </a:xfrm>
          <a:prstGeom prst="rect">
            <a:avLst/>
          </a:prstGeom>
          <a:noFill/>
        </p:spPr>
        <p:txBody>
          <a:bodyPr wrap="none" rtlCol="0">
            <a:spAutoFit/>
          </a:bodyPr>
          <a:lstStyle/>
          <a:p>
            <a:r>
              <a:rPr lang="en-US" sz="4000" dirty="0"/>
              <a:t>inclusion?</a:t>
            </a:r>
          </a:p>
        </p:txBody>
      </p:sp>
    </p:spTree>
    <p:extLst>
      <p:ext uri="{BB962C8B-B14F-4D97-AF65-F5344CB8AC3E}">
        <p14:creationId xmlns:p14="http://schemas.microsoft.com/office/powerpoint/2010/main" val="3960191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BF5C-0243-B447-875B-3516E577BEED}"/>
              </a:ext>
            </a:extLst>
          </p:cNvPr>
          <p:cNvSpPr>
            <a:spLocks noGrp="1"/>
          </p:cNvSpPr>
          <p:nvPr>
            <p:ph type="title"/>
          </p:nvPr>
        </p:nvSpPr>
        <p:spPr/>
        <p:txBody>
          <a:bodyPr/>
          <a:lstStyle/>
          <a:p>
            <a:r>
              <a:rPr lang="en-US" dirty="0"/>
              <a:t>How Many Standards and Testlets?</a:t>
            </a:r>
          </a:p>
        </p:txBody>
      </p:sp>
      <p:sp>
        <p:nvSpPr>
          <p:cNvPr id="6" name="TextBox 5">
            <a:extLst>
              <a:ext uri="{FF2B5EF4-FFF2-40B4-BE49-F238E27FC236}">
                <a16:creationId xmlns:a16="http://schemas.microsoft.com/office/drawing/2014/main" id="{D81663DB-4A17-DF4C-9F48-531035F87855}"/>
              </a:ext>
            </a:extLst>
          </p:cNvPr>
          <p:cNvSpPr txBox="1"/>
          <p:nvPr/>
        </p:nvSpPr>
        <p:spPr>
          <a:xfrm rot="21177130">
            <a:off x="2177144" y="2227499"/>
            <a:ext cx="3048000" cy="3970318"/>
          </a:xfrm>
          <a:prstGeom prst="rect">
            <a:avLst/>
          </a:prstGeom>
          <a:noFill/>
        </p:spPr>
        <p:txBody>
          <a:bodyPr wrap="square" rtlCol="0">
            <a:spAutoFit/>
          </a:bodyPr>
          <a:lstStyle/>
          <a:p>
            <a:r>
              <a:rPr lang="en-US" sz="2800" dirty="0"/>
              <a:t>ELA—9 testlets total, each a single Essential Element except 1 that is a writing testlet that combines all writing Essential Elements for the grade</a:t>
            </a:r>
          </a:p>
        </p:txBody>
      </p:sp>
      <p:sp>
        <p:nvSpPr>
          <p:cNvPr id="7" name="TextBox 6">
            <a:extLst>
              <a:ext uri="{FF2B5EF4-FFF2-40B4-BE49-F238E27FC236}">
                <a16:creationId xmlns:a16="http://schemas.microsoft.com/office/drawing/2014/main" id="{21EBD086-BAB5-C54A-9593-6D0537581E8E}"/>
              </a:ext>
            </a:extLst>
          </p:cNvPr>
          <p:cNvSpPr txBox="1"/>
          <p:nvPr/>
        </p:nvSpPr>
        <p:spPr>
          <a:xfrm rot="21177130">
            <a:off x="5638802" y="3295190"/>
            <a:ext cx="3048000" cy="1384995"/>
          </a:xfrm>
          <a:prstGeom prst="rect">
            <a:avLst/>
          </a:prstGeom>
          <a:noFill/>
        </p:spPr>
        <p:txBody>
          <a:bodyPr wrap="square" rtlCol="0">
            <a:spAutoFit/>
          </a:bodyPr>
          <a:lstStyle/>
          <a:p>
            <a:r>
              <a:rPr lang="en-US" sz="2800" dirty="0"/>
              <a:t>Mathematics—6-8 testlets depending on the grade</a:t>
            </a:r>
          </a:p>
        </p:txBody>
      </p:sp>
      <p:sp>
        <p:nvSpPr>
          <p:cNvPr id="8" name="TextBox 7">
            <a:extLst>
              <a:ext uri="{FF2B5EF4-FFF2-40B4-BE49-F238E27FC236}">
                <a16:creationId xmlns:a16="http://schemas.microsoft.com/office/drawing/2014/main" id="{3007C8E2-ABA2-B943-BABD-81D9C8188A2D}"/>
              </a:ext>
            </a:extLst>
          </p:cNvPr>
          <p:cNvSpPr txBox="1"/>
          <p:nvPr/>
        </p:nvSpPr>
        <p:spPr>
          <a:xfrm rot="21177130">
            <a:off x="8846458" y="3774161"/>
            <a:ext cx="3048000" cy="1384995"/>
          </a:xfrm>
          <a:prstGeom prst="rect">
            <a:avLst/>
          </a:prstGeom>
          <a:noFill/>
        </p:spPr>
        <p:txBody>
          <a:bodyPr wrap="square" rtlCol="0">
            <a:spAutoFit/>
          </a:bodyPr>
          <a:lstStyle/>
          <a:p>
            <a:r>
              <a:rPr lang="en-US" sz="2800" dirty="0"/>
              <a:t>Science—9 testlets regardless of the grade band</a:t>
            </a:r>
          </a:p>
        </p:txBody>
      </p:sp>
      <p:sp>
        <p:nvSpPr>
          <p:cNvPr id="9" name="TextBox 8">
            <a:extLst>
              <a:ext uri="{FF2B5EF4-FFF2-40B4-BE49-F238E27FC236}">
                <a16:creationId xmlns:a16="http://schemas.microsoft.com/office/drawing/2014/main" id="{0BF7BD52-17D3-4C4F-A5FC-6882D141C295}"/>
              </a:ext>
            </a:extLst>
          </p:cNvPr>
          <p:cNvSpPr txBox="1"/>
          <p:nvPr/>
        </p:nvSpPr>
        <p:spPr>
          <a:xfrm>
            <a:off x="4644571" y="1291772"/>
            <a:ext cx="4345677" cy="707886"/>
          </a:xfrm>
          <a:prstGeom prst="rect">
            <a:avLst/>
          </a:prstGeom>
          <a:noFill/>
        </p:spPr>
        <p:txBody>
          <a:bodyPr wrap="none" rtlCol="0">
            <a:spAutoFit/>
          </a:bodyPr>
          <a:lstStyle/>
          <a:p>
            <a:r>
              <a:rPr lang="en-US" sz="4000" dirty="0"/>
              <a:t>Scope of Instruction</a:t>
            </a:r>
          </a:p>
        </p:txBody>
      </p:sp>
    </p:spTree>
    <p:extLst>
      <p:ext uri="{BB962C8B-B14F-4D97-AF65-F5344CB8AC3E}">
        <p14:creationId xmlns:p14="http://schemas.microsoft.com/office/powerpoint/2010/main" val="3649504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EF926C-B71F-4F45-B887-A509BE192D09}"/>
              </a:ext>
            </a:extLst>
          </p:cNvPr>
          <p:cNvSpPr txBox="1"/>
          <p:nvPr/>
        </p:nvSpPr>
        <p:spPr>
          <a:xfrm>
            <a:off x="3338286" y="2670628"/>
            <a:ext cx="5878285" cy="1323439"/>
          </a:xfrm>
          <a:prstGeom prst="rect">
            <a:avLst/>
          </a:prstGeom>
          <a:noFill/>
        </p:spPr>
        <p:txBody>
          <a:bodyPr wrap="square" rtlCol="0">
            <a:spAutoFit/>
          </a:bodyPr>
          <a:lstStyle/>
          <a:p>
            <a:pPr algn="ctr"/>
            <a:r>
              <a:rPr lang="en-US" sz="4000" dirty="0"/>
              <a:t>one Essential Element and linkage level at a time?</a:t>
            </a:r>
          </a:p>
        </p:txBody>
      </p:sp>
    </p:spTree>
    <p:extLst>
      <p:ext uri="{BB962C8B-B14F-4D97-AF65-F5344CB8AC3E}">
        <p14:creationId xmlns:p14="http://schemas.microsoft.com/office/powerpoint/2010/main" val="3817479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66F4C-8BD0-CB42-9181-63ED6B14B018}"/>
              </a:ext>
            </a:extLst>
          </p:cNvPr>
          <p:cNvSpPr>
            <a:spLocks noGrp="1"/>
          </p:cNvSpPr>
          <p:nvPr>
            <p:ph type="title"/>
          </p:nvPr>
        </p:nvSpPr>
        <p:spPr/>
        <p:txBody>
          <a:bodyPr/>
          <a:lstStyle/>
          <a:p>
            <a:r>
              <a:rPr lang="en-US" dirty="0"/>
              <a:t>Suggestion</a:t>
            </a:r>
          </a:p>
        </p:txBody>
      </p:sp>
      <p:sp>
        <p:nvSpPr>
          <p:cNvPr id="3" name="Content Placeholder 2">
            <a:extLst>
              <a:ext uri="{FF2B5EF4-FFF2-40B4-BE49-F238E27FC236}">
                <a16:creationId xmlns:a16="http://schemas.microsoft.com/office/drawing/2014/main" id="{CA7171A2-2446-004F-BB23-0D49EA61A3A7}"/>
              </a:ext>
            </a:extLst>
          </p:cNvPr>
          <p:cNvSpPr>
            <a:spLocks noGrp="1"/>
          </p:cNvSpPr>
          <p:nvPr>
            <p:ph idx="1"/>
          </p:nvPr>
        </p:nvSpPr>
        <p:spPr/>
        <p:txBody>
          <a:bodyPr/>
          <a:lstStyle/>
          <a:p>
            <a:r>
              <a:rPr lang="en-US" dirty="0"/>
              <a:t>Compare Essential Elements by</a:t>
            </a:r>
          </a:p>
          <a:p>
            <a:pPr lvl="1"/>
            <a:r>
              <a:rPr lang="en-US" dirty="0"/>
              <a:t>claims/conceptual areas, domains/core ideas/topics</a:t>
            </a:r>
          </a:p>
          <a:p>
            <a:pPr lvl="1"/>
            <a:r>
              <a:rPr lang="en-US" dirty="0"/>
              <a:t>linkage levels</a:t>
            </a:r>
          </a:p>
          <a:p>
            <a:pPr lvl="1"/>
            <a:r>
              <a:rPr lang="en-US" dirty="0"/>
              <a:t>grade/grade band</a:t>
            </a:r>
          </a:p>
        </p:txBody>
      </p:sp>
    </p:spTree>
    <p:extLst>
      <p:ext uri="{BB962C8B-B14F-4D97-AF65-F5344CB8AC3E}">
        <p14:creationId xmlns:p14="http://schemas.microsoft.com/office/powerpoint/2010/main" val="315959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E6D2C63-1488-E64D-AFF2-831EFDB92C19}"/>
              </a:ext>
            </a:extLst>
          </p:cNvPr>
          <p:cNvPicPr>
            <a:picLocks noChangeAspect="1"/>
          </p:cNvPicPr>
          <p:nvPr/>
        </p:nvPicPr>
        <p:blipFill>
          <a:blip r:embed="rId3"/>
          <a:stretch>
            <a:fillRect/>
          </a:stretch>
        </p:blipFill>
        <p:spPr>
          <a:xfrm>
            <a:off x="3803680" y="1103086"/>
            <a:ext cx="8205984" cy="4417786"/>
          </a:xfrm>
          <a:prstGeom prst="rect">
            <a:avLst/>
          </a:prstGeom>
          <a:ln w="38100">
            <a:solidFill>
              <a:schemeClr val="tx1"/>
            </a:solidFill>
          </a:ln>
        </p:spPr>
      </p:pic>
      <p:sp>
        <p:nvSpPr>
          <p:cNvPr id="5" name="Title 1">
            <a:extLst>
              <a:ext uri="{FF2B5EF4-FFF2-40B4-BE49-F238E27FC236}">
                <a16:creationId xmlns:a16="http://schemas.microsoft.com/office/drawing/2014/main" id="{FC6ACDE7-6A29-BB45-BE2B-6D08A64640E5}"/>
              </a:ext>
            </a:extLst>
          </p:cNvPr>
          <p:cNvSpPr txBox="1">
            <a:spLocks/>
          </p:cNvSpPr>
          <p:nvPr/>
        </p:nvSpPr>
        <p:spPr>
          <a:xfrm>
            <a:off x="1206811" y="217486"/>
            <a:ext cx="10972800" cy="1143000"/>
          </a:xfrm>
          <a:prstGeom prst="rect">
            <a:avLst/>
          </a:prstGeom>
        </p:spPr>
        <p:txBody>
          <a:bodyPr/>
          <a:lst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a:lstStyle>
          <a:p>
            <a:r>
              <a:rPr lang="en-US" dirty="0"/>
              <a:t>ELA Blueprint</a:t>
            </a:r>
          </a:p>
        </p:txBody>
      </p:sp>
      <p:sp>
        <p:nvSpPr>
          <p:cNvPr id="6" name="TextBox 5">
            <a:extLst>
              <a:ext uri="{FF2B5EF4-FFF2-40B4-BE49-F238E27FC236}">
                <a16:creationId xmlns:a16="http://schemas.microsoft.com/office/drawing/2014/main" id="{8CAC88A3-B761-7C4B-AD3F-C58240E85453}"/>
              </a:ext>
            </a:extLst>
          </p:cNvPr>
          <p:cNvSpPr txBox="1"/>
          <p:nvPr/>
        </p:nvSpPr>
        <p:spPr>
          <a:xfrm>
            <a:off x="5555344" y="5633098"/>
            <a:ext cx="2215671" cy="707886"/>
          </a:xfrm>
          <a:prstGeom prst="rect">
            <a:avLst/>
          </a:prstGeom>
          <a:noFill/>
        </p:spPr>
        <p:txBody>
          <a:bodyPr wrap="none" rtlCol="0">
            <a:spAutoFit/>
          </a:bodyPr>
          <a:lstStyle/>
          <a:p>
            <a:r>
              <a:rPr lang="en-US" sz="4000" b="1" dirty="0">
                <a:solidFill>
                  <a:srgbClr val="00B050"/>
                </a:solidFill>
              </a:rPr>
              <a:t>EXAMPLE</a:t>
            </a:r>
          </a:p>
        </p:txBody>
      </p:sp>
      <p:pic>
        <p:nvPicPr>
          <p:cNvPr id="12" name="Picture 11" descr="A screenshot of a cell phone&#10;&#10;Description automatically generated">
            <a:extLst>
              <a:ext uri="{FF2B5EF4-FFF2-40B4-BE49-F238E27FC236}">
                <a16:creationId xmlns:a16="http://schemas.microsoft.com/office/drawing/2014/main" id="{B2E3309B-2F56-1447-9609-9939D8FBC7DE}"/>
              </a:ext>
            </a:extLst>
          </p:cNvPr>
          <p:cNvPicPr>
            <a:picLocks noChangeAspect="1"/>
          </p:cNvPicPr>
          <p:nvPr/>
        </p:nvPicPr>
        <p:blipFill>
          <a:blip r:embed="rId4"/>
          <a:stretch>
            <a:fillRect/>
          </a:stretch>
        </p:blipFill>
        <p:spPr>
          <a:xfrm rot="20849977">
            <a:off x="645214" y="4081668"/>
            <a:ext cx="3205915" cy="2212837"/>
          </a:xfrm>
          <a:prstGeom prst="rect">
            <a:avLst/>
          </a:prstGeom>
          <a:ln w="38100">
            <a:solidFill>
              <a:schemeClr val="tx1"/>
            </a:solidFill>
          </a:ln>
        </p:spPr>
      </p:pic>
    </p:spTree>
    <p:extLst>
      <p:ext uri="{BB962C8B-B14F-4D97-AF65-F5344CB8AC3E}">
        <p14:creationId xmlns:p14="http://schemas.microsoft.com/office/powerpoint/2010/main" val="3223250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7BE9-8CB3-F94B-9A30-3F30B0819AA4}"/>
              </a:ext>
            </a:extLst>
          </p:cNvPr>
          <p:cNvSpPr>
            <a:spLocks noGrp="1"/>
          </p:cNvSpPr>
          <p:nvPr>
            <p:ph type="title"/>
          </p:nvPr>
        </p:nvSpPr>
        <p:spPr/>
        <p:txBody>
          <a:bodyPr/>
          <a:lstStyle/>
          <a:p>
            <a:r>
              <a:rPr lang="en-US" dirty="0"/>
              <a:t>Don’t Forget the Mini-Maps!</a:t>
            </a:r>
          </a:p>
        </p:txBody>
      </p:sp>
      <p:sp>
        <p:nvSpPr>
          <p:cNvPr id="11" name="TextBox 10">
            <a:extLst>
              <a:ext uri="{FF2B5EF4-FFF2-40B4-BE49-F238E27FC236}">
                <a16:creationId xmlns:a16="http://schemas.microsoft.com/office/drawing/2014/main" id="{FADD11C3-600B-F641-86AA-6A0F1754603F}"/>
              </a:ext>
            </a:extLst>
          </p:cNvPr>
          <p:cNvSpPr txBox="1"/>
          <p:nvPr/>
        </p:nvSpPr>
        <p:spPr>
          <a:xfrm>
            <a:off x="8574833" y="1899655"/>
            <a:ext cx="2824065" cy="3785652"/>
          </a:xfrm>
          <a:prstGeom prst="rect">
            <a:avLst/>
          </a:prstGeom>
          <a:noFill/>
        </p:spPr>
        <p:txBody>
          <a:bodyPr wrap="square" rtlCol="0">
            <a:spAutoFit/>
          </a:bodyPr>
          <a:lstStyle/>
          <a:p>
            <a:r>
              <a:rPr lang="en-US" sz="2000" b="1" dirty="0"/>
              <a:t>Resources for Educators and District Staff tab </a:t>
            </a:r>
          </a:p>
          <a:p>
            <a:pPr marL="342900" indent="-342900">
              <a:buFont typeface="Wingdings" pitchFamily="2" charset="2"/>
              <a:buChar char="Ø"/>
            </a:pPr>
            <a:r>
              <a:rPr lang="en-US" sz="2000" b="1" dirty="0"/>
              <a:t>Educator Resource Page (for the desired subject) </a:t>
            </a:r>
          </a:p>
          <a:p>
            <a:pPr marL="342900" indent="-342900">
              <a:buFont typeface="Wingdings" pitchFamily="2" charset="2"/>
              <a:buChar char="Ø"/>
            </a:pPr>
            <a:r>
              <a:rPr lang="en-US" sz="2000" b="1" dirty="0"/>
              <a:t>Essential Elements heading &gt; </a:t>
            </a:r>
          </a:p>
          <a:p>
            <a:pPr marL="342900" indent="-342900">
              <a:buFont typeface="Wingdings" pitchFamily="2" charset="2"/>
              <a:buChar char="Ø"/>
            </a:pPr>
            <a:r>
              <a:rPr lang="en-US" sz="2000" b="1" dirty="0"/>
              <a:t>Currently Tested Essential Elements (scroll for the desired grade inside the document)</a:t>
            </a:r>
          </a:p>
        </p:txBody>
      </p:sp>
      <p:pic>
        <p:nvPicPr>
          <p:cNvPr id="13" name="Picture 12" descr="A screenshot of a cell phone&#10;&#10;Description automatically generated">
            <a:extLst>
              <a:ext uri="{FF2B5EF4-FFF2-40B4-BE49-F238E27FC236}">
                <a16:creationId xmlns:a16="http://schemas.microsoft.com/office/drawing/2014/main" id="{90470BD3-AE5E-3F41-B2D2-8ED37C5AB9DC}"/>
              </a:ext>
            </a:extLst>
          </p:cNvPr>
          <p:cNvPicPr>
            <a:picLocks noChangeAspect="1"/>
          </p:cNvPicPr>
          <p:nvPr/>
        </p:nvPicPr>
        <p:blipFill>
          <a:blip r:embed="rId3"/>
          <a:stretch>
            <a:fillRect/>
          </a:stretch>
        </p:blipFill>
        <p:spPr>
          <a:xfrm>
            <a:off x="3276362" y="1200146"/>
            <a:ext cx="5024675" cy="5157369"/>
          </a:xfrm>
          <a:prstGeom prst="rect">
            <a:avLst/>
          </a:prstGeom>
          <a:ln w="38100">
            <a:solidFill>
              <a:schemeClr val="tx1"/>
            </a:solidFill>
          </a:ln>
        </p:spPr>
      </p:pic>
      <p:sp>
        <p:nvSpPr>
          <p:cNvPr id="14" name="Oval 13">
            <a:extLst>
              <a:ext uri="{FF2B5EF4-FFF2-40B4-BE49-F238E27FC236}">
                <a16:creationId xmlns:a16="http://schemas.microsoft.com/office/drawing/2014/main" id="{B388211C-8D47-154C-8B6C-3EAEF74468B8}"/>
              </a:ext>
            </a:extLst>
          </p:cNvPr>
          <p:cNvSpPr/>
          <p:nvPr/>
        </p:nvSpPr>
        <p:spPr>
          <a:xfrm>
            <a:off x="3443288" y="6072188"/>
            <a:ext cx="1343025" cy="3714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A4BB272-1F18-9840-8678-C04070A8872C}"/>
              </a:ext>
            </a:extLst>
          </p:cNvPr>
          <p:cNvSpPr txBox="1"/>
          <p:nvPr/>
        </p:nvSpPr>
        <p:spPr>
          <a:xfrm>
            <a:off x="8684305" y="1106628"/>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345533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Tasks in Educator Portal</a:t>
            </a:r>
          </a:p>
        </p:txBody>
      </p:sp>
      <p:sp>
        <p:nvSpPr>
          <p:cNvPr id="3" name="Content Placeholder 2"/>
          <p:cNvSpPr>
            <a:spLocks noGrp="1"/>
          </p:cNvSpPr>
          <p:nvPr>
            <p:ph idx="1"/>
          </p:nvPr>
        </p:nvSpPr>
        <p:spPr>
          <a:xfrm>
            <a:off x="2169598" y="1514066"/>
            <a:ext cx="5021616" cy="4390788"/>
          </a:xfrm>
        </p:spPr>
        <p:txBody>
          <a:bodyPr>
            <a:normAutofit/>
          </a:bodyPr>
          <a:lstStyle/>
          <a:p>
            <a:pPr marL="0" indent="0">
              <a:buNone/>
            </a:pPr>
            <a:r>
              <a:rPr lang="en-US" sz="2600" dirty="0"/>
              <a:t>Teacher/Test Administrators</a:t>
            </a:r>
          </a:p>
          <a:p>
            <a:r>
              <a:rPr lang="en-US" sz="2300" dirty="0"/>
              <a:t>Complete Required Test Administrator Training in Moodle.</a:t>
            </a:r>
          </a:p>
          <a:p>
            <a:r>
              <a:rPr lang="en-US" sz="2300" dirty="0"/>
              <a:t>Electronically sign the Test Security Agreement.</a:t>
            </a:r>
          </a:p>
          <a:p>
            <a:r>
              <a:rPr lang="en-US" sz="2300" dirty="0"/>
              <a:t>Verify roster and student information.</a:t>
            </a:r>
          </a:p>
          <a:p>
            <a:r>
              <a:rPr lang="en-US" sz="2300" dirty="0"/>
              <a:t>Complete the PNP and First Contact survey for each student.</a:t>
            </a:r>
          </a:p>
        </p:txBody>
      </p:sp>
      <p:pic>
        <p:nvPicPr>
          <p:cNvPr id="7" name="Picture 6"/>
          <p:cNvPicPr>
            <a:picLocks noChangeAspect="1"/>
          </p:cNvPicPr>
          <p:nvPr/>
        </p:nvPicPr>
        <p:blipFill>
          <a:blip r:embed="rId3"/>
          <a:stretch>
            <a:fillRect/>
          </a:stretch>
        </p:blipFill>
        <p:spPr>
          <a:xfrm>
            <a:off x="7206795" y="1485379"/>
            <a:ext cx="4495289" cy="4078004"/>
          </a:xfrm>
          <a:prstGeom prst="rect">
            <a:avLst/>
          </a:prstGeom>
          <a:ln>
            <a:solidFill>
              <a:schemeClr val="tx1"/>
            </a:solidFill>
          </a:ln>
        </p:spPr>
      </p:pic>
    </p:spTree>
    <p:extLst>
      <p:ext uri="{BB962C8B-B14F-4D97-AF65-F5344CB8AC3E}">
        <p14:creationId xmlns:p14="http://schemas.microsoft.com/office/powerpoint/2010/main" val="37141113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7BE9-8CB3-F94B-9A30-3F30B0819AA4}"/>
              </a:ext>
            </a:extLst>
          </p:cNvPr>
          <p:cNvSpPr>
            <a:spLocks noGrp="1"/>
          </p:cNvSpPr>
          <p:nvPr>
            <p:ph type="title"/>
          </p:nvPr>
        </p:nvSpPr>
        <p:spPr/>
        <p:txBody>
          <a:bodyPr/>
          <a:lstStyle/>
          <a:p>
            <a:r>
              <a:rPr lang="en-US" dirty="0"/>
              <a:t>Don’t Forget the Mini-Maps!</a:t>
            </a:r>
          </a:p>
        </p:txBody>
      </p:sp>
      <p:pic>
        <p:nvPicPr>
          <p:cNvPr id="4" name="Picture 3" descr="A screenshot of a cell phone&#10;&#10;Description automatically generated">
            <a:extLst>
              <a:ext uri="{FF2B5EF4-FFF2-40B4-BE49-F238E27FC236}">
                <a16:creationId xmlns:a16="http://schemas.microsoft.com/office/drawing/2014/main" id="{CDA382F0-8B61-D84D-8E3A-A01784C23CFD}"/>
              </a:ext>
            </a:extLst>
          </p:cNvPr>
          <p:cNvPicPr>
            <a:picLocks noChangeAspect="1"/>
          </p:cNvPicPr>
          <p:nvPr/>
        </p:nvPicPr>
        <p:blipFill>
          <a:blip r:embed="rId3"/>
          <a:stretch>
            <a:fillRect/>
          </a:stretch>
        </p:blipFill>
        <p:spPr>
          <a:xfrm>
            <a:off x="2609525" y="1624011"/>
            <a:ext cx="6259513" cy="4661651"/>
          </a:xfrm>
          <a:prstGeom prst="rect">
            <a:avLst/>
          </a:prstGeom>
          <a:ln w="38100">
            <a:solidFill>
              <a:schemeClr val="tx1"/>
            </a:solidFill>
          </a:ln>
        </p:spPr>
      </p:pic>
      <p:sp>
        <p:nvSpPr>
          <p:cNvPr id="8" name="TextBox 7">
            <a:extLst>
              <a:ext uri="{FF2B5EF4-FFF2-40B4-BE49-F238E27FC236}">
                <a16:creationId xmlns:a16="http://schemas.microsoft.com/office/drawing/2014/main" id="{BF124527-5FA5-924B-8BB4-E7C14B1BAA44}"/>
              </a:ext>
            </a:extLst>
          </p:cNvPr>
          <p:cNvSpPr txBox="1"/>
          <p:nvPr/>
        </p:nvSpPr>
        <p:spPr>
          <a:xfrm>
            <a:off x="9032033" y="1913943"/>
            <a:ext cx="2824065" cy="3785652"/>
          </a:xfrm>
          <a:prstGeom prst="rect">
            <a:avLst/>
          </a:prstGeom>
          <a:noFill/>
        </p:spPr>
        <p:txBody>
          <a:bodyPr wrap="square" rtlCol="0">
            <a:spAutoFit/>
          </a:bodyPr>
          <a:lstStyle/>
          <a:p>
            <a:r>
              <a:rPr lang="en-US" sz="2000" b="1" dirty="0"/>
              <a:t>Resources for Educators and District Staff tab </a:t>
            </a:r>
          </a:p>
          <a:p>
            <a:pPr marL="342900" indent="-342900">
              <a:buFont typeface="Wingdings" pitchFamily="2" charset="2"/>
              <a:buChar char="Ø"/>
            </a:pPr>
            <a:r>
              <a:rPr lang="en-US" sz="2000" b="1" dirty="0"/>
              <a:t>Educator Resource Page (for the desired subject) </a:t>
            </a:r>
          </a:p>
          <a:p>
            <a:pPr marL="342900" indent="-342900">
              <a:buFont typeface="Wingdings" pitchFamily="2" charset="2"/>
              <a:buChar char="Ø"/>
            </a:pPr>
            <a:r>
              <a:rPr lang="en-US" sz="2000" b="1" dirty="0"/>
              <a:t>Essential Elements heading &gt; </a:t>
            </a:r>
          </a:p>
          <a:p>
            <a:pPr marL="342900" indent="-342900">
              <a:buFont typeface="Wingdings" pitchFamily="2" charset="2"/>
              <a:buChar char="Ø"/>
            </a:pPr>
            <a:r>
              <a:rPr lang="en-US" sz="2000" b="1" dirty="0"/>
              <a:t>Currently Tested Essential Elements (scroll for the desired grade inside the document)</a:t>
            </a:r>
          </a:p>
        </p:txBody>
      </p:sp>
      <p:sp>
        <p:nvSpPr>
          <p:cNvPr id="9" name="TextBox 8">
            <a:extLst>
              <a:ext uri="{FF2B5EF4-FFF2-40B4-BE49-F238E27FC236}">
                <a16:creationId xmlns:a16="http://schemas.microsoft.com/office/drawing/2014/main" id="{1A305D7F-C5A7-0846-8FE4-795603D6AF85}"/>
              </a:ext>
            </a:extLst>
          </p:cNvPr>
          <p:cNvSpPr txBox="1"/>
          <p:nvPr/>
        </p:nvSpPr>
        <p:spPr>
          <a:xfrm>
            <a:off x="2626405" y="6235841"/>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283204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7BE9-8CB3-F94B-9A30-3F30B0819AA4}"/>
              </a:ext>
            </a:extLst>
          </p:cNvPr>
          <p:cNvSpPr>
            <a:spLocks noGrp="1"/>
          </p:cNvSpPr>
          <p:nvPr>
            <p:ph type="title"/>
          </p:nvPr>
        </p:nvSpPr>
        <p:spPr/>
        <p:txBody>
          <a:bodyPr/>
          <a:lstStyle/>
          <a:p>
            <a:r>
              <a:rPr lang="en-US" dirty="0"/>
              <a:t>Don’t Forget the Mini-Maps!</a:t>
            </a:r>
          </a:p>
        </p:txBody>
      </p:sp>
      <p:pic>
        <p:nvPicPr>
          <p:cNvPr id="5" name="Picture 4" descr="A screenshot of a cell phone&#10;&#10;Description automatically generated">
            <a:extLst>
              <a:ext uri="{FF2B5EF4-FFF2-40B4-BE49-F238E27FC236}">
                <a16:creationId xmlns:a16="http://schemas.microsoft.com/office/drawing/2014/main" id="{F590EA5B-21D3-AB49-A582-CB3B7052CA8C}"/>
              </a:ext>
            </a:extLst>
          </p:cNvPr>
          <p:cNvPicPr>
            <a:picLocks noChangeAspect="1"/>
          </p:cNvPicPr>
          <p:nvPr/>
        </p:nvPicPr>
        <p:blipFill>
          <a:blip r:embed="rId3"/>
          <a:stretch>
            <a:fillRect/>
          </a:stretch>
        </p:blipFill>
        <p:spPr>
          <a:xfrm>
            <a:off x="3160712" y="1443037"/>
            <a:ext cx="3668713" cy="4500047"/>
          </a:xfrm>
          <a:prstGeom prst="rect">
            <a:avLst/>
          </a:prstGeom>
          <a:ln w="38100">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A60BAECA-23FA-D147-BA6D-5D612E7BF47C}"/>
              </a:ext>
            </a:extLst>
          </p:cNvPr>
          <p:cNvPicPr>
            <a:picLocks noChangeAspect="1"/>
          </p:cNvPicPr>
          <p:nvPr/>
        </p:nvPicPr>
        <p:blipFill>
          <a:blip r:embed="rId4"/>
          <a:stretch>
            <a:fillRect/>
          </a:stretch>
        </p:blipFill>
        <p:spPr>
          <a:xfrm>
            <a:off x="6736267" y="2482850"/>
            <a:ext cx="3359021" cy="4375150"/>
          </a:xfrm>
          <a:prstGeom prst="rect">
            <a:avLst/>
          </a:prstGeom>
          <a:ln w="38100">
            <a:solidFill>
              <a:schemeClr val="tx1"/>
            </a:solidFill>
          </a:ln>
        </p:spPr>
      </p:pic>
      <p:cxnSp>
        <p:nvCxnSpPr>
          <p:cNvPr id="10" name="Curved Connector 9">
            <a:extLst>
              <a:ext uri="{FF2B5EF4-FFF2-40B4-BE49-F238E27FC236}">
                <a16:creationId xmlns:a16="http://schemas.microsoft.com/office/drawing/2014/main" id="{109CE190-852A-BB4E-B834-40A7C0AE6915}"/>
              </a:ext>
            </a:extLst>
          </p:cNvPr>
          <p:cNvCxnSpPr/>
          <p:nvPr/>
        </p:nvCxnSpPr>
        <p:spPr>
          <a:xfrm flipV="1">
            <a:off x="4590661" y="2481943"/>
            <a:ext cx="3359021" cy="3321698"/>
          </a:xfrm>
          <a:prstGeom prst="curved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2DE33DA-0480-C246-ACAD-65BD9A913606}"/>
              </a:ext>
            </a:extLst>
          </p:cNvPr>
          <p:cNvSpPr txBox="1"/>
          <p:nvPr/>
        </p:nvSpPr>
        <p:spPr>
          <a:xfrm>
            <a:off x="7055530" y="1335229"/>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3539754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6" name="TextBox 5">
            <a:extLst>
              <a:ext uri="{FF2B5EF4-FFF2-40B4-BE49-F238E27FC236}">
                <a16:creationId xmlns:a16="http://schemas.microsoft.com/office/drawing/2014/main" id="{EDC4A8EF-950A-CC48-AED2-BFC641D6679C}"/>
              </a:ext>
            </a:extLst>
          </p:cNvPr>
          <p:cNvSpPr txBox="1"/>
          <p:nvPr/>
        </p:nvSpPr>
        <p:spPr>
          <a:xfrm>
            <a:off x="2533338" y="1244182"/>
            <a:ext cx="8169639" cy="707886"/>
          </a:xfrm>
          <a:prstGeom prst="rect">
            <a:avLst/>
          </a:prstGeom>
          <a:noFill/>
        </p:spPr>
        <p:txBody>
          <a:bodyPr wrap="square" rtlCol="0">
            <a:spAutoFit/>
          </a:bodyPr>
          <a:lstStyle/>
          <a:p>
            <a:r>
              <a:rPr lang="en-US" sz="2000" b="1" dirty="0"/>
              <a:t>State’s page &gt; Resources for Educators and District Staff tab &gt; Educator Resource Page for ELA and Mathematics &gt; ELA icon &gt; Familiar Texts heading </a:t>
            </a:r>
          </a:p>
        </p:txBody>
      </p:sp>
      <p:pic>
        <p:nvPicPr>
          <p:cNvPr id="8" name="Picture 7" descr="A picture containing bird, tree, flower&#10;&#10;Description automatically generated">
            <a:extLst>
              <a:ext uri="{FF2B5EF4-FFF2-40B4-BE49-F238E27FC236}">
                <a16:creationId xmlns:a16="http://schemas.microsoft.com/office/drawing/2014/main" id="{50E64CD4-CEE4-154D-96A0-7A669F49953A}"/>
              </a:ext>
            </a:extLst>
          </p:cNvPr>
          <p:cNvPicPr>
            <a:picLocks noChangeAspect="1"/>
          </p:cNvPicPr>
          <p:nvPr/>
        </p:nvPicPr>
        <p:blipFill>
          <a:blip r:embed="rId3"/>
          <a:stretch>
            <a:fillRect/>
          </a:stretch>
        </p:blipFill>
        <p:spPr>
          <a:xfrm>
            <a:off x="2040542" y="2983042"/>
            <a:ext cx="4424009" cy="2063437"/>
          </a:xfrm>
          <a:prstGeom prst="rect">
            <a:avLst/>
          </a:prstGeom>
          <a:ln w="38100">
            <a:solidFill>
              <a:schemeClr val="tx1"/>
            </a:solidFill>
          </a:ln>
        </p:spPr>
      </p:pic>
      <p:pic>
        <p:nvPicPr>
          <p:cNvPr id="10" name="Picture 9" descr="A picture containing bird, flower&#10;&#10;Description automatically generated">
            <a:extLst>
              <a:ext uri="{FF2B5EF4-FFF2-40B4-BE49-F238E27FC236}">
                <a16:creationId xmlns:a16="http://schemas.microsoft.com/office/drawing/2014/main" id="{C134BD80-68AD-C742-A371-652A361F0121}"/>
              </a:ext>
            </a:extLst>
          </p:cNvPr>
          <p:cNvPicPr>
            <a:picLocks noChangeAspect="1"/>
          </p:cNvPicPr>
          <p:nvPr/>
        </p:nvPicPr>
        <p:blipFill>
          <a:blip r:embed="rId4"/>
          <a:stretch>
            <a:fillRect/>
          </a:stretch>
        </p:blipFill>
        <p:spPr>
          <a:xfrm>
            <a:off x="6941976" y="2268121"/>
            <a:ext cx="4564224" cy="3657853"/>
          </a:xfrm>
          <a:prstGeom prst="rect">
            <a:avLst/>
          </a:prstGeom>
          <a:ln w="38100">
            <a:solidFill>
              <a:schemeClr val="tx1"/>
            </a:solidFill>
          </a:ln>
        </p:spPr>
      </p:pic>
      <p:sp>
        <p:nvSpPr>
          <p:cNvPr id="11" name="Rectangle 10">
            <a:extLst>
              <a:ext uri="{FF2B5EF4-FFF2-40B4-BE49-F238E27FC236}">
                <a16:creationId xmlns:a16="http://schemas.microsoft.com/office/drawing/2014/main" id="{86BFF26A-6CA7-A845-9045-56994E5B2DC5}"/>
              </a:ext>
            </a:extLst>
          </p:cNvPr>
          <p:cNvSpPr/>
          <p:nvPr/>
        </p:nvSpPr>
        <p:spPr>
          <a:xfrm>
            <a:off x="2108720" y="3713584"/>
            <a:ext cx="4217436" cy="42920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eft Brace 11">
            <a:extLst>
              <a:ext uri="{FF2B5EF4-FFF2-40B4-BE49-F238E27FC236}">
                <a16:creationId xmlns:a16="http://schemas.microsoft.com/office/drawing/2014/main" id="{EA12942C-5DAF-A446-935A-2D5407FB3D28}"/>
              </a:ext>
            </a:extLst>
          </p:cNvPr>
          <p:cNvSpPr/>
          <p:nvPr/>
        </p:nvSpPr>
        <p:spPr>
          <a:xfrm>
            <a:off x="6419464" y="2537926"/>
            <a:ext cx="765107" cy="3284375"/>
          </a:xfrm>
          <a:prstGeom prst="leftBrace">
            <a:avLst>
              <a:gd name="adj1" fmla="val 8333"/>
              <a:gd name="adj2" fmla="val 44382"/>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56B17177-854F-A346-B02D-68208E2AFA89}"/>
              </a:ext>
            </a:extLst>
          </p:cNvPr>
          <p:cNvSpPr txBox="1"/>
          <p:nvPr/>
        </p:nvSpPr>
        <p:spPr>
          <a:xfrm>
            <a:off x="3276839" y="5618108"/>
            <a:ext cx="2215671" cy="707886"/>
          </a:xfrm>
          <a:prstGeom prst="rect">
            <a:avLst/>
          </a:prstGeom>
          <a:noFill/>
        </p:spPr>
        <p:txBody>
          <a:bodyPr wrap="none" rtlCol="0">
            <a:spAutoFit/>
          </a:bodyPr>
          <a:lstStyle/>
          <a:p>
            <a:r>
              <a:rPr lang="en-US" sz="4000" b="1" dirty="0">
                <a:solidFill>
                  <a:srgbClr val="00B050"/>
                </a:solidFill>
              </a:rPr>
              <a:t>EXAMPLE</a:t>
            </a:r>
          </a:p>
        </p:txBody>
      </p:sp>
    </p:spTree>
    <p:extLst>
      <p:ext uri="{BB962C8B-B14F-4D97-AF65-F5344CB8AC3E}">
        <p14:creationId xmlns:p14="http://schemas.microsoft.com/office/powerpoint/2010/main" val="321085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6" name="TextBox 5">
            <a:extLst>
              <a:ext uri="{FF2B5EF4-FFF2-40B4-BE49-F238E27FC236}">
                <a16:creationId xmlns:a16="http://schemas.microsoft.com/office/drawing/2014/main" id="{EDC4A8EF-950A-CC48-AED2-BFC641D6679C}"/>
              </a:ext>
            </a:extLst>
          </p:cNvPr>
          <p:cNvSpPr txBox="1"/>
          <p:nvPr/>
        </p:nvSpPr>
        <p:spPr>
          <a:xfrm>
            <a:off x="2533338" y="1244182"/>
            <a:ext cx="8169639" cy="707886"/>
          </a:xfrm>
          <a:prstGeom prst="rect">
            <a:avLst/>
          </a:prstGeom>
          <a:noFill/>
        </p:spPr>
        <p:txBody>
          <a:bodyPr wrap="square" rtlCol="0">
            <a:spAutoFit/>
          </a:bodyPr>
          <a:lstStyle/>
          <a:p>
            <a:r>
              <a:rPr lang="en-US" sz="2000" b="1" dirty="0"/>
              <a:t>State’s page &gt; Resources for Educators and District Staff tab &gt; Educator Resource Page for ELA and Mathematics &gt; ELA icon &gt; Familiar Texts heading </a:t>
            </a:r>
          </a:p>
        </p:txBody>
      </p:sp>
      <p:sp>
        <p:nvSpPr>
          <p:cNvPr id="13" name="TextBox 12">
            <a:extLst>
              <a:ext uri="{FF2B5EF4-FFF2-40B4-BE49-F238E27FC236}">
                <a16:creationId xmlns:a16="http://schemas.microsoft.com/office/drawing/2014/main" id="{56B17177-854F-A346-B02D-68208E2AFA89}"/>
              </a:ext>
            </a:extLst>
          </p:cNvPr>
          <p:cNvSpPr txBox="1"/>
          <p:nvPr/>
        </p:nvSpPr>
        <p:spPr>
          <a:xfrm>
            <a:off x="5300511" y="5273335"/>
            <a:ext cx="2215671" cy="707886"/>
          </a:xfrm>
          <a:prstGeom prst="rect">
            <a:avLst/>
          </a:prstGeom>
          <a:noFill/>
        </p:spPr>
        <p:txBody>
          <a:bodyPr wrap="none" rtlCol="0">
            <a:spAutoFit/>
          </a:bodyPr>
          <a:lstStyle/>
          <a:p>
            <a:r>
              <a:rPr lang="en-US" sz="4000" b="1" dirty="0">
                <a:solidFill>
                  <a:srgbClr val="00B050"/>
                </a:solidFill>
              </a:rPr>
              <a:t>EXAMPLE</a:t>
            </a:r>
          </a:p>
        </p:txBody>
      </p:sp>
      <p:pic>
        <p:nvPicPr>
          <p:cNvPr id="4" name="Picture 3" descr="A picture containing bird, tree, flower&#10;&#10;Description automatically generated">
            <a:extLst>
              <a:ext uri="{FF2B5EF4-FFF2-40B4-BE49-F238E27FC236}">
                <a16:creationId xmlns:a16="http://schemas.microsoft.com/office/drawing/2014/main" id="{7462449D-5820-D247-B585-F4C6C4DBCC29}"/>
              </a:ext>
            </a:extLst>
          </p:cNvPr>
          <p:cNvPicPr>
            <a:picLocks noChangeAspect="1"/>
          </p:cNvPicPr>
          <p:nvPr/>
        </p:nvPicPr>
        <p:blipFill>
          <a:blip r:embed="rId3"/>
          <a:stretch>
            <a:fillRect/>
          </a:stretch>
        </p:blipFill>
        <p:spPr>
          <a:xfrm>
            <a:off x="3441907" y="2425404"/>
            <a:ext cx="6196767" cy="2890283"/>
          </a:xfrm>
          <a:prstGeom prst="rect">
            <a:avLst/>
          </a:prstGeom>
          <a:ln w="38100">
            <a:solidFill>
              <a:schemeClr val="tx1"/>
            </a:solidFill>
          </a:ln>
        </p:spPr>
      </p:pic>
      <p:sp>
        <p:nvSpPr>
          <p:cNvPr id="5" name="Oval 4">
            <a:extLst>
              <a:ext uri="{FF2B5EF4-FFF2-40B4-BE49-F238E27FC236}">
                <a16:creationId xmlns:a16="http://schemas.microsoft.com/office/drawing/2014/main" id="{4E613CED-5A03-704E-ACE2-9D727205646E}"/>
              </a:ext>
            </a:extLst>
          </p:cNvPr>
          <p:cNvSpPr/>
          <p:nvPr/>
        </p:nvSpPr>
        <p:spPr>
          <a:xfrm>
            <a:off x="3900196" y="2985796"/>
            <a:ext cx="3825551" cy="52251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7466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6" name="TextBox 5">
            <a:extLst>
              <a:ext uri="{FF2B5EF4-FFF2-40B4-BE49-F238E27FC236}">
                <a16:creationId xmlns:a16="http://schemas.microsoft.com/office/drawing/2014/main" id="{EDC4A8EF-950A-CC48-AED2-BFC641D6679C}"/>
              </a:ext>
            </a:extLst>
          </p:cNvPr>
          <p:cNvSpPr txBox="1"/>
          <p:nvPr/>
        </p:nvSpPr>
        <p:spPr>
          <a:xfrm>
            <a:off x="2533338" y="1244182"/>
            <a:ext cx="8169639" cy="707886"/>
          </a:xfrm>
          <a:prstGeom prst="rect">
            <a:avLst/>
          </a:prstGeom>
          <a:noFill/>
        </p:spPr>
        <p:txBody>
          <a:bodyPr wrap="square" rtlCol="0">
            <a:spAutoFit/>
          </a:bodyPr>
          <a:lstStyle/>
          <a:p>
            <a:r>
              <a:rPr lang="en-US" sz="2000" b="1" dirty="0"/>
              <a:t>State’s page &gt; Resources for Educators and District Staff tab &gt; Educator Resource Page for ELA and Mathematics &gt; ELA icon &gt; Familiar Texts heading </a:t>
            </a:r>
          </a:p>
        </p:txBody>
      </p:sp>
      <p:sp>
        <p:nvSpPr>
          <p:cNvPr id="13" name="TextBox 12">
            <a:extLst>
              <a:ext uri="{FF2B5EF4-FFF2-40B4-BE49-F238E27FC236}">
                <a16:creationId xmlns:a16="http://schemas.microsoft.com/office/drawing/2014/main" id="{56B17177-854F-A346-B02D-68208E2AFA89}"/>
              </a:ext>
            </a:extLst>
          </p:cNvPr>
          <p:cNvSpPr txBox="1"/>
          <p:nvPr/>
        </p:nvSpPr>
        <p:spPr>
          <a:xfrm>
            <a:off x="5300511" y="5273335"/>
            <a:ext cx="2215671" cy="707886"/>
          </a:xfrm>
          <a:prstGeom prst="rect">
            <a:avLst/>
          </a:prstGeom>
          <a:noFill/>
        </p:spPr>
        <p:txBody>
          <a:bodyPr wrap="none" rtlCol="0">
            <a:spAutoFit/>
          </a:bodyPr>
          <a:lstStyle/>
          <a:p>
            <a:r>
              <a:rPr lang="en-US" sz="4000" b="1" dirty="0">
                <a:solidFill>
                  <a:srgbClr val="00B050"/>
                </a:solidFill>
              </a:rPr>
              <a:t>EXAMPLE</a:t>
            </a:r>
          </a:p>
        </p:txBody>
      </p:sp>
      <p:pic>
        <p:nvPicPr>
          <p:cNvPr id="7" name="Picture 6" descr="A screenshot of a cell phone&#10;&#10;Description automatically generated">
            <a:extLst>
              <a:ext uri="{FF2B5EF4-FFF2-40B4-BE49-F238E27FC236}">
                <a16:creationId xmlns:a16="http://schemas.microsoft.com/office/drawing/2014/main" id="{1D7E19BE-28F8-3F4A-9D41-7438E44B4561}"/>
              </a:ext>
            </a:extLst>
          </p:cNvPr>
          <p:cNvPicPr>
            <a:picLocks noChangeAspect="1"/>
          </p:cNvPicPr>
          <p:nvPr/>
        </p:nvPicPr>
        <p:blipFill>
          <a:blip r:embed="rId3"/>
          <a:stretch>
            <a:fillRect/>
          </a:stretch>
        </p:blipFill>
        <p:spPr>
          <a:xfrm>
            <a:off x="2745198" y="2143593"/>
            <a:ext cx="8067707" cy="3910158"/>
          </a:xfrm>
          <a:prstGeom prst="rect">
            <a:avLst/>
          </a:prstGeom>
          <a:ln w="38100">
            <a:solidFill>
              <a:schemeClr val="tx1"/>
            </a:solidFill>
          </a:ln>
        </p:spPr>
      </p:pic>
      <p:sp>
        <p:nvSpPr>
          <p:cNvPr id="9" name="TextBox 8">
            <a:extLst>
              <a:ext uri="{FF2B5EF4-FFF2-40B4-BE49-F238E27FC236}">
                <a16:creationId xmlns:a16="http://schemas.microsoft.com/office/drawing/2014/main" id="{C4BD5EB5-743C-9745-9E0A-EB2390CC442B}"/>
              </a:ext>
            </a:extLst>
          </p:cNvPr>
          <p:cNvSpPr txBox="1"/>
          <p:nvPr/>
        </p:nvSpPr>
        <p:spPr>
          <a:xfrm>
            <a:off x="2874603" y="6040332"/>
            <a:ext cx="2215671" cy="707886"/>
          </a:xfrm>
          <a:prstGeom prst="rect">
            <a:avLst/>
          </a:prstGeom>
          <a:noFill/>
        </p:spPr>
        <p:txBody>
          <a:bodyPr wrap="none" rtlCol="0">
            <a:spAutoFit/>
          </a:bodyPr>
          <a:lstStyle/>
          <a:p>
            <a:r>
              <a:rPr lang="en-US" sz="4000" b="1" dirty="0">
                <a:solidFill>
                  <a:srgbClr val="00B050"/>
                </a:solidFill>
              </a:rPr>
              <a:t>EXAMPLE</a:t>
            </a:r>
          </a:p>
        </p:txBody>
      </p:sp>
      <p:sp>
        <p:nvSpPr>
          <p:cNvPr id="10" name="Oval 9">
            <a:extLst>
              <a:ext uri="{FF2B5EF4-FFF2-40B4-BE49-F238E27FC236}">
                <a16:creationId xmlns:a16="http://schemas.microsoft.com/office/drawing/2014/main" id="{9C94711D-10C3-C142-B8F8-03242D12FC23}"/>
              </a:ext>
            </a:extLst>
          </p:cNvPr>
          <p:cNvSpPr/>
          <p:nvPr/>
        </p:nvSpPr>
        <p:spPr>
          <a:xfrm>
            <a:off x="2700338" y="2171702"/>
            <a:ext cx="1343025" cy="2857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6004266-93CC-734E-A52F-2CC79CBAA805}"/>
              </a:ext>
            </a:extLst>
          </p:cNvPr>
          <p:cNvSpPr/>
          <p:nvPr/>
        </p:nvSpPr>
        <p:spPr>
          <a:xfrm>
            <a:off x="2709861" y="2643187"/>
            <a:ext cx="1343025" cy="24288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7346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6" name="TextBox 5">
            <a:extLst>
              <a:ext uri="{FF2B5EF4-FFF2-40B4-BE49-F238E27FC236}">
                <a16:creationId xmlns:a16="http://schemas.microsoft.com/office/drawing/2014/main" id="{EDC4A8EF-950A-CC48-AED2-BFC641D6679C}"/>
              </a:ext>
            </a:extLst>
          </p:cNvPr>
          <p:cNvSpPr txBox="1"/>
          <p:nvPr/>
        </p:nvSpPr>
        <p:spPr>
          <a:xfrm>
            <a:off x="2533338" y="1244182"/>
            <a:ext cx="8169639" cy="707886"/>
          </a:xfrm>
          <a:prstGeom prst="rect">
            <a:avLst/>
          </a:prstGeom>
          <a:noFill/>
        </p:spPr>
        <p:txBody>
          <a:bodyPr wrap="square" rtlCol="0">
            <a:spAutoFit/>
          </a:bodyPr>
          <a:lstStyle/>
          <a:p>
            <a:r>
              <a:rPr lang="en-US" sz="2000" b="1" dirty="0"/>
              <a:t>State’s page &gt; Resources for Educators and District Staff tab &gt; Educator Resource Page for ELA and Mathematics &gt; ELA icon &gt; Familiar Texts heading </a:t>
            </a:r>
          </a:p>
        </p:txBody>
      </p:sp>
      <p:sp>
        <p:nvSpPr>
          <p:cNvPr id="9" name="TextBox 8">
            <a:extLst>
              <a:ext uri="{FF2B5EF4-FFF2-40B4-BE49-F238E27FC236}">
                <a16:creationId xmlns:a16="http://schemas.microsoft.com/office/drawing/2014/main" id="{C4BD5EB5-743C-9745-9E0A-EB2390CC442B}"/>
              </a:ext>
            </a:extLst>
          </p:cNvPr>
          <p:cNvSpPr txBox="1"/>
          <p:nvPr/>
        </p:nvSpPr>
        <p:spPr>
          <a:xfrm>
            <a:off x="2888890" y="5568841"/>
            <a:ext cx="2215671" cy="707886"/>
          </a:xfrm>
          <a:prstGeom prst="rect">
            <a:avLst/>
          </a:prstGeom>
          <a:noFill/>
        </p:spPr>
        <p:txBody>
          <a:bodyPr wrap="none" rtlCol="0">
            <a:spAutoFit/>
          </a:bodyPr>
          <a:lstStyle/>
          <a:p>
            <a:r>
              <a:rPr lang="en-US" sz="4000" b="1" dirty="0">
                <a:solidFill>
                  <a:srgbClr val="00B050"/>
                </a:solidFill>
              </a:rPr>
              <a:t>EXAMPLE</a:t>
            </a:r>
          </a:p>
        </p:txBody>
      </p:sp>
      <p:pic>
        <p:nvPicPr>
          <p:cNvPr id="4" name="Picture 3" descr="A screenshot of a cell phone&#10;&#10;Description automatically generated">
            <a:extLst>
              <a:ext uri="{FF2B5EF4-FFF2-40B4-BE49-F238E27FC236}">
                <a16:creationId xmlns:a16="http://schemas.microsoft.com/office/drawing/2014/main" id="{61933D7A-D189-314B-A7D9-FD166EA0935F}"/>
              </a:ext>
            </a:extLst>
          </p:cNvPr>
          <p:cNvPicPr>
            <a:picLocks noChangeAspect="1"/>
          </p:cNvPicPr>
          <p:nvPr/>
        </p:nvPicPr>
        <p:blipFill>
          <a:blip r:embed="rId3"/>
          <a:stretch>
            <a:fillRect/>
          </a:stretch>
        </p:blipFill>
        <p:spPr>
          <a:xfrm>
            <a:off x="2126920" y="2293494"/>
            <a:ext cx="9495453" cy="3213597"/>
          </a:xfrm>
          <a:prstGeom prst="rect">
            <a:avLst/>
          </a:prstGeom>
          <a:ln w="38100">
            <a:solidFill>
              <a:schemeClr val="tx1"/>
            </a:solidFill>
          </a:ln>
        </p:spPr>
      </p:pic>
      <p:sp>
        <p:nvSpPr>
          <p:cNvPr id="5" name="Oval 4">
            <a:extLst>
              <a:ext uri="{FF2B5EF4-FFF2-40B4-BE49-F238E27FC236}">
                <a16:creationId xmlns:a16="http://schemas.microsoft.com/office/drawing/2014/main" id="{E9228208-F076-7447-B49A-E0D2A65DFC5E}"/>
              </a:ext>
            </a:extLst>
          </p:cNvPr>
          <p:cNvSpPr/>
          <p:nvPr/>
        </p:nvSpPr>
        <p:spPr>
          <a:xfrm>
            <a:off x="2200275" y="2371725"/>
            <a:ext cx="1343025" cy="37147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3096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6" name="TextBox 5">
            <a:extLst>
              <a:ext uri="{FF2B5EF4-FFF2-40B4-BE49-F238E27FC236}">
                <a16:creationId xmlns:a16="http://schemas.microsoft.com/office/drawing/2014/main" id="{EDC4A8EF-950A-CC48-AED2-BFC641D6679C}"/>
              </a:ext>
            </a:extLst>
          </p:cNvPr>
          <p:cNvSpPr txBox="1"/>
          <p:nvPr/>
        </p:nvSpPr>
        <p:spPr>
          <a:xfrm>
            <a:off x="2533338" y="1244182"/>
            <a:ext cx="8169639" cy="707886"/>
          </a:xfrm>
          <a:prstGeom prst="rect">
            <a:avLst/>
          </a:prstGeom>
          <a:noFill/>
        </p:spPr>
        <p:txBody>
          <a:bodyPr wrap="square" rtlCol="0">
            <a:spAutoFit/>
          </a:bodyPr>
          <a:lstStyle/>
          <a:p>
            <a:r>
              <a:rPr lang="en-US" sz="2000" b="1" dirty="0"/>
              <a:t>State’s page &gt; Resources for Educators and District Staff tab &gt; Educator Resource Page for ELA and Mathematics &gt; ELA icon &gt; Familiar Texts heading </a:t>
            </a:r>
          </a:p>
        </p:txBody>
      </p:sp>
      <p:sp>
        <p:nvSpPr>
          <p:cNvPr id="9" name="TextBox 8">
            <a:extLst>
              <a:ext uri="{FF2B5EF4-FFF2-40B4-BE49-F238E27FC236}">
                <a16:creationId xmlns:a16="http://schemas.microsoft.com/office/drawing/2014/main" id="{C4BD5EB5-743C-9745-9E0A-EB2390CC442B}"/>
              </a:ext>
            </a:extLst>
          </p:cNvPr>
          <p:cNvSpPr txBox="1"/>
          <p:nvPr/>
        </p:nvSpPr>
        <p:spPr>
          <a:xfrm>
            <a:off x="2874603" y="6040332"/>
            <a:ext cx="2215671" cy="707886"/>
          </a:xfrm>
          <a:prstGeom prst="rect">
            <a:avLst/>
          </a:prstGeom>
          <a:noFill/>
        </p:spPr>
        <p:txBody>
          <a:bodyPr wrap="none" rtlCol="0">
            <a:spAutoFit/>
          </a:bodyPr>
          <a:lstStyle/>
          <a:p>
            <a:r>
              <a:rPr lang="en-US" sz="4000" b="1" dirty="0">
                <a:solidFill>
                  <a:srgbClr val="00B050"/>
                </a:solidFill>
              </a:rPr>
              <a:t>EXAMPLE</a:t>
            </a:r>
          </a:p>
        </p:txBody>
      </p:sp>
      <p:pic>
        <p:nvPicPr>
          <p:cNvPr id="5" name="Picture 4" descr="A screenshot of a cell phone&#10;&#10;Description automatically generated">
            <a:extLst>
              <a:ext uri="{FF2B5EF4-FFF2-40B4-BE49-F238E27FC236}">
                <a16:creationId xmlns:a16="http://schemas.microsoft.com/office/drawing/2014/main" id="{BB1812D1-A24D-AE40-8E00-0D3C4B4DAE9C}"/>
              </a:ext>
            </a:extLst>
          </p:cNvPr>
          <p:cNvPicPr>
            <a:picLocks noChangeAspect="1"/>
          </p:cNvPicPr>
          <p:nvPr/>
        </p:nvPicPr>
        <p:blipFill>
          <a:blip r:embed="rId3"/>
          <a:stretch>
            <a:fillRect/>
          </a:stretch>
        </p:blipFill>
        <p:spPr>
          <a:xfrm>
            <a:off x="2944161" y="1978702"/>
            <a:ext cx="7389058" cy="4090258"/>
          </a:xfrm>
          <a:prstGeom prst="rect">
            <a:avLst/>
          </a:prstGeom>
          <a:ln w="38100">
            <a:solidFill>
              <a:schemeClr val="tx1"/>
            </a:solidFill>
          </a:ln>
        </p:spPr>
      </p:pic>
      <p:sp>
        <p:nvSpPr>
          <p:cNvPr id="7" name="Oval 6">
            <a:extLst>
              <a:ext uri="{FF2B5EF4-FFF2-40B4-BE49-F238E27FC236}">
                <a16:creationId xmlns:a16="http://schemas.microsoft.com/office/drawing/2014/main" id="{72302E00-90EE-7A43-8D70-E8066482A385}"/>
              </a:ext>
            </a:extLst>
          </p:cNvPr>
          <p:cNvSpPr/>
          <p:nvPr/>
        </p:nvSpPr>
        <p:spPr>
          <a:xfrm>
            <a:off x="2986088" y="2000250"/>
            <a:ext cx="985837" cy="2857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B832658-F7FF-614C-955D-4DA6ACFD820C}"/>
              </a:ext>
            </a:extLst>
          </p:cNvPr>
          <p:cNvSpPr/>
          <p:nvPr/>
        </p:nvSpPr>
        <p:spPr>
          <a:xfrm>
            <a:off x="2924172" y="2438402"/>
            <a:ext cx="1076328" cy="24764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3170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021A-81ED-2A49-8BC8-38E76D61843F}"/>
              </a:ext>
            </a:extLst>
          </p:cNvPr>
          <p:cNvSpPr>
            <a:spLocks noGrp="1"/>
          </p:cNvSpPr>
          <p:nvPr>
            <p:ph type="title"/>
          </p:nvPr>
        </p:nvSpPr>
        <p:spPr/>
        <p:txBody>
          <a:bodyPr/>
          <a:lstStyle/>
          <a:p>
            <a:r>
              <a:rPr lang="en-US" dirty="0"/>
              <a:t>Don’t Forget About the Familiar Texts!</a:t>
            </a:r>
          </a:p>
        </p:txBody>
      </p:sp>
      <p:sp>
        <p:nvSpPr>
          <p:cNvPr id="9" name="TextBox 8">
            <a:extLst>
              <a:ext uri="{FF2B5EF4-FFF2-40B4-BE49-F238E27FC236}">
                <a16:creationId xmlns:a16="http://schemas.microsoft.com/office/drawing/2014/main" id="{C4BD5EB5-743C-9745-9E0A-EB2390CC442B}"/>
              </a:ext>
            </a:extLst>
          </p:cNvPr>
          <p:cNvSpPr txBox="1"/>
          <p:nvPr/>
        </p:nvSpPr>
        <p:spPr>
          <a:xfrm>
            <a:off x="5517791" y="5368820"/>
            <a:ext cx="2215671" cy="707886"/>
          </a:xfrm>
          <a:prstGeom prst="rect">
            <a:avLst/>
          </a:prstGeom>
          <a:noFill/>
        </p:spPr>
        <p:txBody>
          <a:bodyPr wrap="none" rtlCol="0">
            <a:spAutoFit/>
          </a:bodyPr>
          <a:lstStyle/>
          <a:p>
            <a:r>
              <a:rPr lang="en-US" sz="4000" b="1" dirty="0">
                <a:solidFill>
                  <a:srgbClr val="00B050"/>
                </a:solidFill>
              </a:rPr>
              <a:t>EXAMPLE</a:t>
            </a:r>
          </a:p>
        </p:txBody>
      </p:sp>
      <p:pic>
        <p:nvPicPr>
          <p:cNvPr id="11" name="Picture 10" descr="A picture containing shirt&#10;&#10;Description automatically generated">
            <a:extLst>
              <a:ext uri="{FF2B5EF4-FFF2-40B4-BE49-F238E27FC236}">
                <a16:creationId xmlns:a16="http://schemas.microsoft.com/office/drawing/2014/main" id="{9D250E8E-93EA-CB4F-8255-E3F1699D661E}"/>
              </a:ext>
            </a:extLst>
          </p:cNvPr>
          <p:cNvPicPr>
            <a:picLocks noChangeAspect="1"/>
          </p:cNvPicPr>
          <p:nvPr/>
        </p:nvPicPr>
        <p:blipFill>
          <a:blip r:embed="rId3"/>
          <a:stretch>
            <a:fillRect/>
          </a:stretch>
        </p:blipFill>
        <p:spPr>
          <a:xfrm>
            <a:off x="1975986" y="2127378"/>
            <a:ext cx="4847925" cy="3004459"/>
          </a:xfrm>
          <a:prstGeom prst="rect">
            <a:avLst/>
          </a:prstGeom>
          <a:ln w="38100">
            <a:solidFill>
              <a:schemeClr val="tx1"/>
            </a:solidFill>
          </a:ln>
        </p:spPr>
      </p:pic>
      <p:pic>
        <p:nvPicPr>
          <p:cNvPr id="13" name="Picture 12" descr="A picture containing bird&#10;&#10;Description automatically generated">
            <a:extLst>
              <a:ext uri="{FF2B5EF4-FFF2-40B4-BE49-F238E27FC236}">
                <a16:creationId xmlns:a16="http://schemas.microsoft.com/office/drawing/2014/main" id="{9F2B178F-59AB-DA42-9699-D1BAFB043850}"/>
              </a:ext>
            </a:extLst>
          </p:cNvPr>
          <p:cNvPicPr>
            <a:picLocks noChangeAspect="1"/>
          </p:cNvPicPr>
          <p:nvPr/>
        </p:nvPicPr>
        <p:blipFill>
          <a:blip r:embed="rId4"/>
          <a:stretch>
            <a:fillRect/>
          </a:stretch>
        </p:blipFill>
        <p:spPr>
          <a:xfrm>
            <a:off x="6948572" y="2099596"/>
            <a:ext cx="4921964" cy="3050902"/>
          </a:xfrm>
          <a:prstGeom prst="rect">
            <a:avLst/>
          </a:prstGeom>
          <a:ln w="38100">
            <a:solidFill>
              <a:schemeClr val="tx1"/>
            </a:solidFill>
          </a:ln>
        </p:spPr>
      </p:pic>
      <p:sp>
        <p:nvSpPr>
          <p:cNvPr id="14" name="TextBox 13">
            <a:extLst>
              <a:ext uri="{FF2B5EF4-FFF2-40B4-BE49-F238E27FC236}">
                <a16:creationId xmlns:a16="http://schemas.microsoft.com/office/drawing/2014/main" id="{E42D919A-C342-F241-9A3F-9D1F7D570D90}"/>
              </a:ext>
            </a:extLst>
          </p:cNvPr>
          <p:cNvSpPr txBox="1"/>
          <p:nvPr/>
        </p:nvSpPr>
        <p:spPr>
          <a:xfrm>
            <a:off x="1900238" y="1714500"/>
            <a:ext cx="2334293" cy="369332"/>
          </a:xfrm>
          <a:prstGeom prst="rect">
            <a:avLst/>
          </a:prstGeom>
          <a:noFill/>
        </p:spPr>
        <p:txBody>
          <a:bodyPr wrap="none" rtlCol="0">
            <a:spAutoFit/>
          </a:bodyPr>
          <a:lstStyle/>
          <a:p>
            <a:r>
              <a:rPr lang="en-US" i="1" dirty="0"/>
              <a:t>from The Golden Apple</a:t>
            </a:r>
          </a:p>
        </p:txBody>
      </p:sp>
    </p:spTree>
    <p:extLst>
      <p:ext uri="{BB962C8B-B14F-4D97-AF65-F5344CB8AC3E}">
        <p14:creationId xmlns:p14="http://schemas.microsoft.com/office/powerpoint/2010/main" val="2358007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F419-18B8-544D-ABAD-1FCC15CAE5DB}"/>
              </a:ext>
            </a:extLst>
          </p:cNvPr>
          <p:cNvSpPr>
            <a:spLocks noGrp="1"/>
          </p:cNvSpPr>
          <p:nvPr>
            <p:ph type="title"/>
          </p:nvPr>
        </p:nvSpPr>
        <p:spPr/>
        <p:txBody>
          <a:bodyPr/>
          <a:lstStyle/>
          <a:p>
            <a:r>
              <a:rPr lang="en-US" dirty="0"/>
              <a:t>Don’t Forget About Familiar Texts!</a:t>
            </a:r>
          </a:p>
        </p:txBody>
      </p:sp>
      <p:sp>
        <p:nvSpPr>
          <p:cNvPr id="3" name="Content Placeholder 2">
            <a:extLst>
              <a:ext uri="{FF2B5EF4-FFF2-40B4-BE49-F238E27FC236}">
                <a16:creationId xmlns:a16="http://schemas.microsoft.com/office/drawing/2014/main" id="{FEA93BE8-56EF-044E-BE94-376A249C1F22}"/>
              </a:ext>
            </a:extLst>
          </p:cNvPr>
          <p:cNvSpPr>
            <a:spLocks noGrp="1"/>
          </p:cNvSpPr>
          <p:nvPr>
            <p:ph idx="1"/>
          </p:nvPr>
        </p:nvSpPr>
        <p:spPr/>
        <p:txBody>
          <a:bodyPr/>
          <a:lstStyle/>
          <a:p>
            <a:r>
              <a:rPr lang="en-US" dirty="0"/>
              <a:t>Are familiar texts only useful in </a:t>
            </a:r>
            <a:r>
              <a:rPr lang="en-US" u="sng" dirty="0"/>
              <a:t>instruction</a:t>
            </a:r>
            <a:r>
              <a:rPr lang="en-US" dirty="0"/>
              <a:t> for the Initial Precursor and Distal Precursor linkage levels?</a:t>
            </a:r>
          </a:p>
          <a:p>
            <a:pPr marL="0" indent="0">
              <a:buNone/>
            </a:pPr>
            <a:endParaRPr lang="en-US" dirty="0"/>
          </a:p>
          <a:p>
            <a:pPr marL="0" indent="0">
              <a:buNone/>
            </a:pPr>
            <a:r>
              <a:rPr lang="en-US" dirty="0"/>
              <a:t> </a:t>
            </a:r>
          </a:p>
          <a:p>
            <a:r>
              <a:rPr lang="en-US" dirty="0"/>
              <a:t>Are other grade-level texts that are not listed as familiar texts acceptable to use? </a:t>
            </a:r>
          </a:p>
        </p:txBody>
      </p:sp>
      <p:sp>
        <p:nvSpPr>
          <p:cNvPr id="6" name="TextBox 5">
            <a:extLst>
              <a:ext uri="{FF2B5EF4-FFF2-40B4-BE49-F238E27FC236}">
                <a16:creationId xmlns:a16="http://schemas.microsoft.com/office/drawing/2014/main" id="{86B14429-A7D9-064E-844C-9FB9031E3AD1}"/>
              </a:ext>
            </a:extLst>
          </p:cNvPr>
          <p:cNvSpPr txBox="1"/>
          <p:nvPr/>
        </p:nvSpPr>
        <p:spPr>
          <a:xfrm>
            <a:off x="3414713" y="2686049"/>
            <a:ext cx="8172449" cy="830997"/>
          </a:xfrm>
          <a:prstGeom prst="rect">
            <a:avLst/>
          </a:prstGeom>
          <a:noFill/>
        </p:spPr>
        <p:txBody>
          <a:bodyPr wrap="square" rtlCol="0">
            <a:spAutoFit/>
          </a:bodyPr>
          <a:lstStyle/>
          <a:p>
            <a:r>
              <a:rPr lang="en-US" sz="2400" i="1" dirty="0">
                <a:highlight>
                  <a:srgbClr val="FFFF00"/>
                </a:highlight>
              </a:rPr>
              <a:t>No! They can be used in instruction for all linkage levels; it’s just that they will only be used in testlets for the lower linkage levels. </a:t>
            </a:r>
          </a:p>
        </p:txBody>
      </p:sp>
      <p:sp>
        <p:nvSpPr>
          <p:cNvPr id="7" name="TextBox 6">
            <a:extLst>
              <a:ext uri="{FF2B5EF4-FFF2-40B4-BE49-F238E27FC236}">
                <a16:creationId xmlns:a16="http://schemas.microsoft.com/office/drawing/2014/main" id="{3A6F18D5-495F-E34D-974D-70A50627AF4E}"/>
              </a:ext>
            </a:extLst>
          </p:cNvPr>
          <p:cNvSpPr txBox="1"/>
          <p:nvPr/>
        </p:nvSpPr>
        <p:spPr>
          <a:xfrm>
            <a:off x="3581400" y="4938712"/>
            <a:ext cx="8172449" cy="830997"/>
          </a:xfrm>
          <a:prstGeom prst="rect">
            <a:avLst/>
          </a:prstGeom>
          <a:noFill/>
        </p:spPr>
        <p:txBody>
          <a:bodyPr wrap="square" rtlCol="0">
            <a:spAutoFit/>
          </a:bodyPr>
          <a:lstStyle/>
          <a:p>
            <a:r>
              <a:rPr lang="en-US" sz="2400" i="1" dirty="0">
                <a:highlight>
                  <a:srgbClr val="FFFF00"/>
                </a:highlight>
              </a:rPr>
              <a:t>Of course! The DLM consortium does not limit or dictate what texts may be used for instruction on the Essential Elements.</a:t>
            </a:r>
          </a:p>
        </p:txBody>
      </p:sp>
    </p:spTree>
    <p:extLst>
      <p:ext uri="{BB962C8B-B14F-4D97-AF65-F5344CB8AC3E}">
        <p14:creationId xmlns:p14="http://schemas.microsoft.com/office/powerpoint/2010/main" val="797408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5EF2-9BDB-5241-80AD-E3DE29E3D387}"/>
              </a:ext>
            </a:extLst>
          </p:cNvPr>
          <p:cNvSpPr>
            <a:spLocks noGrp="1"/>
          </p:cNvSpPr>
          <p:nvPr>
            <p:ph type="title"/>
          </p:nvPr>
        </p:nvSpPr>
        <p:spPr/>
        <p:txBody>
          <a:bodyPr/>
          <a:lstStyle/>
          <a:p>
            <a:r>
              <a:rPr lang="en-US" dirty="0"/>
              <a:t>Same/Similar Skills Across Grades</a:t>
            </a:r>
          </a:p>
        </p:txBody>
      </p:sp>
      <p:pic>
        <p:nvPicPr>
          <p:cNvPr id="5" name="Picture 4" descr="A screenshot of a cell phone&#10;&#10;Description automatically generated">
            <a:extLst>
              <a:ext uri="{FF2B5EF4-FFF2-40B4-BE49-F238E27FC236}">
                <a16:creationId xmlns:a16="http://schemas.microsoft.com/office/drawing/2014/main" id="{73525279-0E03-F540-A6FC-84EBC8CEFE21}"/>
              </a:ext>
            </a:extLst>
          </p:cNvPr>
          <p:cNvPicPr>
            <a:picLocks noChangeAspect="1"/>
          </p:cNvPicPr>
          <p:nvPr/>
        </p:nvPicPr>
        <p:blipFill>
          <a:blip r:embed="rId3"/>
          <a:stretch>
            <a:fillRect/>
          </a:stretch>
        </p:blipFill>
        <p:spPr>
          <a:xfrm>
            <a:off x="1943212" y="1791476"/>
            <a:ext cx="5016218" cy="3946849"/>
          </a:xfrm>
          <a:prstGeom prst="rect">
            <a:avLst/>
          </a:prstGeom>
          <a:ln w="38100">
            <a:solidFill>
              <a:schemeClr val="tx1"/>
            </a:solidFill>
          </a:ln>
        </p:spPr>
      </p:pic>
      <p:pic>
        <p:nvPicPr>
          <p:cNvPr id="7" name="Picture 6" descr="A screenshot of a social media post&#10;&#10;Description automatically generated">
            <a:extLst>
              <a:ext uri="{FF2B5EF4-FFF2-40B4-BE49-F238E27FC236}">
                <a16:creationId xmlns:a16="http://schemas.microsoft.com/office/drawing/2014/main" id="{1D009BE1-461A-A340-B126-6EF62C576E37}"/>
              </a:ext>
            </a:extLst>
          </p:cNvPr>
          <p:cNvPicPr>
            <a:picLocks noChangeAspect="1"/>
          </p:cNvPicPr>
          <p:nvPr/>
        </p:nvPicPr>
        <p:blipFill>
          <a:blip r:embed="rId4"/>
          <a:stretch>
            <a:fillRect/>
          </a:stretch>
        </p:blipFill>
        <p:spPr>
          <a:xfrm>
            <a:off x="6774100" y="2052734"/>
            <a:ext cx="5266954" cy="3461657"/>
          </a:xfrm>
          <a:prstGeom prst="rect">
            <a:avLst/>
          </a:prstGeom>
          <a:ln w="38100">
            <a:solidFill>
              <a:schemeClr val="tx1"/>
            </a:solidFill>
          </a:ln>
        </p:spPr>
      </p:pic>
      <p:sp>
        <p:nvSpPr>
          <p:cNvPr id="8" name="TextBox 7">
            <a:extLst>
              <a:ext uri="{FF2B5EF4-FFF2-40B4-BE49-F238E27FC236}">
                <a16:creationId xmlns:a16="http://schemas.microsoft.com/office/drawing/2014/main" id="{D0C24DC6-E06D-1D4B-A927-7141F5C1034A}"/>
              </a:ext>
            </a:extLst>
          </p:cNvPr>
          <p:cNvSpPr txBox="1"/>
          <p:nvPr/>
        </p:nvSpPr>
        <p:spPr>
          <a:xfrm>
            <a:off x="3769567" y="1380930"/>
            <a:ext cx="923714" cy="369332"/>
          </a:xfrm>
          <a:prstGeom prst="rect">
            <a:avLst/>
          </a:prstGeom>
          <a:noFill/>
        </p:spPr>
        <p:txBody>
          <a:bodyPr wrap="none" rtlCol="0">
            <a:spAutoFit/>
          </a:bodyPr>
          <a:lstStyle/>
          <a:p>
            <a:pPr algn="ctr"/>
            <a:r>
              <a:rPr lang="en-US" dirty="0"/>
              <a:t>Grade 4</a:t>
            </a:r>
          </a:p>
        </p:txBody>
      </p:sp>
      <p:sp>
        <p:nvSpPr>
          <p:cNvPr id="9" name="TextBox 8">
            <a:extLst>
              <a:ext uri="{FF2B5EF4-FFF2-40B4-BE49-F238E27FC236}">
                <a16:creationId xmlns:a16="http://schemas.microsoft.com/office/drawing/2014/main" id="{CDB0D941-4409-DC45-96D6-217AA31A557A}"/>
              </a:ext>
            </a:extLst>
          </p:cNvPr>
          <p:cNvSpPr txBox="1"/>
          <p:nvPr/>
        </p:nvSpPr>
        <p:spPr>
          <a:xfrm>
            <a:off x="8885852" y="1626637"/>
            <a:ext cx="923715" cy="369332"/>
          </a:xfrm>
          <a:prstGeom prst="rect">
            <a:avLst/>
          </a:prstGeom>
          <a:noFill/>
        </p:spPr>
        <p:txBody>
          <a:bodyPr wrap="none" rtlCol="0">
            <a:spAutoFit/>
          </a:bodyPr>
          <a:lstStyle/>
          <a:p>
            <a:pPr algn="ctr"/>
            <a:r>
              <a:rPr lang="en-US" dirty="0"/>
              <a:t>Grade 5</a:t>
            </a:r>
          </a:p>
        </p:txBody>
      </p:sp>
      <p:sp>
        <p:nvSpPr>
          <p:cNvPr id="10" name="TextBox 9">
            <a:extLst>
              <a:ext uri="{FF2B5EF4-FFF2-40B4-BE49-F238E27FC236}">
                <a16:creationId xmlns:a16="http://schemas.microsoft.com/office/drawing/2014/main" id="{503B6647-B2D4-F64F-9E9D-6D334AFD525D}"/>
              </a:ext>
            </a:extLst>
          </p:cNvPr>
          <p:cNvSpPr txBox="1"/>
          <p:nvPr/>
        </p:nvSpPr>
        <p:spPr>
          <a:xfrm>
            <a:off x="5217757" y="5726004"/>
            <a:ext cx="2452723" cy="707886"/>
          </a:xfrm>
          <a:prstGeom prst="rect">
            <a:avLst/>
          </a:prstGeom>
          <a:noFill/>
        </p:spPr>
        <p:txBody>
          <a:bodyPr wrap="none" rtlCol="0">
            <a:spAutoFit/>
          </a:bodyPr>
          <a:lstStyle/>
          <a:p>
            <a:r>
              <a:rPr lang="en-US" sz="4000" b="1" dirty="0">
                <a:solidFill>
                  <a:srgbClr val="00B050"/>
                </a:solidFill>
              </a:rPr>
              <a:t>EXAMPLES</a:t>
            </a:r>
          </a:p>
        </p:txBody>
      </p:sp>
    </p:spTree>
    <p:extLst>
      <p:ext uri="{BB962C8B-B14F-4D97-AF65-F5344CB8AC3E}">
        <p14:creationId xmlns:p14="http://schemas.microsoft.com/office/powerpoint/2010/main" val="227629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599" y="4089405"/>
            <a:ext cx="9164983" cy="1362075"/>
          </a:xfrm>
        </p:spPr>
        <p:txBody>
          <a:bodyPr>
            <a:normAutofit/>
          </a:bodyPr>
          <a:lstStyle/>
          <a:p>
            <a:r>
              <a:rPr lang="en-US" sz="4000" dirty="0"/>
              <a:t>using Instructionally Embedded Assessments</a:t>
            </a:r>
          </a:p>
        </p:txBody>
      </p:sp>
    </p:spTree>
    <p:extLst>
      <p:ext uri="{BB962C8B-B14F-4D97-AF65-F5344CB8AC3E}">
        <p14:creationId xmlns:p14="http://schemas.microsoft.com/office/powerpoint/2010/main" val="3394067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3EF7-769A-F644-9AE1-3785E22FF77F}"/>
              </a:ext>
            </a:extLst>
          </p:cNvPr>
          <p:cNvSpPr>
            <a:spLocks noGrp="1"/>
          </p:cNvSpPr>
          <p:nvPr>
            <p:ph type="title"/>
          </p:nvPr>
        </p:nvSpPr>
        <p:spPr/>
        <p:txBody>
          <a:bodyPr/>
          <a:lstStyle/>
          <a:p>
            <a:r>
              <a:rPr lang="en-US" dirty="0"/>
              <a:t>Science</a:t>
            </a:r>
          </a:p>
        </p:txBody>
      </p:sp>
      <p:pic>
        <p:nvPicPr>
          <p:cNvPr id="8" name="Picture 7" descr="A screenshot of a social media post&#10;&#10;Description automatically generated">
            <a:extLst>
              <a:ext uri="{FF2B5EF4-FFF2-40B4-BE49-F238E27FC236}">
                <a16:creationId xmlns:a16="http://schemas.microsoft.com/office/drawing/2014/main" id="{CB325F6E-F87C-3A45-9808-7CF66633F59E}"/>
              </a:ext>
            </a:extLst>
          </p:cNvPr>
          <p:cNvPicPr>
            <a:picLocks noChangeAspect="1"/>
          </p:cNvPicPr>
          <p:nvPr/>
        </p:nvPicPr>
        <p:blipFill>
          <a:blip r:embed="rId3"/>
          <a:stretch>
            <a:fillRect/>
          </a:stretch>
        </p:blipFill>
        <p:spPr>
          <a:xfrm>
            <a:off x="2684690" y="2043112"/>
            <a:ext cx="8307160" cy="3489007"/>
          </a:xfrm>
          <a:prstGeom prst="rect">
            <a:avLst/>
          </a:prstGeom>
          <a:ln w="38100">
            <a:solidFill>
              <a:schemeClr val="tx1"/>
            </a:solidFill>
          </a:ln>
        </p:spPr>
      </p:pic>
      <p:sp>
        <p:nvSpPr>
          <p:cNvPr id="9" name="TextBox 8">
            <a:extLst>
              <a:ext uri="{FF2B5EF4-FFF2-40B4-BE49-F238E27FC236}">
                <a16:creationId xmlns:a16="http://schemas.microsoft.com/office/drawing/2014/main" id="{222ACCF9-7A20-7C40-90CA-359A45F9D1C9}"/>
              </a:ext>
            </a:extLst>
          </p:cNvPr>
          <p:cNvSpPr txBox="1"/>
          <p:nvPr/>
        </p:nvSpPr>
        <p:spPr>
          <a:xfrm>
            <a:off x="2328863" y="1514475"/>
            <a:ext cx="9289338" cy="369332"/>
          </a:xfrm>
          <a:prstGeom prst="rect">
            <a:avLst/>
          </a:prstGeom>
          <a:noFill/>
        </p:spPr>
        <p:txBody>
          <a:bodyPr wrap="none" rtlCol="0">
            <a:spAutoFit/>
          </a:bodyPr>
          <a:lstStyle/>
          <a:p>
            <a:r>
              <a:rPr lang="en-US" b="1" dirty="0"/>
              <a:t>State’s tab &gt; Resources for Educators and District Staff tab &gt; Educator Resource Page for Science</a:t>
            </a:r>
          </a:p>
        </p:txBody>
      </p:sp>
      <p:cxnSp>
        <p:nvCxnSpPr>
          <p:cNvPr id="11" name="Straight Arrow Connector 10">
            <a:extLst>
              <a:ext uri="{FF2B5EF4-FFF2-40B4-BE49-F238E27FC236}">
                <a16:creationId xmlns:a16="http://schemas.microsoft.com/office/drawing/2014/main" id="{F50E3AA6-5D37-8B43-98A0-03ADC99EDB56}"/>
              </a:ext>
            </a:extLst>
          </p:cNvPr>
          <p:cNvCxnSpPr/>
          <p:nvPr/>
        </p:nvCxnSpPr>
        <p:spPr>
          <a:xfrm>
            <a:off x="1643063" y="4286250"/>
            <a:ext cx="1243012"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987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3EF7-769A-F644-9AE1-3785E22FF77F}"/>
              </a:ext>
            </a:extLst>
          </p:cNvPr>
          <p:cNvSpPr>
            <a:spLocks noGrp="1"/>
          </p:cNvSpPr>
          <p:nvPr>
            <p:ph type="title"/>
          </p:nvPr>
        </p:nvSpPr>
        <p:spPr/>
        <p:txBody>
          <a:bodyPr/>
          <a:lstStyle/>
          <a:p>
            <a:r>
              <a:rPr lang="en-US" dirty="0"/>
              <a:t>Cross-Curricular Opportunities</a:t>
            </a:r>
          </a:p>
        </p:txBody>
      </p:sp>
      <p:pic>
        <p:nvPicPr>
          <p:cNvPr id="5" name="Picture 4" descr="A screenshot of a cell phone&#10;&#10;Description automatically generated">
            <a:extLst>
              <a:ext uri="{FF2B5EF4-FFF2-40B4-BE49-F238E27FC236}">
                <a16:creationId xmlns:a16="http://schemas.microsoft.com/office/drawing/2014/main" id="{68B76507-B496-8E4E-88B4-C76A8D9096C4}"/>
              </a:ext>
            </a:extLst>
          </p:cNvPr>
          <p:cNvPicPr>
            <a:picLocks noChangeAspect="1"/>
          </p:cNvPicPr>
          <p:nvPr/>
        </p:nvPicPr>
        <p:blipFill>
          <a:blip r:embed="rId3"/>
          <a:stretch>
            <a:fillRect/>
          </a:stretch>
        </p:blipFill>
        <p:spPr>
          <a:xfrm>
            <a:off x="4429124" y="1222590"/>
            <a:ext cx="3857625" cy="4906238"/>
          </a:xfrm>
          <a:prstGeom prst="rect">
            <a:avLst/>
          </a:prstGeom>
          <a:ln w="38100">
            <a:solidFill>
              <a:schemeClr val="tx1"/>
            </a:solidFill>
          </a:ln>
        </p:spPr>
      </p:pic>
      <p:sp>
        <p:nvSpPr>
          <p:cNvPr id="6" name="TextBox 5">
            <a:extLst>
              <a:ext uri="{FF2B5EF4-FFF2-40B4-BE49-F238E27FC236}">
                <a16:creationId xmlns:a16="http://schemas.microsoft.com/office/drawing/2014/main" id="{5409D5B1-1D04-9647-B629-1ADC3D5001FB}"/>
              </a:ext>
            </a:extLst>
          </p:cNvPr>
          <p:cNvSpPr txBox="1"/>
          <p:nvPr/>
        </p:nvSpPr>
        <p:spPr>
          <a:xfrm>
            <a:off x="8522248" y="2588298"/>
            <a:ext cx="2215671" cy="707886"/>
          </a:xfrm>
          <a:prstGeom prst="rect">
            <a:avLst/>
          </a:prstGeom>
          <a:noFill/>
        </p:spPr>
        <p:txBody>
          <a:bodyPr wrap="none" rtlCol="0">
            <a:spAutoFit/>
          </a:bodyPr>
          <a:lstStyle/>
          <a:p>
            <a:r>
              <a:rPr lang="en-US" sz="4000" b="1" dirty="0">
                <a:solidFill>
                  <a:srgbClr val="00B050"/>
                </a:solidFill>
              </a:rPr>
              <a:t>EXAMPLE</a:t>
            </a:r>
          </a:p>
        </p:txBody>
      </p:sp>
      <p:sp>
        <p:nvSpPr>
          <p:cNvPr id="3" name="Rectangle 2">
            <a:extLst>
              <a:ext uri="{FF2B5EF4-FFF2-40B4-BE49-F238E27FC236}">
                <a16:creationId xmlns:a16="http://schemas.microsoft.com/office/drawing/2014/main" id="{3FC096B0-F5D3-C947-B3C3-6AD8D0444540}"/>
              </a:ext>
            </a:extLst>
          </p:cNvPr>
          <p:cNvSpPr/>
          <p:nvPr/>
        </p:nvSpPr>
        <p:spPr>
          <a:xfrm>
            <a:off x="4329113" y="4643438"/>
            <a:ext cx="4043362" cy="15573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8749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D05C-3989-422A-BC3A-ADBCDF67E3F1}"/>
              </a:ext>
            </a:extLst>
          </p:cNvPr>
          <p:cNvSpPr>
            <a:spLocks noGrp="1"/>
          </p:cNvSpPr>
          <p:nvPr>
            <p:ph type="title"/>
          </p:nvPr>
        </p:nvSpPr>
        <p:spPr/>
        <p:txBody>
          <a:bodyPr>
            <a:normAutofit fontScale="90000"/>
          </a:bodyPr>
          <a:lstStyle/>
          <a:p>
            <a:r>
              <a:rPr lang="en-US" dirty="0"/>
              <a:t>Don’t Forget About Sample </a:t>
            </a:r>
            <a:br>
              <a:rPr lang="en-US" dirty="0"/>
            </a:br>
            <a:r>
              <a:rPr lang="en-US" dirty="0"/>
              <a:t>Instructional Activities for Science</a:t>
            </a:r>
          </a:p>
        </p:txBody>
      </p:sp>
      <p:sp>
        <p:nvSpPr>
          <p:cNvPr id="5" name="TextBox 4">
            <a:extLst>
              <a:ext uri="{FF2B5EF4-FFF2-40B4-BE49-F238E27FC236}">
                <a16:creationId xmlns:a16="http://schemas.microsoft.com/office/drawing/2014/main" id="{522C96D1-97E7-4E35-8071-9E364D26A90E}"/>
              </a:ext>
            </a:extLst>
          </p:cNvPr>
          <p:cNvSpPr txBox="1"/>
          <p:nvPr/>
        </p:nvSpPr>
        <p:spPr>
          <a:xfrm>
            <a:off x="2019719" y="1609009"/>
            <a:ext cx="9254532" cy="369332"/>
          </a:xfrm>
          <a:prstGeom prst="rect">
            <a:avLst/>
          </a:prstGeom>
          <a:noFill/>
        </p:spPr>
        <p:txBody>
          <a:bodyPr wrap="square" rtlCol="0">
            <a:spAutoFit/>
          </a:bodyPr>
          <a:lstStyle/>
          <a:p>
            <a:r>
              <a:rPr lang="en-US" b="1" dirty="0"/>
              <a:t>State’s tab &gt; Resources for Educators and District Staff tab &gt; Educator Resource Page for Science</a:t>
            </a:r>
          </a:p>
        </p:txBody>
      </p:sp>
      <p:pic>
        <p:nvPicPr>
          <p:cNvPr id="10" name="Picture 9" descr="A screenshot of a social media post&#10;&#10;Description automatically generated">
            <a:extLst>
              <a:ext uri="{FF2B5EF4-FFF2-40B4-BE49-F238E27FC236}">
                <a16:creationId xmlns:a16="http://schemas.microsoft.com/office/drawing/2014/main" id="{FFDA497C-8542-EC45-B229-1A6A66E8FBD4}"/>
              </a:ext>
            </a:extLst>
          </p:cNvPr>
          <p:cNvPicPr>
            <a:picLocks noChangeAspect="1"/>
          </p:cNvPicPr>
          <p:nvPr/>
        </p:nvPicPr>
        <p:blipFill>
          <a:blip r:embed="rId3"/>
          <a:stretch>
            <a:fillRect/>
          </a:stretch>
        </p:blipFill>
        <p:spPr>
          <a:xfrm>
            <a:off x="2342147" y="2050496"/>
            <a:ext cx="8710863" cy="3848987"/>
          </a:xfrm>
          <a:prstGeom prst="rect">
            <a:avLst/>
          </a:prstGeom>
          <a:ln>
            <a:solidFill>
              <a:schemeClr val="tx1"/>
            </a:solidFill>
          </a:ln>
        </p:spPr>
      </p:pic>
      <p:sp>
        <p:nvSpPr>
          <p:cNvPr id="11" name="Oval 10">
            <a:extLst>
              <a:ext uri="{FF2B5EF4-FFF2-40B4-BE49-F238E27FC236}">
                <a16:creationId xmlns:a16="http://schemas.microsoft.com/office/drawing/2014/main" id="{DDB750BD-8097-E24E-AEC9-806BDFC8C656}"/>
              </a:ext>
            </a:extLst>
          </p:cNvPr>
          <p:cNvSpPr/>
          <p:nvPr/>
        </p:nvSpPr>
        <p:spPr>
          <a:xfrm>
            <a:off x="7331242" y="1989221"/>
            <a:ext cx="1620253" cy="73793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71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D05C-3989-422A-BC3A-ADBCDF67E3F1}"/>
              </a:ext>
            </a:extLst>
          </p:cNvPr>
          <p:cNvSpPr>
            <a:spLocks noGrp="1"/>
          </p:cNvSpPr>
          <p:nvPr>
            <p:ph type="title"/>
          </p:nvPr>
        </p:nvSpPr>
        <p:spPr/>
        <p:txBody>
          <a:bodyPr>
            <a:normAutofit fontScale="90000"/>
          </a:bodyPr>
          <a:lstStyle/>
          <a:p>
            <a:r>
              <a:rPr lang="en-US" dirty="0"/>
              <a:t>Don’t Forget About Sample </a:t>
            </a:r>
            <a:br>
              <a:rPr lang="en-US" dirty="0"/>
            </a:br>
            <a:r>
              <a:rPr lang="en-US" dirty="0"/>
              <a:t>Instructional Activities for Science</a:t>
            </a:r>
          </a:p>
        </p:txBody>
      </p:sp>
      <p:sp>
        <p:nvSpPr>
          <p:cNvPr id="5" name="TextBox 4">
            <a:extLst>
              <a:ext uri="{FF2B5EF4-FFF2-40B4-BE49-F238E27FC236}">
                <a16:creationId xmlns:a16="http://schemas.microsoft.com/office/drawing/2014/main" id="{522C96D1-97E7-4E35-8071-9E364D26A90E}"/>
              </a:ext>
            </a:extLst>
          </p:cNvPr>
          <p:cNvSpPr txBox="1"/>
          <p:nvPr/>
        </p:nvSpPr>
        <p:spPr>
          <a:xfrm>
            <a:off x="2035761" y="1560883"/>
            <a:ext cx="9254532" cy="369332"/>
          </a:xfrm>
          <a:prstGeom prst="rect">
            <a:avLst/>
          </a:prstGeom>
          <a:noFill/>
        </p:spPr>
        <p:txBody>
          <a:bodyPr wrap="square" rtlCol="0">
            <a:spAutoFit/>
          </a:bodyPr>
          <a:lstStyle/>
          <a:p>
            <a:r>
              <a:rPr lang="en-US" b="1" dirty="0"/>
              <a:t>State’s tab &gt; Resources for Educators and District Staff tab &gt; Educator Resource Page for Science</a:t>
            </a:r>
          </a:p>
        </p:txBody>
      </p:sp>
      <p:pic>
        <p:nvPicPr>
          <p:cNvPr id="7" name="Picture 6" descr="A screenshot of a social media post&#10;&#10;Description automatically generated">
            <a:extLst>
              <a:ext uri="{FF2B5EF4-FFF2-40B4-BE49-F238E27FC236}">
                <a16:creationId xmlns:a16="http://schemas.microsoft.com/office/drawing/2014/main" id="{5628EFDE-320A-0B47-B1AC-0F7885F4F30A}"/>
              </a:ext>
            </a:extLst>
          </p:cNvPr>
          <p:cNvPicPr>
            <a:picLocks noChangeAspect="1"/>
          </p:cNvPicPr>
          <p:nvPr/>
        </p:nvPicPr>
        <p:blipFill>
          <a:blip r:embed="rId3"/>
          <a:stretch>
            <a:fillRect/>
          </a:stretch>
        </p:blipFill>
        <p:spPr>
          <a:xfrm>
            <a:off x="113984" y="2149641"/>
            <a:ext cx="6254732" cy="371374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A9C5053-4515-BC4C-B58E-1E25F4268069}"/>
              </a:ext>
            </a:extLst>
          </p:cNvPr>
          <p:cNvPicPr>
            <a:picLocks noChangeAspect="1"/>
          </p:cNvPicPr>
          <p:nvPr/>
        </p:nvPicPr>
        <p:blipFill>
          <a:blip r:embed="rId4"/>
          <a:stretch>
            <a:fillRect/>
          </a:stretch>
        </p:blipFill>
        <p:spPr>
          <a:xfrm>
            <a:off x="6212302" y="4780547"/>
            <a:ext cx="5979698" cy="1708485"/>
          </a:xfrm>
          <a:prstGeom prst="rect">
            <a:avLst/>
          </a:prstGeom>
        </p:spPr>
      </p:pic>
      <p:sp>
        <p:nvSpPr>
          <p:cNvPr id="12" name="TextBox 11">
            <a:extLst>
              <a:ext uri="{FF2B5EF4-FFF2-40B4-BE49-F238E27FC236}">
                <a16:creationId xmlns:a16="http://schemas.microsoft.com/office/drawing/2014/main" id="{3F38462F-5F6C-C841-B1B2-D19465E84A53}"/>
              </a:ext>
            </a:extLst>
          </p:cNvPr>
          <p:cNvSpPr txBox="1"/>
          <p:nvPr/>
        </p:nvSpPr>
        <p:spPr>
          <a:xfrm>
            <a:off x="7992859" y="2844972"/>
            <a:ext cx="2215671" cy="707886"/>
          </a:xfrm>
          <a:prstGeom prst="rect">
            <a:avLst/>
          </a:prstGeom>
          <a:noFill/>
        </p:spPr>
        <p:txBody>
          <a:bodyPr wrap="none" rtlCol="0">
            <a:spAutoFit/>
          </a:bodyPr>
          <a:lstStyle/>
          <a:p>
            <a:r>
              <a:rPr lang="en-US" sz="4000" b="1" dirty="0">
                <a:solidFill>
                  <a:srgbClr val="00B050"/>
                </a:solidFill>
              </a:rPr>
              <a:t>EXAMPLE</a:t>
            </a:r>
          </a:p>
        </p:txBody>
      </p:sp>
      <p:sp>
        <p:nvSpPr>
          <p:cNvPr id="13" name="TextBox 12">
            <a:extLst>
              <a:ext uri="{FF2B5EF4-FFF2-40B4-BE49-F238E27FC236}">
                <a16:creationId xmlns:a16="http://schemas.microsoft.com/office/drawing/2014/main" id="{F3D48C19-A179-EA41-AA99-88883C136253}"/>
              </a:ext>
            </a:extLst>
          </p:cNvPr>
          <p:cNvSpPr txBox="1"/>
          <p:nvPr/>
        </p:nvSpPr>
        <p:spPr>
          <a:xfrm>
            <a:off x="8261684" y="3657600"/>
            <a:ext cx="1630767" cy="461665"/>
          </a:xfrm>
          <a:prstGeom prst="rect">
            <a:avLst/>
          </a:prstGeom>
          <a:noFill/>
        </p:spPr>
        <p:txBody>
          <a:bodyPr wrap="none" rtlCol="0">
            <a:spAutoFit/>
          </a:bodyPr>
          <a:lstStyle/>
          <a:p>
            <a:r>
              <a:rPr lang="en-US" sz="2400" dirty="0"/>
              <a:t>EE.5.ESS1-2</a:t>
            </a:r>
          </a:p>
        </p:txBody>
      </p:sp>
    </p:spTree>
    <p:extLst>
      <p:ext uri="{BB962C8B-B14F-4D97-AF65-F5344CB8AC3E}">
        <p14:creationId xmlns:p14="http://schemas.microsoft.com/office/powerpoint/2010/main" val="30636632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D865-C9BC-A340-B057-F8DEAC5FF971}"/>
              </a:ext>
            </a:extLst>
          </p:cNvPr>
          <p:cNvSpPr>
            <a:spLocks noGrp="1"/>
          </p:cNvSpPr>
          <p:nvPr>
            <p:ph type="title"/>
          </p:nvPr>
        </p:nvSpPr>
        <p:spPr/>
        <p:txBody>
          <a:bodyPr/>
          <a:lstStyle/>
          <a:p>
            <a:r>
              <a:rPr lang="en-US" dirty="0"/>
              <a:t>Don’t Forget About Collections Lists!</a:t>
            </a:r>
          </a:p>
        </p:txBody>
      </p:sp>
      <p:sp>
        <p:nvSpPr>
          <p:cNvPr id="8" name="Content Placeholder 7">
            <a:extLst>
              <a:ext uri="{FF2B5EF4-FFF2-40B4-BE49-F238E27FC236}">
                <a16:creationId xmlns:a16="http://schemas.microsoft.com/office/drawing/2014/main" id="{5C877B3E-1132-A746-8A32-91E9A31A1487}"/>
              </a:ext>
            </a:extLst>
          </p:cNvPr>
          <p:cNvSpPr>
            <a:spLocks noGrp="1"/>
          </p:cNvSpPr>
          <p:nvPr>
            <p:ph idx="1"/>
          </p:nvPr>
        </p:nvSpPr>
        <p:spPr/>
        <p:txBody>
          <a:bodyPr/>
          <a:lstStyle/>
          <a:p>
            <a:r>
              <a:rPr lang="en-US" dirty="0"/>
              <a:t>Educator Resource Pages for each subject</a:t>
            </a:r>
          </a:p>
          <a:p>
            <a:pPr lvl="1"/>
            <a:r>
              <a:rPr lang="en-US" dirty="0"/>
              <a:t>Collections Lists heading</a:t>
            </a:r>
          </a:p>
          <a:p>
            <a:pPr lvl="1"/>
            <a:r>
              <a:rPr lang="en-US" dirty="0"/>
              <a:t>Common Materials Used in Administer Testlets by grade </a:t>
            </a:r>
          </a:p>
        </p:txBody>
      </p:sp>
    </p:spTree>
    <p:extLst>
      <p:ext uri="{BB962C8B-B14F-4D97-AF65-F5344CB8AC3E}">
        <p14:creationId xmlns:p14="http://schemas.microsoft.com/office/powerpoint/2010/main" val="3177358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D865-C9BC-A340-B057-F8DEAC5FF971}"/>
              </a:ext>
            </a:extLst>
          </p:cNvPr>
          <p:cNvSpPr>
            <a:spLocks noGrp="1"/>
          </p:cNvSpPr>
          <p:nvPr>
            <p:ph type="title"/>
          </p:nvPr>
        </p:nvSpPr>
        <p:spPr/>
        <p:txBody>
          <a:bodyPr/>
          <a:lstStyle/>
          <a:p>
            <a:r>
              <a:rPr lang="en-US" dirty="0"/>
              <a:t>Don’t Forget About Collections Lists!</a:t>
            </a:r>
          </a:p>
        </p:txBody>
      </p:sp>
      <p:pic>
        <p:nvPicPr>
          <p:cNvPr id="5" name="Picture 4" descr="A screenshot of a cell phone&#10;&#10;Description automatically generated">
            <a:extLst>
              <a:ext uri="{FF2B5EF4-FFF2-40B4-BE49-F238E27FC236}">
                <a16:creationId xmlns:a16="http://schemas.microsoft.com/office/drawing/2014/main" id="{EB37E5D7-4E68-CC44-9EF1-6ACC182941FC}"/>
              </a:ext>
            </a:extLst>
          </p:cNvPr>
          <p:cNvPicPr>
            <a:picLocks noChangeAspect="1"/>
          </p:cNvPicPr>
          <p:nvPr/>
        </p:nvPicPr>
        <p:blipFill>
          <a:blip r:embed="rId3"/>
          <a:stretch>
            <a:fillRect/>
          </a:stretch>
        </p:blipFill>
        <p:spPr>
          <a:xfrm>
            <a:off x="2288377" y="1329610"/>
            <a:ext cx="9076601" cy="4579936"/>
          </a:xfrm>
          <a:prstGeom prst="rect">
            <a:avLst/>
          </a:prstGeom>
          <a:ln w="38100">
            <a:solidFill>
              <a:schemeClr val="tx1"/>
            </a:solidFill>
          </a:ln>
        </p:spPr>
      </p:pic>
      <p:sp>
        <p:nvSpPr>
          <p:cNvPr id="6" name="TextBox 5">
            <a:extLst>
              <a:ext uri="{FF2B5EF4-FFF2-40B4-BE49-F238E27FC236}">
                <a16:creationId xmlns:a16="http://schemas.microsoft.com/office/drawing/2014/main" id="{08D5F609-9F81-7541-8B8C-24897C681B8C}"/>
              </a:ext>
            </a:extLst>
          </p:cNvPr>
          <p:cNvSpPr txBox="1"/>
          <p:nvPr/>
        </p:nvSpPr>
        <p:spPr>
          <a:xfrm rot="448696">
            <a:off x="7128587" y="2543767"/>
            <a:ext cx="2929813" cy="2677656"/>
          </a:xfrm>
          <a:prstGeom prst="rect">
            <a:avLst/>
          </a:prstGeom>
          <a:noFill/>
        </p:spPr>
        <p:txBody>
          <a:bodyPr wrap="square" rtlCol="0">
            <a:spAutoFit/>
          </a:bodyPr>
          <a:lstStyle/>
          <a:p>
            <a:pPr algn="ctr"/>
            <a:r>
              <a:rPr lang="en-US" sz="2400" b="1" dirty="0"/>
              <a:t>NOT NECESSARY TO COLLECT ALL ITEMS ON THIS LIST, AS NOT ALL WILL BE NEEDED AND SUBSTITUTIONS ARE USUALLY ALLOWED!</a:t>
            </a:r>
          </a:p>
        </p:txBody>
      </p:sp>
      <p:sp>
        <p:nvSpPr>
          <p:cNvPr id="7" name="TextBox 6">
            <a:extLst>
              <a:ext uri="{FF2B5EF4-FFF2-40B4-BE49-F238E27FC236}">
                <a16:creationId xmlns:a16="http://schemas.microsoft.com/office/drawing/2014/main" id="{C601802B-54A9-5741-807A-02FF0311E9D4}"/>
              </a:ext>
            </a:extLst>
          </p:cNvPr>
          <p:cNvSpPr txBox="1"/>
          <p:nvPr/>
        </p:nvSpPr>
        <p:spPr>
          <a:xfrm>
            <a:off x="2308060" y="5965979"/>
            <a:ext cx="2033185" cy="707886"/>
          </a:xfrm>
          <a:prstGeom prst="rect">
            <a:avLst/>
          </a:prstGeom>
          <a:noFill/>
        </p:spPr>
        <p:txBody>
          <a:bodyPr wrap="none" rtlCol="0">
            <a:spAutoFit/>
          </a:bodyPr>
          <a:lstStyle/>
          <a:p>
            <a:r>
              <a:rPr lang="en-US" sz="4000" b="1" dirty="0">
                <a:solidFill>
                  <a:srgbClr val="00B050"/>
                </a:solidFill>
              </a:rPr>
              <a:t>EXCERPT</a:t>
            </a:r>
          </a:p>
        </p:txBody>
      </p:sp>
    </p:spTree>
    <p:extLst>
      <p:ext uri="{BB962C8B-B14F-4D97-AF65-F5344CB8AC3E}">
        <p14:creationId xmlns:p14="http://schemas.microsoft.com/office/powerpoint/2010/main" val="2381827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D865-C9BC-A340-B057-F8DEAC5FF971}"/>
              </a:ext>
            </a:extLst>
          </p:cNvPr>
          <p:cNvSpPr>
            <a:spLocks noGrp="1"/>
          </p:cNvSpPr>
          <p:nvPr>
            <p:ph type="title"/>
          </p:nvPr>
        </p:nvSpPr>
        <p:spPr>
          <a:xfrm>
            <a:off x="314325" y="217486"/>
            <a:ext cx="11865286" cy="1143000"/>
          </a:xfrm>
        </p:spPr>
        <p:txBody>
          <a:bodyPr/>
          <a:lstStyle/>
          <a:p>
            <a:r>
              <a:rPr lang="en-US" dirty="0"/>
              <a:t>Don’t Forget About Professional Development!</a:t>
            </a:r>
          </a:p>
        </p:txBody>
      </p:sp>
      <p:pic>
        <p:nvPicPr>
          <p:cNvPr id="4" name="Picture 3" descr="A close up of a sign&#10;&#10;Description automatically generated">
            <a:extLst>
              <a:ext uri="{FF2B5EF4-FFF2-40B4-BE49-F238E27FC236}">
                <a16:creationId xmlns:a16="http://schemas.microsoft.com/office/drawing/2014/main" id="{B0594A08-8F98-4C4E-8D63-81A150928586}"/>
              </a:ext>
            </a:extLst>
          </p:cNvPr>
          <p:cNvPicPr>
            <a:picLocks noChangeAspect="1"/>
          </p:cNvPicPr>
          <p:nvPr/>
        </p:nvPicPr>
        <p:blipFill>
          <a:blip r:embed="rId3"/>
          <a:stretch>
            <a:fillRect/>
          </a:stretch>
        </p:blipFill>
        <p:spPr>
          <a:xfrm>
            <a:off x="7966949" y="2460658"/>
            <a:ext cx="3365500" cy="857250"/>
          </a:xfrm>
          <a:prstGeom prst="rect">
            <a:avLst/>
          </a:prstGeom>
          <a:ln w="38100">
            <a:solidFill>
              <a:schemeClr val="tx1"/>
            </a:solidFill>
          </a:ln>
        </p:spPr>
      </p:pic>
      <p:pic>
        <p:nvPicPr>
          <p:cNvPr id="9" name="Picture 8" descr="A screenshot of a social media post&#10;&#10;Description automatically generated">
            <a:extLst>
              <a:ext uri="{FF2B5EF4-FFF2-40B4-BE49-F238E27FC236}">
                <a16:creationId xmlns:a16="http://schemas.microsoft.com/office/drawing/2014/main" id="{DD5E0E27-4FE0-7342-9023-53D5A11A111F}"/>
              </a:ext>
            </a:extLst>
          </p:cNvPr>
          <p:cNvPicPr>
            <a:picLocks noChangeAspect="1"/>
          </p:cNvPicPr>
          <p:nvPr/>
        </p:nvPicPr>
        <p:blipFill>
          <a:blip r:embed="rId4"/>
          <a:stretch>
            <a:fillRect/>
          </a:stretch>
        </p:blipFill>
        <p:spPr>
          <a:xfrm>
            <a:off x="2974872" y="1200149"/>
            <a:ext cx="4168877" cy="4846319"/>
          </a:xfrm>
          <a:prstGeom prst="rect">
            <a:avLst/>
          </a:prstGeom>
          <a:ln w="38100">
            <a:solidFill>
              <a:schemeClr val="tx1"/>
            </a:solidFill>
          </a:ln>
        </p:spPr>
      </p:pic>
      <p:sp>
        <p:nvSpPr>
          <p:cNvPr id="10" name="TextBox 9">
            <a:extLst>
              <a:ext uri="{FF2B5EF4-FFF2-40B4-BE49-F238E27FC236}">
                <a16:creationId xmlns:a16="http://schemas.microsoft.com/office/drawing/2014/main" id="{85A23255-92DD-4943-AC59-A438AE6C9FB4}"/>
              </a:ext>
            </a:extLst>
          </p:cNvPr>
          <p:cNvSpPr txBox="1"/>
          <p:nvPr/>
        </p:nvSpPr>
        <p:spPr>
          <a:xfrm rot="5400000">
            <a:off x="840727" y="2959266"/>
            <a:ext cx="3506366" cy="461665"/>
          </a:xfrm>
          <a:prstGeom prst="rect">
            <a:avLst/>
          </a:prstGeom>
          <a:noFill/>
        </p:spPr>
        <p:txBody>
          <a:bodyPr wrap="square" rtlCol="0">
            <a:spAutoFit/>
          </a:bodyPr>
          <a:lstStyle/>
          <a:p>
            <a:r>
              <a:rPr lang="en-US" sz="2400" dirty="0"/>
              <a:t>Keep scrolling for more…</a:t>
            </a:r>
          </a:p>
        </p:txBody>
      </p:sp>
      <p:cxnSp>
        <p:nvCxnSpPr>
          <p:cNvPr id="12" name="Straight Arrow Connector 11">
            <a:extLst>
              <a:ext uri="{FF2B5EF4-FFF2-40B4-BE49-F238E27FC236}">
                <a16:creationId xmlns:a16="http://schemas.microsoft.com/office/drawing/2014/main" id="{3A754E24-E94D-ED4C-80BB-A1975B1E7A4C}"/>
              </a:ext>
            </a:extLst>
          </p:cNvPr>
          <p:cNvCxnSpPr/>
          <p:nvPr/>
        </p:nvCxnSpPr>
        <p:spPr>
          <a:xfrm>
            <a:off x="2612571" y="4683967"/>
            <a:ext cx="0" cy="132494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7C99BBC0-9B74-7648-B2B1-467FB5AFB1C5}"/>
              </a:ext>
            </a:extLst>
          </p:cNvPr>
          <p:cNvSpPr txBox="1"/>
          <p:nvPr/>
        </p:nvSpPr>
        <p:spPr>
          <a:xfrm>
            <a:off x="7253284" y="4734338"/>
            <a:ext cx="2033185" cy="707886"/>
          </a:xfrm>
          <a:prstGeom prst="rect">
            <a:avLst/>
          </a:prstGeom>
          <a:noFill/>
        </p:spPr>
        <p:txBody>
          <a:bodyPr wrap="none" rtlCol="0">
            <a:spAutoFit/>
          </a:bodyPr>
          <a:lstStyle/>
          <a:p>
            <a:r>
              <a:rPr lang="en-US" sz="4000" b="1" dirty="0">
                <a:solidFill>
                  <a:srgbClr val="00B050"/>
                </a:solidFill>
              </a:rPr>
              <a:t>EXCERPT</a:t>
            </a:r>
          </a:p>
        </p:txBody>
      </p:sp>
    </p:spTree>
    <p:extLst>
      <p:ext uri="{BB962C8B-B14F-4D97-AF65-F5344CB8AC3E}">
        <p14:creationId xmlns:p14="http://schemas.microsoft.com/office/powerpoint/2010/main" val="17904928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D865-C9BC-A340-B057-F8DEAC5FF971}"/>
              </a:ext>
            </a:extLst>
          </p:cNvPr>
          <p:cNvSpPr>
            <a:spLocks noGrp="1"/>
          </p:cNvSpPr>
          <p:nvPr>
            <p:ph type="title"/>
          </p:nvPr>
        </p:nvSpPr>
        <p:spPr>
          <a:xfrm>
            <a:off x="314325" y="217486"/>
            <a:ext cx="11865286" cy="1143000"/>
          </a:xfrm>
        </p:spPr>
        <p:txBody>
          <a:bodyPr/>
          <a:lstStyle/>
          <a:p>
            <a:r>
              <a:rPr lang="en-US" dirty="0"/>
              <a:t>Don’t Forget About Professional Development!</a:t>
            </a:r>
          </a:p>
        </p:txBody>
      </p:sp>
      <p:pic>
        <p:nvPicPr>
          <p:cNvPr id="5" name="Picture 4" descr="A screenshot of a cell phone&#10;&#10;Description automatically generated">
            <a:extLst>
              <a:ext uri="{FF2B5EF4-FFF2-40B4-BE49-F238E27FC236}">
                <a16:creationId xmlns:a16="http://schemas.microsoft.com/office/drawing/2014/main" id="{FC443A9C-D93D-C948-8BD5-ADAEE39DA939}"/>
              </a:ext>
            </a:extLst>
          </p:cNvPr>
          <p:cNvPicPr>
            <a:picLocks noChangeAspect="1"/>
          </p:cNvPicPr>
          <p:nvPr/>
        </p:nvPicPr>
        <p:blipFill>
          <a:blip r:embed="rId3"/>
          <a:stretch>
            <a:fillRect/>
          </a:stretch>
        </p:blipFill>
        <p:spPr>
          <a:xfrm>
            <a:off x="2532677" y="3612796"/>
            <a:ext cx="7577137" cy="1388230"/>
          </a:xfrm>
          <a:prstGeom prst="rect">
            <a:avLst/>
          </a:prstGeom>
        </p:spPr>
      </p:pic>
      <p:pic>
        <p:nvPicPr>
          <p:cNvPr id="7" name="Picture 6" descr="A close up of a sign&#10;&#10;Description automatically generated">
            <a:extLst>
              <a:ext uri="{FF2B5EF4-FFF2-40B4-BE49-F238E27FC236}">
                <a16:creationId xmlns:a16="http://schemas.microsoft.com/office/drawing/2014/main" id="{82DDBB2C-9409-8A4B-BE54-FB4547DF5FE6}"/>
              </a:ext>
            </a:extLst>
          </p:cNvPr>
          <p:cNvPicPr>
            <a:picLocks noChangeAspect="1"/>
          </p:cNvPicPr>
          <p:nvPr/>
        </p:nvPicPr>
        <p:blipFill>
          <a:blip r:embed="rId4"/>
          <a:stretch>
            <a:fillRect/>
          </a:stretch>
        </p:blipFill>
        <p:spPr>
          <a:xfrm>
            <a:off x="4461394" y="1384331"/>
            <a:ext cx="3426146" cy="519113"/>
          </a:xfrm>
          <a:prstGeom prst="rect">
            <a:avLst/>
          </a:prstGeom>
          <a:ln w="38100">
            <a:solidFill>
              <a:schemeClr val="tx1"/>
            </a:solidFill>
          </a:ln>
        </p:spPr>
      </p:pic>
      <p:sp>
        <p:nvSpPr>
          <p:cNvPr id="14" name="TextBox 13">
            <a:extLst>
              <a:ext uri="{FF2B5EF4-FFF2-40B4-BE49-F238E27FC236}">
                <a16:creationId xmlns:a16="http://schemas.microsoft.com/office/drawing/2014/main" id="{16DB8D70-152B-3A4F-A7E1-B106969C3119}"/>
              </a:ext>
            </a:extLst>
          </p:cNvPr>
          <p:cNvSpPr txBox="1"/>
          <p:nvPr/>
        </p:nvSpPr>
        <p:spPr>
          <a:xfrm>
            <a:off x="1978091" y="2164701"/>
            <a:ext cx="9255966" cy="830997"/>
          </a:xfrm>
          <a:prstGeom prst="rect">
            <a:avLst/>
          </a:prstGeom>
          <a:noFill/>
        </p:spPr>
        <p:txBody>
          <a:bodyPr wrap="square" rtlCol="0">
            <a:spAutoFit/>
          </a:bodyPr>
          <a:lstStyle/>
          <a:p>
            <a:r>
              <a:rPr lang="en-US" sz="2400" b="1" dirty="0"/>
              <a:t>State’s page &gt; Resources for Educators and District Staff tab &gt; Educator Resource Page for ELA and Mathematics &gt; Essential Elements heading</a:t>
            </a:r>
          </a:p>
        </p:txBody>
      </p:sp>
    </p:spTree>
    <p:extLst>
      <p:ext uri="{BB962C8B-B14F-4D97-AF65-F5344CB8AC3E}">
        <p14:creationId xmlns:p14="http://schemas.microsoft.com/office/powerpoint/2010/main" val="773878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D865-C9BC-A340-B057-F8DEAC5FF971}"/>
              </a:ext>
            </a:extLst>
          </p:cNvPr>
          <p:cNvSpPr>
            <a:spLocks noGrp="1"/>
          </p:cNvSpPr>
          <p:nvPr>
            <p:ph type="title"/>
          </p:nvPr>
        </p:nvSpPr>
        <p:spPr>
          <a:xfrm>
            <a:off x="314325" y="217486"/>
            <a:ext cx="11865286" cy="1143000"/>
          </a:xfrm>
        </p:spPr>
        <p:txBody>
          <a:bodyPr/>
          <a:lstStyle/>
          <a:p>
            <a:r>
              <a:rPr lang="en-US" dirty="0"/>
              <a:t>Don’t Forget About Professional Development!</a:t>
            </a:r>
          </a:p>
        </p:txBody>
      </p:sp>
      <p:pic>
        <p:nvPicPr>
          <p:cNvPr id="4" name="Picture 3" descr="A screenshot of a cell phone&#10;&#10;Description automatically generated">
            <a:extLst>
              <a:ext uri="{FF2B5EF4-FFF2-40B4-BE49-F238E27FC236}">
                <a16:creationId xmlns:a16="http://schemas.microsoft.com/office/drawing/2014/main" id="{D3917112-7E46-014F-86F5-B917A2FC8B14}"/>
              </a:ext>
            </a:extLst>
          </p:cNvPr>
          <p:cNvPicPr>
            <a:picLocks noChangeAspect="1"/>
          </p:cNvPicPr>
          <p:nvPr/>
        </p:nvPicPr>
        <p:blipFill>
          <a:blip r:embed="rId3"/>
          <a:stretch>
            <a:fillRect/>
          </a:stretch>
        </p:blipFill>
        <p:spPr>
          <a:xfrm>
            <a:off x="2671090" y="1285874"/>
            <a:ext cx="7772402" cy="4643439"/>
          </a:xfrm>
          <a:prstGeom prst="rect">
            <a:avLst/>
          </a:prstGeom>
        </p:spPr>
      </p:pic>
    </p:spTree>
    <p:extLst>
      <p:ext uri="{BB962C8B-B14F-4D97-AF65-F5344CB8AC3E}">
        <p14:creationId xmlns:p14="http://schemas.microsoft.com/office/powerpoint/2010/main" val="530657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7F33-C078-A94C-873D-1A56A5A9AD70}"/>
              </a:ext>
            </a:extLst>
          </p:cNvPr>
          <p:cNvSpPr>
            <a:spLocks noGrp="1"/>
          </p:cNvSpPr>
          <p:nvPr>
            <p:ph type="title"/>
          </p:nvPr>
        </p:nvSpPr>
        <p:spPr>
          <a:xfrm>
            <a:off x="1188629" y="274638"/>
            <a:ext cx="10972800" cy="1143000"/>
          </a:xfrm>
        </p:spPr>
        <p:txBody>
          <a:bodyPr anchor="ctr">
            <a:normAutofit/>
          </a:bodyPr>
          <a:lstStyle/>
          <a:p>
            <a:r>
              <a:rPr lang="en-US" dirty="0"/>
              <a:t>What’s the Point of All This?</a:t>
            </a:r>
          </a:p>
        </p:txBody>
      </p:sp>
      <p:graphicFrame>
        <p:nvGraphicFramePr>
          <p:cNvPr id="5" name="Content Placeholder 2">
            <a:extLst>
              <a:ext uri="{FF2B5EF4-FFF2-40B4-BE49-F238E27FC236}">
                <a16:creationId xmlns:a16="http://schemas.microsoft.com/office/drawing/2014/main" id="{3934A772-F84A-4980-94B4-F2ECE30B6542}"/>
              </a:ext>
            </a:extLst>
          </p:cNvPr>
          <p:cNvGraphicFramePr>
            <a:graphicFrameLocks noGrp="1"/>
          </p:cNvGraphicFramePr>
          <p:nvPr>
            <p:ph sz="half" idx="2"/>
            <p:extLst>
              <p:ext uri="{D42A27DB-BD31-4B8C-83A1-F6EECF244321}">
                <p14:modId xmlns:p14="http://schemas.microsoft.com/office/powerpoint/2010/main" val="618436"/>
              </p:ext>
            </p:extLst>
          </p:nvPr>
        </p:nvGraphicFramePr>
        <p:xfrm>
          <a:off x="1794933" y="1532467"/>
          <a:ext cx="1005472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620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6229-F416-4C4A-9635-B239E956D280}"/>
              </a:ext>
            </a:extLst>
          </p:cNvPr>
          <p:cNvSpPr>
            <a:spLocks noGrp="1"/>
          </p:cNvSpPr>
          <p:nvPr>
            <p:ph type="title"/>
          </p:nvPr>
        </p:nvSpPr>
        <p:spPr>
          <a:xfrm>
            <a:off x="-33453" y="217486"/>
            <a:ext cx="12179611" cy="1143000"/>
          </a:xfrm>
        </p:spPr>
        <p:txBody>
          <a:bodyPr>
            <a:normAutofit/>
          </a:bodyPr>
          <a:lstStyle/>
          <a:p>
            <a:r>
              <a:rPr lang="en-US" dirty="0"/>
              <a:t>What Are They?</a:t>
            </a:r>
          </a:p>
        </p:txBody>
      </p:sp>
      <p:graphicFrame>
        <p:nvGraphicFramePr>
          <p:cNvPr id="4" name="Content Placeholder 3">
            <a:extLst>
              <a:ext uri="{FF2B5EF4-FFF2-40B4-BE49-F238E27FC236}">
                <a16:creationId xmlns:a16="http://schemas.microsoft.com/office/drawing/2014/main" id="{3FB61C85-E338-F845-9AFD-134B0E78FE07}"/>
              </a:ext>
            </a:extLst>
          </p:cNvPr>
          <p:cNvGraphicFramePr>
            <a:graphicFrameLocks noGrp="1"/>
          </p:cNvGraphicFramePr>
          <p:nvPr>
            <p:ph idx="1"/>
            <p:extLst>
              <p:ext uri="{D42A27DB-BD31-4B8C-83A1-F6EECF244321}">
                <p14:modId xmlns:p14="http://schemas.microsoft.com/office/powerpoint/2010/main" val="328209851"/>
              </p:ext>
            </p:extLst>
          </p:nvPr>
        </p:nvGraphicFramePr>
        <p:xfrm>
          <a:off x="1377604" y="1517072"/>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8C41324-62DB-8D4B-9E1A-B5FF11D9A7FF}"/>
              </a:ext>
            </a:extLst>
          </p:cNvPr>
          <p:cNvSpPr txBox="1"/>
          <p:nvPr/>
        </p:nvSpPr>
        <p:spPr>
          <a:xfrm>
            <a:off x="2778685" y="1104407"/>
            <a:ext cx="7255823" cy="461665"/>
          </a:xfrm>
          <a:prstGeom prst="rect">
            <a:avLst/>
          </a:prstGeom>
          <a:noFill/>
        </p:spPr>
        <p:txBody>
          <a:bodyPr wrap="square" rtlCol="0">
            <a:spAutoFit/>
          </a:bodyPr>
          <a:lstStyle/>
          <a:p>
            <a:pPr algn="ctr"/>
            <a:r>
              <a:rPr lang="en-US" sz="2400" i="1" dirty="0"/>
              <a:t>Instructionally embedded assessments are…</a:t>
            </a:r>
          </a:p>
        </p:txBody>
      </p:sp>
      <p:sp>
        <p:nvSpPr>
          <p:cNvPr id="6" name="TextBox 5">
            <a:extLst>
              <a:ext uri="{FF2B5EF4-FFF2-40B4-BE49-F238E27FC236}">
                <a16:creationId xmlns:a16="http://schemas.microsoft.com/office/drawing/2014/main" id="{9B487EB3-5701-B549-A158-A17505805243}"/>
              </a:ext>
            </a:extLst>
          </p:cNvPr>
          <p:cNvSpPr txBox="1"/>
          <p:nvPr/>
        </p:nvSpPr>
        <p:spPr>
          <a:xfrm>
            <a:off x="3094246" y="3541241"/>
            <a:ext cx="3046411" cy="369332"/>
          </a:xfrm>
          <a:prstGeom prst="rect">
            <a:avLst/>
          </a:prstGeom>
          <a:noFill/>
        </p:spPr>
        <p:txBody>
          <a:bodyPr wrap="none" rtlCol="0">
            <a:spAutoFit/>
          </a:bodyPr>
          <a:lstStyle/>
          <a:p>
            <a:r>
              <a:rPr lang="en-US" i="1" dirty="0">
                <a:solidFill>
                  <a:srgbClr val="FF0000"/>
                </a:solidFill>
              </a:rPr>
              <a:t>Sept 14, 2020 — Feb. 24, 2021</a:t>
            </a:r>
          </a:p>
        </p:txBody>
      </p:sp>
    </p:spTree>
    <p:extLst>
      <p:ext uri="{BB962C8B-B14F-4D97-AF65-F5344CB8AC3E}">
        <p14:creationId xmlns:p14="http://schemas.microsoft.com/office/powerpoint/2010/main" val="3965014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5529A-6665-9845-8A94-8DDDC4058F58}"/>
              </a:ext>
            </a:extLst>
          </p:cNvPr>
          <p:cNvSpPr>
            <a:spLocks noGrp="1"/>
          </p:cNvSpPr>
          <p:nvPr>
            <p:ph type="title"/>
          </p:nvPr>
        </p:nvSpPr>
        <p:spPr/>
        <p:txBody>
          <a:bodyPr/>
          <a:lstStyle/>
          <a:p>
            <a:r>
              <a:rPr lang="en-US" dirty="0"/>
              <a:t>Review: Instructional Resources</a:t>
            </a:r>
          </a:p>
        </p:txBody>
      </p:sp>
      <p:graphicFrame>
        <p:nvGraphicFramePr>
          <p:cNvPr id="5" name="Diagram 4">
            <a:extLst>
              <a:ext uri="{FF2B5EF4-FFF2-40B4-BE49-F238E27FC236}">
                <a16:creationId xmlns:a16="http://schemas.microsoft.com/office/drawing/2014/main" id="{06A965CE-2D97-CA46-91A0-D30042EB6232}"/>
              </a:ext>
            </a:extLst>
          </p:cNvPr>
          <p:cNvGraphicFramePr/>
          <p:nvPr>
            <p:extLst>
              <p:ext uri="{D42A27DB-BD31-4B8C-83A1-F6EECF244321}">
                <p14:modId xmlns:p14="http://schemas.microsoft.com/office/powerpoint/2010/main" val="3948072397"/>
              </p:ext>
            </p:extLst>
          </p:nvPr>
        </p:nvGraphicFramePr>
        <p:xfrm>
          <a:off x="2032000" y="1219200"/>
          <a:ext cx="9855200" cy="4404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476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7973-E6F5-ED4C-BB0A-5D98BC29EB2C}"/>
              </a:ext>
            </a:extLst>
          </p:cNvPr>
          <p:cNvSpPr>
            <a:spLocks noGrp="1"/>
          </p:cNvSpPr>
          <p:nvPr>
            <p:ph type="title"/>
          </p:nvPr>
        </p:nvSpPr>
        <p:spPr>
          <a:xfrm>
            <a:off x="1206811" y="217486"/>
            <a:ext cx="10972800" cy="1143000"/>
          </a:xfrm>
        </p:spPr>
        <p:txBody>
          <a:bodyPr anchor="ctr">
            <a:normAutofit/>
          </a:bodyPr>
          <a:lstStyle/>
          <a:p>
            <a:r>
              <a:rPr lang="en-US" dirty="0"/>
              <a:t>Take-Aways</a:t>
            </a:r>
          </a:p>
        </p:txBody>
      </p:sp>
      <p:graphicFrame>
        <p:nvGraphicFramePr>
          <p:cNvPr id="5" name="Content Placeholder 2">
            <a:extLst>
              <a:ext uri="{FF2B5EF4-FFF2-40B4-BE49-F238E27FC236}">
                <a16:creationId xmlns:a16="http://schemas.microsoft.com/office/drawing/2014/main" id="{7F50718E-D155-44B8-9507-1B98E52C4550}"/>
              </a:ext>
            </a:extLst>
          </p:cNvPr>
          <p:cNvGraphicFramePr>
            <a:graphicFrameLocks noGrp="1"/>
          </p:cNvGraphicFramePr>
          <p:nvPr>
            <p:ph idx="1"/>
            <p:extLst>
              <p:ext uri="{D42A27DB-BD31-4B8C-83A1-F6EECF244321}">
                <p14:modId xmlns:p14="http://schemas.microsoft.com/office/powerpoint/2010/main" val="924849820"/>
              </p:ext>
            </p:extLst>
          </p:nvPr>
        </p:nvGraphicFramePr>
        <p:xfrm>
          <a:off x="1935061" y="1600201"/>
          <a:ext cx="1004441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64663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E0A1-1DDC-7943-A1E2-F656671A8245}"/>
              </a:ext>
            </a:extLst>
          </p:cNvPr>
          <p:cNvSpPr>
            <a:spLocks noGrp="1"/>
          </p:cNvSpPr>
          <p:nvPr>
            <p:ph type="title"/>
          </p:nvPr>
        </p:nvSpPr>
        <p:spPr/>
        <p:txBody>
          <a:bodyPr/>
          <a:lstStyle/>
          <a:p>
            <a:r>
              <a:rPr lang="en-US" dirty="0"/>
              <a:t>Apply The Process</a:t>
            </a:r>
          </a:p>
        </p:txBody>
      </p:sp>
      <p:graphicFrame>
        <p:nvGraphicFramePr>
          <p:cNvPr id="10" name="Content Placeholder 3">
            <a:extLst>
              <a:ext uri="{FF2B5EF4-FFF2-40B4-BE49-F238E27FC236}">
                <a16:creationId xmlns:a16="http://schemas.microsoft.com/office/drawing/2014/main" id="{CC03C20B-6722-5C43-8460-113A2234168F}"/>
              </a:ext>
            </a:extLst>
          </p:cNvPr>
          <p:cNvGraphicFramePr>
            <a:graphicFrameLocks noGrp="1"/>
          </p:cNvGraphicFramePr>
          <p:nvPr>
            <p:ph idx="1"/>
            <p:extLst>
              <p:ext uri="{D42A27DB-BD31-4B8C-83A1-F6EECF244321}">
                <p14:modId xmlns:p14="http://schemas.microsoft.com/office/powerpoint/2010/main" val="2691518033"/>
              </p:ext>
            </p:extLst>
          </p:nvPr>
        </p:nvGraphicFramePr>
        <p:xfrm>
          <a:off x="1935163" y="647308"/>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E22780A4-5414-1949-9EEF-72B4162B7D94}"/>
              </a:ext>
            </a:extLst>
          </p:cNvPr>
          <p:cNvSpPr txBox="1"/>
          <p:nvPr/>
        </p:nvSpPr>
        <p:spPr>
          <a:xfrm>
            <a:off x="9963397" y="3458137"/>
            <a:ext cx="2137559" cy="2246769"/>
          </a:xfrm>
          <a:prstGeom prst="rect">
            <a:avLst/>
          </a:prstGeom>
          <a:noFill/>
        </p:spPr>
        <p:txBody>
          <a:bodyPr wrap="square" rtlCol="0">
            <a:spAutoFit/>
          </a:bodyPr>
          <a:lstStyle/>
          <a:p>
            <a:r>
              <a:rPr lang="en-US" sz="1400" dirty="0"/>
              <a:t>• Each time the student completes a testlet in Student Portal, the teacher accesses the results in Educator Portal and makes a decision. </a:t>
            </a:r>
          </a:p>
          <a:p>
            <a:r>
              <a:rPr lang="en-US" sz="1400" dirty="0"/>
              <a:t> — Is more instruction needed?</a:t>
            </a:r>
          </a:p>
          <a:p>
            <a:r>
              <a:rPr lang="en-US" sz="1400" dirty="0"/>
              <a:t>— Should a different linkage level be chosen? </a:t>
            </a:r>
          </a:p>
        </p:txBody>
      </p:sp>
      <p:sp>
        <p:nvSpPr>
          <p:cNvPr id="12" name="TextBox 11">
            <a:extLst>
              <a:ext uri="{FF2B5EF4-FFF2-40B4-BE49-F238E27FC236}">
                <a16:creationId xmlns:a16="http://schemas.microsoft.com/office/drawing/2014/main" id="{F7D5CE88-BF49-7B4F-BA86-0ED168A527C8}"/>
              </a:ext>
            </a:extLst>
          </p:cNvPr>
          <p:cNvSpPr txBox="1"/>
          <p:nvPr/>
        </p:nvSpPr>
        <p:spPr>
          <a:xfrm>
            <a:off x="1945574" y="3513773"/>
            <a:ext cx="1937657" cy="1600438"/>
          </a:xfrm>
          <a:prstGeom prst="rect">
            <a:avLst/>
          </a:prstGeom>
          <a:noFill/>
        </p:spPr>
        <p:txBody>
          <a:bodyPr wrap="square" rtlCol="0">
            <a:spAutoFit/>
          </a:bodyPr>
          <a:lstStyle/>
          <a:p>
            <a:r>
              <a:rPr lang="en-US" sz="1400" dirty="0"/>
              <a:t>• The teacher chooses one or more Essential Elements in the Instruction and Assessment Planner (tool inside Kite® Educator Portal).</a:t>
            </a:r>
          </a:p>
        </p:txBody>
      </p:sp>
      <p:sp>
        <p:nvSpPr>
          <p:cNvPr id="13" name="TextBox 12">
            <a:extLst>
              <a:ext uri="{FF2B5EF4-FFF2-40B4-BE49-F238E27FC236}">
                <a16:creationId xmlns:a16="http://schemas.microsoft.com/office/drawing/2014/main" id="{19437A49-6EB9-D74E-99BB-77ED7F77495B}"/>
              </a:ext>
            </a:extLst>
          </p:cNvPr>
          <p:cNvSpPr txBox="1"/>
          <p:nvPr/>
        </p:nvSpPr>
        <p:spPr>
          <a:xfrm>
            <a:off x="4615543" y="3481226"/>
            <a:ext cx="2137559" cy="1600438"/>
          </a:xfrm>
          <a:prstGeom prst="rect">
            <a:avLst/>
          </a:prstGeom>
          <a:noFill/>
        </p:spPr>
        <p:txBody>
          <a:bodyPr wrap="square" rtlCol="0">
            <a:spAutoFit/>
          </a:bodyPr>
          <a:lstStyle/>
          <a:p>
            <a:r>
              <a:rPr lang="en-US" sz="1400" dirty="0"/>
              <a:t>• The teacher uses the information provided in the Instruction and Assessment Planner and on the DLM website to plan and implement instruction.</a:t>
            </a:r>
          </a:p>
        </p:txBody>
      </p:sp>
      <p:sp>
        <p:nvSpPr>
          <p:cNvPr id="14" name="TextBox 13">
            <a:extLst>
              <a:ext uri="{FF2B5EF4-FFF2-40B4-BE49-F238E27FC236}">
                <a16:creationId xmlns:a16="http://schemas.microsoft.com/office/drawing/2014/main" id="{EFA883CE-F88B-B84B-A68F-00FDDFF50722}"/>
              </a:ext>
            </a:extLst>
          </p:cNvPr>
          <p:cNvSpPr txBox="1"/>
          <p:nvPr/>
        </p:nvSpPr>
        <p:spPr>
          <a:xfrm>
            <a:off x="7356763" y="3464074"/>
            <a:ext cx="2137559" cy="2462213"/>
          </a:xfrm>
          <a:prstGeom prst="rect">
            <a:avLst/>
          </a:prstGeom>
          <a:noFill/>
        </p:spPr>
        <p:txBody>
          <a:bodyPr wrap="square" rtlCol="0">
            <a:spAutoFit/>
          </a:bodyPr>
          <a:lstStyle/>
          <a:p>
            <a:r>
              <a:rPr lang="en-US" sz="1400" dirty="0"/>
              <a:t>• When the teacher determines adequate instruction has been provided, the teacher confirms the Essential Element assignment in the Instruction and Assessment Planner, which makes a testlet available for the student in Student Portal. </a:t>
            </a:r>
          </a:p>
        </p:txBody>
      </p:sp>
      <p:sp>
        <p:nvSpPr>
          <p:cNvPr id="15" name="TextBox 14">
            <a:extLst>
              <a:ext uri="{FF2B5EF4-FFF2-40B4-BE49-F238E27FC236}">
                <a16:creationId xmlns:a16="http://schemas.microsoft.com/office/drawing/2014/main" id="{BA74DE2D-FD1E-2E48-B210-51E5201C4B5B}"/>
              </a:ext>
            </a:extLst>
          </p:cNvPr>
          <p:cNvSpPr txBox="1"/>
          <p:nvPr/>
        </p:nvSpPr>
        <p:spPr>
          <a:xfrm>
            <a:off x="1964265" y="1439333"/>
            <a:ext cx="9956801" cy="830997"/>
          </a:xfrm>
          <a:prstGeom prst="rect">
            <a:avLst/>
          </a:prstGeom>
          <a:noFill/>
        </p:spPr>
        <p:txBody>
          <a:bodyPr wrap="square" rtlCol="0">
            <a:spAutoFit/>
          </a:bodyPr>
          <a:lstStyle/>
          <a:p>
            <a:r>
              <a:rPr lang="en-US" sz="2400" b="1" i="1" dirty="0"/>
              <a:t>During the OPTIONAL instructionally embedded assessments window, use the Instruction and Assessment Planner to…</a:t>
            </a:r>
          </a:p>
        </p:txBody>
      </p:sp>
    </p:spTree>
    <p:extLst>
      <p:ext uri="{BB962C8B-B14F-4D97-AF65-F5344CB8AC3E}">
        <p14:creationId xmlns:p14="http://schemas.microsoft.com/office/powerpoint/2010/main" val="28815780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4B6B-41A1-4948-A8EF-379B290A7845}"/>
              </a:ext>
            </a:extLst>
          </p:cNvPr>
          <p:cNvSpPr>
            <a:spLocks noGrp="1"/>
          </p:cNvSpPr>
          <p:nvPr>
            <p:ph type="title"/>
          </p:nvPr>
        </p:nvSpPr>
        <p:spPr>
          <a:xfrm>
            <a:off x="890649" y="217486"/>
            <a:ext cx="11288962" cy="1143000"/>
          </a:xfrm>
        </p:spPr>
        <p:txBody>
          <a:bodyPr>
            <a:normAutofit fontScale="90000"/>
          </a:bodyPr>
          <a:lstStyle/>
          <a:p>
            <a:r>
              <a:rPr lang="en-US" dirty="0"/>
              <a:t>How Do They Differ From the Spring Assessment? </a:t>
            </a:r>
          </a:p>
        </p:txBody>
      </p:sp>
      <p:graphicFrame>
        <p:nvGraphicFramePr>
          <p:cNvPr id="4" name="Content Placeholder 3">
            <a:extLst>
              <a:ext uri="{FF2B5EF4-FFF2-40B4-BE49-F238E27FC236}">
                <a16:creationId xmlns:a16="http://schemas.microsoft.com/office/drawing/2014/main" id="{7C6EF683-D098-444D-94BC-6FD62AA975D5}"/>
              </a:ext>
            </a:extLst>
          </p:cNvPr>
          <p:cNvGraphicFramePr>
            <a:graphicFrameLocks noGrp="1"/>
          </p:cNvGraphicFramePr>
          <p:nvPr>
            <p:ph idx="1"/>
            <p:extLst>
              <p:ext uri="{D42A27DB-BD31-4B8C-83A1-F6EECF244321}">
                <p14:modId xmlns:p14="http://schemas.microsoft.com/office/powerpoint/2010/main" val="220778244"/>
              </p:ext>
            </p:extLst>
          </p:nvPr>
        </p:nvGraphicFramePr>
        <p:xfrm>
          <a:off x="2042555" y="1279561"/>
          <a:ext cx="9832770" cy="4503720"/>
        </p:xfrm>
        <a:graphic>
          <a:graphicData uri="http://schemas.openxmlformats.org/drawingml/2006/table">
            <a:tbl>
              <a:tblPr firstRow="1" bandRow="1">
                <a:tableStyleId>{5C22544A-7EE6-4342-B048-85BDC9FD1C3A}</a:tableStyleId>
              </a:tblPr>
              <a:tblGrid>
                <a:gridCol w="4916385">
                  <a:extLst>
                    <a:ext uri="{9D8B030D-6E8A-4147-A177-3AD203B41FA5}">
                      <a16:colId xmlns:a16="http://schemas.microsoft.com/office/drawing/2014/main" val="356885953"/>
                    </a:ext>
                  </a:extLst>
                </a:gridCol>
                <a:gridCol w="4916385">
                  <a:extLst>
                    <a:ext uri="{9D8B030D-6E8A-4147-A177-3AD203B41FA5}">
                      <a16:colId xmlns:a16="http://schemas.microsoft.com/office/drawing/2014/main" val="3004202297"/>
                    </a:ext>
                  </a:extLst>
                </a:gridCol>
              </a:tblGrid>
              <a:tr h="723003">
                <a:tc>
                  <a:txBody>
                    <a:bodyPr/>
                    <a:lstStyle/>
                    <a:p>
                      <a:r>
                        <a:rPr lang="en-US" sz="2400" dirty="0"/>
                        <a:t>Instructionally Embedded Testlets</a:t>
                      </a:r>
                    </a:p>
                  </a:txBody>
                  <a:tcPr/>
                </a:tc>
                <a:tc>
                  <a:txBody>
                    <a:bodyPr/>
                    <a:lstStyle/>
                    <a:p>
                      <a:r>
                        <a:rPr lang="en-US" sz="2400" dirty="0"/>
                        <a:t>Spring Testlets</a:t>
                      </a:r>
                    </a:p>
                  </a:txBody>
                  <a:tcPr/>
                </a:tc>
                <a:extLst>
                  <a:ext uri="{0D108BD9-81ED-4DB2-BD59-A6C34878D82A}">
                    <a16:rowId xmlns:a16="http://schemas.microsoft.com/office/drawing/2014/main" val="3104906319"/>
                  </a:ext>
                </a:extLst>
              </a:tr>
              <a:tr h="428486">
                <a:tc>
                  <a:txBody>
                    <a:bodyPr/>
                    <a:lstStyle/>
                    <a:p>
                      <a:r>
                        <a:rPr lang="en-US" sz="2000" dirty="0"/>
                        <a:t>optional </a:t>
                      </a:r>
                    </a:p>
                  </a:txBody>
                  <a:tcPr/>
                </a:tc>
                <a:tc>
                  <a:txBody>
                    <a:bodyPr/>
                    <a:lstStyle/>
                    <a:p>
                      <a:r>
                        <a:rPr lang="en-US" sz="2000" dirty="0"/>
                        <a:t>required</a:t>
                      </a:r>
                    </a:p>
                  </a:txBody>
                  <a:tcPr/>
                </a:tc>
                <a:extLst>
                  <a:ext uri="{0D108BD9-81ED-4DB2-BD59-A6C34878D82A}">
                    <a16:rowId xmlns:a16="http://schemas.microsoft.com/office/drawing/2014/main" val="1130996076"/>
                  </a:ext>
                </a:extLst>
              </a:tr>
              <a:tr h="1044338">
                <a:tc>
                  <a:txBody>
                    <a:bodyPr/>
                    <a:lstStyle/>
                    <a:p>
                      <a:r>
                        <a:rPr lang="en-US" sz="2000" dirty="0"/>
                        <a:t>no set number to complete </a:t>
                      </a:r>
                    </a:p>
                  </a:txBody>
                  <a:tcPr/>
                </a:tc>
                <a:tc>
                  <a:txBody>
                    <a:bodyPr/>
                    <a:lstStyle/>
                    <a:p>
                      <a:r>
                        <a:rPr lang="en-US" sz="2000" dirty="0"/>
                        <a:t>6-8 </a:t>
                      </a:r>
                      <a:r>
                        <a:rPr lang="en-US" sz="2000" dirty="0" err="1"/>
                        <a:t>testlets</a:t>
                      </a:r>
                      <a:r>
                        <a:rPr lang="en-US" sz="2000" dirty="0"/>
                        <a:t> to be completed for mathematics, 9 testlets for ELA and for science</a:t>
                      </a:r>
                    </a:p>
                  </a:txBody>
                  <a:tcPr/>
                </a:tc>
                <a:extLst>
                  <a:ext uri="{0D108BD9-81ED-4DB2-BD59-A6C34878D82A}">
                    <a16:rowId xmlns:a16="http://schemas.microsoft.com/office/drawing/2014/main" val="3800346334"/>
                  </a:ext>
                </a:extLst>
              </a:tr>
              <a:tr h="540552">
                <a:tc>
                  <a:txBody>
                    <a:bodyPr/>
                    <a:lstStyle/>
                    <a:p>
                      <a:r>
                        <a:rPr lang="en-US" sz="2000" dirty="0"/>
                        <a:t>do not impact end-of-year results</a:t>
                      </a:r>
                    </a:p>
                  </a:txBody>
                  <a:tcPr/>
                </a:tc>
                <a:tc>
                  <a:txBody>
                    <a:bodyPr/>
                    <a:lstStyle/>
                    <a:p>
                      <a:r>
                        <a:rPr lang="en-US" sz="2000" dirty="0"/>
                        <a:t>used to determine end-of-year results</a:t>
                      </a:r>
                    </a:p>
                  </a:txBody>
                  <a:tcPr/>
                </a:tc>
                <a:extLst>
                  <a:ext uri="{0D108BD9-81ED-4DB2-BD59-A6C34878D82A}">
                    <a16:rowId xmlns:a16="http://schemas.microsoft.com/office/drawing/2014/main" val="2209846362"/>
                  </a:ext>
                </a:extLst>
              </a:tr>
              <a:tr h="723003">
                <a:tc>
                  <a:txBody>
                    <a:bodyPr/>
                    <a:lstStyle/>
                    <a:p>
                      <a:r>
                        <a:rPr lang="en-US" sz="2000" dirty="0"/>
                        <a:t>can choose the Essential Elements and linkage levels to assess</a:t>
                      </a:r>
                    </a:p>
                  </a:txBody>
                  <a:tcPr/>
                </a:tc>
                <a:tc>
                  <a:txBody>
                    <a:bodyPr/>
                    <a:lstStyle/>
                    <a:p>
                      <a:r>
                        <a:rPr lang="en-US" sz="2000" dirty="0"/>
                        <a:t>system adaptively determines linkage levels for each testlet </a:t>
                      </a:r>
                    </a:p>
                  </a:txBody>
                  <a:tcPr/>
                </a:tc>
                <a:extLst>
                  <a:ext uri="{0D108BD9-81ED-4DB2-BD59-A6C34878D82A}">
                    <a16:rowId xmlns:a16="http://schemas.microsoft.com/office/drawing/2014/main" val="1310089607"/>
                  </a:ext>
                </a:extLst>
              </a:tr>
              <a:tr h="1044338">
                <a:tc>
                  <a:txBody>
                    <a:bodyPr/>
                    <a:lstStyle/>
                    <a:p>
                      <a:r>
                        <a:rPr lang="en-US" sz="2000" dirty="0"/>
                        <a:t>taken one at a time but more than one can be planned and queued for each subject</a:t>
                      </a:r>
                    </a:p>
                  </a:txBody>
                  <a:tcPr/>
                </a:tc>
                <a:tc>
                  <a:txBody>
                    <a:bodyPr/>
                    <a:lstStyle/>
                    <a:p>
                      <a:r>
                        <a:rPr lang="en-US" sz="2000" dirty="0"/>
                        <a:t>delivered one after another until all taken</a:t>
                      </a:r>
                    </a:p>
                  </a:txBody>
                  <a:tcPr/>
                </a:tc>
                <a:extLst>
                  <a:ext uri="{0D108BD9-81ED-4DB2-BD59-A6C34878D82A}">
                    <a16:rowId xmlns:a16="http://schemas.microsoft.com/office/drawing/2014/main" val="110772329"/>
                  </a:ext>
                </a:extLst>
              </a:tr>
            </a:tbl>
          </a:graphicData>
        </a:graphic>
      </p:graphicFrame>
    </p:spTree>
    <p:extLst>
      <p:ext uri="{BB962C8B-B14F-4D97-AF65-F5344CB8AC3E}">
        <p14:creationId xmlns:p14="http://schemas.microsoft.com/office/powerpoint/2010/main" val="3382563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phic 46" descr="Repeat">
            <a:extLst>
              <a:ext uri="{FF2B5EF4-FFF2-40B4-BE49-F238E27FC236}">
                <a16:creationId xmlns:a16="http://schemas.microsoft.com/office/drawing/2014/main" id="{B2B9BC49-0852-4043-99FB-6871D8282D5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71216" y="316407"/>
            <a:ext cx="5837178" cy="5837178"/>
          </a:xfrm>
          <a:prstGeom prst="rect">
            <a:avLst/>
          </a:prstGeom>
        </p:spPr>
      </p:pic>
    </p:spTree>
    <p:extLst>
      <p:ext uri="{BB962C8B-B14F-4D97-AF65-F5344CB8AC3E}">
        <p14:creationId xmlns:p14="http://schemas.microsoft.com/office/powerpoint/2010/main" val="40158241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CDCB-404F-4A4B-85A2-646050B81446}"/>
              </a:ext>
            </a:extLst>
          </p:cNvPr>
          <p:cNvSpPr>
            <a:spLocks noGrp="1"/>
          </p:cNvSpPr>
          <p:nvPr>
            <p:ph type="title"/>
          </p:nvPr>
        </p:nvSpPr>
        <p:spPr/>
        <p:txBody>
          <a:bodyPr/>
          <a:lstStyle/>
          <a:p>
            <a:r>
              <a:rPr lang="en-US" dirty="0"/>
              <a:t>Testlet demonstrations</a:t>
            </a:r>
          </a:p>
        </p:txBody>
      </p:sp>
    </p:spTree>
    <p:extLst>
      <p:ext uri="{BB962C8B-B14F-4D97-AF65-F5344CB8AC3E}">
        <p14:creationId xmlns:p14="http://schemas.microsoft.com/office/powerpoint/2010/main" val="2854927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95F9-A5D2-FA43-BCB1-927C7D0203A2}"/>
              </a:ext>
            </a:extLst>
          </p:cNvPr>
          <p:cNvSpPr>
            <a:spLocks noGrp="1"/>
          </p:cNvSpPr>
          <p:nvPr>
            <p:ph type="title"/>
          </p:nvPr>
        </p:nvSpPr>
        <p:spPr/>
        <p:txBody>
          <a:bodyPr/>
          <a:lstStyle/>
          <a:p>
            <a:r>
              <a:rPr lang="en-US" dirty="0"/>
              <a:t>Types of Testlets</a:t>
            </a:r>
          </a:p>
        </p:txBody>
      </p:sp>
      <p:graphicFrame>
        <p:nvGraphicFramePr>
          <p:cNvPr id="4" name="Diagram 3">
            <a:extLst>
              <a:ext uri="{FF2B5EF4-FFF2-40B4-BE49-F238E27FC236}">
                <a16:creationId xmlns:a16="http://schemas.microsoft.com/office/drawing/2014/main" id="{AB61B592-D147-3F41-A7CE-DADAAB2EA3D8}"/>
              </a:ext>
            </a:extLst>
          </p:cNvPr>
          <p:cNvGraphicFramePr/>
          <p:nvPr>
            <p:extLst>
              <p:ext uri="{D42A27DB-BD31-4B8C-83A1-F6EECF244321}">
                <p14:modId xmlns:p14="http://schemas.microsoft.com/office/powerpoint/2010/main" val="2014286144"/>
              </p:ext>
            </p:extLst>
          </p:nvPr>
        </p:nvGraphicFramePr>
        <p:xfrm>
          <a:off x="1964266" y="1371600"/>
          <a:ext cx="9889067"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243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Computer-Delivered Testlets</a:t>
            </a:r>
          </a:p>
        </p:txBody>
      </p:sp>
      <p:sp>
        <p:nvSpPr>
          <p:cNvPr id="3" name="Content Placeholder 2"/>
          <p:cNvSpPr>
            <a:spLocks noGrp="1"/>
          </p:cNvSpPr>
          <p:nvPr>
            <p:ph sz="half" idx="1"/>
          </p:nvPr>
        </p:nvSpPr>
        <p:spPr>
          <a:xfrm>
            <a:off x="2843383" y="1892301"/>
            <a:ext cx="4038600" cy="3394472"/>
          </a:xfrm>
        </p:spPr>
        <p:txBody>
          <a:bodyPr>
            <a:normAutofit/>
          </a:bodyPr>
          <a:lstStyle/>
          <a:p>
            <a:r>
              <a:rPr lang="en-US" sz="2400" dirty="0"/>
              <a:t>maximize student interaction</a:t>
            </a:r>
          </a:p>
          <a:p>
            <a:pPr lvl="1"/>
            <a:r>
              <a:rPr lang="en-US" sz="2100" dirty="0"/>
              <a:t>items written to the student</a:t>
            </a:r>
          </a:p>
          <a:p>
            <a:pPr lvl="1"/>
            <a:r>
              <a:rPr lang="en-US" sz="2100" dirty="0"/>
              <a:t>3-9 items follow an engagement activity</a:t>
            </a:r>
          </a:p>
        </p:txBody>
      </p:sp>
      <p:sp>
        <p:nvSpPr>
          <p:cNvPr id="5" name="Content Placeholder 4"/>
          <p:cNvSpPr>
            <a:spLocks noGrp="1"/>
          </p:cNvSpPr>
          <p:nvPr>
            <p:ph sz="half" idx="2"/>
          </p:nvPr>
        </p:nvSpPr>
        <p:spPr>
          <a:xfrm>
            <a:off x="6399928" y="1879071"/>
            <a:ext cx="4366386" cy="3394472"/>
          </a:xfrm>
        </p:spPr>
        <p:txBody>
          <a:bodyPr>
            <a:normAutofit/>
          </a:bodyPr>
          <a:lstStyle/>
          <a:p>
            <a:r>
              <a:rPr lang="en-US" sz="2400" dirty="0"/>
              <a:t>maximize student independence</a:t>
            </a:r>
          </a:p>
          <a:p>
            <a:pPr lvl="1"/>
            <a:r>
              <a:rPr lang="en-US" sz="2100" dirty="0"/>
              <a:t>student selects response choices independently</a:t>
            </a:r>
          </a:p>
          <a:p>
            <a:pPr lvl="1"/>
            <a:r>
              <a:rPr lang="en-US" sz="2100" dirty="0"/>
              <a:t>supports allowed for</a:t>
            </a:r>
          </a:p>
          <a:p>
            <a:pPr lvl="2"/>
            <a:r>
              <a:rPr lang="en-US" sz="2100" dirty="0"/>
              <a:t>entering the student’s responses</a:t>
            </a:r>
          </a:p>
          <a:p>
            <a:pPr lvl="2"/>
            <a:r>
              <a:rPr lang="en-US" sz="2100" dirty="0"/>
              <a:t>navigating screen to screen</a:t>
            </a:r>
          </a:p>
        </p:txBody>
      </p:sp>
    </p:spTree>
    <p:extLst>
      <p:ext uri="{BB962C8B-B14F-4D97-AF65-F5344CB8AC3E}">
        <p14:creationId xmlns:p14="http://schemas.microsoft.com/office/powerpoint/2010/main" val="2343281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Teacher-Administered Testlets</a:t>
            </a:r>
          </a:p>
        </p:txBody>
      </p:sp>
      <p:graphicFrame>
        <p:nvGraphicFramePr>
          <p:cNvPr id="2" name="Content Placeholder 1">
            <a:extLst>
              <a:ext uri="{FF2B5EF4-FFF2-40B4-BE49-F238E27FC236}">
                <a16:creationId xmlns:a16="http://schemas.microsoft.com/office/drawing/2014/main" id="{CDDB2F57-DFDD-7A43-AE8A-E75551C49806}"/>
              </a:ext>
            </a:extLst>
          </p:cNvPr>
          <p:cNvGraphicFramePr>
            <a:graphicFrameLocks noGrp="1"/>
          </p:cNvGraphicFramePr>
          <p:nvPr>
            <p:ph idx="1"/>
            <p:extLst>
              <p:ext uri="{D42A27DB-BD31-4B8C-83A1-F6EECF244321}">
                <p14:modId xmlns:p14="http://schemas.microsoft.com/office/powerpoint/2010/main" val="328558086"/>
              </p:ext>
            </p:extLst>
          </p:nvPr>
        </p:nvGraphicFramePr>
        <p:xfrm>
          <a:off x="2294966" y="1183342"/>
          <a:ext cx="9466728" cy="4715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51307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0">
            <a:extLst>
              <a:ext uri="{FF2B5EF4-FFF2-40B4-BE49-F238E27FC236}">
                <a16:creationId xmlns:a16="http://schemas.microsoft.com/office/drawing/2014/main" id="{55AB0354-D8A7-4B37-9E31-4672306D238C}"/>
              </a:ext>
            </a:extLst>
          </p:cNvPr>
          <p:cNvGraphicFramePr>
            <a:graphicFrameLocks noGrp="1"/>
          </p:cNvGraphicFramePr>
          <p:nvPr>
            <p:ph idx="1"/>
            <p:extLst>
              <p:ext uri="{D42A27DB-BD31-4B8C-83A1-F6EECF244321}">
                <p14:modId xmlns:p14="http://schemas.microsoft.com/office/powerpoint/2010/main" val="1627287894"/>
              </p:ext>
            </p:extLst>
          </p:nvPr>
        </p:nvGraphicFramePr>
        <p:xfrm>
          <a:off x="3404098" y="344768"/>
          <a:ext cx="6815667"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1D6092FA-B77C-FD46-B4AB-D570C31BBD64}"/>
              </a:ext>
            </a:extLst>
          </p:cNvPr>
          <p:cNvSpPr>
            <a:spLocks noGrp="1"/>
          </p:cNvSpPr>
          <p:nvPr>
            <p:ph type="title"/>
          </p:nvPr>
        </p:nvSpPr>
        <p:spPr>
          <a:xfrm>
            <a:off x="6974541" y="649567"/>
            <a:ext cx="2325720" cy="1162050"/>
          </a:xfrm>
        </p:spPr>
        <p:txBody>
          <a:bodyPr>
            <a:noAutofit/>
          </a:bodyPr>
          <a:lstStyle/>
          <a:p>
            <a:r>
              <a:rPr lang="en-US" sz="4400" dirty="0"/>
              <a:t>Writing Testlets</a:t>
            </a:r>
          </a:p>
        </p:txBody>
      </p:sp>
    </p:spTree>
    <p:extLst>
      <p:ext uri="{BB962C8B-B14F-4D97-AF65-F5344CB8AC3E}">
        <p14:creationId xmlns:p14="http://schemas.microsoft.com/office/powerpoint/2010/main" val="429049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36229-F416-4C4A-9635-B239E956D280}"/>
              </a:ext>
            </a:extLst>
          </p:cNvPr>
          <p:cNvSpPr>
            <a:spLocks noGrp="1"/>
          </p:cNvSpPr>
          <p:nvPr>
            <p:ph type="title"/>
          </p:nvPr>
        </p:nvSpPr>
        <p:spPr>
          <a:xfrm>
            <a:off x="0" y="217486"/>
            <a:ext cx="12179611" cy="1143000"/>
          </a:xfrm>
        </p:spPr>
        <p:txBody>
          <a:bodyPr>
            <a:normAutofit/>
          </a:bodyPr>
          <a:lstStyle/>
          <a:p>
            <a:r>
              <a:rPr lang="en-US" dirty="0"/>
              <a:t>What Aren’t They?</a:t>
            </a:r>
          </a:p>
        </p:txBody>
      </p:sp>
      <p:graphicFrame>
        <p:nvGraphicFramePr>
          <p:cNvPr id="4" name="Content Placeholder 3">
            <a:extLst>
              <a:ext uri="{FF2B5EF4-FFF2-40B4-BE49-F238E27FC236}">
                <a16:creationId xmlns:a16="http://schemas.microsoft.com/office/drawing/2014/main" id="{3FB61C85-E338-F845-9AFD-134B0E78FE07}"/>
              </a:ext>
            </a:extLst>
          </p:cNvPr>
          <p:cNvGraphicFramePr>
            <a:graphicFrameLocks noGrp="1"/>
          </p:cNvGraphicFramePr>
          <p:nvPr>
            <p:ph idx="1"/>
            <p:extLst>
              <p:ext uri="{D42A27DB-BD31-4B8C-83A1-F6EECF244321}">
                <p14:modId xmlns:p14="http://schemas.microsoft.com/office/powerpoint/2010/main" val="4243724598"/>
              </p:ext>
            </p:extLst>
          </p:nvPr>
        </p:nvGraphicFramePr>
        <p:xfrm>
          <a:off x="1355300" y="1517072"/>
          <a:ext cx="100441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8C41324-62DB-8D4B-9E1A-B5FF11D9A7FF}"/>
              </a:ext>
            </a:extLst>
          </p:cNvPr>
          <p:cNvSpPr txBox="1"/>
          <p:nvPr/>
        </p:nvSpPr>
        <p:spPr>
          <a:xfrm>
            <a:off x="2720899" y="1104407"/>
            <a:ext cx="7270594" cy="461665"/>
          </a:xfrm>
          <a:prstGeom prst="rect">
            <a:avLst/>
          </a:prstGeom>
          <a:noFill/>
        </p:spPr>
        <p:txBody>
          <a:bodyPr wrap="square" rtlCol="0">
            <a:spAutoFit/>
          </a:bodyPr>
          <a:lstStyle/>
          <a:p>
            <a:pPr algn="ctr"/>
            <a:r>
              <a:rPr lang="en-US" sz="2400" i="1" dirty="0"/>
              <a:t>Instructionally embedded assessments are NOT…</a:t>
            </a:r>
          </a:p>
        </p:txBody>
      </p:sp>
    </p:spTree>
    <p:extLst>
      <p:ext uri="{BB962C8B-B14F-4D97-AF65-F5344CB8AC3E}">
        <p14:creationId xmlns:p14="http://schemas.microsoft.com/office/powerpoint/2010/main" val="2644677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96BA9D4-18D1-D44D-BF9F-94E9342A7AAB}"/>
              </a:ext>
            </a:extLst>
          </p:cNvPr>
          <p:cNvPicPr>
            <a:picLocks noChangeAspect="1"/>
          </p:cNvPicPr>
          <p:nvPr/>
        </p:nvPicPr>
        <p:blipFill>
          <a:blip r:embed="rId3"/>
          <a:stretch>
            <a:fillRect/>
          </a:stretch>
        </p:blipFill>
        <p:spPr>
          <a:xfrm>
            <a:off x="2024900" y="986301"/>
            <a:ext cx="7865499" cy="4766257"/>
          </a:xfrm>
          <a:prstGeom prst="rect">
            <a:avLst/>
          </a:prstGeom>
          <a:ln w="38100">
            <a:solidFill>
              <a:schemeClr val="tx1"/>
            </a:solidFill>
          </a:ln>
        </p:spPr>
      </p:pic>
      <p:sp>
        <p:nvSpPr>
          <p:cNvPr id="8" name="Rectangle 7">
            <a:extLst>
              <a:ext uri="{FF2B5EF4-FFF2-40B4-BE49-F238E27FC236}">
                <a16:creationId xmlns:a16="http://schemas.microsoft.com/office/drawing/2014/main" id="{D7150DCB-3378-B948-860A-02EFF262BCD9}"/>
              </a:ext>
            </a:extLst>
          </p:cNvPr>
          <p:cNvSpPr/>
          <p:nvPr/>
        </p:nvSpPr>
        <p:spPr>
          <a:xfrm>
            <a:off x="5535442" y="2815101"/>
            <a:ext cx="4283807" cy="9144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558AEDB-DDAD-2741-99C7-989618B3F690}"/>
              </a:ext>
            </a:extLst>
          </p:cNvPr>
          <p:cNvSpPr txBox="1"/>
          <p:nvPr/>
        </p:nvSpPr>
        <p:spPr>
          <a:xfrm>
            <a:off x="1968500" y="5812567"/>
            <a:ext cx="1968168" cy="646331"/>
          </a:xfrm>
          <a:prstGeom prst="rect">
            <a:avLst/>
          </a:prstGeom>
          <a:noFill/>
        </p:spPr>
        <p:txBody>
          <a:bodyPr wrap="none" rtlCol="0">
            <a:spAutoFit/>
          </a:bodyPr>
          <a:lstStyle/>
          <a:p>
            <a:r>
              <a:rPr lang="en-US" b="1" dirty="0"/>
              <a:t>Grade 5</a:t>
            </a:r>
          </a:p>
          <a:p>
            <a:r>
              <a:rPr lang="en-US" b="1" dirty="0"/>
              <a:t>Reading Literature</a:t>
            </a:r>
          </a:p>
        </p:txBody>
      </p:sp>
      <p:sp>
        <p:nvSpPr>
          <p:cNvPr id="6" name="TextBox 5">
            <a:extLst>
              <a:ext uri="{FF2B5EF4-FFF2-40B4-BE49-F238E27FC236}">
                <a16:creationId xmlns:a16="http://schemas.microsoft.com/office/drawing/2014/main" id="{4358555A-216D-D443-9C89-89810840E18C}"/>
              </a:ext>
            </a:extLst>
          </p:cNvPr>
          <p:cNvSpPr txBox="1"/>
          <p:nvPr/>
        </p:nvSpPr>
        <p:spPr>
          <a:xfrm>
            <a:off x="10079665" y="1850066"/>
            <a:ext cx="1892596" cy="3139321"/>
          </a:xfrm>
          <a:prstGeom prst="rect">
            <a:avLst/>
          </a:prstGeom>
          <a:noFill/>
        </p:spPr>
        <p:txBody>
          <a:bodyPr wrap="square" rtlCol="0">
            <a:spAutoFit/>
          </a:bodyPr>
          <a:lstStyle/>
          <a:p>
            <a:r>
              <a:rPr lang="en-US" i="1" dirty="0"/>
              <a:t>See the mini-maps PDF for ELA.EE.RL.5.9 via the link to the Currently Tested Essential Elements on the Educator Resource Page for ELA on the DLM website. </a:t>
            </a:r>
          </a:p>
        </p:txBody>
      </p:sp>
      <p:sp>
        <p:nvSpPr>
          <p:cNvPr id="7" name="Title 1">
            <a:extLst>
              <a:ext uri="{FF2B5EF4-FFF2-40B4-BE49-F238E27FC236}">
                <a16:creationId xmlns:a16="http://schemas.microsoft.com/office/drawing/2014/main" id="{05A2D20E-AFF3-344E-AA2E-1267EEF29482}"/>
              </a:ext>
            </a:extLst>
          </p:cNvPr>
          <p:cNvSpPr>
            <a:spLocks noGrp="1"/>
          </p:cNvSpPr>
          <p:nvPr>
            <p:ph type="title"/>
          </p:nvPr>
        </p:nvSpPr>
        <p:spPr>
          <a:xfrm>
            <a:off x="1219200" y="0"/>
            <a:ext cx="10972800" cy="1143000"/>
          </a:xfrm>
        </p:spPr>
        <p:txBody>
          <a:bodyPr/>
          <a:lstStyle/>
          <a:p>
            <a:r>
              <a:rPr lang="en-US" dirty="0"/>
              <a:t>ELA Testlet Demonstration</a:t>
            </a:r>
          </a:p>
        </p:txBody>
      </p:sp>
    </p:spTree>
    <p:extLst>
      <p:ext uri="{BB962C8B-B14F-4D97-AF65-F5344CB8AC3E}">
        <p14:creationId xmlns:p14="http://schemas.microsoft.com/office/powerpoint/2010/main" val="5914954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2AC2-7FD5-4D42-AF8E-F0A3E5DD167F}"/>
              </a:ext>
            </a:extLst>
          </p:cNvPr>
          <p:cNvSpPr>
            <a:spLocks noGrp="1"/>
          </p:cNvSpPr>
          <p:nvPr>
            <p:ph type="title"/>
          </p:nvPr>
        </p:nvSpPr>
        <p:spPr/>
        <p:txBody>
          <a:bodyPr/>
          <a:lstStyle/>
          <a:p>
            <a:r>
              <a:rPr lang="en-US" dirty="0"/>
              <a:t>Testlet Information Page (TIP)</a:t>
            </a:r>
          </a:p>
        </p:txBody>
      </p:sp>
      <p:pic>
        <p:nvPicPr>
          <p:cNvPr id="5" name="Picture 4" descr="A screenshot of a cell phone&#10;&#10;Description automatically generated">
            <a:extLst>
              <a:ext uri="{FF2B5EF4-FFF2-40B4-BE49-F238E27FC236}">
                <a16:creationId xmlns:a16="http://schemas.microsoft.com/office/drawing/2014/main" id="{295F509B-12D8-2F4D-8A23-05AD5757E2D8}"/>
              </a:ext>
            </a:extLst>
          </p:cNvPr>
          <p:cNvPicPr>
            <a:picLocks noChangeAspect="1"/>
          </p:cNvPicPr>
          <p:nvPr/>
        </p:nvPicPr>
        <p:blipFill>
          <a:blip r:embed="rId3"/>
          <a:stretch>
            <a:fillRect/>
          </a:stretch>
        </p:blipFill>
        <p:spPr>
          <a:xfrm>
            <a:off x="3731868" y="1190653"/>
            <a:ext cx="5491646" cy="5072695"/>
          </a:xfrm>
          <a:prstGeom prst="rect">
            <a:avLst/>
          </a:prstGeom>
          <a:ln w="38100">
            <a:solidFill>
              <a:schemeClr val="tx1"/>
            </a:solidFill>
          </a:ln>
        </p:spPr>
      </p:pic>
    </p:spTree>
    <p:extLst>
      <p:ext uri="{BB962C8B-B14F-4D97-AF65-F5344CB8AC3E}">
        <p14:creationId xmlns:p14="http://schemas.microsoft.com/office/powerpoint/2010/main" val="40870985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C656-9B55-204F-B716-00C01E4164E1}"/>
              </a:ext>
            </a:extLst>
          </p:cNvPr>
          <p:cNvSpPr>
            <a:spLocks noGrp="1"/>
          </p:cNvSpPr>
          <p:nvPr>
            <p:ph type="title"/>
          </p:nvPr>
        </p:nvSpPr>
        <p:spPr/>
        <p:txBody>
          <a:bodyPr/>
          <a:lstStyle/>
          <a:p>
            <a:r>
              <a:rPr lang="en-US" dirty="0"/>
              <a:t>Alternate Text</a:t>
            </a:r>
          </a:p>
        </p:txBody>
      </p:sp>
      <p:pic>
        <p:nvPicPr>
          <p:cNvPr id="5" name="Picture 4" descr="A screenshot of a cell phone&#10;&#10;Description automatically generated">
            <a:extLst>
              <a:ext uri="{FF2B5EF4-FFF2-40B4-BE49-F238E27FC236}">
                <a16:creationId xmlns:a16="http://schemas.microsoft.com/office/drawing/2014/main" id="{8184F49C-C0FE-8D4D-9A8D-9B6FEE891B4D}"/>
              </a:ext>
            </a:extLst>
          </p:cNvPr>
          <p:cNvPicPr>
            <a:picLocks noChangeAspect="1"/>
          </p:cNvPicPr>
          <p:nvPr/>
        </p:nvPicPr>
        <p:blipFill>
          <a:blip r:embed="rId3"/>
          <a:stretch>
            <a:fillRect/>
          </a:stretch>
        </p:blipFill>
        <p:spPr>
          <a:xfrm>
            <a:off x="2214770" y="1548848"/>
            <a:ext cx="6172200" cy="3124200"/>
          </a:xfrm>
          <a:prstGeom prst="rect">
            <a:avLst/>
          </a:prstGeom>
          <a:ln w="38100">
            <a:solidFill>
              <a:schemeClr val="tx1"/>
            </a:solidFill>
          </a:ln>
        </p:spPr>
      </p:pic>
      <p:pic>
        <p:nvPicPr>
          <p:cNvPr id="7" name="Picture 6" descr="A screenshot of a cell phone&#10;&#10;Description automatically generated">
            <a:extLst>
              <a:ext uri="{FF2B5EF4-FFF2-40B4-BE49-F238E27FC236}">
                <a16:creationId xmlns:a16="http://schemas.microsoft.com/office/drawing/2014/main" id="{863451DB-7974-0049-80D3-4AD7E8D8A5A4}"/>
              </a:ext>
            </a:extLst>
          </p:cNvPr>
          <p:cNvPicPr>
            <a:picLocks noChangeAspect="1"/>
          </p:cNvPicPr>
          <p:nvPr/>
        </p:nvPicPr>
        <p:blipFill>
          <a:blip r:embed="rId4"/>
          <a:stretch>
            <a:fillRect/>
          </a:stretch>
        </p:blipFill>
        <p:spPr>
          <a:xfrm>
            <a:off x="8079408" y="3549650"/>
            <a:ext cx="3149600" cy="2501900"/>
          </a:xfrm>
          <a:prstGeom prst="rect">
            <a:avLst/>
          </a:prstGeom>
          <a:ln w="38100">
            <a:solidFill>
              <a:schemeClr val="tx1"/>
            </a:solidFill>
          </a:ln>
        </p:spPr>
      </p:pic>
      <p:sp>
        <p:nvSpPr>
          <p:cNvPr id="6" name="TextBox 5">
            <a:extLst>
              <a:ext uri="{FF2B5EF4-FFF2-40B4-BE49-F238E27FC236}">
                <a16:creationId xmlns:a16="http://schemas.microsoft.com/office/drawing/2014/main" id="{8FCEDD5D-980B-DB43-9EC4-D305083C2001}"/>
              </a:ext>
            </a:extLst>
          </p:cNvPr>
          <p:cNvSpPr txBox="1"/>
          <p:nvPr/>
        </p:nvSpPr>
        <p:spPr>
          <a:xfrm>
            <a:off x="8969682" y="3070121"/>
            <a:ext cx="1404552" cy="461665"/>
          </a:xfrm>
          <a:prstGeom prst="rect">
            <a:avLst/>
          </a:prstGeom>
          <a:noFill/>
        </p:spPr>
        <p:txBody>
          <a:bodyPr wrap="none" rtlCol="0">
            <a:spAutoFit/>
          </a:bodyPr>
          <a:lstStyle/>
          <a:p>
            <a:r>
              <a:rPr lang="en-US" sz="2400" b="1" dirty="0">
                <a:solidFill>
                  <a:srgbClr val="00B050"/>
                </a:solidFill>
              </a:rPr>
              <a:t>EXAMPLE</a:t>
            </a:r>
          </a:p>
        </p:txBody>
      </p:sp>
    </p:spTree>
    <p:extLst>
      <p:ext uri="{BB962C8B-B14F-4D97-AF65-F5344CB8AC3E}">
        <p14:creationId xmlns:p14="http://schemas.microsoft.com/office/powerpoint/2010/main" val="2696399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A037-4C10-B143-AA5B-11D0C71583E8}"/>
              </a:ext>
            </a:extLst>
          </p:cNvPr>
          <p:cNvSpPr>
            <a:spLocks noGrp="1"/>
          </p:cNvSpPr>
          <p:nvPr>
            <p:ph type="title"/>
          </p:nvPr>
        </p:nvSpPr>
        <p:spPr/>
        <p:txBody>
          <a:bodyPr/>
          <a:lstStyle/>
          <a:p>
            <a:r>
              <a:rPr lang="en-US" dirty="0"/>
              <a:t>Ela.ee.rl.5.9 proximal precursor</a:t>
            </a:r>
          </a:p>
        </p:txBody>
      </p:sp>
      <p:sp>
        <p:nvSpPr>
          <p:cNvPr id="3" name="TextBox 2">
            <a:extLst>
              <a:ext uri="{FF2B5EF4-FFF2-40B4-BE49-F238E27FC236}">
                <a16:creationId xmlns:a16="http://schemas.microsoft.com/office/drawing/2014/main" id="{98522AE0-3AE2-3141-A0CC-23FAE2BCFCDE}"/>
              </a:ext>
            </a:extLst>
          </p:cNvPr>
          <p:cNvSpPr txBox="1"/>
          <p:nvPr/>
        </p:nvSpPr>
        <p:spPr>
          <a:xfrm>
            <a:off x="4508938" y="5391806"/>
            <a:ext cx="3476786" cy="584775"/>
          </a:xfrm>
          <a:prstGeom prst="rect">
            <a:avLst/>
          </a:prstGeom>
          <a:noFill/>
        </p:spPr>
        <p:txBody>
          <a:bodyPr wrap="none" rtlCol="0">
            <a:spAutoFit/>
          </a:bodyPr>
          <a:lstStyle/>
          <a:p>
            <a:r>
              <a:rPr lang="en-US" sz="3200" i="1" dirty="0"/>
              <a:t>computer-delivered</a:t>
            </a:r>
          </a:p>
        </p:txBody>
      </p:sp>
    </p:spTree>
    <p:extLst>
      <p:ext uri="{BB962C8B-B14F-4D97-AF65-F5344CB8AC3E}">
        <p14:creationId xmlns:p14="http://schemas.microsoft.com/office/powerpoint/2010/main" val="20641250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58AEDB-DDAD-2741-99C7-989618B3F690}"/>
              </a:ext>
            </a:extLst>
          </p:cNvPr>
          <p:cNvSpPr txBox="1"/>
          <p:nvPr/>
        </p:nvSpPr>
        <p:spPr>
          <a:xfrm>
            <a:off x="1925973" y="5564372"/>
            <a:ext cx="5293629" cy="646331"/>
          </a:xfrm>
          <a:prstGeom prst="rect">
            <a:avLst/>
          </a:prstGeom>
          <a:noFill/>
        </p:spPr>
        <p:txBody>
          <a:bodyPr wrap="none" rtlCol="0">
            <a:spAutoFit/>
          </a:bodyPr>
          <a:lstStyle/>
          <a:p>
            <a:r>
              <a:rPr lang="en-US" b="1" dirty="0"/>
              <a:t>High School</a:t>
            </a:r>
          </a:p>
          <a:p>
            <a:r>
              <a:rPr lang="en-US" b="1" dirty="0"/>
              <a:t>Number and Quantity—The Complex Number System</a:t>
            </a:r>
          </a:p>
        </p:txBody>
      </p:sp>
      <p:pic>
        <p:nvPicPr>
          <p:cNvPr id="13" name="Picture 12" descr="A screenshot of a cell phone&#10;&#10;Description automatically generated">
            <a:extLst>
              <a:ext uri="{FF2B5EF4-FFF2-40B4-BE49-F238E27FC236}">
                <a16:creationId xmlns:a16="http://schemas.microsoft.com/office/drawing/2014/main" id="{F024FF09-C317-DC41-A039-5678CC718AF5}"/>
              </a:ext>
            </a:extLst>
          </p:cNvPr>
          <p:cNvPicPr>
            <a:picLocks noChangeAspect="1"/>
          </p:cNvPicPr>
          <p:nvPr/>
        </p:nvPicPr>
        <p:blipFill>
          <a:blip r:embed="rId3"/>
          <a:stretch>
            <a:fillRect/>
          </a:stretch>
        </p:blipFill>
        <p:spPr>
          <a:xfrm>
            <a:off x="2252133" y="959542"/>
            <a:ext cx="6721927" cy="4509118"/>
          </a:xfrm>
          <a:prstGeom prst="rect">
            <a:avLst/>
          </a:prstGeom>
        </p:spPr>
      </p:pic>
      <p:sp>
        <p:nvSpPr>
          <p:cNvPr id="8" name="Rectangle 7">
            <a:extLst>
              <a:ext uri="{FF2B5EF4-FFF2-40B4-BE49-F238E27FC236}">
                <a16:creationId xmlns:a16="http://schemas.microsoft.com/office/drawing/2014/main" id="{D7150DCB-3378-B948-860A-02EFF262BCD9}"/>
              </a:ext>
            </a:extLst>
          </p:cNvPr>
          <p:cNvSpPr/>
          <p:nvPr/>
        </p:nvSpPr>
        <p:spPr>
          <a:xfrm>
            <a:off x="5256031" y="1558579"/>
            <a:ext cx="2482501" cy="64275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E249693-C278-C44C-A2CA-7D8EED46E913}"/>
              </a:ext>
            </a:extLst>
          </p:cNvPr>
          <p:cNvSpPr txBox="1"/>
          <p:nvPr/>
        </p:nvSpPr>
        <p:spPr>
          <a:xfrm>
            <a:off x="9058940" y="1793754"/>
            <a:ext cx="1892596" cy="2862322"/>
          </a:xfrm>
          <a:prstGeom prst="rect">
            <a:avLst/>
          </a:prstGeom>
          <a:noFill/>
        </p:spPr>
        <p:txBody>
          <a:bodyPr wrap="square" rtlCol="0">
            <a:spAutoFit/>
          </a:bodyPr>
          <a:lstStyle/>
          <a:p>
            <a:r>
              <a:rPr lang="en-US" i="1" dirty="0"/>
              <a:t>See the mini-maps PDF for M.EE.N-CN.2.b via the link to the Currently Tested Essential Elements on the Educator Resource Page for Mathematics on the DLM website. </a:t>
            </a:r>
          </a:p>
        </p:txBody>
      </p:sp>
      <p:sp>
        <p:nvSpPr>
          <p:cNvPr id="6" name="Title 1">
            <a:extLst>
              <a:ext uri="{FF2B5EF4-FFF2-40B4-BE49-F238E27FC236}">
                <a16:creationId xmlns:a16="http://schemas.microsoft.com/office/drawing/2014/main" id="{320937E4-AF66-B44E-B208-F1FD6332E3FC}"/>
              </a:ext>
            </a:extLst>
          </p:cNvPr>
          <p:cNvSpPr>
            <a:spLocks noGrp="1"/>
          </p:cNvSpPr>
          <p:nvPr>
            <p:ph type="title"/>
          </p:nvPr>
        </p:nvSpPr>
        <p:spPr>
          <a:xfrm>
            <a:off x="1219200" y="0"/>
            <a:ext cx="10972800" cy="1143000"/>
          </a:xfrm>
        </p:spPr>
        <p:txBody>
          <a:bodyPr/>
          <a:lstStyle/>
          <a:p>
            <a:r>
              <a:rPr lang="en-US" dirty="0"/>
              <a:t>Mathematics Testlet Demonstration</a:t>
            </a:r>
          </a:p>
        </p:txBody>
      </p:sp>
    </p:spTree>
    <p:extLst>
      <p:ext uri="{BB962C8B-B14F-4D97-AF65-F5344CB8AC3E}">
        <p14:creationId xmlns:p14="http://schemas.microsoft.com/office/powerpoint/2010/main" val="4195730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25FA-DF51-8D49-958E-2DD1157772F9}"/>
              </a:ext>
            </a:extLst>
          </p:cNvPr>
          <p:cNvSpPr>
            <a:spLocks noGrp="1"/>
          </p:cNvSpPr>
          <p:nvPr>
            <p:ph type="title"/>
          </p:nvPr>
        </p:nvSpPr>
        <p:spPr/>
        <p:txBody>
          <a:bodyPr/>
          <a:lstStyle/>
          <a:p>
            <a:r>
              <a:rPr lang="en-US" dirty="0"/>
              <a:t>Testlet Information Page (TIP)</a:t>
            </a:r>
          </a:p>
        </p:txBody>
      </p:sp>
      <p:pic>
        <p:nvPicPr>
          <p:cNvPr id="12" name="Picture 11" descr="A screenshot of a social media post&#10;&#10;Description automatically generated">
            <a:extLst>
              <a:ext uri="{FF2B5EF4-FFF2-40B4-BE49-F238E27FC236}">
                <a16:creationId xmlns:a16="http://schemas.microsoft.com/office/drawing/2014/main" id="{3655E954-7CE6-C54A-953A-F13CAA589C7D}"/>
              </a:ext>
            </a:extLst>
          </p:cNvPr>
          <p:cNvPicPr>
            <a:picLocks noChangeAspect="1"/>
          </p:cNvPicPr>
          <p:nvPr/>
        </p:nvPicPr>
        <p:blipFill>
          <a:blip r:embed="rId3"/>
          <a:stretch>
            <a:fillRect/>
          </a:stretch>
        </p:blipFill>
        <p:spPr>
          <a:xfrm>
            <a:off x="3411722" y="1220676"/>
            <a:ext cx="6134100" cy="5054600"/>
          </a:xfrm>
          <a:prstGeom prst="rect">
            <a:avLst/>
          </a:prstGeom>
          <a:ln w="38100">
            <a:solidFill>
              <a:schemeClr val="tx1"/>
            </a:solidFill>
          </a:ln>
        </p:spPr>
      </p:pic>
    </p:spTree>
    <p:extLst>
      <p:ext uri="{BB962C8B-B14F-4D97-AF65-F5344CB8AC3E}">
        <p14:creationId xmlns:p14="http://schemas.microsoft.com/office/powerpoint/2010/main" val="2529294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A037-4C10-B143-AA5B-11D0C71583E8}"/>
              </a:ext>
            </a:extLst>
          </p:cNvPr>
          <p:cNvSpPr>
            <a:spLocks noGrp="1"/>
          </p:cNvSpPr>
          <p:nvPr>
            <p:ph type="title"/>
          </p:nvPr>
        </p:nvSpPr>
        <p:spPr/>
        <p:txBody>
          <a:bodyPr/>
          <a:lstStyle/>
          <a:p>
            <a:r>
              <a:rPr lang="en-US" dirty="0"/>
              <a:t>M.EE.N-CN.2.</a:t>
            </a:r>
            <a:r>
              <a:rPr lang="en-US" cap="none" dirty="0"/>
              <a:t>b</a:t>
            </a:r>
            <a:r>
              <a:rPr lang="en-US" dirty="0"/>
              <a:t> INITIAL precursor</a:t>
            </a:r>
          </a:p>
        </p:txBody>
      </p:sp>
      <p:sp>
        <p:nvSpPr>
          <p:cNvPr id="3" name="TextBox 2">
            <a:extLst>
              <a:ext uri="{FF2B5EF4-FFF2-40B4-BE49-F238E27FC236}">
                <a16:creationId xmlns:a16="http://schemas.microsoft.com/office/drawing/2014/main" id="{F2E5E00E-181B-B143-949A-D0D42071EAC7}"/>
              </a:ext>
            </a:extLst>
          </p:cNvPr>
          <p:cNvSpPr txBox="1"/>
          <p:nvPr/>
        </p:nvSpPr>
        <p:spPr>
          <a:xfrm>
            <a:off x="4508938" y="5391806"/>
            <a:ext cx="3744102" cy="584775"/>
          </a:xfrm>
          <a:prstGeom prst="rect">
            <a:avLst/>
          </a:prstGeom>
          <a:noFill/>
        </p:spPr>
        <p:txBody>
          <a:bodyPr wrap="none" rtlCol="0">
            <a:spAutoFit/>
          </a:bodyPr>
          <a:lstStyle/>
          <a:p>
            <a:r>
              <a:rPr lang="en-US" sz="3200" i="1" dirty="0"/>
              <a:t>teacher-administered</a:t>
            </a:r>
          </a:p>
        </p:txBody>
      </p:sp>
    </p:spTree>
    <p:extLst>
      <p:ext uri="{BB962C8B-B14F-4D97-AF65-F5344CB8AC3E}">
        <p14:creationId xmlns:p14="http://schemas.microsoft.com/office/powerpoint/2010/main" val="26180747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1120" y="4406900"/>
            <a:ext cx="8374380" cy="1362075"/>
          </a:xfrm>
        </p:spPr>
        <p:txBody>
          <a:bodyPr>
            <a:normAutofit/>
          </a:bodyPr>
          <a:lstStyle/>
          <a:p>
            <a:r>
              <a:rPr lang="en-US" dirty="0"/>
              <a:t>Spring assessment window</a:t>
            </a:r>
          </a:p>
        </p:txBody>
      </p:sp>
      <p:sp>
        <p:nvSpPr>
          <p:cNvPr id="6" name="Content Placeholder 4">
            <a:extLst>
              <a:ext uri="{FF2B5EF4-FFF2-40B4-BE49-F238E27FC236}">
                <a16:creationId xmlns:a16="http://schemas.microsoft.com/office/drawing/2014/main" id="{79E11640-4014-B841-BC0C-12C4CB1D39F4}"/>
              </a:ext>
            </a:extLst>
          </p:cNvPr>
          <p:cNvSpPr txBox="1">
            <a:spLocks/>
          </p:cNvSpPr>
          <p:nvPr/>
        </p:nvSpPr>
        <p:spPr>
          <a:xfrm>
            <a:off x="1395755" y="2707640"/>
            <a:ext cx="8534400" cy="1752600"/>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000" kern="1200">
                <a:solidFill>
                  <a:schemeClr val="tx1">
                    <a:tint val="75000"/>
                  </a:schemeClr>
                </a:solidFill>
                <a:latin typeface="Trebuchet MS" pitchFamily="34" charset="0"/>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Trebuchet MS" pitchFamily="34" charset="0"/>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Trebuchet MS" pitchFamily="34" charset="0"/>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Trebuchet MS" pitchFamily="34" charset="0"/>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Trebuchet MS" pitchFamily="34" charset="0"/>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t>March 8, 2021—May 7, 2021</a:t>
            </a:r>
          </a:p>
        </p:txBody>
      </p:sp>
    </p:spTree>
    <p:extLst>
      <p:ext uri="{BB962C8B-B14F-4D97-AF65-F5344CB8AC3E}">
        <p14:creationId xmlns:p14="http://schemas.microsoft.com/office/powerpoint/2010/main" val="1300672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B652-6745-6148-8DB9-F2D79C9968E3}"/>
              </a:ext>
            </a:extLst>
          </p:cNvPr>
          <p:cNvSpPr txBox="1">
            <a:spLocks/>
          </p:cNvSpPr>
          <p:nvPr/>
        </p:nvSpPr>
        <p:spPr>
          <a:xfrm>
            <a:off x="2365608" y="271065"/>
            <a:ext cx="8229600" cy="857250"/>
          </a:xfrm>
          <a:prstGeom prst="rect">
            <a:avLst/>
          </a:prstGeom>
        </p:spPr>
        <p:txBody>
          <a:bodyPr/>
          <a:lstStyle>
            <a:lvl1pPr algn="ctr" defTabSz="457200" rtl="0" eaLnBrk="1" latinLnBrk="0" hangingPunct="1">
              <a:spcBef>
                <a:spcPct val="0"/>
              </a:spcBef>
              <a:buNone/>
              <a:defRPr sz="4400" kern="1200">
                <a:solidFill>
                  <a:srgbClr val="000081"/>
                </a:solidFill>
                <a:latin typeface="Trebuchet MS" pitchFamily="34" charset="0"/>
                <a:ea typeface="+mj-ea"/>
                <a:cs typeface="+mj-cs"/>
              </a:defRPr>
            </a:lvl1pPr>
          </a:lstStyle>
          <a:p>
            <a:pPr defTabSz="342900"/>
            <a:r>
              <a:rPr lang="en-US" dirty="0"/>
              <a:t>Spring Assessment Window</a:t>
            </a:r>
          </a:p>
        </p:txBody>
      </p:sp>
      <p:graphicFrame>
        <p:nvGraphicFramePr>
          <p:cNvPr id="3" name="Table 2">
            <a:extLst>
              <a:ext uri="{FF2B5EF4-FFF2-40B4-BE49-F238E27FC236}">
                <a16:creationId xmlns:a16="http://schemas.microsoft.com/office/drawing/2014/main" id="{5B516608-B004-0E45-8006-AD8EB61CFF62}"/>
              </a:ext>
            </a:extLst>
          </p:cNvPr>
          <p:cNvGraphicFramePr>
            <a:graphicFrameLocks noGrp="1"/>
          </p:cNvGraphicFramePr>
          <p:nvPr>
            <p:extLst>
              <p:ext uri="{D42A27DB-BD31-4B8C-83A1-F6EECF244321}">
                <p14:modId xmlns:p14="http://schemas.microsoft.com/office/powerpoint/2010/main" val="780568959"/>
              </p:ext>
            </p:extLst>
          </p:nvPr>
        </p:nvGraphicFramePr>
        <p:xfrm>
          <a:off x="2061278" y="1131377"/>
          <a:ext cx="9399201" cy="4893100"/>
        </p:xfrm>
        <a:graphic>
          <a:graphicData uri="http://schemas.openxmlformats.org/drawingml/2006/table">
            <a:tbl>
              <a:tblPr/>
              <a:tblGrid>
                <a:gridCol w="3133067">
                  <a:extLst>
                    <a:ext uri="{9D8B030D-6E8A-4147-A177-3AD203B41FA5}">
                      <a16:colId xmlns:a16="http://schemas.microsoft.com/office/drawing/2014/main" val="20002"/>
                    </a:ext>
                  </a:extLst>
                </a:gridCol>
                <a:gridCol w="3133067">
                  <a:extLst>
                    <a:ext uri="{9D8B030D-6E8A-4147-A177-3AD203B41FA5}">
                      <a16:colId xmlns:a16="http://schemas.microsoft.com/office/drawing/2014/main" val="2746604059"/>
                    </a:ext>
                  </a:extLst>
                </a:gridCol>
                <a:gridCol w="3133067">
                  <a:extLst>
                    <a:ext uri="{9D8B030D-6E8A-4147-A177-3AD203B41FA5}">
                      <a16:colId xmlns:a16="http://schemas.microsoft.com/office/drawing/2014/main" val="1636477355"/>
                    </a:ext>
                  </a:extLst>
                </a:gridCol>
              </a:tblGrid>
              <a:tr h="915460">
                <a:tc>
                  <a:txBody>
                    <a:bodyPr/>
                    <a:lstStyle/>
                    <a:p>
                      <a:pPr algn="ctr"/>
                      <a:r>
                        <a:rPr lang="en-US" sz="2400" b="1" dirty="0">
                          <a:latin typeface="Trebuchet MS" panose="020B0603020202020204" pitchFamily="34" charset="0"/>
                        </a:rPr>
                        <a:t>Number of Testlets </a:t>
                      </a:r>
                    </a:p>
                    <a:p>
                      <a:pPr algn="ctr"/>
                      <a:r>
                        <a:rPr lang="en-US" sz="2400" b="1" dirty="0">
                          <a:latin typeface="Trebuchet MS" panose="020B0603020202020204" pitchFamily="34" charset="0"/>
                        </a:rPr>
                        <a:t>Per Subject</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400" b="1" dirty="0">
                          <a:latin typeface="Trebuchet MS" panose="020B0603020202020204" pitchFamily="34" charset="0"/>
                        </a:rPr>
                        <a:t>Testlet Items</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algn="ctr"/>
                      <a:r>
                        <a:rPr lang="en-US" sz="2400" b="1" dirty="0">
                          <a:latin typeface="Trebuchet MS" panose="020B0603020202020204" pitchFamily="34" charset="0"/>
                        </a:rPr>
                        <a:t>Assessment Scheduling</a:t>
                      </a: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extLst>
                  <a:ext uri="{0D108BD9-81ED-4DB2-BD59-A6C34878D82A}">
                    <a16:rowId xmlns:a16="http://schemas.microsoft.com/office/drawing/2014/main" val="10000"/>
                  </a:ext>
                </a:extLst>
              </a:tr>
              <a:tr h="2099133">
                <a:tc>
                  <a:txBody>
                    <a:bodyPr/>
                    <a:lstStyle/>
                    <a:p>
                      <a:pPr algn="ctr"/>
                      <a:r>
                        <a:rPr lang="en-US" sz="2100" dirty="0">
                          <a:latin typeface="Trebuchet MS" panose="020B0603020202020204" pitchFamily="34" charset="0"/>
                        </a:rPr>
                        <a:t>9 for ELA, regardless of the grade (1 of the 9 is a writing testlet)</a:t>
                      </a:r>
                    </a:p>
                    <a:p>
                      <a:pPr algn="ctr"/>
                      <a:endParaRPr lang="en-US" sz="2100" baseline="0" dirty="0">
                        <a:latin typeface="Trebuchet MS" panose="020B0603020202020204" pitchFamily="34" charset="0"/>
                      </a:endParaRPr>
                    </a:p>
                    <a:p>
                      <a:pPr algn="ctr"/>
                      <a:r>
                        <a:rPr lang="en-US" sz="2100" baseline="0" dirty="0">
                          <a:latin typeface="Trebuchet MS" panose="020B0603020202020204" pitchFamily="34" charset="0"/>
                        </a:rPr>
                        <a:t>6-8 for mathematics, depending on the grade</a:t>
                      </a:r>
                    </a:p>
                    <a:p>
                      <a:pPr algn="ctr"/>
                      <a:endParaRPr lang="en-US" sz="2100" baseline="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dirty="0">
                          <a:latin typeface="Trebuchet MS" panose="020B0603020202020204" pitchFamily="34" charset="0"/>
                        </a:rPr>
                        <a:t>3–9 conceptually-related items</a:t>
                      </a:r>
                    </a:p>
                    <a:p>
                      <a:pPr algn="ctr"/>
                      <a:endParaRPr lang="en-US" sz="2100" baseline="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dirty="0">
                          <a:latin typeface="Trebuchet MS" panose="020B0603020202020204" pitchFamily="34" charset="0"/>
                        </a:rPr>
                        <a:t>5–15 minutes to complete a</a:t>
                      </a:r>
                      <a:r>
                        <a:rPr lang="en-US" sz="2100" baseline="0" dirty="0">
                          <a:latin typeface="Trebuchet MS" panose="020B0603020202020204" pitchFamily="34" charset="0"/>
                        </a:rPr>
                        <a:t> testlet</a:t>
                      </a:r>
                      <a:endParaRPr lang="en-US" sz="2100" dirty="0">
                        <a:latin typeface="Trebuchet MS" panose="020B0603020202020204" pitchFamily="34" charset="0"/>
                      </a:endParaRPr>
                    </a:p>
                    <a:p>
                      <a:pPr algn="ctr"/>
                      <a:endParaRPr lang="en-US" sz="2100" baseline="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38100" cap="flat" cmpd="sng" algn="ctr">
                      <a:solidFill>
                        <a:srgbClr val="1F497D">
                          <a:lumMod val="60000"/>
                          <a:lumOff val="40000"/>
                        </a:srgbClr>
                      </a:solidFill>
                      <a:prstDash val="solid"/>
                      <a:round/>
                      <a:headEnd type="none" w="med" len="med"/>
                      <a:tailEnd type="none" w="med" len="med"/>
                    </a:lnB>
                  </a:tcPr>
                </a:tc>
                <a:extLst>
                  <a:ext uri="{0D108BD9-81ED-4DB2-BD59-A6C34878D82A}">
                    <a16:rowId xmlns:a16="http://schemas.microsoft.com/office/drawing/2014/main" val="10001"/>
                  </a:ext>
                </a:extLst>
              </a:tr>
              <a:tr h="1073649">
                <a:tc>
                  <a:txBody>
                    <a:bodyPr/>
                    <a:lstStyle/>
                    <a:p>
                      <a:pPr algn="ctr"/>
                      <a:r>
                        <a:rPr lang="en-US" sz="2100" baseline="0" dirty="0">
                          <a:latin typeface="Trebuchet MS" panose="020B0603020202020204" pitchFamily="34" charset="0"/>
                        </a:rPr>
                        <a:t>9 for science, regardless of grade </a:t>
                      </a:r>
                    </a:p>
                    <a:p>
                      <a:pPr algn="ctr"/>
                      <a:endParaRPr lang="en-US" sz="2100" baseline="0" dirty="0">
                        <a:latin typeface="Trebuchet MS" panose="020B0603020202020204" pitchFamily="34" charset="0"/>
                      </a:endParaRPr>
                    </a:p>
                    <a:p>
                      <a:pPr algn="ctr"/>
                      <a:r>
                        <a:rPr lang="en-US" sz="2100" baseline="0" dirty="0">
                          <a:latin typeface="Trebuchet MS" panose="020B0603020202020204" pitchFamily="34" charset="0"/>
                        </a:rPr>
                        <a:t>6 for high school US history</a:t>
                      </a:r>
                      <a:endParaRPr lang="en-US" sz="210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100" dirty="0">
                          <a:latin typeface="Trebuchet MS" panose="020B0603020202020204" pitchFamily="34" charset="0"/>
                        </a:rPr>
                        <a:t>all items within a testlet are the same linkage level (with the exception of writing)</a:t>
                      </a:r>
                    </a:p>
                    <a:p>
                      <a:pPr algn="ctr"/>
                      <a:endParaRPr lang="en-US" sz="210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100" dirty="0">
                          <a:latin typeface="Trebuchet MS" panose="020B0603020202020204" pitchFamily="34" charset="0"/>
                        </a:rPr>
                        <a:t>each</a:t>
                      </a:r>
                      <a:r>
                        <a:rPr lang="en-US" sz="2100" baseline="0" dirty="0">
                          <a:latin typeface="Trebuchet MS" panose="020B0603020202020204" pitchFamily="34" charset="0"/>
                        </a:rPr>
                        <a:t> testlet </a:t>
                      </a:r>
                      <a:r>
                        <a:rPr lang="en-US" sz="2100" dirty="0">
                          <a:latin typeface="Trebuchet MS" panose="020B0603020202020204" pitchFamily="34" charset="0"/>
                        </a:rPr>
                        <a:t>administered</a:t>
                      </a:r>
                      <a:r>
                        <a:rPr lang="en-US" sz="2100" baseline="0" dirty="0">
                          <a:latin typeface="Trebuchet MS" panose="020B0603020202020204" pitchFamily="34" charset="0"/>
                        </a:rPr>
                        <a:t> </a:t>
                      </a:r>
                    </a:p>
                    <a:p>
                      <a:pPr algn="ctr"/>
                      <a:r>
                        <a:rPr lang="en-US" sz="2100" baseline="0" dirty="0">
                          <a:latin typeface="Trebuchet MS" panose="020B0603020202020204" pitchFamily="34" charset="0"/>
                        </a:rPr>
                        <a:t>one-on-one </a:t>
                      </a:r>
                    </a:p>
                    <a:p>
                      <a:pPr algn="ctr"/>
                      <a:r>
                        <a:rPr lang="en-US" sz="2100" baseline="0" dirty="0">
                          <a:latin typeface="Trebuchet MS" panose="020B0603020202020204" pitchFamily="34" charset="0"/>
                        </a:rPr>
                        <a:t>(test admin to student)</a:t>
                      </a:r>
                      <a:endParaRPr lang="en-US" sz="2100" dirty="0">
                        <a:latin typeface="Trebuchet MS" panose="020B0603020202020204" pitchFamily="34" charset="0"/>
                      </a:endParaRPr>
                    </a:p>
                    <a:p>
                      <a:pPr algn="ctr"/>
                      <a:endParaRPr lang="en-US" sz="2100" dirty="0">
                        <a:latin typeface="Trebuchet MS" panose="020B0603020202020204" pitchFamily="34" charset="0"/>
                      </a:endParaRPr>
                    </a:p>
                  </a:txBody>
                  <a:tcPr marL="68580" marR="68580" marT="34290" marB="34290">
                    <a:lnL w="38100" cap="flat" cmpd="sng" algn="ctr">
                      <a:solidFill>
                        <a:srgbClr val="1F497D">
                          <a:lumMod val="60000"/>
                          <a:lumOff val="40000"/>
                        </a:srgbClr>
                      </a:solidFill>
                      <a:prstDash val="solid"/>
                      <a:round/>
                      <a:headEnd type="none" w="med" len="med"/>
                      <a:tailEnd type="none" w="med" len="med"/>
                    </a:lnL>
                    <a:lnR w="38100" cap="flat" cmpd="sng" algn="ctr">
                      <a:solidFill>
                        <a:srgbClr val="1F497D">
                          <a:lumMod val="60000"/>
                          <a:lumOff val="40000"/>
                        </a:srgbClr>
                      </a:solidFill>
                      <a:prstDash val="solid"/>
                      <a:round/>
                      <a:headEnd type="none" w="med" len="med"/>
                      <a:tailEnd type="none" w="med" len="med"/>
                    </a:lnR>
                    <a:lnT w="38100" cap="flat" cmpd="sng" algn="ctr">
                      <a:solidFill>
                        <a:srgbClr val="1F497D">
                          <a:lumMod val="60000"/>
                          <a:lumOff val="40000"/>
                        </a:srgbClr>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13" name="Straight Connector 12">
            <a:extLst>
              <a:ext uri="{FF2B5EF4-FFF2-40B4-BE49-F238E27FC236}">
                <a16:creationId xmlns:a16="http://schemas.microsoft.com/office/drawing/2014/main" id="{CB11B481-1C07-3D43-8637-C94633CA1DEF}"/>
              </a:ext>
            </a:extLst>
          </p:cNvPr>
          <p:cNvCxnSpPr/>
          <p:nvPr/>
        </p:nvCxnSpPr>
        <p:spPr>
          <a:xfrm>
            <a:off x="2072640" y="3210560"/>
            <a:ext cx="308864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D7194A6-1BFF-C44B-8457-B8A2A729332D}"/>
              </a:ext>
            </a:extLst>
          </p:cNvPr>
          <p:cNvCxnSpPr/>
          <p:nvPr/>
        </p:nvCxnSpPr>
        <p:spPr>
          <a:xfrm>
            <a:off x="2062480" y="5232400"/>
            <a:ext cx="3088640" cy="0"/>
          </a:xfrm>
          <a:prstGeom prst="line">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80695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Student Username and Password</a:t>
            </a:r>
          </a:p>
        </p:txBody>
      </p:sp>
      <p:pic>
        <p:nvPicPr>
          <p:cNvPr id="4" name="Content Placeholder 3"/>
          <p:cNvPicPr>
            <a:picLocks noGrp="1" noChangeAspect="1"/>
          </p:cNvPicPr>
          <p:nvPr>
            <p:ph idx="1"/>
          </p:nvPr>
        </p:nvPicPr>
        <p:blipFill>
          <a:blip r:embed="rId3"/>
          <a:stretch>
            <a:fillRect/>
          </a:stretch>
        </p:blipFill>
        <p:spPr>
          <a:xfrm>
            <a:off x="3020818" y="1730773"/>
            <a:ext cx="6636327" cy="1035797"/>
          </a:xfrm>
          <a:prstGeom prst="rect">
            <a:avLst/>
          </a:prstGeom>
        </p:spPr>
      </p:pic>
      <p:pic>
        <p:nvPicPr>
          <p:cNvPr id="5" name="Picture 4"/>
          <p:cNvPicPr>
            <a:picLocks noChangeAspect="1"/>
          </p:cNvPicPr>
          <p:nvPr/>
        </p:nvPicPr>
        <p:blipFill>
          <a:blip r:embed="rId4"/>
          <a:stretch>
            <a:fillRect/>
          </a:stretch>
        </p:blipFill>
        <p:spPr>
          <a:xfrm>
            <a:off x="2919218" y="3136857"/>
            <a:ext cx="7259237" cy="2083670"/>
          </a:xfrm>
          <a:prstGeom prst="rect">
            <a:avLst/>
          </a:prstGeom>
        </p:spPr>
      </p:pic>
      <p:sp>
        <p:nvSpPr>
          <p:cNvPr id="6" name="TextBox 5">
            <a:extLst>
              <a:ext uri="{FF2B5EF4-FFF2-40B4-BE49-F238E27FC236}">
                <a16:creationId xmlns:a16="http://schemas.microsoft.com/office/drawing/2014/main" id="{24327ABA-F1F8-0F49-867E-CC7F084D2F38}"/>
              </a:ext>
            </a:extLst>
          </p:cNvPr>
          <p:cNvSpPr txBox="1"/>
          <p:nvPr/>
        </p:nvSpPr>
        <p:spPr>
          <a:xfrm>
            <a:off x="2175641" y="1245477"/>
            <a:ext cx="1888017" cy="369332"/>
          </a:xfrm>
          <a:prstGeom prst="rect">
            <a:avLst/>
          </a:prstGeom>
          <a:noFill/>
        </p:spPr>
        <p:txBody>
          <a:bodyPr wrap="none" rtlCol="0">
            <a:spAutoFit/>
          </a:bodyPr>
          <a:lstStyle/>
          <a:p>
            <a:r>
              <a:rPr lang="en-US" b="1" i="1" dirty="0"/>
              <a:t>in Educator Portal</a:t>
            </a:r>
          </a:p>
        </p:txBody>
      </p:sp>
    </p:spTree>
    <p:extLst>
      <p:ext uri="{BB962C8B-B14F-4D97-AF65-F5344CB8AC3E}">
        <p14:creationId xmlns:p14="http://schemas.microsoft.com/office/powerpoint/2010/main" val="1617395864"/>
      </p:ext>
    </p:extLst>
  </p:cSld>
  <p:clrMapOvr>
    <a:masterClrMapping/>
  </p:clrMapOvr>
</p:sld>
</file>

<file path=ppt/theme/theme1.xml><?xml version="1.0" encoding="utf-8"?>
<a:theme xmlns:a="http://schemas.openxmlformats.org/drawingml/2006/main" name="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PLATE_DLM_PPT_no pag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PLATE_DLM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F2CE7379297D458A5AD411F3372CCC" ma:contentTypeVersion="15" ma:contentTypeDescription="Create a new document." ma:contentTypeScope="" ma:versionID="af9dd695d4bd43654e7910c924709beb">
  <xsd:schema xmlns:xsd="http://www.w3.org/2001/XMLSchema" xmlns:xs="http://www.w3.org/2001/XMLSchema" xmlns:p="http://schemas.microsoft.com/office/2006/metadata/properties" xmlns:ns1="http://schemas.microsoft.com/sharepoint/v3" xmlns:ns3="4fdacb89-5254-4a1e-a620-8761609a9dc0" xmlns:ns4="c1ac1c4b-2739-4454-9d29-faf2d880da4d" targetNamespace="http://schemas.microsoft.com/office/2006/metadata/properties" ma:root="true" ma:fieldsID="ddb518d1441f08a5574917444ea91f7f" ns1:_="" ns3:_="" ns4:_="">
    <xsd:import namespace="http://schemas.microsoft.com/sharepoint/v3"/>
    <xsd:import namespace="4fdacb89-5254-4a1e-a620-8761609a9dc0"/>
    <xsd:import namespace="c1ac1c4b-2739-4454-9d29-faf2d880da4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dacb89-5254-4a1e-a620-8761609a9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ac1c4b-2739-4454-9d29-faf2d880da4d"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A08B20-A164-47AC-91CD-9CFBF19A3B69}">
  <ds:schemaRefs>
    <ds:schemaRef ds:uri="http://schemas.microsoft.com/sharepoint/v3/contenttype/forms"/>
  </ds:schemaRefs>
</ds:datastoreItem>
</file>

<file path=customXml/itemProps2.xml><?xml version="1.0" encoding="utf-8"?>
<ds:datastoreItem xmlns:ds="http://schemas.openxmlformats.org/officeDocument/2006/customXml" ds:itemID="{7012AD04-9E38-4A3F-8405-AE26752CC747}">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4fdacb89-5254-4a1e-a620-8761609a9dc0"/>
    <ds:schemaRef ds:uri="http://schemas.microsoft.com/office/infopath/2007/PartnerControls"/>
    <ds:schemaRef ds:uri="http://purl.org/dc/terms/"/>
    <ds:schemaRef ds:uri="http://schemas.microsoft.com/sharepoint/v3"/>
    <ds:schemaRef ds:uri="c1ac1c4b-2739-4454-9d29-faf2d880da4d"/>
    <ds:schemaRef ds:uri="http://www.w3.org/XML/1998/namespace"/>
    <ds:schemaRef ds:uri="http://purl.org/dc/dcmitype/"/>
  </ds:schemaRefs>
</ds:datastoreItem>
</file>

<file path=customXml/itemProps3.xml><?xml version="1.0" encoding="utf-8"?>
<ds:datastoreItem xmlns:ds="http://schemas.openxmlformats.org/officeDocument/2006/customXml" ds:itemID="{D80B29C9-97F7-4BD9-AEFA-0D1319DC6F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dacb89-5254-4a1e-a620-8761609a9dc0"/>
    <ds:schemaRef ds:uri="c1ac1c4b-2739-4454-9d29-faf2d880d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5351</TotalTime>
  <Words>12619</Words>
  <Application>Microsoft Office PowerPoint</Application>
  <PresentationFormat>Widescreen</PresentationFormat>
  <Paragraphs>746</Paragraphs>
  <Slides>108</Slides>
  <Notes>108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108</vt:i4>
      </vt:variant>
    </vt:vector>
  </HeadingPairs>
  <TitlesOfParts>
    <vt:vector size="115" baseType="lpstr">
      <vt:lpstr>Arial</vt:lpstr>
      <vt:lpstr>Calibri</vt:lpstr>
      <vt:lpstr>Trebuchet MS</vt:lpstr>
      <vt:lpstr>Wingdings</vt:lpstr>
      <vt:lpstr>TEMPLATE_DLM_PPT</vt:lpstr>
      <vt:lpstr>TEMPLATE_DLM_PPT_no page #</vt:lpstr>
      <vt:lpstr>2_TEMPLATE_DLM_PPT</vt:lpstr>
      <vt:lpstr>OK Alternate Assessment Program (Dynamic Learning Maps® Alternate Assessment)</vt:lpstr>
      <vt:lpstr>Topics Covered</vt:lpstr>
      <vt:lpstr>PowerPoint Presentation</vt:lpstr>
      <vt:lpstr>Tasks in Educator portal</vt:lpstr>
      <vt:lpstr>Verify Student Data and Create Rosters</vt:lpstr>
      <vt:lpstr>Tasks in Educator Portal</vt:lpstr>
      <vt:lpstr>using Instructionally Embedded Assessments</vt:lpstr>
      <vt:lpstr>What Are They?</vt:lpstr>
      <vt:lpstr>What Aren’t They?</vt:lpstr>
      <vt:lpstr>How Are They Like the Spring Assessment?</vt:lpstr>
      <vt:lpstr>How Are They Like the Spring Assessment?</vt:lpstr>
      <vt:lpstr>How Do They Differ From the Spring Assessment? </vt:lpstr>
      <vt:lpstr>How Do They Differ From Released Testlets?</vt:lpstr>
      <vt:lpstr>How Do They Benefit Teachers?</vt:lpstr>
      <vt:lpstr>How Do They Benefit Students?</vt:lpstr>
      <vt:lpstr>Overview of The Process</vt:lpstr>
      <vt:lpstr>Training Videos</vt:lpstr>
      <vt:lpstr>First Steps—Instructionally Embedded Window</vt:lpstr>
      <vt:lpstr>First Contact Survey</vt:lpstr>
      <vt:lpstr>First Contact Survey</vt:lpstr>
      <vt:lpstr>First Contact Survey</vt:lpstr>
      <vt:lpstr>First Contact Survey</vt:lpstr>
      <vt:lpstr>The instruction and assessment planner</vt:lpstr>
      <vt:lpstr>Instruction and Assessment Planner</vt:lpstr>
      <vt:lpstr>PowerPoint Presentation</vt:lpstr>
      <vt:lpstr>PowerPoint Presentation</vt:lpstr>
      <vt:lpstr>Instruction and Assessment Planner</vt:lpstr>
      <vt:lpstr>Using the Process</vt:lpstr>
      <vt:lpstr>Using the Process</vt:lpstr>
      <vt:lpstr>Using the Process</vt:lpstr>
      <vt:lpstr>Using the Process</vt:lpstr>
      <vt:lpstr>Using the Process</vt:lpstr>
      <vt:lpstr>Using the Process</vt:lpstr>
      <vt:lpstr>On-Demand Progress Reports</vt:lpstr>
      <vt:lpstr>On-Demand Progress Reports</vt:lpstr>
      <vt:lpstr>The Teacher Is In The Driver’s Seat!</vt:lpstr>
      <vt:lpstr>Review</vt:lpstr>
      <vt:lpstr>Making choices for instruction and assessment</vt:lpstr>
      <vt:lpstr>PowerPoint Presentation</vt:lpstr>
      <vt:lpstr>Blueprints</vt:lpstr>
      <vt:lpstr>Conceptual Areas for ELA and Mathematics</vt:lpstr>
      <vt:lpstr>Domains, Core Ideas, and Topics for Science</vt:lpstr>
      <vt:lpstr>Currently Tested Essential Elements</vt:lpstr>
      <vt:lpstr>Currently Tested Essential Elements</vt:lpstr>
      <vt:lpstr>ELA Blueprint</vt:lpstr>
      <vt:lpstr>ELA Blueprint</vt:lpstr>
      <vt:lpstr>Currently Assessed Essential Elements</vt:lpstr>
      <vt:lpstr>Currently Assessed Essential Elements</vt:lpstr>
      <vt:lpstr>Mini-Map</vt:lpstr>
      <vt:lpstr>PowerPoint Presentation</vt:lpstr>
      <vt:lpstr>PowerPoint Presentation</vt:lpstr>
      <vt:lpstr>Review</vt:lpstr>
      <vt:lpstr>Strategies for approaching instruction</vt:lpstr>
      <vt:lpstr>PowerPoint Presentation</vt:lpstr>
      <vt:lpstr>How Many Standards and Testlets?</vt:lpstr>
      <vt:lpstr>PowerPoint Presentation</vt:lpstr>
      <vt:lpstr>Suggestion</vt:lpstr>
      <vt:lpstr>PowerPoint Presentation</vt:lpstr>
      <vt:lpstr>Don’t Forget the Mini-Maps!</vt:lpstr>
      <vt:lpstr>Don’t Forget the Mini-Maps!</vt:lpstr>
      <vt:lpstr>Don’t Forget the Mini-Maps!</vt:lpstr>
      <vt:lpstr>Don’t Forget About the Familiar Texts!</vt:lpstr>
      <vt:lpstr>Don’t Forget About the Familiar Texts!</vt:lpstr>
      <vt:lpstr>Don’t Forget About the Familiar Texts!</vt:lpstr>
      <vt:lpstr>Don’t Forget About the Familiar Texts!</vt:lpstr>
      <vt:lpstr>Don’t Forget About the Familiar Texts!</vt:lpstr>
      <vt:lpstr>Don’t Forget About the Familiar Texts!</vt:lpstr>
      <vt:lpstr>Don’t Forget About Familiar Texts!</vt:lpstr>
      <vt:lpstr>Same/Similar Skills Across Grades</vt:lpstr>
      <vt:lpstr>Science</vt:lpstr>
      <vt:lpstr>Cross-Curricular Opportunities</vt:lpstr>
      <vt:lpstr>Don’t Forget About Sample  Instructional Activities for Science</vt:lpstr>
      <vt:lpstr>Don’t Forget About Sample  Instructional Activities for Science</vt:lpstr>
      <vt:lpstr>Don’t Forget About Collections Lists!</vt:lpstr>
      <vt:lpstr>Don’t Forget About Collections Lists!</vt:lpstr>
      <vt:lpstr>Don’t Forget About Professional Development!</vt:lpstr>
      <vt:lpstr>Don’t Forget About Professional Development!</vt:lpstr>
      <vt:lpstr>Don’t Forget About Professional Development!</vt:lpstr>
      <vt:lpstr>What’s the Point of All This?</vt:lpstr>
      <vt:lpstr>Review: Instructional Resources</vt:lpstr>
      <vt:lpstr>Take-Aways</vt:lpstr>
      <vt:lpstr>Apply The Process</vt:lpstr>
      <vt:lpstr>How Do They Differ From the Spring Assessment? </vt:lpstr>
      <vt:lpstr>PowerPoint Presentation</vt:lpstr>
      <vt:lpstr>Testlet demonstrations</vt:lpstr>
      <vt:lpstr>Types of Testlets</vt:lpstr>
      <vt:lpstr>Computer-Delivered Testlets</vt:lpstr>
      <vt:lpstr>Teacher-Administered Testlets</vt:lpstr>
      <vt:lpstr>Writing Testlets</vt:lpstr>
      <vt:lpstr>ELA Testlet Demonstration</vt:lpstr>
      <vt:lpstr>Testlet Information Page (TIP)</vt:lpstr>
      <vt:lpstr>Alternate Text</vt:lpstr>
      <vt:lpstr>Ela.ee.rl.5.9 proximal precursor</vt:lpstr>
      <vt:lpstr>Mathematics Testlet Demonstration</vt:lpstr>
      <vt:lpstr>Testlet Information Page (TIP)</vt:lpstr>
      <vt:lpstr>M.EE.N-CN.2.b INITIAL precursor</vt:lpstr>
      <vt:lpstr>Spring assessment window</vt:lpstr>
      <vt:lpstr>PowerPoint Presentation</vt:lpstr>
      <vt:lpstr>View Student Username and Password</vt:lpstr>
      <vt:lpstr>View Student Username and Password</vt:lpstr>
      <vt:lpstr>View Student Username and Password</vt:lpstr>
      <vt:lpstr>View Student Username and Password</vt:lpstr>
      <vt:lpstr>View Username and Password</vt:lpstr>
      <vt:lpstr>Testlet Information Page (TIP)</vt:lpstr>
      <vt:lpstr>Testing Progress</vt:lpstr>
      <vt:lpstr>Spring Assessment Window</vt:lpstr>
      <vt:lpstr>Final Review: Topics Covered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 Alternate Assessment Program (Dynamic Learning Maps® Alternate Assessment)</dc:title>
  <dc:creator>Cole III, Alson</dc:creator>
  <cp:lastModifiedBy>Abby Johnson</cp:lastModifiedBy>
  <cp:revision>82</cp:revision>
  <dcterms:created xsi:type="dcterms:W3CDTF">2020-08-30T23:20:13Z</dcterms:created>
  <dcterms:modified xsi:type="dcterms:W3CDTF">2020-09-24T18:57:04Z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0x010100E4F2CE7379297D458A5AD411F3372CCC</vt:lpwstr>
  </property>
</Properties>
</file>