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sldIdLst>
    <p:sldId id="272" r:id="rId5"/>
    <p:sldId id="279" r:id="rId6"/>
    <p:sldId id="273" r:id="rId7"/>
    <p:sldId id="274" r:id="rId8"/>
    <p:sldId id="275" r:id="rId9"/>
    <p:sldId id="280" r:id="rId10"/>
    <p:sldId id="281" r:id="rId11"/>
    <p:sldId id="276" r:id="rId12"/>
    <p:sldId id="277" r:id="rId13"/>
    <p:sldId id="282"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64646"/>
    <a:srgbClr val="787878"/>
    <a:srgbClr val="004E9A"/>
    <a:srgbClr val="187BC0"/>
    <a:srgbClr val="A96728"/>
    <a:srgbClr val="DE9027"/>
    <a:srgbClr val="914115"/>
    <a:srgbClr val="D15420"/>
    <a:srgbClr val="326820"/>
    <a:srgbClr val="669B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D1B0F73-F1BC-4F0B-BEED-C46EBCFD5E3D}" v="10" dt="2022-08-30T16:03:19.5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34" autoAdjust="0"/>
    <p:restoredTop sz="81513" autoAdjust="0"/>
  </p:normalViewPr>
  <p:slideViewPr>
    <p:cSldViewPr snapToGrid="0" snapToObjects="1">
      <p:cViewPr varScale="1">
        <p:scale>
          <a:sx n="53" d="100"/>
          <a:sy n="53" d="100"/>
        </p:scale>
        <p:origin x="142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A3698B-7DD6-C74D-BB93-757F14B7B698}" type="datetimeFigureOut">
              <a:rPr lang="en-US" smtClean="0"/>
              <a:t>9/1/2022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1936F9-C00C-D84D-AB08-223138E554E6}" type="slidenum">
              <a:rPr lang="en-US" smtClean="0"/>
              <a:t>‹#›</a:t>
            </a:fld>
            <a:endParaRPr lang="en-US" dirty="0"/>
          </a:p>
        </p:txBody>
      </p:sp>
    </p:spTree>
    <p:extLst>
      <p:ext uri="{BB962C8B-B14F-4D97-AF65-F5344CB8AC3E}">
        <p14:creationId xmlns:p14="http://schemas.microsoft.com/office/powerpoint/2010/main" val="294297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occasion, conflicts arise between Local Education Agencies (LEA) and parents and/or adult students. Several mechanisms are available through the Oklahoma State Department of Education (OSDE) to assist in resolving disputes. The processes are individualized education program (IEP) facilitation, mediation, formal state complaints, due process hearings, facilitated resolution sessions, and expedited due process hearings. This chapter contains information on each of these processes. </a:t>
            </a:r>
          </a:p>
          <a:p>
            <a:endParaRPr lang="en-US" dirty="0"/>
          </a:p>
          <a:p>
            <a:r>
              <a:rPr lang="en-US" dirty="0"/>
              <a:t>The OSDE accepts formal state complaints and requests for due process hearings via fax, mail, and personal delivery. Additionally, requests for IEP facilitation and mediation may be requested through the resolution center. </a:t>
            </a:r>
          </a:p>
        </p:txBody>
      </p:sp>
      <p:sp>
        <p:nvSpPr>
          <p:cNvPr id="4" name="Slide Number Placeholder 3"/>
          <p:cNvSpPr>
            <a:spLocks noGrp="1"/>
          </p:cNvSpPr>
          <p:nvPr>
            <p:ph type="sldNum" sz="quarter" idx="5"/>
          </p:nvPr>
        </p:nvSpPr>
        <p:spPr/>
        <p:txBody>
          <a:bodyPr/>
          <a:lstStyle/>
          <a:p>
            <a:fld id="{511936F9-C00C-D84D-AB08-223138E554E6}" type="slidenum">
              <a:rPr lang="en-US" smtClean="0"/>
              <a:t>2</a:t>
            </a:fld>
            <a:endParaRPr lang="en-US" dirty="0"/>
          </a:p>
        </p:txBody>
      </p:sp>
    </p:spTree>
    <p:extLst>
      <p:ext uri="{BB962C8B-B14F-4D97-AF65-F5344CB8AC3E}">
        <p14:creationId xmlns:p14="http://schemas.microsoft.com/office/powerpoint/2010/main" val="4791416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request for IEP facilitation may be made by the parent and/or adult student or by an LEA representative, such as the director of special education. Requests may be made in writing or by phone to SERC. IEP facilitation is a voluntary process for which a facilitator is appointed to facilitate an IEP team meeting. Both parties must agree to the use of IEP facilitation. The role of the facilitator is to help team members communicate more effectively and efficiently. IEP facilitation supports early dispute resolution, providing assistance to the IEP team before a potential conflict develops into a more serious dispute. The facilitator is an impartial third party, not a member of the IEP team, and has no stake in decisions made by the team. </a:t>
            </a:r>
          </a:p>
        </p:txBody>
      </p:sp>
      <p:sp>
        <p:nvSpPr>
          <p:cNvPr id="4" name="Slide Number Placeholder 3"/>
          <p:cNvSpPr>
            <a:spLocks noGrp="1"/>
          </p:cNvSpPr>
          <p:nvPr>
            <p:ph type="sldNum" sz="quarter" idx="5"/>
          </p:nvPr>
        </p:nvSpPr>
        <p:spPr/>
        <p:txBody>
          <a:bodyPr/>
          <a:lstStyle/>
          <a:p>
            <a:fld id="{511936F9-C00C-D84D-AB08-223138E554E6}" type="slidenum">
              <a:rPr lang="en-US" smtClean="0"/>
              <a:t>3</a:t>
            </a:fld>
            <a:endParaRPr lang="en-US" dirty="0"/>
          </a:p>
        </p:txBody>
      </p:sp>
    </p:spTree>
    <p:extLst>
      <p:ext uri="{BB962C8B-B14F-4D97-AF65-F5344CB8AC3E}">
        <p14:creationId xmlns:p14="http://schemas.microsoft.com/office/powerpoint/2010/main" val="23775430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Mediation is a structured, voluntary process in which an impartial third party (a mediator) assists parents and/or adult students and LEA personnel resolve disputes. Mediation builds positive working relationships, encourages mutual understanding, and helps the parties focus on their common interest—the student. For the parties to enter into mediation, both parties must agree to the use of mediation.</a:t>
            </a:r>
          </a:p>
        </p:txBody>
      </p:sp>
      <p:sp>
        <p:nvSpPr>
          <p:cNvPr id="4" name="Slide Number Placeholder 3"/>
          <p:cNvSpPr>
            <a:spLocks noGrp="1"/>
          </p:cNvSpPr>
          <p:nvPr>
            <p:ph type="sldNum" sz="quarter" idx="5"/>
          </p:nvPr>
        </p:nvSpPr>
        <p:spPr/>
        <p:txBody>
          <a:bodyPr/>
          <a:lstStyle/>
          <a:p>
            <a:fld id="{511936F9-C00C-D84D-AB08-223138E554E6}" type="slidenum">
              <a:rPr lang="en-US" smtClean="0"/>
              <a:t>4</a:t>
            </a:fld>
            <a:endParaRPr lang="en-US" dirty="0"/>
          </a:p>
        </p:txBody>
      </p:sp>
    </p:spTree>
    <p:extLst>
      <p:ext uri="{BB962C8B-B14F-4D97-AF65-F5344CB8AC3E}">
        <p14:creationId xmlns:p14="http://schemas.microsoft.com/office/powerpoint/2010/main" val="31453907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formal state complaint may be filed with the OSDE by any individual or organization who believes the LEA or other education agency has violated a requirement of Individuals with Disabilities Education Act (IDEA). The complaint must allege a violation that occurred not more than one year prior to the date that the complaint is received. The compliant must be in writing and OSDE has a form available that may be used. The OSDE will accept a complaint received by email, mail, fax or hand delivery. </a:t>
            </a:r>
          </a:p>
          <a:p>
            <a:endParaRPr lang="en-US" dirty="0"/>
          </a:p>
        </p:txBody>
      </p:sp>
      <p:sp>
        <p:nvSpPr>
          <p:cNvPr id="4" name="Slide Number Placeholder 3"/>
          <p:cNvSpPr>
            <a:spLocks noGrp="1"/>
          </p:cNvSpPr>
          <p:nvPr>
            <p:ph type="sldNum" sz="quarter" idx="5"/>
          </p:nvPr>
        </p:nvSpPr>
        <p:spPr/>
        <p:txBody>
          <a:bodyPr/>
          <a:lstStyle/>
          <a:p>
            <a:fld id="{511936F9-C00C-D84D-AB08-223138E554E6}" type="slidenum">
              <a:rPr lang="en-US" smtClean="0"/>
              <a:t>5</a:t>
            </a:fld>
            <a:endParaRPr lang="en-US" dirty="0"/>
          </a:p>
        </p:txBody>
      </p:sp>
    </p:spTree>
    <p:extLst>
      <p:ext uri="{BB962C8B-B14F-4D97-AF65-F5344CB8AC3E}">
        <p14:creationId xmlns:p14="http://schemas.microsoft.com/office/powerpoint/2010/main" val="1835096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Upon receipt of a written complaint, the OSDE will do the following: • Determine whether the complaint meets all of the required criteria. The OSDE will notify the complainant if their submission is insufficient. • Notify the LEA that a complaint has been received and the timeline to submit documentation. • Give the complainant the opportunity to provide additional information about the allegations, either orally or in writing. • Investigate and resolve the complaint and issue a Final Report that includes the findings of fact, conclusions, and resolution for each violation within 60 calendar days of receipt of the complaint. This time period may be extended, but only under exceptional circumstances, which must be documented by the OSDE. The report will state: How to remedy any denial of services, which may include the award of compensatory services, or other corrective action as appropriate to the needs of the student; and o The future provision of services for a student with a disability, if such clarification is needed. • Ensure the LEA takes corrective action if it is determined that the LEA was out of compliance. All corrective actions must be completed no later than one year from issuance of the finding of violation. The OSDE may require a timeline for correction at a date earlier than one year.</a:t>
            </a:r>
          </a:p>
          <a:p>
            <a:endParaRPr lang="en-US" dirty="0"/>
          </a:p>
        </p:txBody>
      </p:sp>
      <p:sp>
        <p:nvSpPr>
          <p:cNvPr id="4" name="Slide Number Placeholder 3"/>
          <p:cNvSpPr>
            <a:spLocks noGrp="1"/>
          </p:cNvSpPr>
          <p:nvPr>
            <p:ph type="sldNum" sz="quarter" idx="5"/>
          </p:nvPr>
        </p:nvSpPr>
        <p:spPr/>
        <p:txBody>
          <a:bodyPr/>
          <a:lstStyle/>
          <a:p>
            <a:fld id="{511936F9-C00C-D84D-AB08-223138E554E6}" type="slidenum">
              <a:rPr lang="en-US" smtClean="0"/>
              <a:t>6</a:t>
            </a:fld>
            <a:endParaRPr lang="en-US" dirty="0"/>
          </a:p>
        </p:txBody>
      </p:sp>
    </p:spTree>
    <p:extLst>
      <p:ext uri="{BB962C8B-B14F-4D97-AF65-F5344CB8AC3E}">
        <p14:creationId xmlns:p14="http://schemas.microsoft.com/office/powerpoint/2010/main" val="21613919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report will state: o How to remedy any denial of services, which may include the award of compensatory services, or other corrective action as appropriate to the needs of the student; and o The future provision of services for a student with a disability, if such clarification is needed.</a:t>
            </a:r>
          </a:p>
          <a:p>
            <a:endParaRPr lang="en-US" dirty="0"/>
          </a:p>
          <a:p>
            <a:r>
              <a:rPr lang="en-US" dirty="0"/>
              <a:t>Ensure the LEA takes corrective action if it is determined that the LEA was out of compliance. All corrective actions must be completed no later than one year from issuance of the finding of violation. The OSDE may require a timeline for correction at a date earlier than one year.</a:t>
            </a:r>
          </a:p>
        </p:txBody>
      </p:sp>
      <p:sp>
        <p:nvSpPr>
          <p:cNvPr id="4" name="Slide Number Placeholder 3"/>
          <p:cNvSpPr>
            <a:spLocks noGrp="1"/>
          </p:cNvSpPr>
          <p:nvPr>
            <p:ph type="sldNum" sz="quarter" idx="5"/>
          </p:nvPr>
        </p:nvSpPr>
        <p:spPr/>
        <p:txBody>
          <a:bodyPr/>
          <a:lstStyle/>
          <a:p>
            <a:fld id="{511936F9-C00C-D84D-AB08-223138E554E6}" type="slidenum">
              <a:rPr lang="en-US" smtClean="0"/>
              <a:t>7</a:t>
            </a:fld>
            <a:endParaRPr lang="en-US" dirty="0"/>
          </a:p>
        </p:txBody>
      </p:sp>
    </p:spTree>
    <p:extLst>
      <p:ext uri="{BB962C8B-B14F-4D97-AF65-F5344CB8AC3E}">
        <p14:creationId xmlns:p14="http://schemas.microsoft.com/office/powerpoint/2010/main" val="42120341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request for a due process hearing may be made by a parent, adult student, attorney representing the parent/adult student, or the LEA. A parent and/or adult student or LEA may file a request for hearing with the other party. The request must be mailed, emailed, faxed, or hand-delivered. </a:t>
            </a:r>
          </a:p>
          <a:p>
            <a:endParaRPr lang="en-US" dirty="0"/>
          </a:p>
          <a:p>
            <a:r>
              <a:rPr lang="en-US" dirty="0"/>
              <a:t>When the request is filed, the requesting party must send copies to the Dispute Resolution Director at the OSDE. All applicable timelines for due process hearing and resolution sessions will start when the request has been filed with the other party and the OSDE.</a:t>
            </a:r>
          </a:p>
        </p:txBody>
      </p:sp>
      <p:sp>
        <p:nvSpPr>
          <p:cNvPr id="4" name="Slide Number Placeholder 3"/>
          <p:cNvSpPr>
            <a:spLocks noGrp="1"/>
          </p:cNvSpPr>
          <p:nvPr>
            <p:ph type="sldNum" sz="quarter" idx="5"/>
          </p:nvPr>
        </p:nvSpPr>
        <p:spPr/>
        <p:txBody>
          <a:bodyPr/>
          <a:lstStyle/>
          <a:p>
            <a:fld id="{511936F9-C00C-D84D-AB08-223138E554E6}" type="slidenum">
              <a:rPr lang="en-US" smtClean="0"/>
              <a:t>8</a:t>
            </a:fld>
            <a:endParaRPr lang="en-US" dirty="0"/>
          </a:p>
        </p:txBody>
      </p:sp>
    </p:spTree>
    <p:extLst>
      <p:ext uri="{BB962C8B-B14F-4D97-AF65-F5344CB8AC3E}">
        <p14:creationId xmlns:p14="http://schemas.microsoft.com/office/powerpoint/2010/main" val="1422273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There are 2 types of hearings when a parent, adult student or attorney files a due process: a regular due process hearing and an expedited due process hearing: • A regular due process hearing is an administrative hearing to resolve disputes on any matter related to the identification, evaluation, educational placement, and the provision of a FAPE. </a:t>
            </a:r>
          </a:p>
          <a:p>
            <a:endParaRPr lang="en-US" dirty="0"/>
          </a:p>
          <a:p>
            <a:r>
              <a:rPr lang="en-US" dirty="0"/>
              <a:t> An expedited due process hearing is an administrative hearing to resolve disputes concerning: </a:t>
            </a:r>
          </a:p>
          <a:p>
            <a:r>
              <a:rPr lang="en-US" dirty="0"/>
              <a:t>	o A manifestation determination or an interim education placement during a long-term suspension. </a:t>
            </a:r>
          </a:p>
          <a:p>
            <a:r>
              <a:rPr lang="en-US" dirty="0"/>
              <a:t>	o Removing a student to an Interim Alternative Education Setting (IAES) for 45 school days when there is substantial evidence that maintaining the 	current educational placement is likely to result in injury to the student or others.</a:t>
            </a:r>
          </a:p>
          <a:p>
            <a:endParaRPr lang="en-US" dirty="0"/>
          </a:p>
        </p:txBody>
      </p:sp>
      <p:sp>
        <p:nvSpPr>
          <p:cNvPr id="4" name="Slide Number Placeholder 3"/>
          <p:cNvSpPr>
            <a:spLocks noGrp="1"/>
          </p:cNvSpPr>
          <p:nvPr>
            <p:ph type="sldNum" sz="quarter" idx="5"/>
          </p:nvPr>
        </p:nvSpPr>
        <p:spPr/>
        <p:txBody>
          <a:bodyPr/>
          <a:lstStyle/>
          <a:p>
            <a:fld id="{511936F9-C00C-D84D-AB08-223138E554E6}" type="slidenum">
              <a:rPr lang="en-US" smtClean="0"/>
              <a:t>9</a:t>
            </a:fld>
            <a:endParaRPr lang="en-US" dirty="0"/>
          </a:p>
        </p:txBody>
      </p:sp>
    </p:spTree>
    <p:extLst>
      <p:ext uri="{BB962C8B-B14F-4D97-AF65-F5344CB8AC3E}">
        <p14:creationId xmlns:p14="http://schemas.microsoft.com/office/powerpoint/2010/main" val="19110100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11936F9-C00C-D84D-AB08-223138E554E6}" type="slidenum">
              <a:rPr lang="en-US" smtClean="0"/>
              <a:t>10</a:t>
            </a:fld>
            <a:endParaRPr lang="en-US" dirty="0"/>
          </a:p>
        </p:txBody>
      </p:sp>
    </p:spTree>
    <p:extLst>
      <p:ext uri="{BB962C8B-B14F-4D97-AF65-F5344CB8AC3E}">
        <p14:creationId xmlns:p14="http://schemas.microsoft.com/office/powerpoint/2010/main" val="149145341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8359EE-294F-5142-B179-A780F91CEAEC}"/>
              </a:ext>
            </a:extLst>
          </p:cNvPr>
          <p:cNvSpPr>
            <a:spLocks noGrp="1"/>
          </p:cNvSpPr>
          <p:nvPr>
            <p:ph type="ctrTitle"/>
          </p:nvPr>
        </p:nvSpPr>
        <p:spPr>
          <a:xfrm>
            <a:off x="371061" y="1122363"/>
            <a:ext cx="5615404" cy="2387600"/>
          </a:xfrm>
        </p:spPr>
        <p:txBody>
          <a:bodyPr anchor="b">
            <a:normAutofit/>
          </a:bodyPr>
          <a:lstStyle>
            <a:lvl1pPr algn="l">
              <a:defRPr sz="4800">
                <a:solidFill>
                  <a:schemeClr val="tx1"/>
                </a:solidFill>
              </a:defRPr>
            </a:lvl1pPr>
          </a:lstStyle>
          <a:p>
            <a:r>
              <a:rPr lang="en-US" dirty="0"/>
              <a:t>Click to edit Master title style</a:t>
            </a:r>
          </a:p>
        </p:txBody>
      </p:sp>
      <p:sp>
        <p:nvSpPr>
          <p:cNvPr id="3" name="Subtitle 2">
            <a:extLst>
              <a:ext uri="{FF2B5EF4-FFF2-40B4-BE49-F238E27FC236}">
                <a16:creationId xmlns:a16="http://schemas.microsoft.com/office/drawing/2014/main" id="{C1A0FF55-98F7-B84C-8122-C80CA3CB706D}"/>
              </a:ext>
            </a:extLst>
          </p:cNvPr>
          <p:cNvSpPr>
            <a:spLocks noGrp="1"/>
          </p:cNvSpPr>
          <p:nvPr>
            <p:ph type="subTitle" idx="1"/>
          </p:nvPr>
        </p:nvSpPr>
        <p:spPr>
          <a:xfrm>
            <a:off x="371061" y="3602038"/>
            <a:ext cx="5615404" cy="1030288"/>
          </a:xfrm>
        </p:spPr>
        <p:txBody>
          <a:bodyPr/>
          <a:lstStyle>
            <a:lvl1pPr marL="0" indent="0" algn="l">
              <a:buNone/>
              <a:defRPr sz="2400">
                <a:solidFill>
                  <a:schemeClr val="accent6"/>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descr="A close up of Oklahoma logo">
            <a:extLst>
              <a:ext uri="{FF2B5EF4-FFF2-40B4-BE49-F238E27FC236}">
                <a16:creationId xmlns:a16="http://schemas.microsoft.com/office/drawing/2014/main" id="{6E62C43A-E14D-3743-8E01-DD920738F73F}"/>
              </a:ext>
            </a:extLst>
          </p:cNvPr>
          <p:cNvPicPr>
            <a:picLocks noChangeAspect="1"/>
          </p:cNvPicPr>
          <p:nvPr userDrawn="1"/>
        </p:nvPicPr>
        <p:blipFill rotWithShape="1">
          <a:blip r:embed="rId2"/>
          <a:srcRect t="14013" r="15473"/>
          <a:stretch/>
        </p:blipFill>
        <p:spPr>
          <a:xfrm>
            <a:off x="5986465" y="-1"/>
            <a:ext cx="6205535" cy="6312796"/>
          </a:xfrm>
          <a:prstGeom prst="rect">
            <a:avLst/>
          </a:prstGeom>
        </p:spPr>
      </p:pic>
      <p:pic>
        <p:nvPicPr>
          <p:cNvPr id="9" name="Graphic 8" descr="Oklahoma Education Logo">
            <a:extLst>
              <a:ext uri="{FF2B5EF4-FFF2-40B4-BE49-F238E27FC236}">
                <a16:creationId xmlns:a16="http://schemas.microsoft.com/office/drawing/2014/main" id="{20708623-E9FD-E347-AF22-4E9CEE4F253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71061" y="5335408"/>
            <a:ext cx="3048000" cy="977387"/>
          </a:xfrm>
          <a:prstGeom prst="rect">
            <a:avLst/>
          </a:prstGeom>
        </p:spPr>
      </p:pic>
    </p:spTree>
    <p:extLst>
      <p:ext uri="{BB962C8B-B14F-4D97-AF65-F5344CB8AC3E}">
        <p14:creationId xmlns:p14="http://schemas.microsoft.com/office/powerpoint/2010/main" val="309203957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AAE73-E9A5-6144-8995-5F50699A2C38}"/>
              </a:ext>
            </a:extLst>
          </p:cNvPr>
          <p:cNvSpPr>
            <a:spLocks noGrp="1"/>
          </p:cNvSpPr>
          <p:nvPr>
            <p:ph type="title"/>
          </p:nvPr>
        </p:nvSpPr>
        <p:spPr>
          <a:xfrm>
            <a:off x="294199" y="365125"/>
            <a:ext cx="11603603"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91F1C73F-2FB0-A047-9EC7-4381D77F696E}"/>
              </a:ext>
            </a:extLst>
          </p:cNvPr>
          <p:cNvSpPr>
            <a:spLocks noGrp="1"/>
          </p:cNvSpPr>
          <p:nvPr>
            <p:ph idx="1"/>
          </p:nvPr>
        </p:nvSpPr>
        <p:spPr>
          <a:xfrm>
            <a:off x="294199" y="1825625"/>
            <a:ext cx="11603603" cy="4351338"/>
          </a:xfrm>
        </p:spPr>
        <p:txBody>
          <a:bodyPr/>
          <a:lstStyle>
            <a:lvl1pPr>
              <a:lnSpc>
                <a:spcPct val="100000"/>
              </a:lnSpc>
              <a:spcBef>
                <a:spcPts val="1200"/>
              </a:spcBef>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a:extLst>
              <a:ext uri="{FF2B5EF4-FFF2-40B4-BE49-F238E27FC236}">
                <a16:creationId xmlns:a16="http://schemas.microsoft.com/office/drawing/2014/main" id="{474ACF32-9165-4B72-B309-AD8AA47D10A7}"/>
              </a:ext>
            </a:extLst>
          </p:cNvPr>
          <p:cNvSpPr>
            <a:spLocks noGrp="1"/>
          </p:cNvSpPr>
          <p:nvPr>
            <p:ph type="ftr" sz="quarter" idx="11"/>
          </p:nvPr>
        </p:nvSpPr>
        <p:spPr>
          <a:xfrm>
            <a:off x="513829" y="6363318"/>
            <a:ext cx="5966098" cy="365125"/>
          </a:xfrm>
        </p:spPr>
        <p:txBody>
          <a:bodyPr/>
          <a:lstStyle/>
          <a:p>
            <a:r>
              <a:rPr lang="en-US" dirty="0"/>
              <a:t>Policies and Procedures 2022</a:t>
            </a:r>
          </a:p>
        </p:txBody>
      </p:sp>
      <p:sp>
        <p:nvSpPr>
          <p:cNvPr id="11" name="Slide Number Placeholder 5">
            <a:extLst>
              <a:ext uri="{FF2B5EF4-FFF2-40B4-BE49-F238E27FC236}">
                <a16:creationId xmlns:a16="http://schemas.microsoft.com/office/drawing/2014/main" id="{EAB5E8BA-76CD-4F0F-96BA-FFCD273BFC6C}"/>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2" name="Graphic 11" descr="Oklahoma Education Logo">
            <a:extLst>
              <a:ext uri="{FF2B5EF4-FFF2-40B4-BE49-F238E27FC236}">
                <a16:creationId xmlns:a16="http://schemas.microsoft.com/office/drawing/2014/main" id="{7AFBE82D-605B-43E7-8FCD-D2EF9781950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3" name="Straight Connector 12">
            <a:extLst>
              <a:ext uri="{FF2B5EF4-FFF2-40B4-BE49-F238E27FC236}">
                <a16:creationId xmlns:a16="http://schemas.microsoft.com/office/drawing/2014/main" id="{3A72ED25-FE48-43E6-BA16-3FF915DD87B4}"/>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997672"/>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Oklahoma Logo">
            <a:extLst>
              <a:ext uri="{FF2B5EF4-FFF2-40B4-BE49-F238E27FC236}">
                <a16:creationId xmlns:a16="http://schemas.microsoft.com/office/drawing/2014/main" id="{CEA05FFF-2F84-014B-8BE0-C236ECFB6692}"/>
              </a:ext>
            </a:extLst>
          </p:cNvPr>
          <p:cNvPicPr>
            <a:picLocks noChangeAspect="1"/>
          </p:cNvPicPr>
          <p:nvPr userDrawn="1"/>
        </p:nvPicPr>
        <p:blipFill rotWithShape="1">
          <a:blip r:embed="rId2"/>
          <a:srcRect l="580" t="386" r="-1" b="33489"/>
          <a:stretch/>
        </p:blipFill>
        <p:spPr>
          <a:xfrm>
            <a:off x="0" y="0"/>
            <a:ext cx="12192000" cy="4566051"/>
          </a:xfrm>
          <a:prstGeom prst="rect">
            <a:avLst/>
          </a:prstGeom>
        </p:spPr>
      </p:pic>
      <p:sp>
        <p:nvSpPr>
          <p:cNvPr id="2" name="Title 1">
            <a:extLst>
              <a:ext uri="{FF2B5EF4-FFF2-40B4-BE49-F238E27FC236}">
                <a16:creationId xmlns:a16="http://schemas.microsoft.com/office/drawing/2014/main" id="{5E126BDF-470C-BA49-87CB-7C8359D2AB24}"/>
              </a:ext>
            </a:extLst>
          </p:cNvPr>
          <p:cNvSpPr>
            <a:spLocks noGrp="1"/>
          </p:cNvSpPr>
          <p:nvPr>
            <p:ph type="title"/>
          </p:nvPr>
        </p:nvSpPr>
        <p:spPr>
          <a:xfrm>
            <a:off x="367667" y="1709738"/>
            <a:ext cx="5478566" cy="2739495"/>
          </a:xfrm>
        </p:spPr>
        <p:txBody>
          <a:bodyPr anchor="b">
            <a:normAutofit/>
          </a:bodyPr>
          <a:lstStyle>
            <a:lvl1pPr>
              <a:defRPr sz="4800">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E2C327D-A6C4-CE4D-A980-1C1A927AA779}"/>
              </a:ext>
            </a:extLst>
          </p:cNvPr>
          <p:cNvSpPr>
            <a:spLocks noGrp="1"/>
          </p:cNvSpPr>
          <p:nvPr>
            <p:ph type="body" idx="1"/>
          </p:nvPr>
        </p:nvSpPr>
        <p:spPr>
          <a:xfrm>
            <a:off x="367667" y="4677833"/>
            <a:ext cx="11456666" cy="1411817"/>
          </a:xfrm>
        </p:spPr>
        <p:txBody>
          <a:bodyPr/>
          <a:lstStyle>
            <a:lvl1pPr marL="0" indent="0">
              <a:buNone/>
              <a:defRPr sz="2400">
                <a:solidFill>
                  <a:schemeClr val="accent6"/>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5" name="Footer Placeholder 4">
            <a:extLst>
              <a:ext uri="{FF2B5EF4-FFF2-40B4-BE49-F238E27FC236}">
                <a16:creationId xmlns:a16="http://schemas.microsoft.com/office/drawing/2014/main" id="{F0B694CC-F55E-DB4E-AA6B-2DD94C0EE8A8}"/>
              </a:ext>
            </a:extLst>
          </p:cNvPr>
          <p:cNvSpPr>
            <a:spLocks noGrp="1"/>
          </p:cNvSpPr>
          <p:nvPr>
            <p:ph type="ftr" sz="quarter" idx="11"/>
          </p:nvPr>
        </p:nvSpPr>
        <p:spPr>
          <a:xfrm>
            <a:off x="513829" y="6363318"/>
            <a:ext cx="5966098" cy="365125"/>
          </a:xfrm>
        </p:spPr>
        <p:txBody>
          <a:bodyPr/>
          <a:lstStyle/>
          <a:p>
            <a:r>
              <a:rPr lang="en-US" dirty="0"/>
              <a:t>Policies and Procedures 2022</a:t>
            </a:r>
          </a:p>
        </p:txBody>
      </p:sp>
      <p:sp>
        <p:nvSpPr>
          <p:cNvPr id="6" name="Slide Number Placeholder 5">
            <a:extLst>
              <a:ext uri="{FF2B5EF4-FFF2-40B4-BE49-F238E27FC236}">
                <a16:creationId xmlns:a16="http://schemas.microsoft.com/office/drawing/2014/main" id="{50C9E302-7B52-EF4E-9107-29877E732AC4}"/>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7" name="Graphic 6" descr="Oklahoma Education Logo">
            <a:extLst>
              <a:ext uri="{FF2B5EF4-FFF2-40B4-BE49-F238E27FC236}">
                <a16:creationId xmlns:a16="http://schemas.microsoft.com/office/drawing/2014/main" id="{1E499C7F-02C9-2640-A936-77FC4412B340}"/>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10471868" y="6246549"/>
            <a:ext cx="1502796" cy="481894"/>
          </a:xfrm>
          <a:prstGeom prst="rect">
            <a:avLst/>
          </a:prstGeom>
        </p:spPr>
      </p:pic>
      <p:cxnSp>
        <p:nvCxnSpPr>
          <p:cNvPr id="8" name="Straight Connector 7">
            <a:extLst>
              <a:ext uri="{FF2B5EF4-FFF2-40B4-BE49-F238E27FC236}">
                <a16:creationId xmlns:a16="http://schemas.microsoft.com/office/drawing/2014/main" id="{C0BB45A8-54DE-6949-83FD-DFC1AB478E08}"/>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35021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5EDBF6-B3C0-4448-B3B0-4AED9AE27A08}"/>
              </a:ext>
            </a:extLst>
          </p:cNvPr>
          <p:cNvSpPr>
            <a:spLocks noGrp="1"/>
          </p:cNvSpPr>
          <p:nvPr>
            <p:ph type="title"/>
          </p:nvPr>
        </p:nvSpPr>
        <p:spPr>
          <a:xfrm>
            <a:off x="294199" y="365125"/>
            <a:ext cx="11526741" cy="1325563"/>
          </a:xfr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042A71B8-5394-8D46-9268-DB3868854A00}"/>
              </a:ext>
            </a:extLst>
          </p:cNvPr>
          <p:cNvSpPr>
            <a:spLocks noGrp="1"/>
          </p:cNvSpPr>
          <p:nvPr>
            <p:ph sz="half" idx="1"/>
          </p:nvPr>
        </p:nvSpPr>
        <p:spPr>
          <a:xfrm>
            <a:off x="294199"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48440E6-D004-684C-863D-9F5E002A39E1}"/>
              </a:ext>
            </a:extLst>
          </p:cNvPr>
          <p:cNvSpPr>
            <a:spLocks noGrp="1"/>
          </p:cNvSpPr>
          <p:nvPr>
            <p:ph sz="half" idx="2"/>
          </p:nvPr>
        </p:nvSpPr>
        <p:spPr>
          <a:xfrm>
            <a:off x="6172202" y="1825625"/>
            <a:ext cx="5648739"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Footer Placeholder 4">
            <a:extLst>
              <a:ext uri="{FF2B5EF4-FFF2-40B4-BE49-F238E27FC236}">
                <a16:creationId xmlns:a16="http://schemas.microsoft.com/office/drawing/2014/main" id="{91CC62E5-43FF-4869-81F5-A3EEE1FC4B96}"/>
              </a:ext>
            </a:extLst>
          </p:cNvPr>
          <p:cNvSpPr>
            <a:spLocks noGrp="1"/>
          </p:cNvSpPr>
          <p:nvPr>
            <p:ph type="ftr" sz="quarter" idx="11"/>
          </p:nvPr>
        </p:nvSpPr>
        <p:spPr>
          <a:xfrm>
            <a:off x="513829" y="6363318"/>
            <a:ext cx="5966098" cy="365125"/>
          </a:xfrm>
        </p:spPr>
        <p:txBody>
          <a:bodyPr/>
          <a:lstStyle/>
          <a:p>
            <a:r>
              <a:rPr lang="en-US" dirty="0"/>
              <a:t>Policies and Procedures 2022</a:t>
            </a:r>
          </a:p>
        </p:txBody>
      </p:sp>
      <p:sp>
        <p:nvSpPr>
          <p:cNvPr id="12" name="Slide Number Placeholder 5">
            <a:extLst>
              <a:ext uri="{FF2B5EF4-FFF2-40B4-BE49-F238E27FC236}">
                <a16:creationId xmlns:a16="http://schemas.microsoft.com/office/drawing/2014/main" id="{70221BA5-BC7B-47AF-B0E5-B079C94BEA25}"/>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3" name="Graphic 12" descr="Oklahoma Education Logo">
            <a:extLst>
              <a:ext uri="{FF2B5EF4-FFF2-40B4-BE49-F238E27FC236}">
                <a16:creationId xmlns:a16="http://schemas.microsoft.com/office/drawing/2014/main" id="{05517D33-0635-4607-92A5-4BCFC847FA5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4" name="Straight Connector 13">
            <a:extLst>
              <a:ext uri="{FF2B5EF4-FFF2-40B4-BE49-F238E27FC236}">
                <a16:creationId xmlns:a16="http://schemas.microsoft.com/office/drawing/2014/main" id="{A70DBB6B-C13B-465A-91CC-ED4D153A4BFF}"/>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0289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FE9697-1940-6442-9D76-0F21BB6966CB}"/>
              </a:ext>
            </a:extLst>
          </p:cNvPr>
          <p:cNvSpPr>
            <a:spLocks noGrp="1"/>
          </p:cNvSpPr>
          <p:nvPr>
            <p:ph type="title"/>
          </p:nvPr>
        </p:nvSpPr>
        <p:spPr>
          <a:xfrm>
            <a:off x="294199" y="365125"/>
            <a:ext cx="11526742" cy="132556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84321A28-5F0C-8241-A6C2-115CC37EDF3A}"/>
              </a:ext>
            </a:extLst>
          </p:cNvPr>
          <p:cNvSpPr>
            <a:spLocks noGrp="1"/>
          </p:cNvSpPr>
          <p:nvPr>
            <p:ph type="body" idx="1"/>
          </p:nvPr>
        </p:nvSpPr>
        <p:spPr>
          <a:xfrm>
            <a:off x="294200" y="1703465"/>
            <a:ext cx="564873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5" name="Text Placeholder 4">
            <a:extLst>
              <a:ext uri="{FF2B5EF4-FFF2-40B4-BE49-F238E27FC236}">
                <a16:creationId xmlns:a16="http://schemas.microsoft.com/office/drawing/2014/main" id="{6A645B84-0291-5246-9B48-FBDDD0AAE87D}"/>
              </a:ext>
            </a:extLst>
          </p:cNvPr>
          <p:cNvSpPr>
            <a:spLocks noGrp="1"/>
          </p:cNvSpPr>
          <p:nvPr>
            <p:ph type="body" sz="quarter" idx="3"/>
          </p:nvPr>
        </p:nvSpPr>
        <p:spPr>
          <a:xfrm>
            <a:off x="6172202" y="1703465"/>
            <a:ext cx="5648739"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13" name="Footer Placeholder 4">
            <a:extLst>
              <a:ext uri="{FF2B5EF4-FFF2-40B4-BE49-F238E27FC236}">
                <a16:creationId xmlns:a16="http://schemas.microsoft.com/office/drawing/2014/main" id="{0A5A0CBC-B355-4D7F-A07D-585200416168}"/>
              </a:ext>
            </a:extLst>
          </p:cNvPr>
          <p:cNvSpPr>
            <a:spLocks noGrp="1"/>
          </p:cNvSpPr>
          <p:nvPr>
            <p:ph type="ftr" sz="quarter" idx="11"/>
          </p:nvPr>
        </p:nvSpPr>
        <p:spPr>
          <a:xfrm>
            <a:off x="513829" y="6363318"/>
            <a:ext cx="5966098" cy="365125"/>
          </a:xfrm>
        </p:spPr>
        <p:txBody>
          <a:bodyPr/>
          <a:lstStyle/>
          <a:p>
            <a:r>
              <a:rPr lang="en-US" dirty="0"/>
              <a:t>Policies and Procedures 2022</a:t>
            </a:r>
          </a:p>
        </p:txBody>
      </p:sp>
      <p:sp>
        <p:nvSpPr>
          <p:cNvPr id="14" name="Slide Number Placeholder 5">
            <a:extLst>
              <a:ext uri="{FF2B5EF4-FFF2-40B4-BE49-F238E27FC236}">
                <a16:creationId xmlns:a16="http://schemas.microsoft.com/office/drawing/2014/main" id="{E64CA248-2EA2-41C9-8849-DE36B4060B0E}"/>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5" name="Graphic 14" descr="Oklahoma Education Logo">
            <a:extLst>
              <a:ext uri="{FF2B5EF4-FFF2-40B4-BE49-F238E27FC236}">
                <a16:creationId xmlns:a16="http://schemas.microsoft.com/office/drawing/2014/main" id="{3484C467-A985-4790-93AD-D2A7E4B95F97}"/>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6" name="Straight Connector 15">
            <a:extLst>
              <a:ext uri="{FF2B5EF4-FFF2-40B4-BE49-F238E27FC236}">
                <a16:creationId xmlns:a16="http://schemas.microsoft.com/office/drawing/2014/main" id="{B732DEEC-78F4-4E06-85F2-4B693D8A84FA}"/>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8A0D76EF-4B4A-4E21-ABCC-93E0076A3B0F}"/>
              </a:ext>
            </a:extLst>
          </p:cNvPr>
          <p:cNvSpPr>
            <a:spLocks noGrp="1"/>
          </p:cNvSpPr>
          <p:nvPr>
            <p:ph sz="half" idx="13"/>
          </p:nvPr>
        </p:nvSpPr>
        <p:spPr>
          <a:xfrm>
            <a:off x="294199"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3">
            <a:extLst>
              <a:ext uri="{FF2B5EF4-FFF2-40B4-BE49-F238E27FC236}">
                <a16:creationId xmlns:a16="http://schemas.microsoft.com/office/drawing/2014/main" id="{BF99EAC2-23F7-42BC-8347-879256553DA2}"/>
              </a:ext>
            </a:extLst>
          </p:cNvPr>
          <p:cNvSpPr>
            <a:spLocks noGrp="1"/>
          </p:cNvSpPr>
          <p:nvPr>
            <p:ph sz="half" idx="2"/>
          </p:nvPr>
        </p:nvSpPr>
        <p:spPr>
          <a:xfrm>
            <a:off x="6172202" y="2527377"/>
            <a:ext cx="5648739" cy="364958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70616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BCC9C-B94E-B94A-8771-767CE87AF99C}"/>
              </a:ext>
            </a:extLst>
          </p:cNvPr>
          <p:cNvSpPr>
            <a:spLocks noGrp="1"/>
          </p:cNvSpPr>
          <p:nvPr>
            <p:ph type="title"/>
          </p:nvPr>
        </p:nvSpPr>
        <p:spPr>
          <a:xfrm>
            <a:off x="294198" y="365125"/>
            <a:ext cx="11570700" cy="1325563"/>
          </a:xfrm>
        </p:spPr>
        <p:txBody>
          <a:bodyPr/>
          <a:lstStyle/>
          <a:p>
            <a:r>
              <a:rPr lang="en-US" dirty="0"/>
              <a:t>Click to edit Master title style</a:t>
            </a:r>
          </a:p>
        </p:txBody>
      </p:sp>
      <p:sp>
        <p:nvSpPr>
          <p:cNvPr id="9" name="Footer Placeholder 4">
            <a:extLst>
              <a:ext uri="{FF2B5EF4-FFF2-40B4-BE49-F238E27FC236}">
                <a16:creationId xmlns:a16="http://schemas.microsoft.com/office/drawing/2014/main" id="{D15CA6CD-B9CA-429B-B07F-2541A46611C7}"/>
              </a:ext>
            </a:extLst>
          </p:cNvPr>
          <p:cNvSpPr>
            <a:spLocks noGrp="1"/>
          </p:cNvSpPr>
          <p:nvPr>
            <p:ph type="ftr" sz="quarter" idx="11"/>
          </p:nvPr>
        </p:nvSpPr>
        <p:spPr>
          <a:xfrm>
            <a:off x="513829" y="6363318"/>
            <a:ext cx="5966098" cy="365125"/>
          </a:xfrm>
        </p:spPr>
        <p:txBody>
          <a:bodyPr/>
          <a:lstStyle/>
          <a:p>
            <a:r>
              <a:rPr lang="en-US" dirty="0"/>
              <a:t>Policies and Procedures 2022</a:t>
            </a:r>
          </a:p>
        </p:txBody>
      </p:sp>
      <p:sp>
        <p:nvSpPr>
          <p:cNvPr id="10" name="Slide Number Placeholder 5">
            <a:extLst>
              <a:ext uri="{FF2B5EF4-FFF2-40B4-BE49-F238E27FC236}">
                <a16:creationId xmlns:a16="http://schemas.microsoft.com/office/drawing/2014/main" id="{CBE7D3E4-4F5B-4762-8237-ABFCA6BFEC7B}"/>
              </a:ext>
            </a:extLst>
          </p:cNvPr>
          <p:cNvSpPr>
            <a:spLocks noGrp="1"/>
          </p:cNvSpPr>
          <p:nvPr>
            <p:ph type="sldNum" sz="quarter" idx="12"/>
          </p:nvPr>
        </p:nvSpPr>
        <p:spPr>
          <a:xfrm>
            <a:off x="0" y="6363318"/>
            <a:ext cx="516468" cy="365125"/>
          </a:xfrm>
        </p:spPr>
        <p:txBody>
          <a:bodyPr/>
          <a:lstStyle>
            <a:lvl1pPr algn="r">
              <a:defRPr/>
            </a:lvl1pPr>
          </a:lstStyle>
          <a:p>
            <a:fld id="{D5CA4161-6EC3-4748-B7F3-82EA64CE3DD4}" type="slidenum">
              <a:rPr lang="en-US" smtClean="0"/>
              <a:pPr/>
              <a:t>‹#›</a:t>
            </a:fld>
            <a:endParaRPr lang="en-US" dirty="0"/>
          </a:p>
        </p:txBody>
      </p:sp>
      <p:pic>
        <p:nvPicPr>
          <p:cNvPr id="11" name="Graphic 10" descr="Oklahoma Education Logo">
            <a:extLst>
              <a:ext uri="{FF2B5EF4-FFF2-40B4-BE49-F238E27FC236}">
                <a16:creationId xmlns:a16="http://schemas.microsoft.com/office/drawing/2014/main" id="{BB09BD23-FEF0-4355-8A5C-D7B77BA9365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10471868" y="6246549"/>
            <a:ext cx="1502796" cy="481894"/>
          </a:xfrm>
          <a:prstGeom prst="rect">
            <a:avLst/>
          </a:prstGeom>
        </p:spPr>
      </p:pic>
      <p:cxnSp>
        <p:nvCxnSpPr>
          <p:cNvPr id="12" name="Straight Connector 11">
            <a:extLst>
              <a:ext uri="{FF2B5EF4-FFF2-40B4-BE49-F238E27FC236}">
                <a16:creationId xmlns:a16="http://schemas.microsoft.com/office/drawing/2014/main" id="{A2ACC9EA-191F-467A-BFF3-3AC0F1985D1C}"/>
              </a:ext>
              <a:ext uri="{C183D7F6-B498-43B3-948B-1728B52AA6E4}">
                <adec:decorative xmlns:adec="http://schemas.microsoft.com/office/drawing/2017/decorative" val="1"/>
              </a:ext>
            </a:extLst>
          </p:cNvPr>
          <p:cNvCxnSpPr/>
          <p:nvPr userDrawn="1"/>
        </p:nvCxnSpPr>
        <p:spPr>
          <a:xfrm>
            <a:off x="513829" y="6412530"/>
            <a:ext cx="0" cy="26670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92051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DC2813-3CD3-5449-A15E-A10B42378763}"/>
              </a:ext>
            </a:extLst>
          </p:cNvPr>
          <p:cNvSpPr>
            <a:spLocks noGrp="1"/>
          </p:cNvSpPr>
          <p:nvPr>
            <p:ph type="title"/>
          </p:nvPr>
        </p:nvSpPr>
        <p:spPr>
          <a:xfrm>
            <a:off x="371061" y="365125"/>
            <a:ext cx="10982739"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06C0279-A432-554A-B4BA-32BB7BF5EC41}"/>
              </a:ext>
            </a:extLst>
          </p:cNvPr>
          <p:cNvSpPr>
            <a:spLocks noGrp="1"/>
          </p:cNvSpPr>
          <p:nvPr>
            <p:ph type="body" idx="1"/>
          </p:nvPr>
        </p:nvSpPr>
        <p:spPr>
          <a:xfrm>
            <a:off x="371061" y="1825625"/>
            <a:ext cx="10982739"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0E8A69AA-344F-0A44-ADCB-6C46AF2BC557}"/>
              </a:ext>
            </a:extLst>
          </p:cNvPr>
          <p:cNvSpPr>
            <a:spLocks noGrp="1"/>
          </p:cNvSpPr>
          <p:nvPr>
            <p:ph type="ftr" sz="quarter" idx="3"/>
          </p:nvPr>
        </p:nvSpPr>
        <p:spPr>
          <a:xfrm>
            <a:off x="750896" y="6356350"/>
            <a:ext cx="5966098" cy="365125"/>
          </a:xfrm>
          <a:prstGeom prst="rect">
            <a:avLst/>
          </a:prstGeom>
        </p:spPr>
        <p:txBody>
          <a:bodyPr vert="horz" lIns="91440" tIns="45720" rIns="91440" bIns="45720" rtlCol="0" anchor="ctr"/>
          <a:lstStyle>
            <a:lvl1pPr algn="l">
              <a:defRPr sz="1200">
                <a:solidFill>
                  <a:schemeClr val="accent6"/>
                </a:solidFill>
              </a:defRPr>
            </a:lvl1pPr>
          </a:lstStyle>
          <a:p>
            <a:r>
              <a:rPr lang="en-US" dirty="0"/>
              <a:t>Policies and Procedures 2022</a:t>
            </a:r>
          </a:p>
        </p:txBody>
      </p:sp>
      <p:sp>
        <p:nvSpPr>
          <p:cNvPr id="6" name="Slide Number Placeholder 5">
            <a:extLst>
              <a:ext uri="{FF2B5EF4-FFF2-40B4-BE49-F238E27FC236}">
                <a16:creationId xmlns:a16="http://schemas.microsoft.com/office/drawing/2014/main" id="{6CEFAAAC-834A-4843-BEE0-B1F96C2B5210}"/>
              </a:ext>
            </a:extLst>
          </p:cNvPr>
          <p:cNvSpPr>
            <a:spLocks noGrp="1"/>
          </p:cNvSpPr>
          <p:nvPr>
            <p:ph type="sldNum" sz="quarter" idx="4"/>
          </p:nvPr>
        </p:nvSpPr>
        <p:spPr>
          <a:xfrm>
            <a:off x="129309" y="6356350"/>
            <a:ext cx="621587" cy="365125"/>
          </a:xfrm>
          <a:prstGeom prst="rect">
            <a:avLst/>
          </a:prstGeom>
        </p:spPr>
        <p:txBody>
          <a:bodyPr vert="horz" lIns="91440" tIns="45720" rIns="91440" bIns="45720" rtlCol="0" anchor="ctr"/>
          <a:lstStyle>
            <a:lvl1pPr algn="l">
              <a:defRPr sz="1200">
                <a:solidFill>
                  <a:schemeClr val="accent6"/>
                </a:solidFill>
              </a:defRPr>
            </a:lvl1pPr>
          </a:lstStyle>
          <a:p>
            <a:pPr algn="r"/>
            <a:fld id="{D5CA4161-6EC3-4748-B7F3-82EA64CE3DD4}" type="slidenum">
              <a:rPr lang="en-US" smtClean="0"/>
              <a:pPr algn="r"/>
              <a:t>‹#›</a:t>
            </a:fld>
            <a:endParaRPr lang="en-US" dirty="0"/>
          </a:p>
        </p:txBody>
      </p:sp>
    </p:spTree>
    <p:extLst>
      <p:ext uri="{BB962C8B-B14F-4D97-AF65-F5344CB8AC3E}">
        <p14:creationId xmlns:p14="http://schemas.microsoft.com/office/powerpoint/2010/main" val="2037723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hf hd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buClr>
        <a:buFont typeface="Arial" panose="020B0604020202020204" pitchFamily="34" charset="0"/>
        <a:buChar char="•"/>
        <a:defRPr sz="320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Clr>
          <a:schemeClr val="tx1"/>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4pPr>
      <a:lvl5pPr marL="2057400" indent="-228600" algn="l" defTabSz="914400" rtl="0" eaLnBrk="1" latinLnBrk="0" hangingPunct="1">
        <a:lnSpc>
          <a:spcPct val="90000"/>
        </a:lnSpc>
        <a:spcBef>
          <a:spcPts val="500"/>
        </a:spcBef>
        <a:buClr>
          <a:schemeClr val="tx1"/>
        </a:buClr>
        <a:buFont typeface="Arial" panose="020B0604020202020204" pitchFamily="34" charset="0"/>
        <a:buChar char="•"/>
        <a:defRPr sz="2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Colin.Raley@sde.ok.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okserc.org/" TargetMode="External"/><Relationship Id="rId4" Type="http://schemas.openxmlformats.org/officeDocument/2006/relationships/hyperlink" Target="https://sde.ok.gov/special-education-dispute-resolution"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D314838D-2003-4DA8-BBA7-6D551E4CEB24}"/>
              </a:ext>
            </a:extLst>
          </p:cNvPr>
          <p:cNvSpPr>
            <a:spLocks noGrp="1"/>
          </p:cNvSpPr>
          <p:nvPr>
            <p:ph type="ctrTitle"/>
          </p:nvPr>
        </p:nvSpPr>
        <p:spPr/>
        <p:txBody>
          <a:bodyPr/>
          <a:lstStyle/>
          <a:p>
            <a:r>
              <a:rPr lang="en-US" dirty="0"/>
              <a:t>Chapter 11 Dispute Resolution</a:t>
            </a:r>
          </a:p>
        </p:txBody>
      </p:sp>
      <p:sp>
        <p:nvSpPr>
          <p:cNvPr id="7" name="Subtitle 6">
            <a:extLst>
              <a:ext uri="{FF2B5EF4-FFF2-40B4-BE49-F238E27FC236}">
                <a16:creationId xmlns:a16="http://schemas.microsoft.com/office/drawing/2014/main" id="{05672DB8-8584-4624-A378-78155482D765}"/>
              </a:ext>
            </a:extLst>
          </p:cNvPr>
          <p:cNvSpPr>
            <a:spLocks noGrp="1"/>
          </p:cNvSpPr>
          <p:nvPr>
            <p:ph type="subTitle" idx="1"/>
          </p:nvPr>
        </p:nvSpPr>
        <p:spPr/>
        <p:txBody>
          <a:bodyPr>
            <a:normAutofit fontScale="85000" lnSpcReduction="20000"/>
          </a:bodyPr>
          <a:lstStyle/>
          <a:p>
            <a:r>
              <a:rPr lang="en-US" dirty="0"/>
              <a:t>Oklahoma Special Education </a:t>
            </a:r>
          </a:p>
          <a:p>
            <a:r>
              <a:rPr lang="en-US" dirty="0"/>
              <a:t>Policies and Procedures </a:t>
            </a:r>
          </a:p>
          <a:p>
            <a:r>
              <a:rPr lang="en-US" dirty="0"/>
              <a:t>July 2022</a:t>
            </a:r>
          </a:p>
        </p:txBody>
      </p:sp>
      <p:sp>
        <p:nvSpPr>
          <p:cNvPr id="4" name="Footer Placeholder 3">
            <a:extLst>
              <a:ext uri="{FF2B5EF4-FFF2-40B4-BE49-F238E27FC236}">
                <a16:creationId xmlns:a16="http://schemas.microsoft.com/office/drawing/2014/main" id="{D7B79185-0F28-4FB5-BB41-A2465FBAEFE3}"/>
              </a:ext>
            </a:extLst>
          </p:cNvPr>
          <p:cNvSpPr>
            <a:spLocks noGrp="1"/>
          </p:cNvSpPr>
          <p:nvPr>
            <p:ph type="ftr" sz="quarter" idx="4294967295"/>
          </p:nvPr>
        </p:nvSpPr>
        <p:spPr>
          <a:xfrm>
            <a:off x="288233" y="6362700"/>
            <a:ext cx="5965825" cy="365125"/>
          </a:xfrm>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B3DC9B9C-C5EF-4B03-AB1E-E6FBDB754897}"/>
              </a:ext>
            </a:extLst>
          </p:cNvPr>
          <p:cNvSpPr>
            <a:spLocks noGrp="1"/>
          </p:cNvSpPr>
          <p:nvPr>
            <p:ph type="sldNum" sz="quarter" idx="4294967295"/>
          </p:nvPr>
        </p:nvSpPr>
        <p:spPr>
          <a:xfrm>
            <a:off x="0" y="6362700"/>
            <a:ext cx="515938" cy="365125"/>
          </a:xfrm>
        </p:spPr>
        <p:txBody>
          <a:bodyPr/>
          <a:lstStyle/>
          <a:p>
            <a:fld id="{D5CA4161-6EC3-4748-B7F3-82EA64CE3DD4}" type="slidenum">
              <a:rPr lang="en-US" smtClean="0"/>
              <a:pPr/>
              <a:t>1</a:t>
            </a:fld>
            <a:endParaRPr lang="en-US" dirty="0"/>
          </a:p>
        </p:txBody>
      </p:sp>
    </p:spTree>
    <p:extLst>
      <p:ext uri="{BB962C8B-B14F-4D97-AF65-F5344CB8AC3E}">
        <p14:creationId xmlns:p14="http://schemas.microsoft.com/office/powerpoint/2010/main" val="12906035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A849A4-CAC8-475A-BAEC-E7EBBA809E29}"/>
              </a:ext>
            </a:extLst>
          </p:cNvPr>
          <p:cNvSpPr>
            <a:spLocks noGrp="1"/>
          </p:cNvSpPr>
          <p:nvPr>
            <p:ph type="title"/>
          </p:nvPr>
        </p:nvSpPr>
        <p:spPr/>
        <p:txBody>
          <a:bodyPr/>
          <a:lstStyle/>
          <a:p>
            <a:r>
              <a:rPr lang="en-US" dirty="0"/>
              <a:t>Dispute Resolution Contact &amp; Resources</a:t>
            </a:r>
          </a:p>
        </p:txBody>
      </p:sp>
      <p:sp>
        <p:nvSpPr>
          <p:cNvPr id="3" name="Content Placeholder 2">
            <a:extLst>
              <a:ext uri="{FF2B5EF4-FFF2-40B4-BE49-F238E27FC236}">
                <a16:creationId xmlns:a16="http://schemas.microsoft.com/office/drawing/2014/main" id="{89EB4EF2-336D-48DB-8B6C-24193E0D2DEC}"/>
              </a:ext>
            </a:extLst>
          </p:cNvPr>
          <p:cNvSpPr>
            <a:spLocks noGrp="1"/>
          </p:cNvSpPr>
          <p:nvPr>
            <p:ph idx="1"/>
          </p:nvPr>
        </p:nvSpPr>
        <p:spPr>
          <a:xfrm>
            <a:off x="294199" y="1528996"/>
            <a:ext cx="11603603" cy="5023839"/>
          </a:xfrm>
        </p:spPr>
        <p:txBody>
          <a:bodyPr>
            <a:normAutofit lnSpcReduction="10000"/>
          </a:bodyPr>
          <a:lstStyle/>
          <a:p>
            <a:r>
              <a:rPr lang="en-US" dirty="0"/>
              <a:t>Colin </a:t>
            </a:r>
            <a:r>
              <a:rPr lang="en-US" dirty="0" err="1"/>
              <a:t>Raley</a:t>
            </a:r>
            <a:endParaRPr lang="en-US" dirty="0"/>
          </a:p>
          <a:p>
            <a:pPr marL="0" indent="0">
              <a:buNone/>
            </a:pPr>
            <a:r>
              <a:rPr lang="en-US" dirty="0"/>
              <a:t>Director of Dispute Resolution</a:t>
            </a:r>
          </a:p>
          <a:p>
            <a:pPr marL="0" indent="0">
              <a:buNone/>
            </a:pPr>
            <a:r>
              <a:rPr lang="en-US" dirty="0">
                <a:hlinkClick r:id="rId3"/>
              </a:rPr>
              <a:t>Colin.Raley@sde.ok.gov</a:t>
            </a:r>
            <a:endParaRPr lang="en-US" dirty="0"/>
          </a:p>
          <a:p>
            <a:pPr marL="0" indent="0">
              <a:buNone/>
            </a:pPr>
            <a:r>
              <a:rPr lang="en-US" dirty="0"/>
              <a:t>405-</a:t>
            </a:r>
            <a:r>
              <a:rPr lang="en-US" b="0" i="0" dirty="0">
                <a:solidFill>
                  <a:srgbClr val="333333"/>
                </a:solidFill>
                <a:effectLst/>
                <a:latin typeface="Arial" panose="020B0604020202020204" pitchFamily="34" charset="0"/>
              </a:rPr>
              <a:t>521-3351</a:t>
            </a:r>
            <a:endParaRPr lang="en-US" dirty="0"/>
          </a:p>
          <a:p>
            <a:pPr marL="0" indent="0">
              <a:buNone/>
            </a:pPr>
            <a:endParaRPr lang="en-US" dirty="0"/>
          </a:p>
          <a:p>
            <a:r>
              <a:rPr lang="en-US" dirty="0">
                <a:hlinkClick r:id="rId4"/>
              </a:rPr>
              <a:t>OSDE-SES Dispute Resolution Webpage</a:t>
            </a:r>
            <a:endParaRPr lang="en-US" dirty="0"/>
          </a:p>
          <a:p>
            <a:endParaRPr lang="en-US" dirty="0"/>
          </a:p>
          <a:p>
            <a:r>
              <a:rPr lang="en-US" dirty="0">
                <a:hlinkClick r:id="rId5"/>
              </a:rPr>
              <a:t>Special Education Resolution Center (SERC)</a:t>
            </a:r>
            <a:endParaRPr lang="en-US" dirty="0"/>
          </a:p>
          <a:p>
            <a:endParaRPr lang="en-US" dirty="0"/>
          </a:p>
          <a:p>
            <a:endParaRPr lang="en-US" dirty="0"/>
          </a:p>
        </p:txBody>
      </p:sp>
      <p:sp>
        <p:nvSpPr>
          <p:cNvPr id="4" name="Footer Placeholder 3">
            <a:extLst>
              <a:ext uri="{FF2B5EF4-FFF2-40B4-BE49-F238E27FC236}">
                <a16:creationId xmlns:a16="http://schemas.microsoft.com/office/drawing/2014/main" id="{8D4D4252-C7DF-4C5C-9087-4A5A4EB43488}"/>
              </a:ext>
            </a:extLst>
          </p:cNvPr>
          <p:cNvSpPr>
            <a:spLocks noGrp="1"/>
          </p:cNvSpPr>
          <p:nvPr>
            <p:ph type="ftr" sz="quarter" idx="11"/>
          </p:nvPr>
        </p:nvSpPr>
        <p:spPr/>
        <p:txBody>
          <a:bodyPr/>
          <a:lstStyle/>
          <a:p>
            <a:r>
              <a:rPr lang="en-US"/>
              <a:t>Policies and Procedures 2022</a:t>
            </a:r>
            <a:endParaRPr lang="en-US" dirty="0"/>
          </a:p>
        </p:txBody>
      </p:sp>
      <p:sp>
        <p:nvSpPr>
          <p:cNvPr id="5" name="Slide Number Placeholder 4">
            <a:extLst>
              <a:ext uri="{FF2B5EF4-FFF2-40B4-BE49-F238E27FC236}">
                <a16:creationId xmlns:a16="http://schemas.microsoft.com/office/drawing/2014/main" id="{A5E364A4-0FAF-40FC-B2BC-0528A19518E0}"/>
              </a:ext>
            </a:extLst>
          </p:cNvPr>
          <p:cNvSpPr>
            <a:spLocks noGrp="1"/>
          </p:cNvSpPr>
          <p:nvPr>
            <p:ph type="sldNum" sz="quarter" idx="12"/>
          </p:nvPr>
        </p:nvSpPr>
        <p:spPr/>
        <p:txBody>
          <a:bodyPr/>
          <a:lstStyle/>
          <a:p>
            <a:fld id="{D5CA4161-6EC3-4748-B7F3-82EA64CE3DD4}" type="slidenum">
              <a:rPr lang="en-US" smtClean="0"/>
              <a:pPr/>
              <a:t>10</a:t>
            </a:fld>
            <a:endParaRPr lang="en-US" dirty="0"/>
          </a:p>
        </p:txBody>
      </p:sp>
    </p:spTree>
    <p:extLst>
      <p:ext uri="{BB962C8B-B14F-4D97-AF65-F5344CB8AC3E}">
        <p14:creationId xmlns:p14="http://schemas.microsoft.com/office/powerpoint/2010/main" val="285899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5AEC1-CC75-4627-B8D1-DC6206528584}"/>
              </a:ext>
            </a:extLst>
          </p:cNvPr>
          <p:cNvSpPr>
            <a:spLocks noGrp="1"/>
          </p:cNvSpPr>
          <p:nvPr>
            <p:ph type="title"/>
          </p:nvPr>
        </p:nvSpPr>
        <p:spPr>
          <a:xfrm>
            <a:off x="294199" y="-227997"/>
            <a:ext cx="11603603" cy="1325563"/>
          </a:xfrm>
        </p:spPr>
        <p:txBody>
          <a:bodyPr/>
          <a:lstStyle/>
          <a:p>
            <a:r>
              <a:rPr lang="en-US"/>
              <a:t>Dispute Resolution </a:t>
            </a:r>
            <a:endParaRPr lang="en-US" dirty="0"/>
          </a:p>
        </p:txBody>
      </p:sp>
      <p:pic>
        <p:nvPicPr>
          <p:cNvPr id="7" name="Content Placeholder 6" descr="Disagreements sometimes arise between LEA and parents and/or adult students. Options to assist in resolving disputes include: mediation, due process, and IDEA complaint.">
            <a:extLst>
              <a:ext uri="{FF2B5EF4-FFF2-40B4-BE49-F238E27FC236}">
                <a16:creationId xmlns:a16="http://schemas.microsoft.com/office/drawing/2014/main" id="{9AE379B5-3FE5-487D-923C-A2C3A832C243}"/>
              </a:ext>
            </a:extLst>
          </p:cNvPr>
          <p:cNvPicPr>
            <a:picLocks noGrp="1" noChangeAspect="1"/>
          </p:cNvPicPr>
          <p:nvPr>
            <p:ph idx="1"/>
          </p:nvPr>
        </p:nvPicPr>
        <p:blipFill>
          <a:blip r:embed="rId3"/>
          <a:stretch>
            <a:fillRect/>
          </a:stretch>
        </p:blipFill>
        <p:spPr>
          <a:xfrm>
            <a:off x="1098646" y="1309816"/>
            <a:ext cx="10231856" cy="4522573"/>
          </a:xfrm>
        </p:spPr>
      </p:pic>
      <p:sp>
        <p:nvSpPr>
          <p:cNvPr id="4" name="Footer Placeholder 3">
            <a:extLst>
              <a:ext uri="{FF2B5EF4-FFF2-40B4-BE49-F238E27FC236}">
                <a16:creationId xmlns:a16="http://schemas.microsoft.com/office/drawing/2014/main" id="{61AFF879-2E2D-41F1-8851-06A194DE6A7F}"/>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6C2EB860-0848-4C8F-9ABC-50267989B961}"/>
              </a:ext>
            </a:extLst>
          </p:cNvPr>
          <p:cNvSpPr>
            <a:spLocks noGrp="1"/>
          </p:cNvSpPr>
          <p:nvPr>
            <p:ph type="sldNum" sz="quarter" idx="12"/>
          </p:nvPr>
        </p:nvSpPr>
        <p:spPr/>
        <p:txBody>
          <a:bodyPr/>
          <a:lstStyle/>
          <a:p>
            <a:fld id="{D5CA4161-6EC3-4748-B7F3-82EA64CE3DD4}" type="slidenum">
              <a:rPr lang="en-US" smtClean="0"/>
              <a:pPr/>
              <a:t>2</a:t>
            </a:fld>
            <a:endParaRPr lang="en-US" dirty="0"/>
          </a:p>
        </p:txBody>
      </p:sp>
    </p:spTree>
    <p:extLst>
      <p:ext uri="{BB962C8B-B14F-4D97-AF65-F5344CB8AC3E}">
        <p14:creationId xmlns:p14="http://schemas.microsoft.com/office/powerpoint/2010/main" val="3589965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D2462-8467-43D1-9AE7-7EA742A50C70}"/>
              </a:ext>
            </a:extLst>
          </p:cNvPr>
          <p:cNvSpPr>
            <a:spLocks noGrp="1"/>
          </p:cNvSpPr>
          <p:nvPr>
            <p:ph type="title"/>
          </p:nvPr>
        </p:nvSpPr>
        <p:spPr/>
        <p:txBody>
          <a:bodyPr/>
          <a:lstStyle/>
          <a:p>
            <a:r>
              <a:rPr lang="en-US" dirty="0"/>
              <a:t>IEP Facilitation</a:t>
            </a:r>
          </a:p>
        </p:txBody>
      </p:sp>
      <p:sp>
        <p:nvSpPr>
          <p:cNvPr id="3" name="Content Placeholder 2">
            <a:extLst>
              <a:ext uri="{FF2B5EF4-FFF2-40B4-BE49-F238E27FC236}">
                <a16:creationId xmlns:a16="http://schemas.microsoft.com/office/drawing/2014/main" id="{D2D35379-3348-4ED3-80DF-89B617F2BB29}"/>
              </a:ext>
            </a:extLst>
          </p:cNvPr>
          <p:cNvSpPr>
            <a:spLocks noGrp="1"/>
          </p:cNvSpPr>
          <p:nvPr>
            <p:ph idx="1"/>
          </p:nvPr>
        </p:nvSpPr>
        <p:spPr/>
        <p:txBody>
          <a:bodyPr/>
          <a:lstStyle/>
          <a:p>
            <a:r>
              <a:rPr lang="en-US" dirty="0"/>
              <a:t>Voluntary for parents and school personnel</a:t>
            </a:r>
          </a:p>
          <a:p>
            <a:r>
              <a:rPr lang="en-US" dirty="0"/>
              <a:t>Offered when disputes arise</a:t>
            </a:r>
          </a:p>
          <a:p>
            <a:r>
              <a:rPr lang="en-US" dirty="0"/>
              <a:t>Confidential, thus encouraging all participants to speak freely</a:t>
            </a:r>
          </a:p>
          <a:p>
            <a:r>
              <a:rPr lang="en-US" dirty="0"/>
              <a:t> A No-Cost Service to parents and LEAs</a:t>
            </a:r>
          </a:p>
          <a:p>
            <a:r>
              <a:rPr lang="en-US" dirty="0"/>
              <a:t>An Alternative that does not delay the status of a due process hearing or formal complaint</a:t>
            </a:r>
          </a:p>
        </p:txBody>
      </p:sp>
      <p:sp>
        <p:nvSpPr>
          <p:cNvPr id="4" name="Footer Placeholder 3">
            <a:extLst>
              <a:ext uri="{FF2B5EF4-FFF2-40B4-BE49-F238E27FC236}">
                <a16:creationId xmlns:a16="http://schemas.microsoft.com/office/drawing/2014/main" id="{9B503CE8-9418-4029-ABC8-B0505D02C45C}"/>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78667F0B-E1AC-484A-B699-A50B7C0C1616}"/>
              </a:ext>
            </a:extLst>
          </p:cNvPr>
          <p:cNvSpPr>
            <a:spLocks noGrp="1"/>
          </p:cNvSpPr>
          <p:nvPr>
            <p:ph type="sldNum" sz="quarter" idx="12"/>
          </p:nvPr>
        </p:nvSpPr>
        <p:spPr/>
        <p:txBody>
          <a:bodyPr/>
          <a:lstStyle/>
          <a:p>
            <a:fld id="{D5CA4161-6EC3-4748-B7F3-82EA64CE3DD4}" type="slidenum">
              <a:rPr lang="en-US" smtClean="0"/>
              <a:pPr/>
              <a:t>3</a:t>
            </a:fld>
            <a:endParaRPr lang="en-US" dirty="0"/>
          </a:p>
        </p:txBody>
      </p:sp>
    </p:spTree>
    <p:extLst>
      <p:ext uri="{BB962C8B-B14F-4D97-AF65-F5344CB8AC3E}">
        <p14:creationId xmlns:p14="http://schemas.microsoft.com/office/powerpoint/2010/main" val="2718005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70D42-62A4-44F8-8647-6339C9F7AF40}"/>
              </a:ext>
            </a:extLst>
          </p:cNvPr>
          <p:cNvSpPr>
            <a:spLocks noGrp="1"/>
          </p:cNvSpPr>
          <p:nvPr>
            <p:ph type="title"/>
          </p:nvPr>
        </p:nvSpPr>
        <p:spPr/>
        <p:txBody>
          <a:bodyPr/>
          <a:lstStyle/>
          <a:p>
            <a:r>
              <a:rPr lang="en-US" dirty="0"/>
              <a:t>Mediation</a:t>
            </a:r>
          </a:p>
        </p:txBody>
      </p:sp>
      <p:sp>
        <p:nvSpPr>
          <p:cNvPr id="3" name="Content Placeholder 2">
            <a:extLst>
              <a:ext uri="{FF2B5EF4-FFF2-40B4-BE49-F238E27FC236}">
                <a16:creationId xmlns:a16="http://schemas.microsoft.com/office/drawing/2014/main" id="{E9D21CA4-42D9-405A-BC59-BA13E72C983C}"/>
              </a:ext>
            </a:extLst>
          </p:cNvPr>
          <p:cNvSpPr>
            <a:spLocks noGrp="1"/>
          </p:cNvSpPr>
          <p:nvPr>
            <p:ph idx="1"/>
          </p:nvPr>
        </p:nvSpPr>
        <p:spPr/>
        <p:txBody>
          <a:bodyPr/>
          <a:lstStyle/>
          <a:p>
            <a:r>
              <a:rPr lang="en-US" dirty="0"/>
              <a:t>Voluntary for parents and school personnel</a:t>
            </a:r>
          </a:p>
          <a:p>
            <a:r>
              <a:rPr lang="en-US" dirty="0"/>
              <a:t>Offered when disputes arise, including, but not limited to, formal complaints and due process hearing requests Confidential, thus encouraging all participants to speak freely</a:t>
            </a:r>
          </a:p>
          <a:p>
            <a:r>
              <a:rPr lang="en-US" dirty="0"/>
              <a:t>A No-Cost Service to parents and LEAs</a:t>
            </a:r>
          </a:p>
          <a:p>
            <a:r>
              <a:rPr lang="en-US" dirty="0"/>
              <a:t>An Alternative that does not delay the status of a due process hearing or formal complaint</a:t>
            </a:r>
          </a:p>
        </p:txBody>
      </p:sp>
      <p:sp>
        <p:nvSpPr>
          <p:cNvPr id="4" name="Footer Placeholder 3">
            <a:extLst>
              <a:ext uri="{FF2B5EF4-FFF2-40B4-BE49-F238E27FC236}">
                <a16:creationId xmlns:a16="http://schemas.microsoft.com/office/drawing/2014/main" id="{5F3FE518-D72F-4113-9897-CAEE5571CE94}"/>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5A06EB42-A029-4E72-A663-4AF80CDE5AF9}"/>
              </a:ext>
            </a:extLst>
          </p:cNvPr>
          <p:cNvSpPr>
            <a:spLocks noGrp="1"/>
          </p:cNvSpPr>
          <p:nvPr>
            <p:ph type="sldNum" sz="quarter" idx="12"/>
          </p:nvPr>
        </p:nvSpPr>
        <p:spPr/>
        <p:txBody>
          <a:bodyPr/>
          <a:lstStyle/>
          <a:p>
            <a:fld id="{D5CA4161-6EC3-4748-B7F3-82EA64CE3DD4}" type="slidenum">
              <a:rPr lang="en-US" smtClean="0"/>
              <a:pPr/>
              <a:t>4</a:t>
            </a:fld>
            <a:endParaRPr lang="en-US" dirty="0"/>
          </a:p>
        </p:txBody>
      </p:sp>
    </p:spTree>
    <p:extLst>
      <p:ext uri="{BB962C8B-B14F-4D97-AF65-F5344CB8AC3E}">
        <p14:creationId xmlns:p14="http://schemas.microsoft.com/office/powerpoint/2010/main" val="110246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BBD29-3ADB-4210-9169-62A086534833}"/>
              </a:ext>
            </a:extLst>
          </p:cNvPr>
          <p:cNvSpPr>
            <a:spLocks noGrp="1"/>
          </p:cNvSpPr>
          <p:nvPr>
            <p:ph type="title"/>
          </p:nvPr>
        </p:nvSpPr>
        <p:spPr/>
        <p:txBody>
          <a:bodyPr/>
          <a:lstStyle/>
          <a:p>
            <a:r>
              <a:rPr lang="en-US" dirty="0"/>
              <a:t>Formal State Complaint</a:t>
            </a:r>
          </a:p>
        </p:txBody>
      </p:sp>
      <p:sp>
        <p:nvSpPr>
          <p:cNvPr id="3" name="Content Placeholder 2">
            <a:extLst>
              <a:ext uri="{FF2B5EF4-FFF2-40B4-BE49-F238E27FC236}">
                <a16:creationId xmlns:a16="http://schemas.microsoft.com/office/drawing/2014/main" id="{17445E5F-5DBC-4825-8528-5D2DAEE359E7}"/>
              </a:ext>
            </a:extLst>
          </p:cNvPr>
          <p:cNvSpPr>
            <a:spLocks noGrp="1"/>
          </p:cNvSpPr>
          <p:nvPr>
            <p:ph idx="1"/>
          </p:nvPr>
        </p:nvSpPr>
        <p:spPr/>
        <p:txBody>
          <a:bodyPr>
            <a:normAutofit/>
          </a:bodyPr>
          <a:lstStyle/>
          <a:p>
            <a:r>
              <a:rPr lang="en-US" dirty="0"/>
              <a:t>A formal state complaint may be filed with the OSDE by any individual or organization who believes the LEA or other education agency has violated a requirement of the Individuals with Disabilities Education Act (IDEA). </a:t>
            </a:r>
          </a:p>
          <a:p>
            <a:r>
              <a:rPr lang="en-US" dirty="0"/>
              <a:t>The alleged violation occurred not more than one year prior to the date that the complaint is received.</a:t>
            </a:r>
          </a:p>
          <a:p>
            <a:r>
              <a:rPr lang="en-US" dirty="0"/>
              <a:t>The complaint must be in writing and include the required information.</a:t>
            </a:r>
          </a:p>
        </p:txBody>
      </p:sp>
      <p:sp>
        <p:nvSpPr>
          <p:cNvPr id="4" name="Footer Placeholder 3">
            <a:extLst>
              <a:ext uri="{FF2B5EF4-FFF2-40B4-BE49-F238E27FC236}">
                <a16:creationId xmlns:a16="http://schemas.microsoft.com/office/drawing/2014/main" id="{118AECF1-7998-47D8-BACB-4F3D97618D9E}"/>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8E9B66CD-3903-443C-8214-29EEA295B2E4}"/>
              </a:ext>
            </a:extLst>
          </p:cNvPr>
          <p:cNvSpPr>
            <a:spLocks noGrp="1"/>
          </p:cNvSpPr>
          <p:nvPr>
            <p:ph type="sldNum" sz="quarter" idx="12"/>
          </p:nvPr>
        </p:nvSpPr>
        <p:spPr/>
        <p:txBody>
          <a:bodyPr/>
          <a:lstStyle/>
          <a:p>
            <a:fld id="{D5CA4161-6EC3-4748-B7F3-82EA64CE3DD4}" type="slidenum">
              <a:rPr lang="en-US" smtClean="0"/>
              <a:pPr/>
              <a:t>5</a:t>
            </a:fld>
            <a:endParaRPr lang="en-US" dirty="0"/>
          </a:p>
        </p:txBody>
      </p:sp>
    </p:spTree>
    <p:extLst>
      <p:ext uri="{BB962C8B-B14F-4D97-AF65-F5344CB8AC3E}">
        <p14:creationId xmlns:p14="http://schemas.microsoft.com/office/powerpoint/2010/main" val="3771250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C7C06-7959-424B-B076-A33A1B437068}"/>
              </a:ext>
            </a:extLst>
          </p:cNvPr>
          <p:cNvSpPr>
            <a:spLocks noGrp="1"/>
          </p:cNvSpPr>
          <p:nvPr>
            <p:ph type="title"/>
          </p:nvPr>
        </p:nvSpPr>
        <p:spPr/>
        <p:txBody>
          <a:bodyPr/>
          <a:lstStyle/>
          <a:p>
            <a:r>
              <a:rPr lang="en-US" dirty="0"/>
              <a:t>OSDE Complaint Procedures</a:t>
            </a:r>
          </a:p>
        </p:txBody>
      </p:sp>
      <p:sp>
        <p:nvSpPr>
          <p:cNvPr id="3" name="Content Placeholder 2">
            <a:extLst>
              <a:ext uri="{FF2B5EF4-FFF2-40B4-BE49-F238E27FC236}">
                <a16:creationId xmlns:a16="http://schemas.microsoft.com/office/drawing/2014/main" id="{7C569633-0136-489B-8989-DE5E3D8BC83C}"/>
              </a:ext>
            </a:extLst>
          </p:cNvPr>
          <p:cNvSpPr>
            <a:spLocks noGrp="1"/>
          </p:cNvSpPr>
          <p:nvPr>
            <p:ph idx="1"/>
          </p:nvPr>
        </p:nvSpPr>
        <p:spPr>
          <a:xfrm>
            <a:off x="294199" y="1490597"/>
            <a:ext cx="11603603" cy="5237846"/>
          </a:xfrm>
        </p:spPr>
        <p:txBody>
          <a:bodyPr>
            <a:normAutofit/>
          </a:bodyPr>
          <a:lstStyle/>
          <a:p>
            <a:r>
              <a:rPr lang="en-US" dirty="0"/>
              <a:t>Determine whether the complaint meets the required criteria.</a:t>
            </a:r>
          </a:p>
          <a:p>
            <a:r>
              <a:rPr lang="en-US" dirty="0"/>
              <a:t>Notify the complainant if their submission is insufficient.</a:t>
            </a:r>
          </a:p>
          <a:p>
            <a:r>
              <a:rPr lang="en-US" dirty="0"/>
              <a:t>Notify the LEA that a complaint has been received and the timeline to submit documentation. </a:t>
            </a:r>
          </a:p>
          <a:p>
            <a:r>
              <a:rPr lang="en-US" dirty="0"/>
              <a:t>Give the complainant the opportunity to provide additional information about the allegations, either orally or in writing. </a:t>
            </a:r>
          </a:p>
          <a:p>
            <a:r>
              <a:rPr lang="en-US" dirty="0"/>
              <a:t>Investigate and resolve the complaint and issue a Final Report within 60 calendar days of receipt of the complaint.</a:t>
            </a:r>
          </a:p>
        </p:txBody>
      </p:sp>
      <p:sp>
        <p:nvSpPr>
          <p:cNvPr id="4" name="Footer Placeholder 3">
            <a:extLst>
              <a:ext uri="{FF2B5EF4-FFF2-40B4-BE49-F238E27FC236}">
                <a16:creationId xmlns:a16="http://schemas.microsoft.com/office/drawing/2014/main" id="{740B3C2C-C30D-4F4D-9F5C-779E81EB074E}"/>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D3792F6F-790E-42EA-868F-61A2208C99BC}"/>
              </a:ext>
            </a:extLst>
          </p:cNvPr>
          <p:cNvSpPr>
            <a:spLocks noGrp="1"/>
          </p:cNvSpPr>
          <p:nvPr>
            <p:ph type="sldNum" sz="quarter" idx="12"/>
          </p:nvPr>
        </p:nvSpPr>
        <p:spPr/>
        <p:txBody>
          <a:bodyPr/>
          <a:lstStyle/>
          <a:p>
            <a:fld id="{D5CA4161-6EC3-4748-B7F3-82EA64CE3DD4}" type="slidenum">
              <a:rPr lang="en-US" smtClean="0"/>
              <a:pPr/>
              <a:t>6</a:t>
            </a:fld>
            <a:endParaRPr lang="en-US" dirty="0"/>
          </a:p>
        </p:txBody>
      </p:sp>
    </p:spTree>
    <p:extLst>
      <p:ext uri="{BB962C8B-B14F-4D97-AF65-F5344CB8AC3E}">
        <p14:creationId xmlns:p14="http://schemas.microsoft.com/office/powerpoint/2010/main" val="501598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41BAC-85BA-4158-912B-D432F2596A92}"/>
              </a:ext>
            </a:extLst>
          </p:cNvPr>
          <p:cNvSpPr>
            <a:spLocks noGrp="1"/>
          </p:cNvSpPr>
          <p:nvPr>
            <p:ph type="title"/>
          </p:nvPr>
        </p:nvSpPr>
        <p:spPr>
          <a:xfrm>
            <a:off x="294199" y="103873"/>
            <a:ext cx="11603603" cy="1325563"/>
          </a:xfrm>
        </p:spPr>
        <p:txBody>
          <a:bodyPr/>
          <a:lstStyle/>
          <a:p>
            <a:r>
              <a:rPr lang="en-US" dirty="0"/>
              <a:t>OSDE Complaint Procedures - 2</a:t>
            </a:r>
          </a:p>
        </p:txBody>
      </p:sp>
      <p:sp>
        <p:nvSpPr>
          <p:cNvPr id="3" name="Content Placeholder 2">
            <a:extLst>
              <a:ext uri="{FF2B5EF4-FFF2-40B4-BE49-F238E27FC236}">
                <a16:creationId xmlns:a16="http://schemas.microsoft.com/office/drawing/2014/main" id="{7F75D4C9-2C57-45E6-A74C-AF0598D01CDD}"/>
              </a:ext>
            </a:extLst>
          </p:cNvPr>
          <p:cNvSpPr>
            <a:spLocks noGrp="1"/>
          </p:cNvSpPr>
          <p:nvPr>
            <p:ph idx="1"/>
          </p:nvPr>
        </p:nvSpPr>
        <p:spPr>
          <a:xfrm>
            <a:off x="294199" y="1103090"/>
            <a:ext cx="11603603" cy="5522685"/>
          </a:xfrm>
        </p:spPr>
        <p:txBody>
          <a:bodyPr>
            <a:normAutofit/>
          </a:bodyPr>
          <a:lstStyle/>
          <a:p>
            <a:r>
              <a:rPr lang="en-US" dirty="0"/>
              <a:t>The report will state: </a:t>
            </a:r>
          </a:p>
          <a:p>
            <a:pPr lvl="1"/>
            <a:r>
              <a:rPr lang="en-US" dirty="0"/>
              <a:t>How to remedy any denial of services, which may include the award of compensatory services, or other corrective action as appropriate to the needs of the student</a:t>
            </a:r>
          </a:p>
          <a:p>
            <a:pPr lvl="1"/>
            <a:r>
              <a:rPr lang="en-US" dirty="0"/>
              <a:t>The future provision of services for a student with a disability, if such clarification is needed.</a:t>
            </a:r>
          </a:p>
          <a:p>
            <a:r>
              <a:rPr lang="en-US" dirty="0"/>
              <a:t>OSDE must ensure the LEA takes corrective action (if applicable).</a:t>
            </a:r>
          </a:p>
          <a:p>
            <a:pPr lvl="1"/>
            <a:r>
              <a:rPr lang="en-US" dirty="0"/>
              <a:t>All corrective actions must be completed no later than one year from the issuance of the finding of violation. </a:t>
            </a:r>
          </a:p>
          <a:p>
            <a:pPr lvl="1"/>
            <a:r>
              <a:rPr lang="en-US" dirty="0"/>
              <a:t>The OSDE may require a timeline for correction at a date earlier than one year.</a:t>
            </a:r>
          </a:p>
          <a:p>
            <a:endParaRPr lang="en-US" dirty="0"/>
          </a:p>
        </p:txBody>
      </p:sp>
      <p:sp>
        <p:nvSpPr>
          <p:cNvPr id="4" name="Footer Placeholder 3">
            <a:extLst>
              <a:ext uri="{FF2B5EF4-FFF2-40B4-BE49-F238E27FC236}">
                <a16:creationId xmlns:a16="http://schemas.microsoft.com/office/drawing/2014/main" id="{787E709B-C275-450C-A0BD-63F39554EAC1}"/>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862BFA51-5820-4CE1-9CF8-B242503A8535}"/>
              </a:ext>
            </a:extLst>
          </p:cNvPr>
          <p:cNvSpPr>
            <a:spLocks noGrp="1"/>
          </p:cNvSpPr>
          <p:nvPr>
            <p:ph type="sldNum" sz="quarter" idx="12"/>
          </p:nvPr>
        </p:nvSpPr>
        <p:spPr/>
        <p:txBody>
          <a:bodyPr/>
          <a:lstStyle/>
          <a:p>
            <a:fld id="{D5CA4161-6EC3-4748-B7F3-82EA64CE3DD4}" type="slidenum">
              <a:rPr lang="en-US" smtClean="0"/>
              <a:pPr/>
              <a:t>7</a:t>
            </a:fld>
            <a:endParaRPr lang="en-US" dirty="0"/>
          </a:p>
        </p:txBody>
      </p:sp>
    </p:spTree>
    <p:extLst>
      <p:ext uri="{BB962C8B-B14F-4D97-AF65-F5344CB8AC3E}">
        <p14:creationId xmlns:p14="http://schemas.microsoft.com/office/powerpoint/2010/main" val="2780756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1AE5-2452-4924-A693-C863AD8677D9}"/>
              </a:ext>
            </a:extLst>
          </p:cNvPr>
          <p:cNvSpPr>
            <a:spLocks noGrp="1"/>
          </p:cNvSpPr>
          <p:nvPr>
            <p:ph type="title"/>
          </p:nvPr>
        </p:nvSpPr>
        <p:spPr/>
        <p:txBody>
          <a:bodyPr/>
          <a:lstStyle/>
          <a:p>
            <a:r>
              <a:rPr lang="en-US" dirty="0"/>
              <a:t>Due Process </a:t>
            </a:r>
          </a:p>
        </p:txBody>
      </p:sp>
      <p:sp>
        <p:nvSpPr>
          <p:cNvPr id="3" name="Content Placeholder 2">
            <a:extLst>
              <a:ext uri="{FF2B5EF4-FFF2-40B4-BE49-F238E27FC236}">
                <a16:creationId xmlns:a16="http://schemas.microsoft.com/office/drawing/2014/main" id="{456954EF-9B2F-4D31-9FED-8B5264B8B3E4}"/>
              </a:ext>
            </a:extLst>
          </p:cNvPr>
          <p:cNvSpPr>
            <a:spLocks noGrp="1"/>
          </p:cNvSpPr>
          <p:nvPr>
            <p:ph idx="1"/>
          </p:nvPr>
        </p:nvSpPr>
        <p:spPr>
          <a:xfrm>
            <a:off x="294199" y="1711322"/>
            <a:ext cx="11603603" cy="4351338"/>
          </a:xfrm>
        </p:spPr>
        <p:txBody>
          <a:bodyPr>
            <a:normAutofit lnSpcReduction="10000"/>
          </a:bodyPr>
          <a:lstStyle/>
          <a:p>
            <a:r>
              <a:rPr lang="en-US" dirty="0"/>
              <a:t>A request for a due process hearing may be made by:</a:t>
            </a:r>
          </a:p>
          <a:p>
            <a:pPr lvl="1"/>
            <a:r>
              <a:rPr lang="en-US" sz="3200" dirty="0"/>
              <a:t>Parent, adult student, attorney representing the parent/adult student or</a:t>
            </a:r>
          </a:p>
          <a:p>
            <a:pPr lvl="1"/>
            <a:r>
              <a:rPr lang="en-US" sz="3200" dirty="0"/>
              <a:t>LEA</a:t>
            </a:r>
          </a:p>
          <a:p>
            <a:r>
              <a:rPr lang="en-US" dirty="0"/>
              <a:t>The request must be mailed, emailed, faxed, or hand-delivered. </a:t>
            </a:r>
          </a:p>
          <a:p>
            <a:r>
              <a:rPr lang="en-US" dirty="0"/>
              <a:t>All applicable timelines for due process hearings and resolution sessions will start when the request has been filed with the other party and the OSDE.</a:t>
            </a:r>
          </a:p>
          <a:p>
            <a:endParaRPr lang="en-US" dirty="0"/>
          </a:p>
          <a:p>
            <a:endParaRPr lang="en-US" dirty="0"/>
          </a:p>
          <a:p>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E7E9253-7973-4D29-8308-3CE173CB3F76}"/>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CFCA3F36-8805-4484-BB07-94DB09FFE720}"/>
              </a:ext>
            </a:extLst>
          </p:cNvPr>
          <p:cNvSpPr>
            <a:spLocks noGrp="1"/>
          </p:cNvSpPr>
          <p:nvPr>
            <p:ph type="sldNum" sz="quarter" idx="12"/>
          </p:nvPr>
        </p:nvSpPr>
        <p:spPr/>
        <p:txBody>
          <a:bodyPr/>
          <a:lstStyle/>
          <a:p>
            <a:fld id="{D5CA4161-6EC3-4748-B7F3-82EA64CE3DD4}" type="slidenum">
              <a:rPr lang="en-US" smtClean="0"/>
              <a:pPr/>
              <a:t>8</a:t>
            </a:fld>
            <a:endParaRPr lang="en-US" dirty="0"/>
          </a:p>
        </p:txBody>
      </p:sp>
    </p:spTree>
    <p:extLst>
      <p:ext uri="{BB962C8B-B14F-4D97-AF65-F5344CB8AC3E}">
        <p14:creationId xmlns:p14="http://schemas.microsoft.com/office/powerpoint/2010/main" val="31421602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1F4074-55A5-4611-93F4-833F2510BA32}"/>
              </a:ext>
            </a:extLst>
          </p:cNvPr>
          <p:cNvSpPr>
            <a:spLocks noGrp="1"/>
          </p:cNvSpPr>
          <p:nvPr>
            <p:ph type="title"/>
          </p:nvPr>
        </p:nvSpPr>
        <p:spPr/>
        <p:txBody>
          <a:bodyPr/>
          <a:lstStyle/>
          <a:p>
            <a:r>
              <a:rPr lang="en-US" dirty="0"/>
              <a:t>Regular and Expedited Due Process</a:t>
            </a:r>
          </a:p>
        </p:txBody>
      </p:sp>
      <p:sp>
        <p:nvSpPr>
          <p:cNvPr id="3" name="Content Placeholder 2">
            <a:extLst>
              <a:ext uri="{FF2B5EF4-FFF2-40B4-BE49-F238E27FC236}">
                <a16:creationId xmlns:a16="http://schemas.microsoft.com/office/drawing/2014/main" id="{28C63C99-F7C6-4775-A9AC-948EF692FAE0}"/>
              </a:ext>
            </a:extLst>
          </p:cNvPr>
          <p:cNvSpPr>
            <a:spLocks noGrp="1"/>
          </p:cNvSpPr>
          <p:nvPr>
            <p:ph idx="1"/>
          </p:nvPr>
        </p:nvSpPr>
        <p:spPr>
          <a:xfrm>
            <a:off x="294199" y="1404257"/>
            <a:ext cx="11603603" cy="7037378"/>
          </a:xfrm>
        </p:spPr>
        <p:txBody>
          <a:bodyPr>
            <a:normAutofit/>
          </a:bodyPr>
          <a:lstStyle/>
          <a:p>
            <a:r>
              <a:rPr lang="en-US" sz="2800" dirty="0"/>
              <a:t>Two types of hearings when a parent, adult student, or attorney files a due process:</a:t>
            </a:r>
          </a:p>
          <a:p>
            <a:pPr lvl="1"/>
            <a:r>
              <a:rPr lang="en-US" dirty="0"/>
              <a:t>Regular due process</a:t>
            </a:r>
          </a:p>
          <a:p>
            <a:pPr lvl="1"/>
            <a:r>
              <a:rPr lang="en-US" dirty="0"/>
              <a:t>Expedited due process</a:t>
            </a:r>
          </a:p>
          <a:p>
            <a:pPr lvl="2"/>
            <a:r>
              <a:rPr lang="en-US" sz="2800" dirty="0"/>
              <a:t>A manifestation determination or an interim education placement during a long-term suspension</a:t>
            </a:r>
          </a:p>
          <a:p>
            <a:pPr lvl="2"/>
            <a:r>
              <a:rPr lang="en-US" sz="2800" dirty="0"/>
              <a:t>Removing a student to an Interim Alternative Education Setting (IAES) for 45 school days when there is substantial evidence that maintaining the current educational placement is likely to result in injury to the student or others.</a:t>
            </a:r>
          </a:p>
          <a:p>
            <a:endParaRPr lang="en-US" dirty="0"/>
          </a:p>
        </p:txBody>
      </p:sp>
      <p:sp>
        <p:nvSpPr>
          <p:cNvPr id="4" name="Footer Placeholder 3">
            <a:extLst>
              <a:ext uri="{FF2B5EF4-FFF2-40B4-BE49-F238E27FC236}">
                <a16:creationId xmlns:a16="http://schemas.microsoft.com/office/drawing/2014/main" id="{31E75052-8B45-40F6-B1B2-48FC8E516376}"/>
              </a:ext>
            </a:extLst>
          </p:cNvPr>
          <p:cNvSpPr>
            <a:spLocks noGrp="1"/>
          </p:cNvSpPr>
          <p:nvPr>
            <p:ph type="ftr" sz="quarter" idx="11"/>
          </p:nvPr>
        </p:nvSpPr>
        <p:spPr/>
        <p:txBody>
          <a:bodyPr/>
          <a:lstStyle/>
          <a:p>
            <a:r>
              <a:rPr lang="en-US" dirty="0"/>
              <a:t>Policies and Procedures 2022</a:t>
            </a:r>
          </a:p>
        </p:txBody>
      </p:sp>
      <p:sp>
        <p:nvSpPr>
          <p:cNvPr id="5" name="Slide Number Placeholder 4">
            <a:extLst>
              <a:ext uri="{FF2B5EF4-FFF2-40B4-BE49-F238E27FC236}">
                <a16:creationId xmlns:a16="http://schemas.microsoft.com/office/drawing/2014/main" id="{7F958EF6-B1CB-439A-B9B1-DB97CA0EE262}"/>
              </a:ext>
            </a:extLst>
          </p:cNvPr>
          <p:cNvSpPr>
            <a:spLocks noGrp="1"/>
          </p:cNvSpPr>
          <p:nvPr>
            <p:ph type="sldNum" sz="quarter" idx="12"/>
          </p:nvPr>
        </p:nvSpPr>
        <p:spPr/>
        <p:txBody>
          <a:bodyPr/>
          <a:lstStyle/>
          <a:p>
            <a:fld id="{D5CA4161-6EC3-4748-B7F3-82EA64CE3DD4}" type="slidenum">
              <a:rPr lang="en-US" smtClean="0"/>
              <a:pPr/>
              <a:t>9</a:t>
            </a:fld>
            <a:endParaRPr lang="en-US" dirty="0"/>
          </a:p>
        </p:txBody>
      </p:sp>
    </p:spTree>
    <p:extLst>
      <p:ext uri="{BB962C8B-B14F-4D97-AF65-F5344CB8AC3E}">
        <p14:creationId xmlns:p14="http://schemas.microsoft.com/office/powerpoint/2010/main" val="465727463"/>
      </p:ext>
    </p:extLst>
  </p:cSld>
  <p:clrMapOvr>
    <a:masterClrMapping/>
  </p:clrMapOvr>
</p:sld>
</file>

<file path=ppt/theme/theme1.xml><?xml version="1.0" encoding="utf-8"?>
<a:theme xmlns:a="http://schemas.openxmlformats.org/drawingml/2006/main" name="Office Theme">
  <a:themeElements>
    <a:clrScheme name="Oklahoma Education">
      <a:dk1>
        <a:srgbClr val="187BC0"/>
      </a:dk1>
      <a:lt1>
        <a:srgbClr val="FFFFFF"/>
      </a:lt1>
      <a:dk2>
        <a:srgbClr val="000000"/>
      </a:dk2>
      <a:lt2>
        <a:srgbClr val="E7E6E6"/>
      </a:lt2>
      <a:accent1>
        <a:srgbClr val="187BC0"/>
      </a:accent1>
      <a:accent2>
        <a:srgbClr val="326820"/>
      </a:accent2>
      <a:accent3>
        <a:srgbClr val="D15420"/>
      </a:accent3>
      <a:accent4>
        <a:srgbClr val="DE9027"/>
      </a:accent4>
      <a:accent5>
        <a:srgbClr val="004E9A"/>
      </a:accent5>
      <a:accent6>
        <a:srgbClr val="787878"/>
      </a:accent6>
      <a:hlink>
        <a:srgbClr val="0066A6"/>
      </a:hlink>
      <a:folHlink>
        <a:srgbClr val="1CA6D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2958DEBF1547F4CB54399E09FACCE5F" ma:contentTypeVersion="10" ma:contentTypeDescription="Create a new document." ma:contentTypeScope="" ma:versionID="2ed2833d473de8573f91f474cc398454">
  <xsd:schema xmlns:xsd="http://www.w3.org/2001/XMLSchema" xmlns:xs="http://www.w3.org/2001/XMLSchema" xmlns:p="http://schemas.microsoft.com/office/2006/metadata/properties" xmlns:ns3="2d21cbe8-9d2a-4671-bab9-a8499c42ae04" xmlns:ns4="0a79666d-67ac-48d7-a6a8-e814cab2cf1d" targetNamespace="http://schemas.microsoft.com/office/2006/metadata/properties" ma:root="true" ma:fieldsID="53a68f2e577af68ab83b2222dbbec9aa" ns3:_="" ns4:_="">
    <xsd:import namespace="2d21cbe8-9d2a-4671-bab9-a8499c42ae04"/>
    <xsd:import namespace="0a79666d-67ac-48d7-a6a8-e814cab2cf1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21cbe8-9d2a-4671-bab9-a8499c42ae04"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a79666d-67ac-48d7-a6a8-e814cab2cf1d"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F90434B-CBE5-4AE1-BB9A-78471F5B267E}">
  <ds:schemaRefs>
    <ds:schemaRef ds:uri="http://purl.org/dc/elements/1.1/"/>
    <ds:schemaRef ds:uri="http://schemas.microsoft.com/office/2006/metadata/properties"/>
    <ds:schemaRef ds:uri="0a79666d-67ac-48d7-a6a8-e814cab2cf1d"/>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2d21cbe8-9d2a-4671-bab9-a8499c42ae04"/>
    <ds:schemaRef ds:uri="http://www.w3.org/XML/1998/namespace"/>
    <ds:schemaRef ds:uri="http://purl.org/dc/dcmitype/"/>
  </ds:schemaRefs>
</ds:datastoreItem>
</file>

<file path=customXml/itemProps2.xml><?xml version="1.0" encoding="utf-8"?>
<ds:datastoreItem xmlns:ds="http://schemas.openxmlformats.org/officeDocument/2006/customXml" ds:itemID="{A67866C2-1169-41B0-A484-7AA300EAEC5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d21cbe8-9d2a-4671-bab9-a8499c42ae04"/>
    <ds:schemaRef ds:uri="0a79666d-67ac-48d7-a6a8-e814cab2cf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CA3F46C-AC89-4C25-BF43-A48BFC5C96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857</TotalTime>
  <Words>1622</Words>
  <Application>Microsoft Office PowerPoint</Application>
  <PresentationFormat>Widescreen</PresentationFormat>
  <Paragraphs>104</Paragraphs>
  <Slides>10</Slides>
  <Notes>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Chapter 11 Dispute Resolution</vt:lpstr>
      <vt:lpstr>Dispute Resolution </vt:lpstr>
      <vt:lpstr>IEP Facilitation</vt:lpstr>
      <vt:lpstr>Mediation</vt:lpstr>
      <vt:lpstr>Formal State Complaint</vt:lpstr>
      <vt:lpstr>OSDE Complaint Procedures</vt:lpstr>
      <vt:lpstr>OSDE Complaint Procedures - 2</vt:lpstr>
      <vt:lpstr>Due Process </vt:lpstr>
      <vt:lpstr>Regular and Expedited Due Process</vt:lpstr>
      <vt:lpstr>Dispute Resolution Contact &amp;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Cory Ingram</dc:creator>
  <cp:lastModifiedBy>Sherri Coats</cp:lastModifiedBy>
  <cp:revision>82</cp:revision>
  <dcterms:created xsi:type="dcterms:W3CDTF">2020-03-05T01:01:19Z</dcterms:created>
  <dcterms:modified xsi:type="dcterms:W3CDTF">2022-09-01T15:03:07Z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0x01010002958DEBF1547F4CB54399E09FACCE5F</vt:lpwstr>
  </property>
</Properties>
</file>