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Montserra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35baa43f1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b35baa43f1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35baa43f1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b35baa43f1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35baa43f1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b35baa43f1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b35baa43f1_0_3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b35baa43f1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35baa43f1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b35baa43f1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b35baa43f1_0_155: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
        <p:nvSpPr>
          <p:cNvPr id="246" name="Google Shape;246;gb35baa43f1_0_15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247" name="Google Shape;247;gb35baa43f1_0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b35baa43f1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b35baa43f1_0_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b35baa43f1_0_2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4" name="Google Shape;254;gb35baa43f1_0_23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255" name="Google Shape;255;gb35baa43f1_0_237: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35baa43f1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b35baa43f1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have two grants available for Alt-Ed schools, and they are each used in different 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Classroom Supply Grants are used for the costs of consumable supplies, 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Arts in Alternative Education are the grants that pay for artist residencies. Several of our teaching artists have been able to lead residencies virtually, so this could be a great way to get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3" name="Google Shape;263;gb35baa43f1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4" name="Google Shape;264;gb35baa43f1_0_24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265" name="Google Shape;265;gb35baa43f1_0_246: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35baa43f1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b35baa43f1_0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JENNIFER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do we mean by consumable? For visual arts, think of items that are used up or fundamentally changed through the course of instruction. Paintbrushes, paper, ceramic, ink, but not easels, pottery wheels or permanent equipment.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music, we can pay for instrument repair or rental, sheet music, and other items but not the purchase of instruments, music stands, or repairs to a building.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longer list of examples is on our website, but I’d be happy to answer questions if you have something in mind. My contact information is at the end.</a:t>
            </a:r>
            <a:endParaRPr/>
          </a:p>
        </p:txBody>
      </p:sp>
      <p:sp>
        <p:nvSpPr>
          <p:cNvPr id="273" name="Google Shape;273;gb35baa43f1_0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4" name="Google Shape;274;gb35baa43f1_0_25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275" name="Google Shape;275;gb35baa43f1_0_255: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35baa43f1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b35baa43f1_0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b35baa43f1_0_2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4" name="Google Shape;284;gb35baa43f1_0_26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285" name="Google Shape;285;gb35baa43f1_0_264: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b35baa43f1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b35baa43f1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b35baa43f1_0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4" name="Google Shape;294;gb35baa43f1_0_27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295" name="Google Shape;295;gb35baa43f1_0_273: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b35baa43f1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b35baa43f1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2" name="Google Shape;302;gb35baa43f1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3" name="Google Shape;303;gb35baa43f1_0_28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304" name="Google Shape;304;gb35baa43f1_0_281: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b35baa43f1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b35baa43f1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2" name="Google Shape;312;gb35baa43f1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3" name="Google Shape;313;gb35baa43f1_0_29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314" name="Google Shape;314;gb35baa43f1_0_290: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b36f3fc1dd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b36f3fc1dd_4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4" name="Google Shape;324;gb36f3fc1dd_4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5" name="Google Shape;325;gb36f3fc1dd_4_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326" name="Google Shape;326;gb36f3fc1dd_4_0: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b35baa43f1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b35baa43f1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JENNIFER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bookmark our website: arts.ok.gov – you can find more information about this grant, our other school grants, and other programs and services of the OAC.</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We are here to help however we can. Heidi is the best person to talk to about your login request, contact Thomas with questions about our grant system or managing your grant award, and you can contact me, Jennifer, with questions about your project and writing and submitting your grant application.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4" name="Google Shape;334;gb35baa43f1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5" name="Google Shape;335;gb35baa43f1_0_30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www.arts.ok.gov</a:t>
            </a:r>
            <a:endParaRPr/>
          </a:p>
        </p:txBody>
      </p:sp>
      <p:sp>
        <p:nvSpPr>
          <p:cNvPr id="336" name="Google Shape;336;gb35baa43f1_0_301: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Oklahoma Arts Council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b35baa43f1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b35baa43f1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b35baa43f1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9145e0fa3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a9145e0fa3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9145e0fa3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a9145e0fa3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9145e0fa3_1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a9145e0fa3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2500587b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b2500587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9145e0fa3_1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a9145e0fa3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9145e0fa3_1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a9145e0fa3_1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4" name="Shape 14"/>
        <p:cNvGrpSpPr/>
        <p:nvPr/>
      </p:nvGrpSpPr>
      <p:grpSpPr>
        <a:xfrm>
          <a:off x="0" y="0"/>
          <a:ext cx="0" cy="0"/>
          <a:chOff x="0" y="0"/>
          <a:chExt cx="0" cy="0"/>
        </a:xfrm>
      </p:grpSpPr>
      <p:sp>
        <p:nvSpPr>
          <p:cNvPr id="15" name="Google Shape;15;p2"/>
          <p:cNvSpPr txBox="1"/>
          <p:nvPr>
            <p:ph type="ctrTitle"/>
          </p:nvPr>
        </p:nvSpPr>
        <p:spPr>
          <a:xfrm>
            <a:off x="371061" y="1122363"/>
            <a:ext cx="5615404"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371061" y="3602038"/>
            <a:ext cx="5615404" cy="1030288"/>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400"/>
              <a:buNone/>
              <a:defRPr sz="2400">
                <a:solidFill>
                  <a:schemeClr val="accent6"/>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close up of Oklahoma logo" id="17" name="Google Shape;17;p2"/>
          <p:cNvPicPr preferRelativeResize="0"/>
          <p:nvPr/>
        </p:nvPicPr>
        <p:blipFill rotWithShape="1">
          <a:blip r:embed="rId2">
            <a:alphaModFix/>
          </a:blip>
          <a:srcRect b="0" l="0" r="15472" t="14013"/>
          <a:stretch/>
        </p:blipFill>
        <p:spPr>
          <a:xfrm>
            <a:off x="5986465" y="-1"/>
            <a:ext cx="6205535" cy="6312796"/>
          </a:xfrm>
          <a:prstGeom prst="rect">
            <a:avLst/>
          </a:prstGeom>
          <a:noFill/>
          <a:ln>
            <a:noFill/>
          </a:ln>
        </p:spPr>
      </p:pic>
      <p:pic>
        <p:nvPicPr>
          <p:cNvPr descr="Oklahoma Education Logo" id="18" name="Google Shape;18;p2"/>
          <p:cNvPicPr preferRelativeResize="0"/>
          <p:nvPr/>
        </p:nvPicPr>
        <p:blipFill rotWithShape="1">
          <a:blip r:embed="rId3">
            <a:alphaModFix/>
          </a:blip>
          <a:srcRect b="0" l="0" r="0" t="0"/>
          <a:stretch/>
        </p:blipFill>
        <p:spPr>
          <a:xfrm>
            <a:off x="371061" y="5335408"/>
            <a:ext cx="3048000" cy="9773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p1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5" name="Google Shape;85;p1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1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1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2" name="Google Shape;92;p1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4" name="Google Shape;94;p1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1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1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10" name="Google Shape;110;p1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1" name="Google Shape;111;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1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p17"/>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7" name="Google Shape;117;p1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8" name="Google Shape;118;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 name="Google Shape;123;p1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19"/>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p19"/>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0" name="Google Shape;130;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pic>
        <p:nvPicPr>
          <p:cNvPr descr="Oklahoma Logo" id="20" name="Google Shape;20;p3"/>
          <p:cNvPicPr preferRelativeResize="0"/>
          <p:nvPr/>
        </p:nvPicPr>
        <p:blipFill rotWithShape="1">
          <a:blip r:embed="rId2">
            <a:alphaModFix/>
          </a:blip>
          <a:srcRect b="33489" l="580" r="-1" t="386"/>
          <a:stretch/>
        </p:blipFill>
        <p:spPr>
          <a:xfrm>
            <a:off x="0" y="0"/>
            <a:ext cx="12192000" cy="4566051"/>
          </a:xfrm>
          <a:prstGeom prst="rect">
            <a:avLst/>
          </a:prstGeom>
          <a:noFill/>
          <a:ln>
            <a:noFill/>
          </a:ln>
        </p:spPr>
      </p:pic>
      <p:sp>
        <p:nvSpPr>
          <p:cNvPr id="21" name="Google Shape;21;p3"/>
          <p:cNvSpPr txBox="1"/>
          <p:nvPr>
            <p:ph type="title"/>
          </p:nvPr>
        </p:nvSpPr>
        <p:spPr>
          <a:xfrm>
            <a:off x="367667" y="1709738"/>
            <a:ext cx="5478566" cy="273949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367667" y="4677833"/>
            <a:ext cx="11456666" cy="141181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sz="2400">
                <a:solidFill>
                  <a:schemeClr val="accent6"/>
                </a:solidFill>
              </a:defRPr>
            </a:lvl1pPr>
            <a:lvl2pPr indent="-228600" lvl="1" marL="914400" algn="l">
              <a:lnSpc>
                <a:spcPct val="90000"/>
              </a:lnSpc>
              <a:spcBef>
                <a:spcPts val="500"/>
              </a:spcBef>
              <a:spcAft>
                <a:spcPts val="0"/>
              </a:spcAft>
              <a:buSzPts val="2000"/>
              <a:buNone/>
              <a:defRPr sz="2000">
                <a:solidFill>
                  <a:srgbClr val="89A8D2"/>
                </a:solidFill>
              </a:defRPr>
            </a:lvl2pPr>
            <a:lvl3pPr indent="-228600" lvl="2" marL="1371600" algn="l">
              <a:lnSpc>
                <a:spcPct val="90000"/>
              </a:lnSpc>
              <a:spcBef>
                <a:spcPts val="500"/>
              </a:spcBef>
              <a:spcAft>
                <a:spcPts val="0"/>
              </a:spcAft>
              <a:buSzPts val="1800"/>
              <a:buNone/>
              <a:defRPr sz="1800">
                <a:solidFill>
                  <a:srgbClr val="89A8D2"/>
                </a:solidFill>
              </a:defRPr>
            </a:lvl3pPr>
            <a:lvl4pPr indent="-228600" lvl="3" marL="1828800" algn="l">
              <a:lnSpc>
                <a:spcPct val="90000"/>
              </a:lnSpc>
              <a:spcBef>
                <a:spcPts val="500"/>
              </a:spcBef>
              <a:spcAft>
                <a:spcPts val="0"/>
              </a:spcAft>
              <a:buSzPts val="1600"/>
              <a:buNone/>
              <a:defRPr sz="1600">
                <a:solidFill>
                  <a:srgbClr val="89A8D2"/>
                </a:solidFill>
              </a:defRPr>
            </a:lvl4pPr>
            <a:lvl5pPr indent="-228600" lvl="4" marL="2286000" algn="l">
              <a:lnSpc>
                <a:spcPct val="90000"/>
              </a:lnSpc>
              <a:spcBef>
                <a:spcPts val="500"/>
              </a:spcBef>
              <a:spcAft>
                <a:spcPts val="0"/>
              </a:spcAft>
              <a:buSzPts val="1600"/>
              <a:buNone/>
              <a:defRPr sz="1600">
                <a:solidFill>
                  <a:srgbClr val="89A8D2"/>
                </a:solidFill>
              </a:defRPr>
            </a:lvl5pPr>
            <a:lvl6pPr indent="-228600" lvl="5" marL="2743200" algn="l">
              <a:lnSpc>
                <a:spcPct val="90000"/>
              </a:lnSpc>
              <a:spcBef>
                <a:spcPts val="500"/>
              </a:spcBef>
              <a:spcAft>
                <a:spcPts val="0"/>
              </a:spcAft>
              <a:buClr>
                <a:srgbClr val="89A8D2"/>
              </a:buClr>
              <a:buSzPts val="1600"/>
              <a:buNone/>
              <a:defRPr sz="1600">
                <a:solidFill>
                  <a:srgbClr val="89A8D2"/>
                </a:solidFill>
              </a:defRPr>
            </a:lvl6pPr>
            <a:lvl7pPr indent="-228600" lvl="6" marL="3200400" algn="l">
              <a:lnSpc>
                <a:spcPct val="90000"/>
              </a:lnSpc>
              <a:spcBef>
                <a:spcPts val="500"/>
              </a:spcBef>
              <a:spcAft>
                <a:spcPts val="0"/>
              </a:spcAft>
              <a:buClr>
                <a:srgbClr val="89A8D2"/>
              </a:buClr>
              <a:buSzPts val="1600"/>
              <a:buNone/>
              <a:defRPr sz="1600">
                <a:solidFill>
                  <a:srgbClr val="89A8D2"/>
                </a:solidFill>
              </a:defRPr>
            </a:lvl7pPr>
            <a:lvl8pPr indent="-228600" lvl="7" marL="3657600" algn="l">
              <a:lnSpc>
                <a:spcPct val="90000"/>
              </a:lnSpc>
              <a:spcBef>
                <a:spcPts val="500"/>
              </a:spcBef>
              <a:spcAft>
                <a:spcPts val="0"/>
              </a:spcAft>
              <a:buClr>
                <a:srgbClr val="89A8D2"/>
              </a:buClr>
              <a:buSzPts val="1600"/>
              <a:buNone/>
              <a:defRPr sz="1600">
                <a:solidFill>
                  <a:srgbClr val="89A8D2"/>
                </a:solidFill>
              </a:defRPr>
            </a:lvl8pPr>
            <a:lvl9pPr indent="-228600" lvl="8" marL="4114800" algn="l">
              <a:lnSpc>
                <a:spcPct val="90000"/>
              </a:lnSpc>
              <a:spcBef>
                <a:spcPts val="500"/>
              </a:spcBef>
              <a:spcAft>
                <a:spcPts val="0"/>
              </a:spcAft>
              <a:buClr>
                <a:srgbClr val="89A8D2"/>
              </a:buClr>
              <a:buSzPts val="1600"/>
              <a:buNone/>
              <a:defRPr sz="1600">
                <a:solidFill>
                  <a:srgbClr val="89A8D2"/>
                </a:solidFill>
              </a:defRPr>
            </a:lvl9pPr>
          </a:lstStyle>
          <a:p/>
        </p:txBody>
      </p:sp>
      <p:sp>
        <p:nvSpPr>
          <p:cNvPr id="23" name="Google Shape;23;p3"/>
          <p:cNvSpPr txBox="1"/>
          <p:nvPr>
            <p:ph idx="11" type="ftr"/>
          </p:nvPr>
        </p:nvSpPr>
        <p:spPr>
          <a:xfrm>
            <a:off x="513829" y="6363318"/>
            <a:ext cx="596609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0" y="6363318"/>
            <a:ext cx="5164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6"/>
                </a:solidFill>
                <a:latin typeface="Arial"/>
                <a:ea typeface="Arial"/>
                <a:cs typeface="Arial"/>
                <a:sym typeface="Arial"/>
              </a:defRPr>
            </a:lvl1pPr>
            <a:lvl2pPr indent="0" lvl="1" marL="0" algn="r">
              <a:spcBef>
                <a:spcPts val="0"/>
              </a:spcBef>
              <a:buNone/>
              <a:defRPr b="0" i="0" sz="1200" u="none" cap="none" strike="noStrike">
                <a:solidFill>
                  <a:schemeClr val="accent6"/>
                </a:solidFill>
                <a:latin typeface="Arial"/>
                <a:ea typeface="Arial"/>
                <a:cs typeface="Arial"/>
                <a:sym typeface="Arial"/>
              </a:defRPr>
            </a:lvl2pPr>
            <a:lvl3pPr indent="0" lvl="2" marL="0" algn="r">
              <a:spcBef>
                <a:spcPts val="0"/>
              </a:spcBef>
              <a:buNone/>
              <a:defRPr b="0" i="0" sz="1200" u="none" cap="none" strike="noStrike">
                <a:solidFill>
                  <a:schemeClr val="accent6"/>
                </a:solidFill>
                <a:latin typeface="Arial"/>
                <a:ea typeface="Arial"/>
                <a:cs typeface="Arial"/>
                <a:sym typeface="Arial"/>
              </a:defRPr>
            </a:lvl3pPr>
            <a:lvl4pPr indent="0" lvl="3" marL="0" algn="r">
              <a:spcBef>
                <a:spcPts val="0"/>
              </a:spcBef>
              <a:buNone/>
              <a:defRPr b="0" i="0" sz="1200" u="none" cap="none" strike="noStrike">
                <a:solidFill>
                  <a:schemeClr val="accent6"/>
                </a:solidFill>
                <a:latin typeface="Arial"/>
                <a:ea typeface="Arial"/>
                <a:cs typeface="Arial"/>
                <a:sym typeface="Arial"/>
              </a:defRPr>
            </a:lvl4pPr>
            <a:lvl5pPr indent="0" lvl="4" marL="0" algn="r">
              <a:spcBef>
                <a:spcPts val="0"/>
              </a:spcBef>
              <a:buNone/>
              <a:defRPr b="0" i="0" sz="1200" u="none" cap="none" strike="noStrike">
                <a:solidFill>
                  <a:schemeClr val="accent6"/>
                </a:solidFill>
                <a:latin typeface="Arial"/>
                <a:ea typeface="Arial"/>
                <a:cs typeface="Arial"/>
                <a:sym typeface="Arial"/>
              </a:defRPr>
            </a:lvl5pPr>
            <a:lvl6pPr indent="0" lvl="5" marL="0" algn="r">
              <a:spcBef>
                <a:spcPts val="0"/>
              </a:spcBef>
              <a:buNone/>
              <a:defRPr b="0" i="0" sz="1200" u="none" cap="none" strike="noStrike">
                <a:solidFill>
                  <a:schemeClr val="accent6"/>
                </a:solidFill>
                <a:latin typeface="Arial"/>
                <a:ea typeface="Arial"/>
                <a:cs typeface="Arial"/>
                <a:sym typeface="Arial"/>
              </a:defRPr>
            </a:lvl6pPr>
            <a:lvl7pPr indent="0" lvl="6" marL="0" algn="r">
              <a:spcBef>
                <a:spcPts val="0"/>
              </a:spcBef>
              <a:buNone/>
              <a:defRPr b="0" i="0" sz="1200" u="none" cap="none" strike="noStrike">
                <a:solidFill>
                  <a:schemeClr val="accent6"/>
                </a:solidFill>
                <a:latin typeface="Arial"/>
                <a:ea typeface="Arial"/>
                <a:cs typeface="Arial"/>
                <a:sym typeface="Arial"/>
              </a:defRPr>
            </a:lvl7pPr>
            <a:lvl8pPr indent="0" lvl="7" marL="0" algn="r">
              <a:spcBef>
                <a:spcPts val="0"/>
              </a:spcBef>
              <a:buNone/>
              <a:defRPr b="0" i="0" sz="1200" u="none" cap="none" strike="noStrike">
                <a:solidFill>
                  <a:schemeClr val="accent6"/>
                </a:solidFill>
                <a:latin typeface="Arial"/>
                <a:ea typeface="Arial"/>
                <a:cs typeface="Arial"/>
                <a:sym typeface="Arial"/>
              </a:defRPr>
            </a:lvl8pPr>
            <a:lvl9pPr indent="0" lvl="8" marL="0" algn="r">
              <a:spcBef>
                <a:spcPts val="0"/>
              </a:spcBef>
              <a:buNone/>
              <a:defRPr b="0" i="0" sz="12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25" name="Google Shape;25;p3"/>
          <p:cNvPicPr preferRelativeResize="0"/>
          <p:nvPr/>
        </p:nvPicPr>
        <p:blipFill rotWithShape="1">
          <a:blip r:embed="rId3">
            <a:alphaModFix/>
          </a:blip>
          <a:srcRect b="0" l="0" r="0" t="0"/>
          <a:stretch/>
        </p:blipFill>
        <p:spPr>
          <a:xfrm>
            <a:off x="10471868" y="6246549"/>
            <a:ext cx="1502796" cy="481894"/>
          </a:xfrm>
          <a:prstGeom prst="rect">
            <a:avLst/>
          </a:prstGeom>
          <a:noFill/>
          <a:ln>
            <a:noFill/>
          </a:ln>
        </p:spPr>
      </p:pic>
      <p:cxnSp>
        <p:nvCxnSpPr>
          <p:cNvPr id="26" name="Google Shape;26;p3"/>
          <p:cNvCxnSpPr/>
          <p:nvPr/>
        </p:nvCxnSpPr>
        <p:spPr>
          <a:xfrm>
            <a:off x="513829" y="6412530"/>
            <a:ext cx="0" cy="266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27" name="Shape 27"/>
        <p:cNvGrpSpPr/>
        <p:nvPr/>
      </p:nvGrpSpPr>
      <p:grpSpPr>
        <a:xfrm>
          <a:off x="0" y="0"/>
          <a:ext cx="0" cy="0"/>
          <a:chOff x="0" y="0"/>
          <a:chExt cx="0" cy="0"/>
        </a:xfrm>
      </p:grpSpPr>
      <p:sp>
        <p:nvSpPr>
          <p:cNvPr id="28" name="Google Shape;28;p4"/>
          <p:cNvSpPr txBox="1"/>
          <p:nvPr>
            <p:ph type="title"/>
          </p:nvPr>
        </p:nvSpPr>
        <p:spPr>
          <a:xfrm>
            <a:off x="294199" y="365125"/>
            <a:ext cx="11603603"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294199" y="1825625"/>
            <a:ext cx="11603603" cy="4351338"/>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1200"/>
              </a:spcBef>
              <a:spcAft>
                <a:spcPts val="0"/>
              </a:spcAft>
              <a:buSzPts val="32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1" type="ftr"/>
          </p:nvPr>
        </p:nvSpPr>
        <p:spPr>
          <a:xfrm>
            <a:off x="513829" y="6363318"/>
            <a:ext cx="596609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0" y="6363318"/>
            <a:ext cx="5164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6"/>
                </a:solidFill>
                <a:latin typeface="Arial"/>
                <a:ea typeface="Arial"/>
                <a:cs typeface="Arial"/>
                <a:sym typeface="Arial"/>
              </a:defRPr>
            </a:lvl1pPr>
            <a:lvl2pPr indent="0" lvl="1" marL="0" algn="r">
              <a:spcBef>
                <a:spcPts val="0"/>
              </a:spcBef>
              <a:buNone/>
              <a:defRPr b="0" i="0" sz="1200" u="none" cap="none" strike="noStrike">
                <a:solidFill>
                  <a:schemeClr val="accent6"/>
                </a:solidFill>
                <a:latin typeface="Arial"/>
                <a:ea typeface="Arial"/>
                <a:cs typeface="Arial"/>
                <a:sym typeface="Arial"/>
              </a:defRPr>
            </a:lvl2pPr>
            <a:lvl3pPr indent="0" lvl="2" marL="0" algn="r">
              <a:spcBef>
                <a:spcPts val="0"/>
              </a:spcBef>
              <a:buNone/>
              <a:defRPr b="0" i="0" sz="1200" u="none" cap="none" strike="noStrike">
                <a:solidFill>
                  <a:schemeClr val="accent6"/>
                </a:solidFill>
                <a:latin typeface="Arial"/>
                <a:ea typeface="Arial"/>
                <a:cs typeface="Arial"/>
                <a:sym typeface="Arial"/>
              </a:defRPr>
            </a:lvl3pPr>
            <a:lvl4pPr indent="0" lvl="3" marL="0" algn="r">
              <a:spcBef>
                <a:spcPts val="0"/>
              </a:spcBef>
              <a:buNone/>
              <a:defRPr b="0" i="0" sz="1200" u="none" cap="none" strike="noStrike">
                <a:solidFill>
                  <a:schemeClr val="accent6"/>
                </a:solidFill>
                <a:latin typeface="Arial"/>
                <a:ea typeface="Arial"/>
                <a:cs typeface="Arial"/>
                <a:sym typeface="Arial"/>
              </a:defRPr>
            </a:lvl4pPr>
            <a:lvl5pPr indent="0" lvl="4" marL="0" algn="r">
              <a:spcBef>
                <a:spcPts val="0"/>
              </a:spcBef>
              <a:buNone/>
              <a:defRPr b="0" i="0" sz="1200" u="none" cap="none" strike="noStrike">
                <a:solidFill>
                  <a:schemeClr val="accent6"/>
                </a:solidFill>
                <a:latin typeface="Arial"/>
                <a:ea typeface="Arial"/>
                <a:cs typeface="Arial"/>
                <a:sym typeface="Arial"/>
              </a:defRPr>
            </a:lvl5pPr>
            <a:lvl6pPr indent="0" lvl="5" marL="0" algn="r">
              <a:spcBef>
                <a:spcPts val="0"/>
              </a:spcBef>
              <a:buNone/>
              <a:defRPr b="0" i="0" sz="1200" u="none" cap="none" strike="noStrike">
                <a:solidFill>
                  <a:schemeClr val="accent6"/>
                </a:solidFill>
                <a:latin typeface="Arial"/>
                <a:ea typeface="Arial"/>
                <a:cs typeface="Arial"/>
                <a:sym typeface="Arial"/>
              </a:defRPr>
            </a:lvl6pPr>
            <a:lvl7pPr indent="0" lvl="6" marL="0" algn="r">
              <a:spcBef>
                <a:spcPts val="0"/>
              </a:spcBef>
              <a:buNone/>
              <a:defRPr b="0" i="0" sz="1200" u="none" cap="none" strike="noStrike">
                <a:solidFill>
                  <a:schemeClr val="accent6"/>
                </a:solidFill>
                <a:latin typeface="Arial"/>
                <a:ea typeface="Arial"/>
                <a:cs typeface="Arial"/>
                <a:sym typeface="Arial"/>
              </a:defRPr>
            </a:lvl7pPr>
            <a:lvl8pPr indent="0" lvl="7" marL="0" algn="r">
              <a:spcBef>
                <a:spcPts val="0"/>
              </a:spcBef>
              <a:buNone/>
              <a:defRPr b="0" i="0" sz="1200" u="none" cap="none" strike="noStrike">
                <a:solidFill>
                  <a:schemeClr val="accent6"/>
                </a:solidFill>
                <a:latin typeface="Arial"/>
                <a:ea typeface="Arial"/>
                <a:cs typeface="Arial"/>
                <a:sym typeface="Arial"/>
              </a:defRPr>
            </a:lvl8pPr>
            <a:lvl9pPr indent="0" lvl="8" marL="0" algn="r">
              <a:spcBef>
                <a:spcPts val="0"/>
              </a:spcBef>
              <a:buNone/>
              <a:defRPr b="0" i="0" sz="12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32" name="Google Shape;32;p4"/>
          <p:cNvPicPr preferRelativeResize="0"/>
          <p:nvPr/>
        </p:nvPicPr>
        <p:blipFill rotWithShape="1">
          <a:blip r:embed="rId2">
            <a:alphaModFix/>
          </a:blip>
          <a:srcRect b="0" l="0" r="0" t="0"/>
          <a:stretch/>
        </p:blipFill>
        <p:spPr>
          <a:xfrm>
            <a:off x="10471868" y="6246549"/>
            <a:ext cx="1502796" cy="481894"/>
          </a:xfrm>
          <a:prstGeom prst="rect">
            <a:avLst/>
          </a:prstGeom>
          <a:noFill/>
          <a:ln>
            <a:noFill/>
          </a:ln>
        </p:spPr>
      </p:pic>
      <p:cxnSp>
        <p:nvCxnSpPr>
          <p:cNvPr id="33" name="Google Shape;33;p4"/>
          <p:cNvCxnSpPr/>
          <p:nvPr/>
        </p:nvCxnSpPr>
        <p:spPr>
          <a:xfrm>
            <a:off x="513829" y="6412530"/>
            <a:ext cx="0" cy="266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294199" y="365125"/>
            <a:ext cx="11526741"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294199" y="1825625"/>
            <a:ext cx="5648739"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2" type="body"/>
          </p:nvPr>
        </p:nvSpPr>
        <p:spPr>
          <a:xfrm>
            <a:off x="6172202" y="1825625"/>
            <a:ext cx="5648739"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11" type="ftr"/>
          </p:nvPr>
        </p:nvSpPr>
        <p:spPr>
          <a:xfrm>
            <a:off x="513829" y="6363318"/>
            <a:ext cx="596609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0" y="6363318"/>
            <a:ext cx="5164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6"/>
                </a:solidFill>
                <a:latin typeface="Arial"/>
                <a:ea typeface="Arial"/>
                <a:cs typeface="Arial"/>
                <a:sym typeface="Arial"/>
              </a:defRPr>
            </a:lvl1pPr>
            <a:lvl2pPr indent="0" lvl="1" marL="0" algn="r">
              <a:spcBef>
                <a:spcPts val="0"/>
              </a:spcBef>
              <a:buNone/>
              <a:defRPr b="0" i="0" sz="1200" u="none" cap="none" strike="noStrike">
                <a:solidFill>
                  <a:schemeClr val="accent6"/>
                </a:solidFill>
                <a:latin typeface="Arial"/>
                <a:ea typeface="Arial"/>
                <a:cs typeface="Arial"/>
                <a:sym typeface="Arial"/>
              </a:defRPr>
            </a:lvl2pPr>
            <a:lvl3pPr indent="0" lvl="2" marL="0" algn="r">
              <a:spcBef>
                <a:spcPts val="0"/>
              </a:spcBef>
              <a:buNone/>
              <a:defRPr b="0" i="0" sz="1200" u="none" cap="none" strike="noStrike">
                <a:solidFill>
                  <a:schemeClr val="accent6"/>
                </a:solidFill>
                <a:latin typeface="Arial"/>
                <a:ea typeface="Arial"/>
                <a:cs typeface="Arial"/>
                <a:sym typeface="Arial"/>
              </a:defRPr>
            </a:lvl3pPr>
            <a:lvl4pPr indent="0" lvl="3" marL="0" algn="r">
              <a:spcBef>
                <a:spcPts val="0"/>
              </a:spcBef>
              <a:buNone/>
              <a:defRPr b="0" i="0" sz="1200" u="none" cap="none" strike="noStrike">
                <a:solidFill>
                  <a:schemeClr val="accent6"/>
                </a:solidFill>
                <a:latin typeface="Arial"/>
                <a:ea typeface="Arial"/>
                <a:cs typeface="Arial"/>
                <a:sym typeface="Arial"/>
              </a:defRPr>
            </a:lvl4pPr>
            <a:lvl5pPr indent="0" lvl="4" marL="0" algn="r">
              <a:spcBef>
                <a:spcPts val="0"/>
              </a:spcBef>
              <a:buNone/>
              <a:defRPr b="0" i="0" sz="1200" u="none" cap="none" strike="noStrike">
                <a:solidFill>
                  <a:schemeClr val="accent6"/>
                </a:solidFill>
                <a:latin typeface="Arial"/>
                <a:ea typeface="Arial"/>
                <a:cs typeface="Arial"/>
                <a:sym typeface="Arial"/>
              </a:defRPr>
            </a:lvl5pPr>
            <a:lvl6pPr indent="0" lvl="5" marL="0" algn="r">
              <a:spcBef>
                <a:spcPts val="0"/>
              </a:spcBef>
              <a:buNone/>
              <a:defRPr b="0" i="0" sz="1200" u="none" cap="none" strike="noStrike">
                <a:solidFill>
                  <a:schemeClr val="accent6"/>
                </a:solidFill>
                <a:latin typeface="Arial"/>
                <a:ea typeface="Arial"/>
                <a:cs typeface="Arial"/>
                <a:sym typeface="Arial"/>
              </a:defRPr>
            </a:lvl6pPr>
            <a:lvl7pPr indent="0" lvl="6" marL="0" algn="r">
              <a:spcBef>
                <a:spcPts val="0"/>
              </a:spcBef>
              <a:buNone/>
              <a:defRPr b="0" i="0" sz="1200" u="none" cap="none" strike="noStrike">
                <a:solidFill>
                  <a:schemeClr val="accent6"/>
                </a:solidFill>
                <a:latin typeface="Arial"/>
                <a:ea typeface="Arial"/>
                <a:cs typeface="Arial"/>
                <a:sym typeface="Arial"/>
              </a:defRPr>
            </a:lvl7pPr>
            <a:lvl8pPr indent="0" lvl="7" marL="0" algn="r">
              <a:spcBef>
                <a:spcPts val="0"/>
              </a:spcBef>
              <a:buNone/>
              <a:defRPr b="0" i="0" sz="1200" u="none" cap="none" strike="noStrike">
                <a:solidFill>
                  <a:schemeClr val="accent6"/>
                </a:solidFill>
                <a:latin typeface="Arial"/>
                <a:ea typeface="Arial"/>
                <a:cs typeface="Arial"/>
                <a:sym typeface="Arial"/>
              </a:defRPr>
            </a:lvl8pPr>
            <a:lvl9pPr indent="0" lvl="8" marL="0" algn="r">
              <a:spcBef>
                <a:spcPts val="0"/>
              </a:spcBef>
              <a:buNone/>
              <a:defRPr b="0" i="0" sz="12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40" name="Google Shape;40;p5"/>
          <p:cNvPicPr preferRelativeResize="0"/>
          <p:nvPr/>
        </p:nvPicPr>
        <p:blipFill rotWithShape="1">
          <a:blip r:embed="rId2">
            <a:alphaModFix/>
          </a:blip>
          <a:srcRect b="0" l="0" r="0" t="0"/>
          <a:stretch/>
        </p:blipFill>
        <p:spPr>
          <a:xfrm>
            <a:off x="10471868" y="6246549"/>
            <a:ext cx="1502796" cy="481894"/>
          </a:xfrm>
          <a:prstGeom prst="rect">
            <a:avLst/>
          </a:prstGeom>
          <a:noFill/>
          <a:ln>
            <a:noFill/>
          </a:ln>
        </p:spPr>
      </p:pic>
      <p:cxnSp>
        <p:nvCxnSpPr>
          <p:cNvPr id="41" name="Google Shape;41;p5"/>
          <p:cNvCxnSpPr/>
          <p:nvPr/>
        </p:nvCxnSpPr>
        <p:spPr>
          <a:xfrm>
            <a:off x="513829" y="6412530"/>
            <a:ext cx="0" cy="266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
          <p:cNvSpPr txBox="1"/>
          <p:nvPr>
            <p:ph type="title"/>
          </p:nvPr>
        </p:nvSpPr>
        <p:spPr>
          <a:xfrm>
            <a:off x="294198" y="365125"/>
            <a:ext cx="11570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1" type="ftr"/>
          </p:nvPr>
        </p:nvSpPr>
        <p:spPr>
          <a:xfrm>
            <a:off x="513829" y="6363318"/>
            <a:ext cx="596609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0" y="6363318"/>
            <a:ext cx="5164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6"/>
                </a:solidFill>
                <a:latin typeface="Arial"/>
                <a:ea typeface="Arial"/>
                <a:cs typeface="Arial"/>
                <a:sym typeface="Arial"/>
              </a:defRPr>
            </a:lvl1pPr>
            <a:lvl2pPr indent="0" lvl="1" marL="0" algn="r">
              <a:spcBef>
                <a:spcPts val="0"/>
              </a:spcBef>
              <a:buNone/>
              <a:defRPr b="0" i="0" sz="1200" u="none" cap="none" strike="noStrike">
                <a:solidFill>
                  <a:schemeClr val="accent6"/>
                </a:solidFill>
                <a:latin typeface="Arial"/>
                <a:ea typeface="Arial"/>
                <a:cs typeface="Arial"/>
                <a:sym typeface="Arial"/>
              </a:defRPr>
            </a:lvl2pPr>
            <a:lvl3pPr indent="0" lvl="2" marL="0" algn="r">
              <a:spcBef>
                <a:spcPts val="0"/>
              </a:spcBef>
              <a:buNone/>
              <a:defRPr b="0" i="0" sz="1200" u="none" cap="none" strike="noStrike">
                <a:solidFill>
                  <a:schemeClr val="accent6"/>
                </a:solidFill>
                <a:latin typeface="Arial"/>
                <a:ea typeface="Arial"/>
                <a:cs typeface="Arial"/>
                <a:sym typeface="Arial"/>
              </a:defRPr>
            </a:lvl3pPr>
            <a:lvl4pPr indent="0" lvl="3" marL="0" algn="r">
              <a:spcBef>
                <a:spcPts val="0"/>
              </a:spcBef>
              <a:buNone/>
              <a:defRPr b="0" i="0" sz="1200" u="none" cap="none" strike="noStrike">
                <a:solidFill>
                  <a:schemeClr val="accent6"/>
                </a:solidFill>
                <a:latin typeface="Arial"/>
                <a:ea typeface="Arial"/>
                <a:cs typeface="Arial"/>
                <a:sym typeface="Arial"/>
              </a:defRPr>
            </a:lvl4pPr>
            <a:lvl5pPr indent="0" lvl="4" marL="0" algn="r">
              <a:spcBef>
                <a:spcPts val="0"/>
              </a:spcBef>
              <a:buNone/>
              <a:defRPr b="0" i="0" sz="1200" u="none" cap="none" strike="noStrike">
                <a:solidFill>
                  <a:schemeClr val="accent6"/>
                </a:solidFill>
                <a:latin typeface="Arial"/>
                <a:ea typeface="Arial"/>
                <a:cs typeface="Arial"/>
                <a:sym typeface="Arial"/>
              </a:defRPr>
            </a:lvl5pPr>
            <a:lvl6pPr indent="0" lvl="5" marL="0" algn="r">
              <a:spcBef>
                <a:spcPts val="0"/>
              </a:spcBef>
              <a:buNone/>
              <a:defRPr b="0" i="0" sz="1200" u="none" cap="none" strike="noStrike">
                <a:solidFill>
                  <a:schemeClr val="accent6"/>
                </a:solidFill>
                <a:latin typeface="Arial"/>
                <a:ea typeface="Arial"/>
                <a:cs typeface="Arial"/>
                <a:sym typeface="Arial"/>
              </a:defRPr>
            </a:lvl6pPr>
            <a:lvl7pPr indent="0" lvl="6" marL="0" algn="r">
              <a:spcBef>
                <a:spcPts val="0"/>
              </a:spcBef>
              <a:buNone/>
              <a:defRPr b="0" i="0" sz="1200" u="none" cap="none" strike="noStrike">
                <a:solidFill>
                  <a:schemeClr val="accent6"/>
                </a:solidFill>
                <a:latin typeface="Arial"/>
                <a:ea typeface="Arial"/>
                <a:cs typeface="Arial"/>
                <a:sym typeface="Arial"/>
              </a:defRPr>
            </a:lvl7pPr>
            <a:lvl8pPr indent="0" lvl="7" marL="0" algn="r">
              <a:spcBef>
                <a:spcPts val="0"/>
              </a:spcBef>
              <a:buNone/>
              <a:defRPr b="0" i="0" sz="1200" u="none" cap="none" strike="noStrike">
                <a:solidFill>
                  <a:schemeClr val="accent6"/>
                </a:solidFill>
                <a:latin typeface="Arial"/>
                <a:ea typeface="Arial"/>
                <a:cs typeface="Arial"/>
                <a:sym typeface="Arial"/>
              </a:defRPr>
            </a:lvl8pPr>
            <a:lvl9pPr indent="0" lvl="8" marL="0" algn="r">
              <a:spcBef>
                <a:spcPts val="0"/>
              </a:spcBef>
              <a:buNone/>
              <a:defRPr b="0" i="0" sz="12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46" name="Google Shape;46;p6"/>
          <p:cNvPicPr preferRelativeResize="0"/>
          <p:nvPr/>
        </p:nvPicPr>
        <p:blipFill rotWithShape="1">
          <a:blip r:embed="rId2">
            <a:alphaModFix/>
          </a:blip>
          <a:srcRect b="0" l="0" r="0" t="0"/>
          <a:stretch/>
        </p:blipFill>
        <p:spPr>
          <a:xfrm>
            <a:off x="10471868" y="6246549"/>
            <a:ext cx="1502796" cy="481894"/>
          </a:xfrm>
          <a:prstGeom prst="rect">
            <a:avLst/>
          </a:prstGeom>
          <a:noFill/>
          <a:ln>
            <a:noFill/>
          </a:ln>
        </p:spPr>
      </p:pic>
      <p:cxnSp>
        <p:nvCxnSpPr>
          <p:cNvPr id="47" name="Google Shape;47;p6"/>
          <p:cNvCxnSpPr/>
          <p:nvPr/>
        </p:nvCxnSpPr>
        <p:spPr>
          <a:xfrm>
            <a:off x="513829" y="6412530"/>
            <a:ext cx="0" cy="266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8" name="Shape 48"/>
        <p:cNvGrpSpPr/>
        <p:nvPr/>
      </p:nvGrpSpPr>
      <p:grpSpPr>
        <a:xfrm>
          <a:off x="0" y="0"/>
          <a:ext cx="0" cy="0"/>
          <a:chOff x="0" y="0"/>
          <a:chExt cx="0" cy="0"/>
        </a:xfrm>
      </p:grpSpPr>
      <p:sp>
        <p:nvSpPr>
          <p:cNvPr id="49" name="Google Shape;49;p7"/>
          <p:cNvSpPr txBox="1"/>
          <p:nvPr>
            <p:ph type="title"/>
          </p:nvPr>
        </p:nvSpPr>
        <p:spPr>
          <a:xfrm>
            <a:off x="294199" y="365125"/>
            <a:ext cx="11526742"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294200" y="1703465"/>
            <a:ext cx="564873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2" type="body"/>
          </p:nvPr>
        </p:nvSpPr>
        <p:spPr>
          <a:xfrm>
            <a:off x="6172202" y="1703465"/>
            <a:ext cx="5648739"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11" type="ftr"/>
          </p:nvPr>
        </p:nvSpPr>
        <p:spPr>
          <a:xfrm>
            <a:off x="513829" y="6363318"/>
            <a:ext cx="596609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0" y="6363318"/>
            <a:ext cx="5164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6"/>
                </a:solidFill>
                <a:latin typeface="Arial"/>
                <a:ea typeface="Arial"/>
                <a:cs typeface="Arial"/>
                <a:sym typeface="Arial"/>
              </a:defRPr>
            </a:lvl1pPr>
            <a:lvl2pPr indent="0" lvl="1" marL="0" algn="r">
              <a:spcBef>
                <a:spcPts val="0"/>
              </a:spcBef>
              <a:buNone/>
              <a:defRPr sz="1200">
                <a:solidFill>
                  <a:schemeClr val="accent6"/>
                </a:solidFill>
                <a:latin typeface="Arial"/>
                <a:ea typeface="Arial"/>
                <a:cs typeface="Arial"/>
                <a:sym typeface="Arial"/>
              </a:defRPr>
            </a:lvl2pPr>
            <a:lvl3pPr indent="0" lvl="2" marL="0" algn="r">
              <a:spcBef>
                <a:spcPts val="0"/>
              </a:spcBef>
              <a:buNone/>
              <a:defRPr sz="1200">
                <a:solidFill>
                  <a:schemeClr val="accent6"/>
                </a:solidFill>
                <a:latin typeface="Arial"/>
                <a:ea typeface="Arial"/>
                <a:cs typeface="Arial"/>
                <a:sym typeface="Arial"/>
              </a:defRPr>
            </a:lvl3pPr>
            <a:lvl4pPr indent="0" lvl="3" marL="0" algn="r">
              <a:spcBef>
                <a:spcPts val="0"/>
              </a:spcBef>
              <a:buNone/>
              <a:defRPr sz="1200">
                <a:solidFill>
                  <a:schemeClr val="accent6"/>
                </a:solidFill>
                <a:latin typeface="Arial"/>
                <a:ea typeface="Arial"/>
                <a:cs typeface="Arial"/>
                <a:sym typeface="Arial"/>
              </a:defRPr>
            </a:lvl4pPr>
            <a:lvl5pPr indent="0" lvl="4" marL="0" algn="r">
              <a:spcBef>
                <a:spcPts val="0"/>
              </a:spcBef>
              <a:buNone/>
              <a:defRPr sz="1200">
                <a:solidFill>
                  <a:schemeClr val="accent6"/>
                </a:solidFill>
                <a:latin typeface="Arial"/>
                <a:ea typeface="Arial"/>
                <a:cs typeface="Arial"/>
                <a:sym typeface="Arial"/>
              </a:defRPr>
            </a:lvl5pPr>
            <a:lvl6pPr indent="0" lvl="5" marL="0" algn="r">
              <a:spcBef>
                <a:spcPts val="0"/>
              </a:spcBef>
              <a:buNone/>
              <a:defRPr sz="1200">
                <a:solidFill>
                  <a:schemeClr val="accent6"/>
                </a:solidFill>
                <a:latin typeface="Arial"/>
                <a:ea typeface="Arial"/>
                <a:cs typeface="Arial"/>
                <a:sym typeface="Arial"/>
              </a:defRPr>
            </a:lvl6pPr>
            <a:lvl7pPr indent="0" lvl="6" marL="0" algn="r">
              <a:spcBef>
                <a:spcPts val="0"/>
              </a:spcBef>
              <a:buNone/>
              <a:defRPr sz="1200">
                <a:solidFill>
                  <a:schemeClr val="accent6"/>
                </a:solidFill>
                <a:latin typeface="Arial"/>
                <a:ea typeface="Arial"/>
                <a:cs typeface="Arial"/>
                <a:sym typeface="Arial"/>
              </a:defRPr>
            </a:lvl7pPr>
            <a:lvl8pPr indent="0" lvl="7" marL="0" algn="r">
              <a:spcBef>
                <a:spcPts val="0"/>
              </a:spcBef>
              <a:buNone/>
              <a:defRPr sz="1200">
                <a:solidFill>
                  <a:schemeClr val="accent6"/>
                </a:solidFill>
                <a:latin typeface="Arial"/>
                <a:ea typeface="Arial"/>
                <a:cs typeface="Arial"/>
                <a:sym typeface="Arial"/>
              </a:defRPr>
            </a:lvl8pPr>
            <a:lvl9pPr indent="0" lvl="8" marL="0" algn="r">
              <a:spcBef>
                <a:spcPts val="0"/>
              </a:spcBef>
              <a:buNone/>
              <a:defRPr sz="1200">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54" name="Google Shape;54;p7"/>
          <p:cNvPicPr preferRelativeResize="0"/>
          <p:nvPr/>
        </p:nvPicPr>
        <p:blipFill rotWithShape="1">
          <a:blip r:embed="rId2">
            <a:alphaModFix/>
          </a:blip>
          <a:srcRect b="0" l="0" r="0" t="0"/>
          <a:stretch/>
        </p:blipFill>
        <p:spPr>
          <a:xfrm>
            <a:off x="10471868" y="6246549"/>
            <a:ext cx="1502796" cy="481894"/>
          </a:xfrm>
          <a:prstGeom prst="rect">
            <a:avLst/>
          </a:prstGeom>
          <a:noFill/>
          <a:ln>
            <a:noFill/>
          </a:ln>
        </p:spPr>
      </p:pic>
      <p:cxnSp>
        <p:nvCxnSpPr>
          <p:cNvPr id="55" name="Google Shape;55;p7"/>
          <p:cNvCxnSpPr/>
          <p:nvPr/>
        </p:nvCxnSpPr>
        <p:spPr>
          <a:xfrm>
            <a:off x="513829" y="6412530"/>
            <a:ext cx="0" cy="266700"/>
          </a:xfrm>
          <a:prstGeom prst="straightConnector1">
            <a:avLst/>
          </a:prstGeom>
          <a:noFill/>
          <a:ln cap="flat" cmpd="sng" w="19050">
            <a:solidFill>
              <a:schemeClr val="dk1"/>
            </a:solidFill>
            <a:prstDash val="solid"/>
            <a:miter lim="800000"/>
            <a:headEnd len="sm" w="sm" type="none"/>
            <a:tailEnd len="sm" w="sm" type="none"/>
          </a:ln>
        </p:spPr>
      </p:cxnSp>
      <p:sp>
        <p:nvSpPr>
          <p:cNvPr id="56" name="Google Shape;56;p7"/>
          <p:cNvSpPr txBox="1"/>
          <p:nvPr>
            <p:ph idx="3" type="body"/>
          </p:nvPr>
        </p:nvSpPr>
        <p:spPr>
          <a:xfrm>
            <a:off x="294199" y="2527377"/>
            <a:ext cx="5648739" cy="364958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7"/>
          <p:cNvSpPr txBox="1"/>
          <p:nvPr>
            <p:ph idx="4" type="body"/>
          </p:nvPr>
        </p:nvSpPr>
        <p:spPr>
          <a:xfrm>
            <a:off x="6172202" y="2527377"/>
            <a:ext cx="5648739" cy="364958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 name="Google Shape;66;p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7" name="Google Shape;67;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 name="Shape 70"/>
        <p:cNvGrpSpPr/>
        <p:nvPr/>
      </p:nvGrpSpPr>
      <p:grpSpPr>
        <a:xfrm>
          <a:off x="0" y="0"/>
          <a:ext cx="0" cy="0"/>
          <a:chOff x="0" y="0"/>
          <a:chExt cx="0" cy="0"/>
        </a:xfrm>
      </p:grpSpPr>
      <p:sp>
        <p:nvSpPr>
          <p:cNvPr id="71" name="Google Shape;71;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 name="Google Shape;72;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3" name="Google Shape;73;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1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9" name="Google Shape;79;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2.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71061" y="365125"/>
            <a:ext cx="10982739"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71061" y="1825625"/>
            <a:ext cx="10982739" cy="4351338"/>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2"/>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2"/>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2"/>
                </a:solidFill>
                <a:latin typeface="Arial"/>
                <a:ea typeface="Arial"/>
                <a:cs typeface="Arial"/>
                <a:sym typeface="Arial"/>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2"/>
                </a:solidFill>
                <a:latin typeface="Arial"/>
                <a:ea typeface="Arial"/>
                <a:cs typeface="Arial"/>
                <a:sym typeface="Arial"/>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750896" y="6356350"/>
            <a:ext cx="596609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129309" y="6356350"/>
            <a:ext cx="62158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6"/>
                </a:solidFill>
                <a:latin typeface="Arial"/>
                <a:ea typeface="Arial"/>
                <a:cs typeface="Arial"/>
                <a:sym typeface="Arial"/>
              </a:defRPr>
            </a:lvl1pPr>
            <a:lvl2pPr indent="0" lvl="1" marL="0" marR="0" rtl="0" algn="r">
              <a:spcBef>
                <a:spcPts val="0"/>
              </a:spcBef>
              <a:buNone/>
              <a:defRPr b="0" i="0" sz="1200" u="none" cap="none" strike="noStrike">
                <a:solidFill>
                  <a:schemeClr val="accent6"/>
                </a:solidFill>
                <a:latin typeface="Arial"/>
                <a:ea typeface="Arial"/>
                <a:cs typeface="Arial"/>
                <a:sym typeface="Arial"/>
              </a:defRPr>
            </a:lvl2pPr>
            <a:lvl3pPr indent="0" lvl="2" marL="0" marR="0" rtl="0" algn="r">
              <a:spcBef>
                <a:spcPts val="0"/>
              </a:spcBef>
              <a:buNone/>
              <a:defRPr b="0" i="0" sz="1200" u="none" cap="none" strike="noStrike">
                <a:solidFill>
                  <a:schemeClr val="accent6"/>
                </a:solidFill>
                <a:latin typeface="Arial"/>
                <a:ea typeface="Arial"/>
                <a:cs typeface="Arial"/>
                <a:sym typeface="Arial"/>
              </a:defRPr>
            </a:lvl3pPr>
            <a:lvl4pPr indent="0" lvl="3" marL="0" marR="0" rtl="0" algn="r">
              <a:spcBef>
                <a:spcPts val="0"/>
              </a:spcBef>
              <a:buNone/>
              <a:defRPr b="0" i="0" sz="1200" u="none" cap="none" strike="noStrike">
                <a:solidFill>
                  <a:schemeClr val="accent6"/>
                </a:solidFill>
                <a:latin typeface="Arial"/>
                <a:ea typeface="Arial"/>
                <a:cs typeface="Arial"/>
                <a:sym typeface="Arial"/>
              </a:defRPr>
            </a:lvl4pPr>
            <a:lvl5pPr indent="0" lvl="4" marL="0" marR="0" rtl="0" algn="r">
              <a:spcBef>
                <a:spcPts val="0"/>
              </a:spcBef>
              <a:buNone/>
              <a:defRPr b="0" i="0" sz="1200" u="none" cap="none" strike="noStrike">
                <a:solidFill>
                  <a:schemeClr val="accent6"/>
                </a:solidFill>
                <a:latin typeface="Arial"/>
                <a:ea typeface="Arial"/>
                <a:cs typeface="Arial"/>
                <a:sym typeface="Arial"/>
              </a:defRPr>
            </a:lvl5pPr>
            <a:lvl6pPr indent="0" lvl="5" marL="0" marR="0" rtl="0" algn="r">
              <a:spcBef>
                <a:spcPts val="0"/>
              </a:spcBef>
              <a:buNone/>
              <a:defRPr b="0" i="0" sz="1200" u="none" cap="none" strike="noStrike">
                <a:solidFill>
                  <a:schemeClr val="accent6"/>
                </a:solidFill>
                <a:latin typeface="Arial"/>
                <a:ea typeface="Arial"/>
                <a:cs typeface="Arial"/>
                <a:sym typeface="Arial"/>
              </a:defRPr>
            </a:lvl6pPr>
            <a:lvl7pPr indent="0" lvl="6" marL="0" marR="0" rtl="0" algn="r">
              <a:spcBef>
                <a:spcPts val="0"/>
              </a:spcBef>
              <a:buNone/>
              <a:defRPr b="0" i="0" sz="1200" u="none" cap="none" strike="noStrike">
                <a:solidFill>
                  <a:schemeClr val="accent6"/>
                </a:solidFill>
                <a:latin typeface="Arial"/>
                <a:ea typeface="Arial"/>
                <a:cs typeface="Arial"/>
                <a:sym typeface="Arial"/>
              </a:defRPr>
            </a:lvl7pPr>
            <a:lvl8pPr indent="0" lvl="7" marL="0" marR="0" rtl="0" algn="r">
              <a:spcBef>
                <a:spcPts val="0"/>
              </a:spcBef>
              <a:buNone/>
              <a:defRPr b="0" i="0" sz="1200" u="none" cap="none" strike="noStrike">
                <a:solidFill>
                  <a:schemeClr val="accent6"/>
                </a:solidFill>
                <a:latin typeface="Arial"/>
                <a:ea typeface="Arial"/>
                <a:cs typeface="Arial"/>
                <a:sym typeface="Arial"/>
              </a:defRPr>
            </a:lvl8pPr>
            <a:lvl9pPr indent="0" lvl="8" marL="0" marR="0" rtl="0" algn="r">
              <a:spcBef>
                <a:spcPts val="0"/>
              </a:spcBef>
              <a:buNone/>
              <a:defRPr b="0" i="0" sz="12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 name="Google Shape;60;p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hyperlink" Target="http://arts.ok.gov/" TargetMode="External"/><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hyperlink" Target="https://www.artscouncilokc.com/allaccessarts/" TargetMode="External"/><Relationship Id="rId5" Type="http://schemas.openxmlformats.org/officeDocument/2006/relationships/hyperlink" Target="https://ahhatulsa.org/social-distance-studio/" TargetMode="External"/><Relationship Id="rId6" Type="http://schemas.openxmlformats.org/officeDocument/2006/relationships/hyperlink" Target="https://www.metmuseum.org/learn/educators/lesson-plans" TargetMode="External"/><Relationship Id="rId7" Type="http://schemas.openxmlformats.org/officeDocument/2006/relationships/hyperlink" Target="https://www.kennedy-center.org/education/resources-for-educators/classroom-resources/lessons-and-activities/activities/kennedy-center-teaching-artists-presen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hyperlink" Target="mailto:jennifer.allen-barron@arts.ok.gov" TargetMode="External"/><Relationship Id="rId5" Type="http://schemas.openxmlformats.org/officeDocument/2006/relationships/hyperlink" Target="https://arts.ok.gov/Arts_in_Communities/Arts_and_Military_Grants.html" TargetMode="External"/><Relationship Id="rId6" Type="http://schemas.openxmlformats.org/officeDocument/2006/relationships/hyperlink" Target="mailto:scott.cowan@arts.ok.gov" TargetMode="External"/><Relationship Id="rId7" Type="http://schemas.openxmlformats.org/officeDocument/2006/relationships/hyperlink" Target="mailto:thomas.tran@arts.ok.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sde.ok.gov/arts" TargetMode="External"/><Relationship Id="rId4" Type="http://schemas.openxmlformats.org/officeDocument/2006/relationships/image" Target="../media/image19.jpg"/><Relationship Id="rId9" Type="http://schemas.openxmlformats.org/officeDocument/2006/relationships/hyperlink" Target="mailto:morgan.brown@jenksps.org" TargetMode="External"/><Relationship Id="rId5" Type="http://schemas.openxmlformats.org/officeDocument/2006/relationships/hyperlink" Target="mailto:Elizabeth.Maughan@sde.ok.gov" TargetMode="External"/><Relationship Id="rId6" Type="http://schemas.openxmlformats.org/officeDocument/2006/relationships/image" Target="../media/image16.jpg"/><Relationship Id="rId7" Type="http://schemas.openxmlformats.org/officeDocument/2006/relationships/image" Target="../media/image18.png"/><Relationship Id="rId8" Type="http://schemas.openxmlformats.org/officeDocument/2006/relationships/hyperlink" Target="mailto:mkreygibson@putnamcityschool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edutopia.org/article/focus-empathy-distance-learn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consortium.uchicago.edu/sites/default/files/2019-05/Arts%20Education%20and%20Social-Emotional-June2019-Consortium%20and%20Ingenuity.pdf" TargetMode="External"/><Relationship Id="rId4" Type="http://schemas.openxmlformats.org/officeDocument/2006/relationships/hyperlink" Target="https://crtandthebrain.com/about/" TargetMode="External"/><Relationship Id="rId5" Type="http://schemas.openxmlformats.org/officeDocument/2006/relationships/hyperlink" Target="https://www.pblworks.org/pbl-remote-learning" TargetMode="External"/><Relationship Id="rId6" Type="http://schemas.openxmlformats.org/officeDocument/2006/relationships/hyperlink" Target="https://www.gettingsmart.com/wp-content/uploads/2017/02/What-is-Place-Based-Education-and-Why-Does-it-Matter-3.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de.ok.gov/grants-and-opportunities/artech-gra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ctrTitle"/>
          </p:nvPr>
        </p:nvSpPr>
        <p:spPr>
          <a:xfrm>
            <a:off x="371063" y="349695"/>
            <a:ext cx="5615400" cy="13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Virtual Arts Ideas</a:t>
            </a:r>
            <a:endParaRPr/>
          </a:p>
          <a:p>
            <a:pPr indent="0" lvl="0" marL="0" rtl="0" algn="l">
              <a:lnSpc>
                <a:spcPct val="90000"/>
              </a:lnSpc>
              <a:spcBef>
                <a:spcPts val="0"/>
              </a:spcBef>
              <a:spcAft>
                <a:spcPts val="0"/>
              </a:spcAft>
              <a:buClr>
                <a:schemeClr val="dk1"/>
              </a:buClr>
              <a:buSzPts val="4800"/>
              <a:buFont typeface="Arial"/>
              <a:buNone/>
            </a:pPr>
            <a:r>
              <a:rPr lang="en-US" sz="2800"/>
              <a:t>Alternative Education Webinar</a:t>
            </a:r>
            <a:endParaRPr sz="2800"/>
          </a:p>
        </p:txBody>
      </p:sp>
      <p:sp>
        <p:nvSpPr>
          <p:cNvPr id="138" name="Google Shape;138;p20"/>
          <p:cNvSpPr txBox="1"/>
          <p:nvPr>
            <p:ph idx="1" type="subTitle"/>
          </p:nvPr>
        </p:nvSpPr>
        <p:spPr>
          <a:xfrm>
            <a:off x="371075" y="1949700"/>
            <a:ext cx="6083700" cy="321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US" sz="2800">
                <a:solidFill>
                  <a:srgbClr val="000000"/>
                </a:solidFill>
              </a:rPr>
              <a:t>Elizabeth Maughan</a:t>
            </a:r>
            <a:endParaRPr b="1" sz="2800">
              <a:solidFill>
                <a:srgbClr val="000000"/>
              </a:solidFill>
            </a:endParaRPr>
          </a:p>
          <a:p>
            <a:pPr indent="-381000" lvl="1" marL="914400" rtl="0" algn="l">
              <a:lnSpc>
                <a:spcPct val="90000"/>
              </a:lnSpc>
              <a:spcBef>
                <a:spcPts val="0"/>
              </a:spcBef>
              <a:spcAft>
                <a:spcPts val="0"/>
              </a:spcAft>
              <a:buClr>
                <a:srgbClr val="000000"/>
              </a:buClr>
              <a:buSzPts val="2400"/>
              <a:buChar char="●"/>
            </a:pPr>
            <a:r>
              <a:rPr i="1" lang="en-US" sz="2400">
                <a:solidFill>
                  <a:srgbClr val="000000"/>
                </a:solidFill>
              </a:rPr>
              <a:t>Director of Fine Arts</a:t>
            </a:r>
            <a:endParaRPr i="1" sz="2400">
              <a:solidFill>
                <a:srgbClr val="000000"/>
              </a:solidFill>
            </a:endParaRPr>
          </a:p>
          <a:p>
            <a:pPr indent="0" lvl="0" marL="0" rtl="0" algn="l">
              <a:lnSpc>
                <a:spcPct val="90000"/>
              </a:lnSpc>
              <a:spcBef>
                <a:spcPts val="0"/>
              </a:spcBef>
              <a:spcAft>
                <a:spcPts val="0"/>
              </a:spcAft>
              <a:buSzPts val="2400"/>
              <a:buNone/>
            </a:pPr>
            <a:r>
              <a:rPr b="1" lang="en-US" sz="2800">
                <a:solidFill>
                  <a:srgbClr val="000000"/>
                </a:solidFill>
              </a:rPr>
              <a:t>Maria Krey-Gibson</a:t>
            </a:r>
            <a:endParaRPr b="1" sz="2800">
              <a:solidFill>
                <a:srgbClr val="000000"/>
              </a:solidFill>
            </a:endParaRPr>
          </a:p>
          <a:p>
            <a:pPr indent="-381000" lvl="0" marL="914400" rtl="0" algn="l">
              <a:lnSpc>
                <a:spcPct val="90000"/>
              </a:lnSpc>
              <a:spcBef>
                <a:spcPts val="0"/>
              </a:spcBef>
              <a:spcAft>
                <a:spcPts val="0"/>
              </a:spcAft>
              <a:buClr>
                <a:srgbClr val="000000"/>
              </a:buClr>
              <a:buSzPts val="2400"/>
              <a:buChar char="●"/>
            </a:pPr>
            <a:r>
              <a:rPr i="1" lang="en-US">
                <a:solidFill>
                  <a:srgbClr val="000000"/>
                </a:solidFill>
              </a:rPr>
              <a:t>Putnam City Dance Educator</a:t>
            </a:r>
            <a:endParaRPr i="1">
              <a:solidFill>
                <a:srgbClr val="000000"/>
              </a:solidFill>
            </a:endParaRPr>
          </a:p>
          <a:p>
            <a:pPr indent="0" lvl="0" marL="0" rtl="0" algn="l">
              <a:lnSpc>
                <a:spcPct val="90000"/>
              </a:lnSpc>
              <a:spcBef>
                <a:spcPts val="0"/>
              </a:spcBef>
              <a:spcAft>
                <a:spcPts val="0"/>
              </a:spcAft>
              <a:buSzPts val="2400"/>
              <a:buNone/>
            </a:pPr>
            <a:r>
              <a:rPr b="1" lang="en-US" sz="2800">
                <a:solidFill>
                  <a:srgbClr val="000000"/>
                </a:solidFill>
              </a:rPr>
              <a:t>Morgan Brown</a:t>
            </a:r>
            <a:endParaRPr b="1" sz="2800">
              <a:solidFill>
                <a:srgbClr val="000000"/>
              </a:solidFill>
            </a:endParaRPr>
          </a:p>
          <a:p>
            <a:pPr indent="-381000" lvl="0" marL="914400" rtl="0" algn="l">
              <a:spcBef>
                <a:spcPts val="0"/>
              </a:spcBef>
              <a:spcAft>
                <a:spcPts val="0"/>
              </a:spcAft>
              <a:buClr>
                <a:schemeClr val="dk2"/>
              </a:buClr>
              <a:buSzPts val="2400"/>
              <a:buChar char="●"/>
            </a:pPr>
            <a:r>
              <a:rPr i="1" lang="en-US">
                <a:solidFill>
                  <a:schemeClr val="dk2"/>
                </a:solidFill>
              </a:rPr>
              <a:t>Jenks Visual Art</a:t>
            </a:r>
            <a:r>
              <a:rPr i="1" lang="en-US">
                <a:solidFill>
                  <a:schemeClr val="dk2"/>
                </a:solidFill>
              </a:rPr>
              <a:t> Educator</a:t>
            </a:r>
            <a:endParaRPr b="1" sz="2800">
              <a:solidFill>
                <a:srgbClr val="000000"/>
              </a:solidFill>
            </a:endParaRPr>
          </a:p>
          <a:p>
            <a:pPr indent="0" lvl="0" marL="0" rtl="0" algn="l">
              <a:lnSpc>
                <a:spcPct val="90000"/>
              </a:lnSpc>
              <a:spcBef>
                <a:spcPts val="0"/>
              </a:spcBef>
              <a:spcAft>
                <a:spcPts val="0"/>
              </a:spcAft>
              <a:buSzPts val="2400"/>
              <a:buNone/>
            </a:pPr>
            <a:r>
              <a:rPr b="1" lang="en-US" sz="2800">
                <a:solidFill>
                  <a:srgbClr val="000000"/>
                </a:solidFill>
              </a:rPr>
              <a:t>Jennifer Allen-Barron</a:t>
            </a:r>
            <a:endParaRPr b="1" sz="2800">
              <a:solidFill>
                <a:srgbClr val="000000"/>
              </a:solidFill>
            </a:endParaRPr>
          </a:p>
          <a:p>
            <a:pPr indent="-381000" lvl="0" marL="914400" rtl="0" algn="l">
              <a:lnSpc>
                <a:spcPct val="90000"/>
              </a:lnSpc>
              <a:spcBef>
                <a:spcPts val="0"/>
              </a:spcBef>
              <a:spcAft>
                <a:spcPts val="0"/>
              </a:spcAft>
              <a:buClr>
                <a:srgbClr val="000000"/>
              </a:buClr>
              <a:buSzPts val="2400"/>
              <a:buChar char="●"/>
            </a:pPr>
            <a:r>
              <a:rPr i="1" lang="en-US">
                <a:solidFill>
                  <a:srgbClr val="000000"/>
                </a:solidFill>
              </a:rPr>
              <a:t>Oklahoma Arts Council</a:t>
            </a:r>
            <a:endParaRPr i="1">
              <a:solidFill>
                <a:srgbClr val="000000"/>
              </a:solidFill>
            </a:endParaRPr>
          </a:p>
        </p:txBody>
      </p:sp>
      <p:pic>
        <p:nvPicPr>
          <p:cNvPr id="139" name="Google Shape;139;p20"/>
          <p:cNvPicPr preferRelativeResize="0"/>
          <p:nvPr/>
        </p:nvPicPr>
        <p:blipFill>
          <a:blip r:embed="rId3">
            <a:alphaModFix/>
          </a:blip>
          <a:stretch>
            <a:fillRect/>
          </a:stretch>
        </p:blipFill>
        <p:spPr>
          <a:xfrm>
            <a:off x="4122975" y="5163900"/>
            <a:ext cx="3112127" cy="121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Online Teaching Successes &amp; Challenges</a:t>
            </a:r>
            <a:endParaRPr/>
          </a:p>
        </p:txBody>
      </p:sp>
      <p:sp>
        <p:nvSpPr>
          <p:cNvPr id="212" name="Google Shape;212;p29"/>
          <p:cNvSpPr txBox="1"/>
          <p:nvPr>
            <p:ph idx="1" type="body"/>
          </p:nvPr>
        </p:nvSpPr>
        <p:spPr>
          <a:xfrm>
            <a:off x="294200" y="1825625"/>
            <a:ext cx="116037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Take Away</a:t>
            </a:r>
            <a:endParaRPr b="1"/>
          </a:p>
          <a:p>
            <a:pPr indent="-228600" lvl="1" marL="685800" rtl="0" algn="l">
              <a:lnSpc>
                <a:spcPct val="115000"/>
              </a:lnSpc>
              <a:spcBef>
                <a:spcPts val="0"/>
              </a:spcBef>
              <a:spcAft>
                <a:spcPts val="0"/>
              </a:spcAft>
              <a:buSzPts val="1800"/>
              <a:buChar char="•"/>
            </a:pPr>
            <a:r>
              <a:rPr lang="en-US"/>
              <a:t>Dance is an empowering experience for students.</a:t>
            </a:r>
            <a:endParaRPr/>
          </a:p>
          <a:p>
            <a:pPr indent="-228600" lvl="1" marL="685800" rtl="0" algn="l">
              <a:lnSpc>
                <a:spcPct val="115000"/>
              </a:lnSpc>
              <a:spcBef>
                <a:spcPts val="0"/>
              </a:spcBef>
              <a:spcAft>
                <a:spcPts val="0"/>
              </a:spcAft>
              <a:buSzPts val="1800"/>
              <a:buChar char="•"/>
            </a:pPr>
            <a:r>
              <a:rPr lang="en-US"/>
              <a:t>Students may not gain physical skills through an online class in the same way that they would in person. However, experiencing a shift in awareness is just as important as learning perfect physical technique. </a:t>
            </a:r>
            <a:endParaRPr/>
          </a:p>
          <a:p>
            <a:pPr indent="-228600" lvl="1" marL="685800" rtl="0" algn="l">
              <a:lnSpc>
                <a:spcPct val="115000"/>
              </a:lnSpc>
              <a:spcBef>
                <a:spcPts val="0"/>
              </a:spcBef>
              <a:spcAft>
                <a:spcPts val="0"/>
              </a:spcAft>
              <a:buSzPts val="1800"/>
              <a:buChar char="•"/>
            </a:pPr>
            <a:r>
              <a:rPr lang="en-US"/>
              <a:t>Consider the challenges of a new program in a year like 2020. </a:t>
            </a:r>
            <a:endParaRPr/>
          </a:p>
          <a:p>
            <a:pPr indent="0" lvl="0" marL="685800" rtl="0" algn="l">
              <a:lnSpc>
                <a:spcPct val="115000"/>
              </a:lnSpc>
              <a:spcBef>
                <a:spcPts val="0"/>
              </a:spcBef>
              <a:spcAft>
                <a:spcPts val="0"/>
              </a:spcAft>
              <a:buNone/>
            </a:pPr>
            <a:r>
              <a:t/>
            </a:r>
            <a:endParaRPr sz="30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213" name="Google Shape;213;p29"/>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29"/>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Online Teaching Successes &amp; Challenges</a:t>
            </a:r>
            <a:endParaRPr/>
          </a:p>
        </p:txBody>
      </p:sp>
      <p:sp>
        <p:nvSpPr>
          <p:cNvPr id="220" name="Google Shape;220;p30"/>
          <p:cNvSpPr txBox="1"/>
          <p:nvPr>
            <p:ph idx="1" type="body"/>
          </p:nvPr>
        </p:nvSpPr>
        <p:spPr>
          <a:xfrm>
            <a:off x="294200" y="2204350"/>
            <a:ext cx="11603700" cy="44019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 Supplies</a:t>
            </a:r>
            <a:endParaRPr b="1"/>
          </a:p>
          <a:p>
            <a:pPr indent="-228600" lvl="1" marL="685800" rtl="0" algn="l">
              <a:lnSpc>
                <a:spcPct val="115000"/>
              </a:lnSpc>
              <a:spcBef>
                <a:spcPts val="0"/>
              </a:spcBef>
              <a:spcAft>
                <a:spcPts val="0"/>
              </a:spcAft>
              <a:buSzPts val="1800"/>
              <a:buChar char="•"/>
            </a:pPr>
            <a:r>
              <a:rPr lang="en-US"/>
              <a:t>Providing a list vs. assessing a fee</a:t>
            </a:r>
            <a:endParaRPr/>
          </a:p>
          <a:p>
            <a:pPr indent="-228600" lvl="1" marL="685800" rtl="0" algn="l">
              <a:lnSpc>
                <a:spcPct val="115000"/>
              </a:lnSpc>
              <a:spcBef>
                <a:spcPts val="0"/>
              </a:spcBef>
              <a:spcAft>
                <a:spcPts val="0"/>
              </a:spcAft>
              <a:buSzPts val="1800"/>
              <a:buChar char="•"/>
            </a:pPr>
            <a:r>
              <a:rPr lang="en-US"/>
              <a:t>Pick up/drop off days</a:t>
            </a:r>
            <a:endParaRPr/>
          </a:p>
          <a:p>
            <a:pPr indent="-228600" lvl="0" marL="228600" rtl="0" algn="l">
              <a:lnSpc>
                <a:spcPct val="115000"/>
              </a:lnSpc>
              <a:spcBef>
                <a:spcPts val="0"/>
              </a:spcBef>
              <a:spcAft>
                <a:spcPts val="0"/>
              </a:spcAft>
              <a:buSzPts val="3200"/>
              <a:buChar char="•"/>
            </a:pPr>
            <a:r>
              <a:rPr b="1" lang="en-US"/>
              <a:t>Platforms utilized</a:t>
            </a:r>
            <a:endParaRPr b="1"/>
          </a:p>
          <a:p>
            <a:pPr indent="-228600" lvl="1" marL="685800" rtl="0" algn="l">
              <a:lnSpc>
                <a:spcPct val="115000"/>
              </a:lnSpc>
              <a:spcBef>
                <a:spcPts val="0"/>
              </a:spcBef>
              <a:spcAft>
                <a:spcPts val="0"/>
              </a:spcAft>
              <a:buSzPts val="1800"/>
              <a:buChar char="•"/>
            </a:pPr>
            <a:r>
              <a:rPr lang="en-US"/>
              <a:t>Canvas</a:t>
            </a:r>
            <a:endParaRPr/>
          </a:p>
          <a:p>
            <a:pPr indent="-228600" lvl="1" marL="685800" rtl="0" algn="l">
              <a:lnSpc>
                <a:spcPct val="115000"/>
              </a:lnSpc>
              <a:spcBef>
                <a:spcPts val="0"/>
              </a:spcBef>
              <a:spcAft>
                <a:spcPts val="0"/>
              </a:spcAft>
              <a:buSzPts val="1800"/>
              <a:buChar char="•"/>
            </a:pPr>
            <a:r>
              <a:rPr lang="en-US"/>
              <a:t>Google Meet</a:t>
            </a:r>
            <a:endParaRPr/>
          </a:p>
          <a:p>
            <a:pPr indent="-228600" lvl="1" marL="685800" rtl="0" algn="l">
              <a:lnSpc>
                <a:spcPct val="115000"/>
              </a:lnSpc>
              <a:spcBef>
                <a:spcPts val="0"/>
              </a:spcBef>
              <a:spcAft>
                <a:spcPts val="0"/>
              </a:spcAft>
              <a:buSzPts val="1800"/>
              <a:buChar char="•"/>
            </a:pPr>
            <a:r>
              <a:rPr lang="en-US"/>
              <a:t>Calendar</a:t>
            </a:r>
            <a:endParaRPr/>
          </a:p>
          <a:p>
            <a:pPr indent="0" lvl="0" marL="685800" rtl="0" algn="l">
              <a:lnSpc>
                <a:spcPct val="115000"/>
              </a:lnSpc>
              <a:spcBef>
                <a:spcPts val="0"/>
              </a:spcBef>
              <a:spcAft>
                <a:spcPts val="0"/>
              </a:spcAft>
              <a:buNone/>
            </a:pPr>
            <a:r>
              <a:t/>
            </a:r>
            <a:endParaRPr sz="30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221" name="Google Shape;221;p30"/>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2" name="Google Shape;222;p30"/>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
        <p:nvSpPr>
          <p:cNvPr id="223" name="Google Shape;223;p30"/>
          <p:cNvSpPr txBox="1"/>
          <p:nvPr/>
        </p:nvSpPr>
        <p:spPr>
          <a:xfrm>
            <a:off x="572325" y="1371600"/>
            <a:ext cx="8614500" cy="4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a:t>Morgan Brown, Jenks Visual Art</a:t>
            </a:r>
            <a:r>
              <a:rPr b="1" lang="en-US" sz="2400"/>
              <a:t> Educator</a:t>
            </a:r>
            <a:endParaRPr b="1" sz="2400"/>
          </a:p>
        </p:txBody>
      </p:sp>
      <p:pic>
        <p:nvPicPr>
          <p:cNvPr id="224" name="Google Shape;224;p30"/>
          <p:cNvPicPr preferRelativeResize="0"/>
          <p:nvPr/>
        </p:nvPicPr>
        <p:blipFill>
          <a:blip r:embed="rId3">
            <a:alphaModFix/>
          </a:blip>
          <a:stretch>
            <a:fillRect/>
          </a:stretch>
        </p:blipFill>
        <p:spPr>
          <a:xfrm>
            <a:off x="8608000" y="2010450"/>
            <a:ext cx="2840875" cy="283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Online Teaching Successes &amp; Challenges</a:t>
            </a:r>
            <a:endParaRPr/>
          </a:p>
        </p:txBody>
      </p:sp>
      <p:sp>
        <p:nvSpPr>
          <p:cNvPr id="230" name="Google Shape;230;p31"/>
          <p:cNvSpPr txBox="1"/>
          <p:nvPr>
            <p:ph idx="1" type="body"/>
          </p:nvPr>
        </p:nvSpPr>
        <p:spPr>
          <a:xfrm>
            <a:off x="294200" y="1825625"/>
            <a:ext cx="71460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Successes &amp; Challenges</a:t>
            </a:r>
            <a:endParaRPr b="1"/>
          </a:p>
          <a:p>
            <a:pPr indent="-228600" lvl="1" marL="685800" rtl="0" algn="l">
              <a:lnSpc>
                <a:spcPct val="115000"/>
              </a:lnSpc>
              <a:spcBef>
                <a:spcPts val="0"/>
              </a:spcBef>
              <a:spcAft>
                <a:spcPts val="0"/>
              </a:spcAft>
              <a:buSzPts val="1800"/>
              <a:buChar char="•"/>
            </a:pPr>
            <a:r>
              <a:rPr lang="en-US"/>
              <a:t>Document camera</a:t>
            </a:r>
            <a:endParaRPr/>
          </a:p>
          <a:p>
            <a:pPr indent="-228600" lvl="1" marL="685800" rtl="0" algn="l">
              <a:lnSpc>
                <a:spcPct val="115000"/>
              </a:lnSpc>
              <a:spcBef>
                <a:spcPts val="0"/>
              </a:spcBef>
              <a:spcAft>
                <a:spcPts val="0"/>
              </a:spcAft>
              <a:buSzPts val="1800"/>
              <a:buChar char="•"/>
            </a:pPr>
            <a:r>
              <a:rPr lang="en-US"/>
              <a:t>Uploading large videos</a:t>
            </a:r>
            <a:endParaRPr/>
          </a:p>
          <a:p>
            <a:pPr indent="-228600" lvl="1" marL="685800" rtl="0" algn="l">
              <a:lnSpc>
                <a:spcPct val="115000"/>
              </a:lnSpc>
              <a:spcBef>
                <a:spcPts val="0"/>
              </a:spcBef>
              <a:spcAft>
                <a:spcPts val="0"/>
              </a:spcAft>
              <a:buSzPts val="1800"/>
              <a:buChar char="•"/>
            </a:pPr>
            <a:r>
              <a:rPr lang="en-US"/>
              <a:t>Small group and Q&amp;A sessions</a:t>
            </a:r>
            <a:endParaRPr/>
          </a:p>
          <a:p>
            <a:pPr indent="-228600" lvl="1" marL="685800" rtl="0" algn="l">
              <a:lnSpc>
                <a:spcPct val="115000"/>
              </a:lnSpc>
              <a:spcBef>
                <a:spcPts val="0"/>
              </a:spcBef>
              <a:spcAft>
                <a:spcPts val="0"/>
              </a:spcAft>
              <a:buSzPts val="1800"/>
              <a:buChar char="•"/>
            </a:pPr>
            <a:r>
              <a:rPr lang="en-US"/>
              <a:t>Time management</a:t>
            </a:r>
            <a:endParaRPr/>
          </a:p>
          <a:p>
            <a:pPr indent="-228600" lvl="1" marL="685800" rtl="0" algn="l">
              <a:lnSpc>
                <a:spcPct val="115000"/>
              </a:lnSpc>
              <a:spcBef>
                <a:spcPts val="0"/>
              </a:spcBef>
              <a:spcAft>
                <a:spcPts val="0"/>
              </a:spcAft>
              <a:buSzPts val="1800"/>
              <a:buChar char="•"/>
            </a:pPr>
            <a:r>
              <a:rPr lang="en-US"/>
              <a:t>Student engagement &amp; accountability </a:t>
            </a:r>
            <a:endParaRPr/>
          </a:p>
          <a:p>
            <a:pPr indent="0" lvl="0" marL="685800" rtl="0" algn="l">
              <a:lnSpc>
                <a:spcPct val="115000"/>
              </a:lnSpc>
              <a:spcBef>
                <a:spcPts val="0"/>
              </a:spcBef>
              <a:spcAft>
                <a:spcPts val="0"/>
              </a:spcAft>
              <a:buNone/>
            </a:pPr>
            <a:r>
              <a:t/>
            </a:r>
            <a:endParaRPr sz="30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231" name="Google Shape;231;p31"/>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2" name="Google Shape;232;p31"/>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pic>
        <p:nvPicPr>
          <p:cNvPr id="233" name="Google Shape;233;p31"/>
          <p:cNvPicPr preferRelativeResize="0"/>
          <p:nvPr/>
        </p:nvPicPr>
        <p:blipFill>
          <a:blip r:embed="rId3">
            <a:alphaModFix/>
          </a:blip>
          <a:stretch>
            <a:fillRect/>
          </a:stretch>
        </p:blipFill>
        <p:spPr>
          <a:xfrm>
            <a:off x="8608000" y="2010450"/>
            <a:ext cx="2840875" cy="283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Online Teaching Successes &amp; Challenges</a:t>
            </a:r>
            <a:endParaRPr/>
          </a:p>
        </p:txBody>
      </p:sp>
      <p:sp>
        <p:nvSpPr>
          <p:cNvPr id="239" name="Google Shape;239;p32"/>
          <p:cNvSpPr txBox="1"/>
          <p:nvPr>
            <p:ph idx="1" type="body"/>
          </p:nvPr>
        </p:nvSpPr>
        <p:spPr>
          <a:xfrm>
            <a:off x="294200" y="1825625"/>
            <a:ext cx="106095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Take Away</a:t>
            </a:r>
            <a:endParaRPr b="1"/>
          </a:p>
          <a:p>
            <a:pPr indent="-317500" lvl="1" marL="685800" rtl="0" algn="l">
              <a:lnSpc>
                <a:spcPct val="115000"/>
              </a:lnSpc>
              <a:spcBef>
                <a:spcPts val="0"/>
              </a:spcBef>
              <a:spcAft>
                <a:spcPts val="0"/>
              </a:spcAft>
              <a:buSzPts val="3200"/>
              <a:buChar char="•"/>
            </a:pPr>
            <a:r>
              <a:rPr lang="en-US" sz="3200"/>
              <a:t>Visual arts is uniquely suited to adapt and adapt well to virtual learning due to its personal nature. While certainly challenging at times, when students are given the proper tools and demonstrations, they rise to the occasion and take advantage of their isolation to take creative risks they might not have in a large group setting. </a:t>
            </a:r>
            <a:endParaRPr sz="3200"/>
          </a:p>
          <a:p>
            <a:pPr indent="0" lvl="0" marL="91440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240" name="Google Shape;240;p32"/>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1" name="Google Shape;241;p32"/>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pic>
        <p:nvPicPr>
          <p:cNvPr id="249" name="Google Shape;249;p33"/>
          <p:cNvPicPr preferRelativeResize="0"/>
          <p:nvPr/>
        </p:nvPicPr>
        <p:blipFill rotWithShape="1">
          <a:blip r:embed="rId4">
            <a:alphaModFix/>
          </a:blip>
          <a:srcRect b="0" l="0" r="0" t="0"/>
          <a:stretch/>
        </p:blipFill>
        <p:spPr>
          <a:xfrm>
            <a:off x="5007654" y="1727663"/>
            <a:ext cx="1921467" cy="31442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34"/>
          <p:cNvSpPr txBox="1"/>
          <p:nvPr>
            <p:ph type="title"/>
          </p:nvPr>
        </p:nvSpPr>
        <p:spPr>
          <a:xfrm>
            <a:off x="1891706" y="751745"/>
            <a:ext cx="7993500" cy="461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600"/>
              <a:t>Oklahoma Arts Council</a:t>
            </a:r>
            <a:br>
              <a:rPr lang="en-US" sz="3600"/>
            </a:br>
            <a:endParaRPr sz="3600"/>
          </a:p>
        </p:txBody>
      </p:sp>
      <p:sp>
        <p:nvSpPr>
          <p:cNvPr id="258" name="Google Shape;258;p34"/>
          <p:cNvSpPr txBox="1"/>
          <p:nvPr/>
        </p:nvSpPr>
        <p:spPr>
          <a:xfrm>
            <a:off x="294409" y="6003320"/>
            <a:ext cx="116031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Jennifer Allen-Barron, Oklahoma Arts Council Arts Education Director</a:t>
            </a:r>
            <a:endParaRPr/>
          </a:p>
        </p:txBody>
      </p:sp>
      <p:pic>
        <p:nvPicPr>
          <p:cNvPr descr="Classroom Supply Grants" id="259" name="Google Shape;259;p34"/>
          <p:cNvPicPr preferRelativeResize="0"/>
          <p:nvPr>
            <p:ph idx="1" type="body"/>
          </p:nvPr>
        </p:nvPicPr>
        <p:blipFill rotWithShape="1">
          <a:blip r:embed="rId4">
            <a:alphaModFix/>
          </a:blip>
          <a:srcRect b="0" l="0" r="0" t="0"/>
          <a:stretch/>
        </p:blipFill>
        <p:spPr>
          <a:xfrm>
            <a:off x="1016000" y="1554235"/>
            <a:ext cx="10160100" cy="4229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p35"/>
          <p:cNvSpPr txBox="1"/>
          <p:nvPr/>
        </p:nvSpPr>
        <p:spPr>
          <a:xfrm>
            <a:off x="838200" y="173238"/>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Grant Programs for Alternative Schools</a:t>
            </a:r>
            <a:endParaRPr sz="4400">
              <a:solidFill>
                <a:srgbClr val="C00000"/>
              </a:solidFill>
              <a:latin typeface="Calibri"/>
              <a:ea typeface="Calibri"/>
              <a:cs typeface="Calibri"/>
              <a:sym typeface="Calibri"/>
            </a:endParaRPr>
          </a:p>
        </p:txBody>
      </p:sp>
      <p:sp>
        <p:nvSpPr>
          <p:cNvPr id="268" name="Google Shape;268;p35"/>
          <p:cNvSpPr txBox="1"/>
          <p:nvPr>
            <p:ph idx="1" type="body"/>
          </p:nvPr>
        </p:nvSpPr>
        <p:spPr>
          <a:xfrm>
            <a:off x="6879431" y="1870898"/>
            <a:ext cx="4214700" cy="31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u="sng"/>
              <a:t>How We Fund Alternative Schools</a:t>
            </a:r>
            <a:endParaRPr/>
          </a:p>
          <a:p>
            <a:pPr indent="-228600" lvl="0" marL="228600" rtl="0" algn="l">
              <a:lnSpc>
                <a:spcPct val="90000"/>
              </a:lnSpc>
              <a:spcBef>
                <a:spcPts val="1000"/>
              </a:spcBef>
              <a:spcAft>
                <a:spcPts val="0"/>
              </a:spcAft>
              <a:buClr>
                <a:schemeClr val="dk1"/>
              </a:buClr>
              <a:buSzPts val="2800"/>
              <a:buChar char="•"/>
            </a:pPr>
            <a:r>
              <a:rPr lang="en-US"/>
              <a:t>Classroom Supply Grants</a:t>
            </a:r>
            <a:endParaRPr/>
          </a:p>
          <a:p>
            <a:pPr indent="-228600" lvl="0" marL="228600" rtl="0" algn="l">
              <a:lnSpc>
                <a:spcPct val="90000"/>
              </a:lnSpc>
              <a:spcBef>
                <a:spcPts val="1000"/>
              </a:spcBef>
              <a:spcAft>
                <a:spcPts val="0"/>
              </a:spcAft>
              <a:buClr>
                <a:schemeClr val="dk1"/>
              </a:buClr>
              <a:buSzPts val="2800"/>
              <a:buChar char="•"/>
            </a:pPr>
            <a:r>
              <a:rPr lang="en-US"/>
              <a:t>Arts in Alternative Education</a:t>
            </a:r>
            <a:endParaRPr/>
          </a:p>
        </p:txBody>
      </p:sp>
      <p:pic>
        <p:nvPicPr>
          <p:cNvPr id="269" name="Google Shape;269;p35"/>
          <p:cNvPicPr preferRelativeResize="0"/>
          <p:nvPr/>
        </p:nvPicPr>
        <p:blipFill rotWithShape="1">
          <a:blip r:embed="rId4">
            <a:alphaModFix/>
          </a:blip>
          <a:srcRect b="0" l="0" r="0" t="0"/>
          <a:stretch/>
        </p:blipFill>
        <p:spPr>
          <a:xfrm>
            <a:off x="1301466" y="1498801"/>
            <a:ext cx="5324469" cy="35496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p36"/>
          <p:cNvSpPr txBox="1"/>
          <p:nvPr>
            <p:ph type="title"/>
          </p:nvPr>
        </p:nvSpPr>
        <p:spPr>
          <a:xfrm>
            <a:off x="443345" y="230494"/>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About Classroom Supply Grants</a:t>
            </a:r>
            <a:endParaRPr>
              <a:solidFill>
                <a:srgbClr val="C00000"/>
              </a:solidFill>
            </a:endParaRPr>
          </a:p>
        </p:txBody>
      </p:sp>
      <p:sp>
        <p:nvSpPr>
          <p:cNvPr id="278" name="Google Shape;278;p36"/>
          <p:cNvSpPr/>
          <p:nvPr/>
        </p:nvSpPr>
        <p:spPr>
          <a:xfrm>
            <a:off x="903296" y="1502412"/>
            <a:ext cx="3686700" cy="452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$500 maximum award per school</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For consumable art supplies only</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Any discipline is eligible – dance, drama, music, visual arts – as long as your school has at least a part-time instructor in the discipline</a:t>
            </a:r>
            <a:endParaRPr/>
          </a:p>
        </p:txBody>
      </p:sp>
      <p:pic>
        <p:nvPicPr>
          <p:cNvPr id="279" name="Google Shape;279;p36"/>
          <p:cNvPicPr preferRelativeResize="0"/>
          <p:nvPr/>
        </p:nvPicPr>
        <p:blipFill rotWithShape="1">
          <a:blip r:embed="rId4">
            <a:alphaModFix/>
          </a:blip>
          <a:srcRect b="0" l="0" r="0" t="0"/>
          <a:stretch/>
        </p:blipFill>
        <p:spPr>
          <a:xfrm>
            <a:off x="5049982" y="1556057"/>
            <a:ext cx="5960894" cy="44706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37"/>
          <p:cNvSpPr txBox="1"/>
          <p:nvPr>
            <p:ph type="title"/>
          </p:nvPr>
        </p:nvSpPr>
        <p:spPr>
          <a:xfrm>
            <a:off x="443345" y="230494"/>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About Arts in Alternative Education</a:t>
            </a:r>
            <a:endParaRPr>
              <a:solidFill>
                <a:srgbClr val="C00000"/>
              </a:solidFill>
            </a:endParaRPr>
          </a:p>
        </p:txBody>
      </p:sp>
      <p:sp>
        <p:nvSpPr>
          <p:cNvPr id="288" name="Google Shape;288;p37"/>
          <p:cNvSpPr/>
          <p:nvPr/>
        </p:nvSpPr>
        <p:spPr>
          <a:xfrm>
            <a:off x="7064188" y="1720840"/>
            <a:ext cx="4858800" cy="378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$2500 maximum award per application; up to 3 applications per school per year. 5% match required.</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Can pay for artists’ time, travel, related student supplies, and select other costs.</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First time applicants: Please contact me to discuss your project ideas.</a:t>
            </a:r>
            <a:endParaRPr/>
          </a:p>
        </p:txBody>
      </p:sp>
      <p:pic>
        <p:nvPicPr>
          <p:cNvPr id="289" name="Google Shape;289;p37"/>
          <p:cNvPicPr preferRelativeResize="0"/>
          <p:nvPr/>
        </p:nvPicPr>
        <p:blipFill rotWithShape="1">
          <a:blip r:embed="rId4">
            <a:alphaModFix/>
          </a:blip>
          <a:srcRect b="0" l="0" r="0" t="0"/>
          <a:stretch/>
        </p:blipFill>
        <p:spPr>
          <a:xfrm>
            <a:off x="1214717" y="1720840"/>
            <a:ext cx="5502744" cy="36714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sp>
        <p:nvSpPr>
          <p:cNvPr id="297" name="Google Shape;297;p38"/>
          <p:cNvSpPr txBox="1"/>
          <p:nvPr/>
        </p:nvSpPr>
        <p:spPr>
          <a:xfrm>
            <a:off x="673100" y="4823619"/>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Step 1: Submit a Login Request</a:t>
            </a:r>
            <a:br>
              <a:rPr b="1" lang="en-US" sz="4000">
                <a:solidFill>
                  <a:schemeClr val="dk1"/>
                </a:solidFill>
                <a:latin typeface="Calibri"/>
                <a:ea typeface="Calibri"/>
                <a:cs typeface="Calibri"/>
                <a:sym typeface="Calibri"/>
              </a:rPr>
            </a:br>
            <a:r>
              <a:rPr b="1" lang="en-US" sz="4000" u="sng">
                <a:solidFill>
                  <a:srgbClr val="1155CC"/>
                </a:solidFill>
                <a:latin typeface="Calibri"/>
                <a:ea typeface="Calibri"/>
                <a:cs typeface="Calibri"/>
                <a:sym typeface="Calibri"/>
                <a:hlinkClick r:id="rId4">
                  <a:extLst>
                    <a:ext uri="{A12FA001-AC4F-418D-AE19-62706E023703}">
                      <ahyp:hlinkClr val="tx"/>
                    </a:ext>
                  </a:extLst>
                </a:hlinkClick>
              </a:rPr>
              <a:t>arts.ok.gov</a:t>
            </a:r>
            <a:endParaRPr sz="4000">
              <a:solidFill>
                <a:srgbClr val="1155CC"/>
              </a:solidFill>
              <a:latin typeface="Calibri"/>
              <a:ea typeface="Calibri"/>
              <a:cs typeface="Calibri"/>
              <a:sym typeface="Calibri"/>
            </a:endParaRPr>
          </a:p>
        </p:txBody>
      </p:sp>
      <p:pic>
        <p:nvPicPr>
          <p:cNvPr id="298" name="Google Shape;298;p38"/>
          <p:cNvPicPr preferRelativeResize="0"/>
          <p:nvPr/>
        </p:nvPicPr>
        <p:blipFill rotWithShape="1">
          <a:blip r:embed="rId5">
            <a:alphaModFix/>
          </a:blip>
          <a:srcRect b="0" l="0" r="0" t="0"/>
          <a:stretch/>
        </p:blipFill>
        <p:spPr>
          <a:xfrm>
            <a:off x="3186545" y="498763"/>
            <a:ext cx="6219034" cy="4151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367667" y="1709738"/>
            <a:ext cx="5478566" cy="27394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US"/>
              <a:t>Session Overview </a:t>
            </a:r>
            <a:endParaRPr/>
          </a:p>
        </p:txBody>
      </p:sp>
      <p:sp>
        <p:nvSpPr>
          <p:cNvPr id="145" name="Google Shape;145;p21"/>
          <p:cNvSpPr txBox="1"/>
          <p:nvPr>
            <p:ph idx="1" type="body"/>
          </p:nvPr>
        </p:nvSpPr>
        <p:spPr>
          <a:xfrm>
            <a:off x="367667" y="4677833"/>
            <a:ext cx="11456666" cy="1411817"/>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chemeClr val="dk2"/>
              </a:buClr>
              <a:buSzPts val="2800"/>
              <a:buChar char="●"/>
            </a:pPr>
            <a:r>
              <a:rPr lang="en-US" sz="2800">
                <a:solidFill>
                  <a:schemeClr val="dk2"/>
                </a:solidFill>
              </a:rPr>
              <a:t>Best Practices of Online Fine Arts Teaching </a:t>
            </a:r>
            <a:endParaRPr sz="2800">
              <a:solidFill>
                <a:schemeClr val="dk2"/>
              </a:solidFill>
            </a:endParaRPr>
          </a:p>
          <a:p>
            <a:pPr indent="-406400" lvl="0" marL="457200" rtl="0" algn="l">
              <a:lnSpc>
                <a:spcPct val="115000"/>
              </a:lnSpc>
              <a:spcBef>
                <a:spcPts val="0"/>
              </a:spcBef>
              <a:spcAft>
                <a:spcPts val="0"/>
              </a:spcAft>
              <a:buClr>
                <a:schemeClr val="dk2"/>
              </a:buClr>
              <a:buSzPts val="2800"/>
              <a:buChar char="●"/>
            </a:pPr>
            <a:r>
              <a:rPr lang="en-US" sz="2800">
                <a:solidFill>
                  <a:schemeClr val="dk2"/>
                </a:solidFill>
              </a:rPr>
              <a:t>Online Teaching Successes and Challenges</a:t>
            </a:r>
            <a:endParaRPr sz="2800">
              <a:solidFill>
                <a:schemeClr val="dk2"/>
              </a:solidFill>
            </a:endParaRPr>
          </a:p>
          <a:p>
            <a:pPr indent="-406400" lvl="0" marL="457200" rtl="0" algn="l">
              <a:lnSpc>
                <a:spcPct val="115000"/>
              </a:lnSpc>
              <a:spcBef>
                <a:spcPts val="0"/>
              </a:spcBef>
              <a:spcAft>
                <a:spcPts val="0"/>
              </a:spcAft>
              <a:buClr>
                <a:schemeClr val="dk2"/>
              </a:buClr>
              <a:buSzPts val="2800"/>
              <a:buChar char="●"/>
            </a:pPr>
            <a:r>
              <a:rPr lang="en-US" sz="2800">
                <a:solidFill>
                  <a:schemeClr val="dk2"/>
                </a:solidFill>
              </a:rPr>
              <a:t>Grant Opportunities for Alternative Education Arts Classes </a:t>
            </a:r>
            <a:endParaRPr sz="2800"/>
          </a:p>
        </p:txBody>
      </p:sp>
      <p:sp>
        <p:nvSpPr>
          <p:cNvPr id="146" name="Google Shape;146;p21"/>
          <p:cNvSpPr txBox="1"/>
          <p:nvPr>
            <p:ph idx="11" type="ftr"/>
          </p:nvPr>
        </p:nvSpPr>
        <p:spPr>
          <a:xfrm>
            <a:off x="513829" y="6363318"/>
            <a:ext cx="596609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
        <p:nvSpPr>
          <p:cNvPr id="147" name="Google Shape;147;p21"/>
          <p:cNvSpPr txBox="1"/>
          <p:nvPr>
            <p:ph idx="12" type="sldNum"/>
          </p:nvPr>
        </p:nvSpPr>
        <p:spPr>
          <a:xfrm>
            <a:off x="0" y="6363318"/>
            <a:ext cx="5164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39"/>
          <p:cNvSpPr txBox="1"/>
          <p:nvPr>
            <p:ph type="title"/>
          </p:nvPr>
        </p:nvSpPr>
        <p:spPr>
          <a:xfrm>
            <a:off x="707882" y="1161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Additional Resources</a:t>
            </a:r>
            <a:endParaRPr>
              <a:solidFill>
                <a:srgbClr val="C00000"/>
              </a:solidFill>
            </a:endParaRPr>
          </a:p>
        </p:txBody>
      </p:sp>
      <p:sp>
        <p:nvSpPr>
          <p:cNvPr id="307" name="Google Shape;307;p39"/>
          <p:cNvSpPr txBox="1"/>
          <p:nvPr/>
        </p:nvSpPr>
        <p:spPr>
          <a:xfrm>
            <a:off x="707882" y="5832764"/>
            <a:ext cx="10645800" cy="592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Teaching Artist Roster</a:t>
            </a:r>
            <a:endParaRPr/>
          </a:p>
        </p:txBody>
      </p:sp>
      <p:pic>
        <p:nvPicPr>
          <p:cNvPr descr="Students visiting the Betty Price Gallery during a visit to the Oklahoma State Capitol via a Capitol Art Travel Subsidies Grant." id="308" name="Google Shape;308;p39"/>
          <p:cNvPicPr preferRelativeResize="0"/>
          <p:nvPr>
            <p:ph idx="1" type="body"/>
          </p:nvPr>
        </p:nvPicPr>
        <p:blipFill rotWithShape="1">
          <a:blip r:embed="rId4">
            <a:alphaModFix/>
          </a:blip>
          <a:srcRect b="0" l="0" r="0" t="0"/>
          <a:stretch/>
        </p:blipFill>
        <p:spPr>
          <a:xfrm>
            <a:off x="1432750" y="1108448"/>
            <a:ext cx="9921000" cy="4351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sp>
        <p:nvSpPr>
          <p:cNvPr id="316" name="Google Shape;316;p40"/>
          <p:cNvSpPr txBox="1"/>
          <p:nvPr>
            <p:ph type="title"/>
          </p:nvPr>
        </p:nvSpPr>
        <p:spPr>
          <a:xfrm>
            <a:off x="707882" y="1161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Additional Resources</a:t>
            </a:r>
            <a:endParaRPr>
              <a:solidFill>
                <a:srgbClr val="C00000"/>
              </a:solidFill>
            </a:endParaRPr>
          </a:p>
        </p:txBody>
      </p:sp>
      <p:sp>
        <p:nvSpPr>
          <p:cNvPr id="317" name="Google Shape;317;p40"/>
          <p:cNvSpPr txBox="1"/>
          <p:nvPr/>
        </p:nvSpPr>
        <p:spPr>
          <a:xfrm>
            <a:off x="707882" y="5832764"/>
            <a:ext cx="10645800" cy="592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Oklahoma Online Fine Arts Curriculum</a:t>
            </a:r>
            <a:endParaRPr/>
          </a:p>
        </p:txBody>
      </p:sp>
      <p:sp>
        <p:nvSpPr>
          <p:cNvPr id="318" name="Google Shape;318;p40"/>
          <p:cNvSpPr txBox="1"/>
          <p:nvPr>
            <p:ph idx="1" type="body"/>
          </p:nvPr>
        </p:nvSpPr>
        <p:spPr>
          <a:xfrm>
            <a:off x="838200" y="1086168"/>
            <a:ext cx="4935000" cy="44541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380"/>
              <a:buNone/>
            </a:pPr>
            <a:r>
              <a:rPr b="1" lang="en-US" sz="2380"/>
              <a:t>Drama - </a:t>
            </a:r>
            <a:r>
              <a:rPr lang="en-US" sz="2380"/>
              <a:t>Diana Haslett “Intro to Screenwriting” </a:t>
            </a:r>
            <a:br>
              <a:rPr lang="en-US" sz="2380"/>
            </a:br>
            <a:endParaRPr sz="2380"/>
          </a:p>
          <a:p>
            <a:pPr indent="0" lvl="0" marL="0" rtl="0" algn="l">
              <a:lnSpc>
                <a:spcPct val="70000"/>
              </a:lnSpc>
              <a:spcBef>
                <a:spcPts val="1000"/>
              </a:spcBef>
              <a:spcAft>
                <a:spcPts val="0"/>
              </a:spcAft>
              <a:buClr>
                <a:schemeClr val="dk1"/>
              </a:buClr>
              <a:buSzPts val="2380"/>
              <a:buNone/>
            </a:pPr>
            <a:r>
              <a:rPr b="1" lang="en-US" sz="2380"/>
              <a:t>Music - </a:t>
            </a:r>
            <a:r>
              <a:rPr lang="en-US" sz="2380"/>
              <a:t>Benjamin Krumwiede “Molding Music: A Young Beginner’s Guide to Composition”</a:t>
            </a:r>
            <a:br>
              <a:rPr lang="en-US" sz="2380"/>
            </a:br>
            <a:endParaRPr sz="2380"/>
          </a:p>
          <a:p>
            <a:pPr indent="0" lvl="0" marL="0" rtl="0" algn="l">
              <a:lnSpc>
                <a:spcPct val="70000"/>
              </a:lnSpc>
              <a:spcBef>
                <a:spcPts val="1000"/>
              </a:spcBef>
              <a:spcAft>
                <a:spcPts val="0"/>
              </a:spcAft>
              <a:buClr>
                <a:schemeClr val="dk1"/>
              </a:buClr>
              <a:buSzPts val="2380"/>
              <a:buNone/>
            </a:pPr>
            <a:r>
              <a:rPr b="1" lang="en-US" sz="2380"/>
              <a:t>Visual Arts – </a:t>
            </a:r>
            <a:endParaRPr/>
          </a:p>
          <a:p>
            <a:pPr indent="0" lvl="0" marL="0" rtl="0" algn="l">
              <a:lnSpc>
                <a:spcPct val="70000"/>
              </a:lnSpc>
              <a:spcBef>
                <a:spcPts val="1000"/>
              </a:spcBef>
              <a:spcAft>
                <a:spcPts val="0"/>
              </a:spcAft>
              <a:buClr>
                <a:schemeClr val="dk1"/>
              </a:buClr>
              <a:buSzPts val="2380"/>
              <a:buNone/>
            </a:pPr>
            <a:r>
              <a:rPr b="1" lang="en-US" sz="2380"/>
              <a:t>	</a:t>
            </a:r>
            <a:r>
              <a:rPr lang="en-US" sz="2380"/>
              <a:t>Nicole Emmons “Let’s Animate! Learn to Create a Short Animated Film”</a:t>
            </a:r>
            <a:endParaRPr/>
          </a:p>
          <a:p>
            <a:pPr indent="0" lvl="0" marL="0" rtl="0" algn="l">
              <a:lnSpc>
                <a:spcPct val="70000"/>
              </a:lnSpc>
              <a:spcBef>
                <a:spcPts val="1000"/>
              </a:spcBef>
              <a:spcAft>
                <a:spcPts val="0"/>
              </a:spcAft>
              <a:buClr>
                <a:schemeClr val="dk1"/>
              </a:buClr>
              <a:buSzPts val="2380"/>
              <a:buNone/>
            </a:pPr>
            <a:r>
              <a:rPr lang="en-US" sz="2380"/>
              <a:t>	Ghazal Ghazi “Exploring Street Art and Public Art: The Site-Specificity and Stories of Murals, Sculptures, and Public Installations”</a:t>
            </a:r>
            <a:endParaRPr/>
          </a:p>
          <a:p>
            <a:pPr indent="-77470" lvl="0" marL="228600" rtl="0" algn="l">
              <a:lnSpc>
                <a:spcPct val="70000"/>
              </a:lnSpc>
              <a:spcBef>
                <a:spcPts val="1000"/>
              </a:spcBef>
              <a:spcAft>
                <a:spcPts val="0"/>
              </a:spcAft>
              <a:buClr>
                <a:schemeClr val="dk1"/>
              </a:buClr>
              <a:buSzPts val="2380"/>
              <a:buNone/>
            </a:pPr>
            <a:r>
              <a:t/>
            </a:r>
            <a:endParaRPr sz="2380"/>
          </a:p>
        </p:txBody>
      </p:sp>
      <p:pic>
        <p:nvPicPr>
          <p:cNvPr descr="Ghazal Ghazi" id="319" name="Google Shape;319;p40"/>
          <p:cNvPicPr preferRelativeResize="0"/>
          <p:nvPr/>
        </p:nvPicPr>
        <p:blipFill rotWithShape="1">
          <a:blip r:embed="rId4">
            <a:alphaModFix/>
          </a:blip>
          <a:srcRect b="0" l="0" r="0" t="0"/>
          <a:stretch/>
        </p:blipFill>
        <p:spPr>
          <a:xfrm>
            <a:off x="5773271" y="1004496"/>
            <a:ext cx="2614593" cy="3557269"/>
          </a:xfrm>
          <a:prstGeom prst="rect">
            <a:avLst/>
          </a:prstGeom>
          <a:noFill/>
          <a:ln>
            <a:noFill/>
          </a:ln>
        </p:spPr>
      </p:pic>
      <p:pic>
        <p:nvPicPr>
          <p:cNvPr descr="Benjamin Krumwiede" id="320" name="Google Shape;320;p40"/>
          <p:cNvPicPr preferRelativeResize="0"/>
          <p:nvPr/>
        </p:nvPicPr>
        <p:blipFill rotWithShape="1">
          <a:blip r:embed="rId5">
            <a:alphaModFix/>
          </a:blip>
          <a:srcRect b="0" l="0" r="0" t="0"/>
          <a:stretch/>
        </p:blipFill>
        <p:spPr>
          <a:xfrm>
            <a:off x="8499026" y="1753501"/>
            <a:ext cx="2614594" cy="39465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
        <p:nvSpPr>
          <p:cNvPr id="328" name="Google Shape;328;p41"/>
          <p:cNvSpPr txBox="1"/>
          <p:nvPr>
            <p:ph type="title"/>
          </p:nvPr>
        </p:nvSpPr>
        <p:spPr>
          <a:xfrm>
            <a:off x="707882" y="1161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Additional Resources</a:t>
            </a:r>
            <a:endParaRPr>
              <a:solidFill>
                <a:srgbClr val="C00000"/>
              </a:solidFill>
            </a:endParaRPr>
          </a:p>
        </p:txBody>
      </p:sp>
      <p:sp>
        <p:nvSpPr>
          <p:cNvPr id="329" name="Google Shape;329;p41"/>
          <p:cNvSpPr txBox="1"/>
          <p:nvPr/>
        </p:nvSpPr>
        <p:spPr>
          <a:xfrm>
            <a:off x="707882" y="5832764"/>
            <a:ext cx="10645800" cy="592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Other Arts Organizations</a:t>
            </a:r>
            <a:endParaRPr/>
          </a:p>
        </p:txBody>
      </p:sp>
      <p:sp>
        <p:nvSpPr>
          <p:cNvPr id="330" name="Google Shape;330;p41"/>
          <p:cNvSpPr txBox="1"/>
          <p:nvPr>
            <p:ph idx="1" type="body"/>
          </p:nvPr>
        </p:nvSpPr>
        <p:spPr>
          <a:xfrm>
            <a:off x="559500" y="1086175"/>
            <a:ext cx="10515600" cy="44541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dk1"/>
              </a:buClr>
              <a:buSzPts val="2380"/>
              <a:buNone/>
            </a:pPr>
            <a:r>
              <a:rPr b="1" lang="en-US" sz="2380"/>
              <a:t>Arts Council OKC - All Access Arts</a:t>
            </a:r>
            <a:endParaRPr b="1" sz="2380"/>
          </a:p>
          <a:p>
            <a:pPr indent="0" lvl="0" marL="0" rtl="0" algn="l">
              <a:lnSpc>
                <a:spcPct val="70000"/>
              </a:lnSpc>
              <a:spcBef>
                <a:spcPts val="1000"/>
              </a:spcBef>
              <a:spcAft>
                <a:spcPts val="0"/>
              </a:spcAft>
              <a:buClr>
                <a:schemeClr val="dk1"/>
              </a:buClr>
              <a:buSzPts val="2380"/>
              <a:buNone/>
            </a:pPr>
            <a:r>
              <a:rPr b="1" lang="en-US" sz="2380"/>
              <a:t>	</a:t>
            </a:r>
            <a:r>
              <a:rPr b="1" lang="en-US" sz="2380" u="sng">
                <a:solidFill>
                  <a:schemeClr val="hlink"/>
                </a:solidFill>
                <a:hlinkClick r:id="rId4"/>
              </a:rPr>
              <a:t>https://www.artscouncilokc.com/allaccessarts/</a:t>
            </a:r>
            <a:r>
              <a:rPr b="1" lang="en-US" sz="2380"/>
              <a:t> </a:t>
            </a:r>
            <a:endParaRPr b="1" sz="2380"/>
          </a:p>
          <a:p>
            <a:pPr indent="0" lvl="0" marL="0" rtl="0" algn="l">
              <a:lnSpc>
                <a:spcPct val="70000"/>
              </a:lnSpc>
              <a:spcBef>
                <a:spcPts val="1000"/>
              </a:spcBef>
              <a:spcAft>
                <a:spcPts val="0"/>
              </a:spcAft>
              <a:buClr>
                <a:schemeClr val="dk1"/>
              </a:buClr>
              <a:buSzPts val="2380"/>
              <a:buNone/>
            </a:pPr>
            <a:r>
              <a:t/>
            </a:r>
            <a:endParaRPr b="1" sz="2380"/>
          </a:p>
          <a:p>
            <a:pPr indent="0" lvl="0" marL="0" rtl="0" algn="l">
              <a:lnSpc>
                <a:spcPct val="70000"/>
              </a:lnSpc>
              <a:spcBef>
                <a:spcPts val="1000"/>
              </a:spcBef>
              <a:spcAft>
                <a:spcPts val="0"/>
              </a:spcAft>
              <a:buClr>
                <a:schemeClr val="dk1"/>
              </a:buClr>
              <a:buSzPts val="2380"/>
              <a:buNone/>
            </a:pPr>
            <a:r>
              <a:rPr b="1" lang="en-US" sz="2380"/>
              <a:t>Arts and Humanities Council of Tulsa - Social Distance Studio</a:t>
            </a:r>
            <a:endParaRPr b="1" sz="2380"/>
          </a:p>
          <a:p>
            <a:pPr indent="0" lvl="0" marL="0" rtl="0" algn="l">
              <a:lnSpc>
                <a:spcPct val="70000"/>
              </a:lnSpc>
              <a:spcBef>
                <a:spcPts val="1000"/>
              </a:spcBef>
              <a:spcAft>
                <a:spcPts val="0"/>
              </a:spcAft>
              <a:buClr>
                <a:schemeClr val="dk1"/>
              </a:buClr>
              <a:buSzPts val="2380"/>
              <a:buNone/>
            </a:pPr>
            <a:r>
              <a:rPr b="1" lang="en-US" sz="2380"/>
              <a:t>	</a:t>
            </a:r>
            <a:r>
              <a:rPr b="1" lang="en-US" sz="2380" u="sng">
                <a:solidFill>
                  <a:schemeClr val="hlink"/>
                </a:solidFill>
                <a:hlinkClick r:id="rId5"/>
              </a:rPr>
              <a:t>https://ahhatulsa.org/social-distance-studio/</a:t>
            </a:r>
            <a:r>
              <a:rPr b="1" lang="en-US" sz="2380"/>
              <a:t> </a:t>
            </a:r>
            <a:endParaRPr b="1" sz="2380"/>
          </a:p>
          <a:p>
            <a:pPr indent="0" lvl="0" marL="0" rtl="0" algn="l">
              <a:lnSpc>
                <a:spcPct val="70000"/>
              </a:lnSpc>
              <a:spcBef>
                <a:spcPts val="1000"/>
              </a:spcBef>
              <a:spcAft>
                <a:spcPts val="0"/>
              </a:spcAft>
              <a:buClr>
                <a:schemeClr val="dk1"/>
              </a:buClr>
              <a:buSzPts val="2380"/>
              <a:buNone/>
            </a:pPr>
            <a:r>
              <a:t/>
            </a:r>
            <a:endParaRPr b="1" sz="2380"/>
          </a:p>
          <a:p>
            <a:pPr indent="0" lvl="0" marL="0" rtl="0" algn="l">
              <a:lnSpc>
                <a:spcPct val="70000"/>
              </a:lnSpc>
              <a:spcBef>
                <a:spcPts val="1000"/>
              </a:spcBef>
              <a:spcAft>
                <a:spcPts val="0"/>
              </a:spcAft>
              <a:buClr>
                <a:schemeClr val="dk1"/>
              </a:buClr>
              <a:buSzPts val="2380"/>
              <a:buNone/>
            </a:pPr>
            <a:r>
              <a:rPr b="1" lang="en-US" sz="2380"/>
              <a:t>Metropolitan Museum of Art</a:t>
            </a:r>
            <a:endParaRPr b="1" sz="2380"/>
          </a:p>
          <a:p>
            <a:pPr indent="0" lvl="0" marL="0" rtl="0" algn="l">
              <a:lnSpc>
                <a:spcPct val="70000"/>
              </a:lnSpc>
              <a:spcBef>
                <a:spcPts val="1000"/>
              </a:spcBef>
              <a:spcAft>
                <a:spcPts val="0"/>
              </a:spcAft>
              <a:buClr>
                <a:schemeClr val="dk1"/>
              </a:buClr>
              <a:buSzPts val="2380"/>
              <a:buNone/>
            </a:pPr>
            <a:r>
              <a:rPr b="1" lang="en-US" sz="2380"/>
              <a:t>	</a:t>
            </a:r>
            <a:r>
              <a:rPr b="1" lang="en-US" sz="2380" u="sng">
                <a:solidFill>
                  <a:schemeClr val="hlink"/>
                </a:solidFill>
                <a:hlinkClick r:id="rId6"/>
              </a:rPr>
              <a:t>https://www.metmuseum.org/learn/educators/lesson-plans</a:t>
            </a:r>
            <a:r>
              <a:rPr b="1" lang="en-US" sz="2380"/>
              <a:t> </a:t>
            </a:r>
            <a:endParaRPr b="1" sz="2380"/>
          </a:p>
          <a:p>
            <a:pPr indent="0" lvl="0" marL="0" rtl="0" algn="l">
              <a:lnSpc>
                <a:spcPct val="70000"/>
              </a:lnSpc>
              <a:spcBef>
                <a:spcPts val="1000"/>
              </a:spcBef>
              <a:spcAft>
                <a:spcPts val="0"/>
              </a:spcAft>
              <a:buClr>
                <a:schemeClr val="dk1"/>
              </a:buClr>
              <a:buSzPts val="2380"/>
              <a:buNone/>
            </a:pPr>
            <a:r>
              <a:t/>
            </a:r>
            <a:endParaRPr b="1" sz="2380"/>
          </a:p>
          <a:p>
            <a:pPr indent="0" lvl="0" marL="0" rtl="0" algn="l">
              <a:lnSpc>
                <a:spcPct val="70000"/>
              </a:lnSpc>
              <a:spcBef>
                <a:spcPts val="1000"/>
              </a:spcBef>
              <a:spcAft>
                <a:spcPts val="0"/>
              </a:spcAft>
              <a:buClr>
                <a:schemeClr val="dk1"/>
              </a:buClr>
              <a:buSzPts val="2380"/>
              <a:buNone/>
            </a:pPr>
            <a:r>
              <a:rPr b="1" lang="en-US" sz="2380"/>
              <a:t>Kennedy Center</a:t>
            </a:r>
            <a:endParaRPr b="1" sz="2380"/>
          </a:p>
          <a:p>
            <a:pPr indent="0" lvl="0" marL="0" rtl="0" algn="l">
              <a:lnSpc>
                <a:spcPct val="70000"/>
              </a:lnSpc>
              <a:spcBef>
                <a:spcPts val="1000"/>
              </a:spcBef>
              <a:spcAft>
                <a:spcPts val="0"/>
              </a:spcAft>
              <a:buClr>
                <a:schemeClr val="dk1"/>
              </a:buClr>
              <a:buSzPts val="2380"/>
              <a:buNone/>
            </a:pPr>
            <a:r>
              <a:rPr b="1" lang="en-US" sz="2180" u="sng">
                <a:solidFill>
                  <a:schemeClr val="hlink"/>
                </a:solidFill>
                <a:hlinkClick r:id="rId7"/>
              </a:rPr>
              <a:t>https://www.kennedy-center.org/education/resources-for-educators/classroom-resources/lessons-and-activities/activities/kennedy-center-teaching-artists-present/</a:t>
            </a:r>
            <a:r>
              <a:rPr b="1" lang="en-US" sz="2180"/>
              <a:t> </a:t>
            </a:r>
            <a:endParaRPr b="1" sz="2180"/>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sz="4800"/>
              <a:t>Contact Information</a:t>
            </a:r>
            <a:endParaRPr/>
          </a:p>
        </p:txBody>
      </p:sp>
      <p:sp>
        <p:nvSpPr>
          <p:cNvPr id="339" name="Google Shape;339;p42"/>
          <p:cNvSpPr txBox="1"/>
          <p:nvPr>
            <p:ph idx="1" type="body"/>
          </p:nvPr>
        </p:nvSpPr>
        <p:spPr>
          <a:xfrm>
            <a:off x="838200" y="1921100"/>
            <a:ext cx="3079200" cy="265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2400"/>
              <a:buNone/>
            </a:pPr>
            <a:r>
              <a:rPr b="1" lang="en-US" sz="2400">
                <a:solidFill>
                  <a:srgbClr val="C00000"/>
                </a:solidFill>
              </a:rPr>
              <a:t>Jennifer Allen-Barron</a:t>
            </a:r>
            <a:endParaRPr sz="2400"/>
          </a:p>
          <a:p>
            <a:pPr indent="0" lvl="0" marL="0" rtl="0" algn="l">
              <a:lnSpc>
                <a:spcPct val="90000"/>
              </a:lnSpc>
              <a:spcBef>
                <a:spcPts val="1000"/>
              </a:spcBef>
              <a:spcAft>
                <a:spcPts val="0"/>
              </a:spcAft>
              <a:buClr>
                <a:schemeClr val="dk1"/>
              </a:buClr>
              <a:buSzPts val="2400"/>
              <a:buNone/>
            </a:pPr>
            <a:r>
              <a:rPr lang="en-US" sz="2400"/>
              <a:t>Arts Education Director</a:t>
            </a:r>
            <a:endParaRPr/>
          </a:p>
          <a:p>
            <a:pPr indent="0" lvl="0" marL="0" rtl="0" algn="l">
              <a:lnSpc>
                <a:spcPct val="90000"/>
              </a:lnSpc>
              <a:spcBef>
                <a:spcPts val="1000"/>
              </a:spcBef>
              <a:spcAft>
                <a:spcPts val="0"/>
              </a:spcAft>
              <a:buClr>
                <a:schemeClr val="dk1"/>
              </a:buClr>
              <a:buSzPts val="2400"/>
              <a:buNone/>
            </a:pPr>
            <a:r>
              <a:rPr lang="en-US" sz="2400"/>
              <a:t>(405) 521-2036</a:t>
            </a:r>
            <a:endParaRPr/>
          </a:p>
          <a:p>
            <a:pPr indent="0" lvl="0" marL="0" rtl="0" algn="l">
              <a:lnSpc>
                <a:spcPct val="90000"/>
              </a:lnSpc>
              <a:spcBef>
                <a:spcPts val="1000"/>
              </a:spcBef>
              <a:spcAft>
                <a:spcPts val="0"/>
              </a:spcAft>
              <a:buClr>
                <a:schemeClr val="dk1"/>
              </a:buClr>
              <a:buSzPts val="2400"/>
              <a:buNone/>
            </a:pPr>
            <a:r>
              <a:rPr lang="en-US" sz="2400" u="sng">
                <a:solidFill>
                  <a:schemeClr val="hlink"/>
                </a:solidFill>
                <a:hlinkClick r:id="rId4"/>
              </a:rPr>
              <a:t>jennifer.allen-barron@arts.ok.gov</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b="1" sz="2400">
              <a:solidFill>
                <a:srgbClr val="C00000"/>
              </a:solidFill>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sp>
        <p:nvSpPr>
          <p:cNvPr id="340" name="Google Shape;340;p42"/>
          <p:cNvSpPr txBox="1"/>
          <p:nvPr/>
        </p:nvSpPr>
        <p:spPr>
          <a:xfrm>
            <a:off x="4198776" y="4802421"/>
            <a:ext cx="28179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u="sng">
                <a:solidFill>
                  <a:srgbClr val="1155CC"/>
                </a:solidFill>
                <a:latin typeface="Calibri"/>
                <a:ea typeface="Calibri"/>
                <a:cs typeface="Calibri"/>
                <a:sym typeface="Calibri"/>
                <a:hlinkClick r:id="rId5">
                  <a:extLst>
                    <a:ext uri="{A12FA001-AC4F-418D-AE19-62706E023703}">
                      <ahyp:hlinkClr val="tx"/>
                    </a:ext>
                  </a:extLst>
                </a:hlinkClick>
              </a:rPr>
              <a:t>arts.ok.gov</a:t>
            </a:r>
            <a:r>
              <a:rPr lang="en-US" sz="4400">
                <a:solidFill>
                  <a:schemeClr val="dk1"/>
                </a:solidFill>
                <a:latin typeface="Calibri"/>
                <a:ea typeface="Calibri"/>
                <a:cs typeface="Calibri"/>
                <a:sym typeface="Calibri"/>
              </a:rPr>
              <a:t> </a:t>
            </a:r>
            <a:endParaRPr/>
          </a:p>
        </p:txBody>
      </p:sp>
      <p:sp>
        <p:nvSpPr>
          <p:cNvPr id="341" name="Google Shape;341;p42"/>
          <p:cNvSpPr txBox="1"/>
          <p:nvPr/>
        </p:nvSpPr>
        <p:spPr>
          <a:xfrm>
            <a:off x="4280400" y="1885400"/>
            <a:ext cx="3631200" cy="265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2400">
                <a:solidFill>
                  <a:srgbClr val="C00000"/>
                </a:solidFill>
                <a:latin typeface="Calibri"/>
                <a:ea typeface="Calibri"/>
                <a:cs typeface="Calibri"/>
                <a:sym typeface="Calibri"/>
              </a:rPr>
              <a:t>Heidi Costello</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Grants/Programs Assistant</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(405) 521-2040</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Font typeface="Arial"/>
              <a:buNone/>
            </a:pPr>
            <a:r>
              <a:rPr lang="en-US" sz="2400" u="sng">
                <a:solidFill>
                  <a:schemeClr val="hlink"/>
                </a:solidFill>
                <a:latin typeface="Calibri"/>
                <a:ea typeface="Calibri"/>
                <a:cs typeface="Calibri"/>
                <a:sym typeface="Calibri"/>
                <a:hlinkClick r:id="rId6"/>
              </a:rPr>
              <a:t>heidi.costello@arts.ok.gov</a:t>
            </a:r>
            <a:endParaRPr>
              <a:latin typeface="Calibri"/>
              <a:ea typeface="Calibri"/>
              <a:cs typeface="Calibri"/>
              <a:sym typeface="Calibri"/>
            </a:endParaRPr>
          </a:p>
        </p:txBody>
      </p:sp>
      <p:sp>
        <p:nvSpPr>
          <p:cNvPr id="342" name="Google Shape;342;p42"/>
          <p:cNvSpPr txBox="1"/>
          <p:nvPr/>
        </p:nvSpPr>
        <p:spPr>
          <a:xfrm>
            <a:off x="8091425" y="1885400"/>
            <a:ext cx="3512700" cy="2071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C00000"/>
              </a:buClr>
              <a:buSzPts val="2400"/>
              <a:buFont typeface="Arial"/>
              <a:buNone/>
            </a:pPr>
            <a:r>
              <a:rPr b="1" lang="en-US" sz="2400">
                <a:solidFill>
                  <a:srgbClr val="C00000"/>
                </a:solidFill>
                <a:latin typeface="Calibri"/>
                <a:ea typeface="Calibri"/>
                <a:cs typeface="Calibri"/>
                <a:sym typeface="Calibri"/>
              </a:rPr>
              <a:t>Thomas Tran</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Grants Director</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(405) 521-2041</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Font typeface="Arial"/>
              <a:buNone/>
            </a:pPr>
            <a:r>
              <a:rPr lang="en-US" sz="2400" u="sng">
                <a:solidFill>
                  <a:schemeClr val="hlink"/>
                </a:solidFill>
                <a:latin typeface="Calibri"/>
                <a:ea typeface="Calibri"/>
                <a:cs typeface="Calibri"/>
                <a:sym typeface="Calibri"/>
                <a:hlinkClick r:id="rId7"/>
              </a:rPr>
              <a:t>thomas.tran@arts.ok.gov</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3"/>
          <p:cNvSpPr txBox="1"/>
          <p:nvPr>
            <p:ph type="title"/>
          </p:nvPr>
        </p:nvSpPr>
        <p:spPr>
          <a:xfrm>
            <a:off x="294199" y="365125"/>
            <a:ext cx="11603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Questions? </a:t>
            </a:r>
            <a:endParaRPr/>
          </a:p>
        </p:txBody>
      </p:sp>
      <p:sp>
        <p:nvSpPr>
          <p:cNvPr id="349" name="Google Shape;349;p43"/>
          <p:cNvSpPr txBox="1"/>
          <p:nvPr>
            <p:ph idx="12" type="sldNum"/>
          </p:nvPr>
        </p:nvSpPr>
        <p:spPr>
          <a:xfrm>
            <a:off x="0" y="6363318"/>
            <a:ext cx="516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50" name="Google Shape;350;p43"/>
          <p:cNvSpPr txBox="1"/>
          <p:nvPr/>
        </p:nvSpPr>
        <p:spPr>
          <a:xfrm>
            <a:off x="522994" y="6363325"/>
            <a:ext cx="3000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accent6"/>
                </a:solidFill>
              </a:rPr>
              <a:t>Virtual Arts Ideas</a:t>
            </a:r>
            <a:endParaRPr/>
          </a:p>
        </p:txBody>
      </p:sp>
      <p:pic>
        <p:nvPicPr>
          <p:cNvPr id="351" name="Google Shape;351;p43">
            <a:hlinkClick r:id="rId3"/>
          </p:cNvPr>
          <p:cNvPicPr preferRelativeResize="0"/>
          <p:nvPr/>
        </p:nvPicPr>
        <p:blipFill>
          <a:blip r:embed="rId4">
            <a:alphaModFix/>
          </a:blip>
          <a:stretch>
            <a:fillRect/>
          </a:stretch>
        </p:blipFill>
        <p:spPr>
          <a:xfrm>
            <a:off x="7178000" y="257826"/>
            <a:ext cx="3942675" cy="1540300"/>
          </a:xfrm>
          <a:prstGeom prst="rect">
            <a:avLst/>
          </a:prstGeom>
          <a:noFill/>
          <a:ln>
            <a:noFill/>
          </a:ln>
        </p:spPr>
      </p:pic>
      <p:sp>
        <p:nvSpPr>
          <p:cNvPr id="352" name="Google Shape;352;p43"/>
          <p:cNvSpPr txBox="1"/>
          <p:nvPr/>
        </p:nvSpPr>
        <p:spPr>
          <a:xfrm>
            <a:off x="369225" y="2267800"/>
            <a:ext cx="4035900" cy="26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400"/>
              <a:t>Elizabeth Maughan, Ph.D. </a:t>
            </a:r>
            <a:endParaRPr b="1" sz="2400"/>
          </a:p>
          <a:p>
            <a:pPr indent="0" lvl="0" marL="0" rtl="0" algn="l">
              <a:lnSpc>
                <a:spcPct val="100000"/>
              </a:lnSpc>
              <a:spcBef>
                <a:spcPts val="0"/>
              </a:spcBef>
              <a:spcAft>
                <a:spcPts val="0"/>
              </a:spcAft>
              <a:buNone/>
            </a:pPr>
            <a:r>
              <a:rPr lang="en-US" sz="2400"/>
              <a:t>Director of Fine Arts </a:t>
            </a:r>
            <a:endParaRPr sz="2400"/>
          </a:p>
          <a:p>
            <a:pPr indent="0" lvl="0" marL="0" rtl="0" algn="l">
              <a:lnSpc>
                <a:spcPct val="100000"/>
              </a:lnSpc>
              <a:spcBef>
                <a:spcPts val="800"/>
              </a:spcBef>
              <a:spcAft>
                <a:spcPts val="0"/>
              </a:spcAft>
              <a:buNone/>
            </a:pPr>
            <a:r>
              <a:rPr lang="en-US" sz="2400" u="sng">
                <a:solidFill>
                  <a:srgbClr val="0B5394"/>
                </a:solidFill>
                <a:hlinkClick r:id="rId5">
                  <a:extLst>
                    <a:ext uri="{A12FA001-AC4F-418D-AE19-62706E023703}">
                      <ahyp:hlinkClr val="tx"/>
                    </a:ext>
                  </a:extLst>
                </a:hlinkClick>
              </a:rPr>
              <a:t>Elizabeth.Maughan@sde.ok.gov</a:t>
            </a:r>
            <a:endParaRPr sz="2400">
              <a:solidFill>
                <a:srgbClr val="0B5394"/>
              </a:solidFill>
            </a:endParaRPr>
          </a:p>
          <a:p>
            <a:pPr indent="0" lvl="0" marL="0" rtl="0" algn="l">
              <a:lnSpc>
                <a:spcPct val="115000"/>
              </a:lnSpc>
              <a:spcBef>
                <a:spcPts val="800"/>
              </a:spcBef>
              <a:spcAft>
                <a:spcPts val="0"/>
              </a:spcAft>
              <a:buNone/>
            </a:pPr>
            <a:r>
              <a:rPr lang="en-US" sz="2400"/>
              <a:t>	        @ElizMaughan</a:t>
            </a:r>
            <a:endParaRPr sz="2400"/>
          </a:p>
          <a:p>
            <a:pPr indent="0" lvl="0" marL="0" rtl="0" algn="l">
              <a:lnSpc>
                <a:spcPct val="90000"/>
              </a:lnSpc>
              <a:spcBef>
                <a:spcPts val="1000"/>
              </a:spcBef>
              <a:spcAft>
                <a:spcPts val="0"/>
              </a:spcAft>
              <a:buNone/>
            </a:pPr>
            <a:r>
              <a:rPr lang="en-US" sz="2400"/>
              <a:t>        OK Fine Arts</a:t>
            </a:r>
            <a:endParaRPr sz="2400"/>
          </a:p>
        </p:txBody>
      </p:sp>
      <p:pic>
        <p:nvPicPr>
          <p:cNvPr id="353" name="Google Shape;353;p43" title="twitter instagram"/>
          <p:cNvPicPr preferRelativeResize="0"/>
          <p:nvPr/>
        </p:nvPicPr>
        <p:blipFill>
          <a:blip r:embed="rId6">
            <a:alphaModFix/>
          </a:blip>
          <a:stretch>
            <a:fillRect/>
          </a:stretch>
        </p:blipFill>
        <p:spPr>
          <a:xfrm>
            <a:off x="457394" y="3904278"/>
            <a:ext cx="1072100" cy="598727"/>
          </a:xfrm>
          <a:prstGeom prst="rect">
            <a:avLst/>
          </a:prstGeom>
          <a:noFill/>
          <a:ln>
            <a:noFill/>
          </a:ln>
        </p:spPr>
      </p:pic>
      <p:pic>
        <p:nvPicPr>
          <p:cNvPr id="354" name="Google Shape;354;p43" title="facebook"/>
          <p:cNvPicPr preferRelativeResize="0"/>
          <p:nvPr/>
        </p:nvPicPr>
        <p:blipFill>
          <a:blip r:embed="rId7">
            <a:alphaModFix/>
          </a:blip>
          <a:stretch>
            <a:fillRect/>
          </a:stretch>
        </p:blipFill>
        <p:spPr>
          <a:xfrm>
            <a:off x="522299" y="4445598"/>
            <a:ext cx="558516" cy="533154"/>
          </a:xfrm>
          <a:prstGeom prst="rect">
            <a:avLst/>
          </a:prstGeom>
          <a:noFill/>
          <a:ln>
            <a:noFill/>
          </a:ln>
        </p:spPr>
      </p:pic>
      <p:sp>
        <p:nvSpPr>
          <p:cNvPr id="355" name="Google Shape;355;p43"/>
          <p:cNvSpPr txBox="1"/>
          <p:nvPr/>
        </p:nvSpPr>
        <p:spPr>
          <a:xfrm>
            <a:off x="3520500" y="5219975"/>
            <a:ext cx="5151000" cy="6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464646"/>
                </a:solidFill>
                <a:latin typeface="Montserrat"/>
                <a:ea typeface="Montserrat"/>
                <a:cs typeface="Montserrat"/>
                <a:sym typeface="Montserrat"/>
              </a:rPr>
              <a:t>Thank you!</a:t>
            </a:r>
            <a:r>
              <a:rPr b="1" lang="en-US" sz="3000">
                <a:solidFill>
                  <a:schemeClr val="dk1"/>
                </a:solidFill>
                <a:latin typeface="Montserrat"/>
                <a:ea typeface="Montserrat"/>
                <a:cs typeface="Montserrat"/>
                <a:sym typeface="Montserrat"/>
              </a:rPr>
              <a:t> </a:t>
            </a:r>
            <a:endParaRPr b="1" sz="3000">
              <a:solidFill>
                <a:schemeClr val="dk1"/>
              </a:solidFill>
              <a:latin typeface="Montserrat"/>
              <a:ea typeface="Montserrat"/>
              <a:cs typeface="Montserrat"/>
              <a:sym typeface="Montserrat"/>
            </a:endParaRPr>
          </a:p>
        </p:txBody>
      </p:sp>
      <p:sp>
        <p:nvSpPr>
          <p:cNvPr id="356" name="Google Shape;356;p43"/>
          <p:cNvSpPr txBox="1"/>
          <p:nvPr/>
        </p:nvSpPr>
        <p:spPr>
          <a:xfrm>
            <a:off x="4445400" y="2198718"/>
            <a:ext cx="3754500" cy="24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Maria Krey-Gibson</a:t>
            </a:r>
            <a:endParaRPr b="1" sz="2400"/>
          </a:p>
          <a:p>
            <a:pPr indent="0" lvl="0" marL="0" rtl="0" algn="l">
              <a:spcBef>
                <a:spcPts val="0"/>
              </a:spcBef>
              <a:spcAft>
                <a:spcPts val="0"/>
              </a:spcAft>
              <a:buNone/>
            </a:pPr>
            <a:r>
              <a:rPr lang="en-US" sz="2400"/>
              <a:t>Dance Educator, Putnam City Schools</a:t>
            </a:r>
            <a:endParaRPr sz="2400"/>
          </a:p>
          <a:p>
            <a:pPr indent="0" lvl="0" marL="0" rtl="0" algn="l">
              <a:spcBef>
                <a:spcPts val="0"/>
              </a:spcBef>
              <a:spcAft>
                <a:spcPts val="0"/>
              </a:spcAft>
              <a:buNone/>
            </a:pPr>
            <a:r>
              <a:rPr lang="en-US" sz="2400" u="sng">
                <a:solidFill>
                  <a:schemeClr val="hlink"/>
                </a:solidFill>
                <a:hlinkClick r:id="rId8"/>
              </a:rPr>
              <a:t>mkreygibson@putnamcityschools.org</a:t>
            </a:r>
            <a:r>
              <a:rPr lang="en-US" sz="2400"/>
              <a:t> </a:t>
            </a:r>
            <a:endParaRPr sz="2400"/>
          </a:p>
        </p:txBody>
      </p:sp>
      <p:sp>
        <p:nvSpPr>
          <p:cNvPr id="357" name="Google Shape;357;p43"/>
          <p:cNvSpPr txBox="1"/>
          <p:nvPr/>
        </p:nvSpPr>
        <p:spPr>
          <a:xfrm>
            <a:off x="8288800" y="2188850"/>
            <a:ext cx="3157500" cy="24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Morgan Brown</a:t>
            </a:r>
            <a:endParaRPr b="1" sz="2400"/>
          </a:p>
          <a:p>
            <a:pPr indent="0" lvl="0" marL="0" rtl="0" algn="l">
              <a:spcBef>
                <a:spcPts val="0"/>
              </a:spcBef>
              <a:spcAft>
                <a:spcPts val="0"/>
              </a:spcAft>
              <a:buNone/>
            </a:pPr>
            <a:r>
              <a:rPr lang="en-US" sz="2400"/>
              <a:t>Visual Art Educator, Jenks Public Schools</a:t>
            </a:r>
            <a:endParaRPr sz="2400"/>
          </a:p>
          <a:p>
            <a:pPr indent="0" lvl="0" marL="0" rtl="0" algn="l">
              <a:spcBef>
                <a:spcPts val="0"/>
              </a:spcBef>
              <a:spcAft>
                <a:spcPts val="0"/>
              </a:spcAft>
              <a:buNone/>
            </a:pPr>
            <a:r>
              <a:rPr lang="en-US" sz="2400" u="sng">
                <a:solidFill>
                  <a:schemeClr val="hlink"/>
                </a:solidFill>
                <a:hlinkClick r:id="rId9"/>
              </a:rPr>
              <a:t>morgan.brown@jenksps.org</a:t>
            </a:r>
            <a:r>
              <a:rPr lang="en-US" sz="2400"/>
              <a:t>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294199" y="365125"/>
            <a:ext cx="1160360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Best Practices of Online Fine Arts Teaching</a:t>
            </a:r>
            <a:endParaRPr/>
          </a:p>
        </p:txBody>
      </p:sp>
      <p:sp>
        <p:nvSpPr>
          <p:cNvPr id="153" name="Google Shape;153;p22"/>
          <p:cNvSpPr txBox="1"/>
          <p:nvPr>
            <p:ph idx="1" type="body"/>
          </p:nvPr>
        </p:nvSpPr>
        <p:spPr>
          <a:xfrm>
            <a:off x="294199" y="1825625"/>
            <a:ext cx="11603603"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Create a climate and culture based on trust</a:t>
            </a:r>
            <a:endParaRPr b="1"/>
          </a:p>
          <a:p>
            <a:pPr indent="-317500" lvl="1" marL="685800" rtl="0" algn="l">
              <a:lnSpc>
                <a:spcPct val="115000"/>
              </a:lnSpc>
              <a:spcBef>
                <a:spcPts val="0"/>
              </a:spcBef>
              <a:spcAft>
                <a:spcPts val="0"/>
              </a:spcAft>
              <a:buSzPts val="3200"/>
              <a:buChar char="•"/>
            </a:pPr>
            <a:r>
              <a:rPr lang="en-US" sz="3200"/>
              <a:t>Students want to know… </a:t>
            </a:r>
            <a:endParaRPr sz="3200"/>
          </a:p>
          <a:p>
            <a:pPr indent="-317500" lvl="1" marL="685800" rtl="0" algn="l">
              <a:lnSpc>
                <a:spcPct val="115000"/>
              </a:lnSpc>
              <a:spcBef>
                <a:spcPts val="0"/>
              </a:spcBef>
              <a:spcAft>
                <a:spcPts val="0"/>
              </a:spcAft>
              <a:buSzPts val="3200"/>
              <a:buChar char="•"/>
            </a:pPr>
            <a:r>
              <a:rPr lang="en-US" sz="3200"/>
              <a:t>Empathy and trust </a:t>
            </a:r>
            <a:endParaRPr sz="3200"/>
          </a:p>
          <a:p>
            <a:pPr indent="-292100" lvl="2" marL="1143000" rtl="0" algn="l">
              <a:lnSpc>
                <a:spcPct val="115000"/>
              </a:lnSpc>
              <a:spcBef>
                <a:spcPts val="0"/>
              </a:spcBef>
              <a:spcAft>
                <a:spcPts val="0"/>
              </a:spcAft>
              <a:buSzPts val="2800"/>
              <a:buChar char="•"/>
            </a:pPr>
            <a:r>
              <a:rPr lang="en-US" sz="2800" u="sng">
                <a:solidFill>
                  <a:srgbClr val="1155CC"/>
                </a:solidFill>
                <a:hlinkClick r:id="rId3">
                  <a:extLst>
                    <a:ext uri="{A12FA001-AC4F-418D-AE19-62706E023703}">
                      <ahyp:hlinkClr val="tx"/>
                    </a:ext>
                  </a:extLst>
                </a:hlinkClick>
              </a:rPr>
              <a:t>A Focus on Empathy in Distance Learning</a:t>
            </a:r>
            <a:endParaRPr sz="2800"/>
          </a:p>
          <a:p>
            <a:pPr indent="-317500" lvl="1" marL="685800" rtl="0" algn="l">
              <a:lnSpc>
                <a:spcPct val="115000"/>
              </a:lnSpc>
              <a:spcBef>
                <a:spcPts val="0"/>
              </a:spcBef>
              <a:spcAft>
                <a:spcPts val="0"/>
              </a:spcAft>
              <a:buSzPts val="3200"/>
              <a:buChar char="•"/>
            </a:pPr>
            <a:r>
              <a:rPr lang="en-US" sz="3200"/>
              <a:t>Positive, trusting class culture</a:t>
            </a:r>
            <a:endParaRPr sz="3200"/>
          </a:p>
          <a:p>
            <a:pPr indent="0" lvl="0" marL="685800" rtl="0" algn="l">
              <a:lnSpc>
                <a:spcPct val="115000"/>
              </a:lnSpc>
              <a:spcBef>
                <a:spcPts val="0"/>
              </a:spcBef>
              <a:spcAft>
                <a:spcPts val="0"/>
              </a:spcAft>
              <a:buNone/>
            </a:pPr>
            <a:r>
              <a:t/>
            </a:r>
            <a:endParaRPr sz="2600"/>
          </a:p>
          <a:p>
            <a:pPr indent="0" lvl="0" marL="0" rtl="0" algn="l">
              <a:lnSpc>
                <a:spcPct val="115000"/>
              </a:lnSpc>
              <a:spcBef>
                <a:spcPts val="0"/>
              </a:spcBef>
              <a:spcAft>
                <a:spcPts val="0"/>
              </a:spcAft>
              <a:buNone/>
            </a:pPr>
            <a:r>
              <a:t/>
            </a:r>
            <a:endParaRPr sz="26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154" name="Google Shape;154;p22"/>
          <p:cNvSpPr txBox="1"/>
          <p:nvPr>
            <p:ph idx="12" type="sldNum"/>
          </p:nvPr>
        </p:nvSpPr>
        <p:spPr>
          <a:xfrm>
            <a:off x="0" y="6363318"/>
            <a:ext cx="51646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5" name="Google Shape;155;p22"/>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Best Practices of Online Fine Arts Teaching</a:t>
            </a:r>
            <a:endParaRPr/>
          </a:p>
        </p:txBody>
      </p:sp>
      <p:sp>
        <p:nvSpPr>
          <p:cNvPr id="161" name="Google Shape;161;p23"/>
          <p:cNvSpPr txBox="1"/>
          <p:nvPr>
            <p:ph idx="1" type="body"/>
          </p:nvPr>
        </p:nvSpPr>
        <p:spPr>
          <a:xfrm>
            <a:off x="294200" y="1825625"/>
            <a:ext cx="116037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Curriculum and Assignments</a:t>
            </a:r>
            <a:endParaRPr b="1"/>
          </a:p>
          <a:p>
            <a:pPr indent="-292100" lvl="1" marL="685800" rtl="0" algn="l">
              <a:lnSpc>
                <a:spcPct val="115000"/>
              </a:lnSpc>
              <a:spcBef>
                <a:spcPts val="0"/>
              </a:spcBef>
              <a:spcAft>
                <a:spcPts val="0"/>
              </a:spcAft>
              <a:buSzPts val="2800"/>
              <a:buChar char="•"/>
            </a:pPr>
            <a:r>
              <a:rPr lang="en-US"/>
              <a:t>Social and Emotional Learning (SEL)</a:t>
            </a:r>
            <a:endParaRPr/>
          </a:p>
          <a:p>
            <a:pPr indent="-292100" lvl="2" marL="1143000" rtl="0" algn="l">
              <a:lnSpc>
                <a:spcPct val="115000"/>
              </a:lnSpc>
              <a:spcBef>
                <a:spcPts val="0"/>
              </a:spcBef>
              <a:spcAft>
                <a:spcPts val="0"/>
              </a:spcAft>
              <a:buSzPts val="2800"/>
              <a:buChar char="•"/>
            </a:pPr>
            <a:r>
              <a:rPr lang="en-US" sz="2800" u="sng">
                <a:solidFill>
                  <a:srgbClr val="1155CC"/>
                </a:solidFill>
                <a:hlinkClick r:id="rId3">
                  <a:extLst>
                    <a:ext uri="{A12FA001-AC4F-418D-AE19-62706E023703}">
                      <ahyp:hlinkClr val="tx"/>
                    </a:ext>
                  </a:extLst>
                </a:hlinkClick>
              </a:rPr>
              <a:t>Arts Education and Social Emotional Learning</a:t>
            </a:r>
            <a:endParaRPr sz="2800"/>
          </a:p>
          <a:p>
            <a:pPr indent="-292100" lvl="1" marL="685800" rtl="0" algn="l">
              <a:lnSpc>
                <a:spcPct val="115000"/>
              </a:lnSpc>
              <a:spcBef>
                <a:spcPts val="0"/>
              </a:spcBef>
              <a:spcAft>
                <a:spcPts val="0"/>
              </a:spcAft>
              <a:buSzPts val="2800"/>
              <a:buChar char="•"/>
            </a:pPr>
            <a:r>
              <a:rPr lang="en-US"/>
              <a:t>Culturally Responsive Instruction</a:t>
            </a:r>
            <a:endParaRPr/>
          </a:p>
          <a:p>
            <a:pPr indent="-247650" lvl="2" marL="1143000" rtl="0" algn="l">
              <a:lnSpc>
                <a:spcPct val="115000"/>
              </a:lnSpc>
              <a:spcBef>
                <a:spcPts val="0"/>
              </a:spcBef>
              <a:spcAft>
                <a:spcPts val="0"/>
              </a:spcAft>
              <a:buClr>
                <a:srgbClr val="1155CC"/>
              </a:buClr>
              <a:buSzPts val="2100"/>
              <a:buChar char="•"/>
            </a:pPr>
            <a:r>
              <a:rPr lang="en-US" sz="2700" u="sng">
                <a:solidFill>
                  <a:srgbClr val="1155CC"/>
                </a:solidFill>
                <a:hlinkClick r:id="rId4">
                  <a:extLst>
                    <a:ext uri="{A12FA001-AC4F-418D-AE19-62706E023703}">
                      <ahyp:hlinkClr val="tx"/>
                    </a:ext>
                  </a:extLst>
                </a:hlinkClick>
              </a:rPr>
              <a:t>Culturally Responsive Teaching and the Brain</a:t>
            </a:r>
            <a:endParaRPr sz="2700">
              <a:solidFill>
                <a:srgbClr val="1155CC"/>
              </a:solidFill>
            </a:endParaRPr>
          </a:p>
          <a:p>
            <a:pPr indent="-292100" lvl="1" marL="685800" rtl="0" algn="l">
              <a:lnSpc>
                <a:spcPct val="115000"/>
              </a:lnSpc>
              <a:spcBef>
                <a:spcPts val="0"/>
              </a:spcBef>
              <a:spcAft>
                <a:spcPts val="0"/>
              </a:spcAft>
              <a:buSzPts val="2800"/>
              <a:buChar char="•"/>
            </a:pPr>
            <a:r>
              <a:rPr lang="en-US"/>
              <a:t>Project-Based Learning</a:t>
            </a:r>
            <a:endParaRPr/>
          </a:p>
          <a:p>
            <a:pPr indent="-292100" lvl="2" marL="1143000" rtl="0" algn="l">
              <a:lnSpc>
                <a:spcPct val="115000"/>
              </a:lnSpc>
              <a:spcBef>
                <a:spcPts val="0"/>
              </a:spcBef>
              <a:spcAft>
                <a:spcPts val="0"/>
              </a:spcAft>
              <a:buSzPts val="2800"/>
              <a:buChar char="•"/>
            </a:pPr>
            <a:r>
              <a:rPr lang="en-US" sz="2800" u="sng">
                <a:solidFill>
                  <a:srgbClr val="1155CC"/>
                </a:solidFill>
                <a:hlinkClick r:id="rId5">
                  <a:extLst>
                    <a:ext uri="{A12FA001-AC4F-418D-AE19-62706E023703}">
                      <ahyp:hlinkClr val="tx"/>
                    </a:ext>
                  </a:extLst>
                </a:hlinkClick>
              </a:rPr>
              <a:t>PBL For Remote Learning</a:t>
            </a:r>
            <a:endParaRPr sz="2800"/>
          </a:p>
          <a:p>
            <a:pPr indent="-292100" lvl="1" marL="685800" rtl="0" algn="l">
              <a:lnSpc>
                <a:spcPct val="115000"/>
              </a:lnSpc>
              <a:spcBef>
                <a:spcPts val="0"/>
              </a:spcBef>
              <a:spcAft>
                <a:spcPts val="0"/>
              </a:spcAft>
              <a:buSzPts val="2800"/>
              <a:buChar char="•"/>
            </a:pPr>
            <a:r>
              <a:rPr lang="en-US"/>
              <a:t>Place-Based Learning</a:t>
            </a:r>
            <a:endParaRPr/>
          </a:p>
          <a:p>
            <a:pPr indent="-292100" lvl="2" marL="1143000" rtl="0" algn="l">
              <a:lnSpc>
                <a:spcPct val="115000"/>
              </a:lnSpc>
              <a:spcBef>
                <a:spcPts val="0"/>
              </a:spcBef>
              <a:spcAft>
                <a:spcPts val="0"/>
              </a:spcAft>
              <a:buSzPts val="2800"/>
              <a:buChar char="•"/>
            </a:pPr>
            <a:r>
              <a:rPr lang="en-US" sz="2800" u="sng">
                <a:solidFill>
                  <a:srgbClr val="1155CC"/>
                </a:solidFill>
                <a:hlinkClick r:id="rId6">
                  <a:extLst>
                    <a:ext uri="{A12FA001-AC4F-418D-AE19-62706E023703}">
                      <ahyp:hlinkClr val="tx"/>
                    </a:ext>
                  </a:extLst>
                </a:hlinkClick>
              </a:rPr>
              <a:t>What is Place-Based learning and why does it matter?</a:t>
            </a:r>
            <a:endParaRPr sz="28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162" name="Google Shape;162;p23"/>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23"/>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Best Practices of Online Fine Arts Teaching</a:t>
            </a:r>
            <a:endParaRPr/>
          </a:p>
        </p:txBody>
      </p:sp>
      <p:sp>
        <p:nvSpPr>
          <p:cNvPr id="169" name="Google Shape;169;p24"/>
          <p:cNvSpPr txBox="1"/>
          <p:nvPr>
            <p:ph idx="1" type="body"/>
          </p:nvPr>
        </p:nvSpPr>
        <p:spPr>
          <a:xfrm>
            <a:off x="294200" y="1825625"/>
            <a:ext cx="116037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Strategies for Curriculum and Assignment Success</a:t>
            </a:r>
            <a:endParaRPr b="1"/>
          </a:p>
          <a:p>
            <a:pPr indent="-304800" lvl="1" marL="685800" rtl="0" algn="l">
              <a:lnSpc>
                <a:spcPct val="115000"/>
              </a:lnSpc>
              <a:spcBef>
                <a:spcPts val="0"/>
              </a:spcBef>
              <a:spcAft>
                <a:spcPts val="0"/>
              </a:spcAft>
              <a:buClr>
                <a:schemeClr val="dk2"/>
              </a:buClr>
              <a:buSzPts val="3000"/>
              <a:buChar char="•"/>
            </a:pPr>
            <a:r>
              <a:rPr lang="en-US" sz="3000"/>
              <a:t>Get to know your students.</a:t>
            </a:r>
            <a:endParaRPr sz="3000"/>
          </a:p>
          <a:p>
            <a:pPr indent="-304800" lvl="1" marL="685800" rtl="0" algn="l">
              <a:lnSpc>
                <a:spcPct val="115000"/>
              </a:lnSpc>
              <a:spcBef>
                <a:spcPts val="0"/>
              </a:spcBef>
              <a:spcAft>
                <a:spcPts val="0"/>
              </a:spcAft>
              <a:buClr>
                <a:schemeClr val="dk2"/>
              </a:buClr>
              <a:buSzPts val="3000"/>
              <a:buChar char="•"/>
            </a:pPr>
            <a:r>
              <a:rPr lang="en-US" sz="3000"/>
              <a:t>Consider their interests and needs, especially in regards to SEL and culture. </a:t>
            </a:r>
            <a:endParaRPr sz="3000"/>
          </a:p>
          <a:p>
            <a:pPr indent="-304800" lvl="1" marL="685800" rtl="0" algn="l">
              <a:lnSpc>
                <a:spcPct val="115000"/>
              </a:lnSpc>
              <a:spcBef>
                <a:spcPts val="0"/>
              </a:spcBef>
              <a:spcAft>
                <a:spcPts val="0"/>
              </a:spcAft>
              <a:buClr>
                <a:schemeClr val="dk2"/>
              </a:buClr>
              <a:buSzPts val="3000"/>
              <a:buChar char="•"/>
            </a:pPr>
            <a:r>
              <a:rPr lang="en-US" sz="3000"/>
              <a:t>Involve students as you build projects and ask for their input.</a:t>
            </a:r>
            <a:endParaRPr sz="3000"/>
          </a:p>
          <a:p>
            <a:pPr indent="-304800" lvl="1" marL="685800" rtl="0" algn="l">
              <a:lnSpc>
                <a:spcPct val="115000"/>
              </a:lnSpc>
              <a:spcBef>
                <a:spcPts val="0"/>
              </a:spcBef>
              <a:spcAft>
                <a:spcPts val="0"/>
              </a:spcAft>
              <a:buClr>
                <a:schemeClr val="dk2"/>
              </a:buClr>
              <a:buSzPts val="3000"/>
              <a:buChar char="•"/>
            </a:pPr>
            <a:r>
              <a:rPr lang="en-US" sz="3000"/>
              <a:t>Think outside the box and give students agency in projects. Incorporate PBE as much as possible.</a:t>
            </a:r>
            <a:endParaRPr sz="28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170" name="Google Shape;170;p24"/>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24"/>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Best Practices of Online Fine Arts Teaching</a:t>
            </a:r>
            <a:endParaRPr/>
          </a:p>
        </p:txBody>
      </p:sp>
      <p:sp>
        <p:nvSpPr>
          <p:cNvPr id="177" name="Google Shape;177;p25"/>
          <p:cNvSpPr txBox="1"/>
          <p:nvPr>
            <p:ph idx="1" type="body"/>
          </p:nvPr>
        </p:nvSpPr>
        <p:spPr>
          <a:xfrm>
            <a:off x="294200" y="1825625"/>
            <a:ext cx="116037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Lesson Planning and Creation</a:t>
            </a:r>
            <a:endParaRPr b="1"/>
          </a:p>
          <a:p>
            <a:pPr indent="-304800" lvl="1" marL="685800" rtl="0" algn="l">
              <a:lnSpc>
                <a:spcPct val="115000"/>
              </a:lnSpc>
              <a:spcBef>
                <a:spcPts val="0"/>
              </a:spcBef>
              <a:spcAft>
                <a:spcPts val="0"/>
              </a:spcAft>
              <a:buClr>
                <a:schemeClr val="dk2"/>
              </a:buClr>
              <a:buSzPts val="3000"/>
              <a:buChar char="•"/>
            </a:pPr>
            <a:r>
              <a:rPr lang="en-US" sz="3000"/>
              <a:t>Backwards Planning</a:t>
            </a:r>
            <a:endParaRPr sz="3000"/>
          </a:p>
          <a:p>
            <a:pPr indent="-304800" lvl="1" marL="685800" rtl="0" algn="l">
              <a:lnSpc>
                <a:spcPct val="115000"/>
              </a:lnSpc>
              <a:spcBef>
                <a:spcPts val="0"/>
              </a:spcBef>
              <a:spcAft>
                <a:spcPts val="0"/>
              </a:spcAft>
              <a:buSzPts val="3000"/>
              <a:buChar char="•"/>
            </a:pPr>
            <a:r>
              <a:rPr lang="en-US" sz="3000"/>
              <a:t>Sample Lesson Structure</a:t>
            </a:r>
            <a:endParaRPr sz="3000"/>
          </a:p>
          <a:p>
            <a:pPr indent="-304800" lvl="2" marL="1143000" rtl="0" algn="l">
              <a:lnSpc>
                <a:spcPct val="115000"/>
              </a:lnSpc>
              <a:spcBef>
                <a:spcPts val="0"/>
              </a:spcBef>
              <a:spcAft>
                <a:spcPts val="0"/>
              </a:spcAft>
              <a:buSzPts val="3000"/>
              <a:buChar char="•"/>
            </a:pPr>
            <a:r>
              <a:rPr lang="en-US" sz="3000"/>
              <a:t>Lesson Content</a:t>
            </a:r>
            <a:endParaRPr sz="3000"/>
          </a:p>
          <a:p>
            <a:pPr indent="-304800" lvl="2" marL="1143000" rtl="0" algn="l">
              <a:lnSpc>
                <a:spcPct val="115000"/>
              </a:lnSpc>
              <a:spcBef>
                <a:spcPts val="0"/>
              </a:spcBef>
              <a:spcAft>
                <a:spcPts val="0"/>
              </a:spcAft>
              <a:buSzPts val="3000"/>
              <a:buChar char="•"/>
            </a:pPr>
            <a:r>
              <a:rPr lang="en-US" sz="3000"/>
              <a:t>Discussions</a:t>
            </a:r>
            <a:endParaRPr sz="3000"/>
          </a:p>
          <a:p>
            <a:pPr indent="-304800" lvl="2" marL="1143000" rtl="0" algn="l">
              <a:lnSpc>
                <a:spcPct val="115000"/>
              </a:lnSpc>
              <a:spcBef>
                <a:spcPts val="0"/>
              </a:spcBef>
              <a:spcAft>
                <a:spcPts val="0"/>
              </a:spcAft>
              <a:buSzPts val="3000"/>
              <a:buChar char="•"/>
            </a:pPr>
            <a:r>
              <a:rPr lang="en-US" sz="3000"/>
              <a:t>Formative Assessment</a:t>
            </a:r>
            <a:endParaRPr sz="3000"/>
          </a:p>
          <a:p>
            <a:pPr indent="-304800" lvl="2" marL="1143000" rtl="0" algn="l">
              <a:lnSpc>
                <a:spcPct val="115000"/>
              </a:lnSpc>
              <a:spcBef>
                <a:spcPts val="0"/>
              </a:spcBef>
              <a:spcAft>
                <a:spcPts val="0"/>
              </a:spcAft>
              <a:buSzPts val="3000"/>
              <a:buChar char="•"/>
            </a:pPr>
            <a:r>
              <a:rPr lang="en-US" sz="3000"/>
              <a:t>Summative Assessment</a:t>
            </a:r>
            <a:endParaRPr sz="3000"/>
          </a:p>
          <a:p>
            <a:pPr indent="-304800" lvl="2" marL="1143000" rtl="0" algn="l">
              <a:lnSpc>
                <a:spcPct val="115000"/>
              </a:lnSpc>
              <a:spcBef>
                <a:spcPts val="0"/>
              </a:spcBef>
              <a:spcAft>
                <a:spcPts val="0"/>
              </a:spcAft>
              <a:buSzPts val="3000"/>
              <a:buChar char="•"/>
            </a:pPr>
            <a:r>
              <a:rPr lang="en-US" sz="3000"/>
              <a:t>Reflection</a:t>
            </a:r>
            <a:endParaRPr sz="30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178" name="Google Shape;178;p25"/>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9" name="Google Shape;179;p25"/>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ARTech Grant</a:t>
            </a:r>
            <a:endParaRPr/>
          </a:p>
        </p:txBody>
      </p:sp>
      <p:sp>
        <p:nvSpPr>
          <p:cNvPr id="185" name="Google Shape;185;p26"/>
          <p:cNvSpPr txBox="1"/>
          <p:nvPr>
            <p:ph idx="1" type="body"/>
          </p:nvPr>
        </p:nvSpPr>
        <p:spPr>
          <a:xfrm>
            <a:off x="294200" y="1825625"/>
            <a:ext cx="116037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lang="en-US"/>
              <a:t>Grant for PK-12 Oklahoma schools</a:t>
            </a:r>
            <a:endParaRPr/>
          </a:p>
          <a:p>
            <a:pPr indent="-228600" lvl="0" marL="228600" rtl="0" algn="l">
              <a:lnSpc>
                <a:spcPct val="115000"/>
              </a:lnSpc>
              <a:spcBef>
                <a:spcPts val="0"/>
              </a:spcBef>
              <a:spcAft>
                <a:spcPts val="0"/>
              </a:spcAft>
              <a:buSzPts val="3200"/>
              <a:buChar char="•"/>
            </a:pPr>
            <a:r>
              <a:rPr lang="en-US"/>
              <a:t>Hybrid arts classes offered throughout the year</a:t>
            </a:r>
            <a:endParaRPr/>
          </a:p>
          <a:p>
            <a:pPr indent="-228600" lvl="0" marL="228600" rtl="0" algn="l">
              <a:lnSpc>
                <a:spcPct val="115000"/>
              </a:lnSpc>
              <a:spcBef>
                <a:spcPts val="0"/>
              </a:spcBef>
              <a:spcAft>
                <a:spcPts val="0"/>
              </a:spcAft>
              <a:buSzPts val="3200"/>
              <a:buChar char="•"/>
            </a:pPr>
            <a:r>
              <a:rPr lang="en-US"/>
              <a:t>Hands on arts experiences with a teaching artist</a:t>
            </a:r>
            <a:endParaRPr/>
          </a:p>
          <a:p>
            <a:pPr indent="-228600" lvl="0" marL="228600" rtl="0" algn="l">
              <a:lnSpc>
                <a:spcPct val="115000"/>
              </a:lnSpc>
              <a:spcBef>
                <a:spcPts val="0"/>
              </a:spcBef>
              <a:spcAft>
                <a:spcPts val="0"/>
              </a:spcAft>
              <a:buSzPts val="3200"/>
              <a:buChar char="•"/>
            </a:pPr>
            <a:r>
              <a:rPr lang="en-US"/>
              <a:t>Online assignments</a:t>
            </a:r>
            <a:endParaRPr/>
          </a:p>
          <a:p>
            <a:pPr indent="-228600" lvl="0" marL="228600" rtl="0" algn="l">
              <a:lnSpc>
                <a:spcPct val="115000"/>
              </a:lnSpc>
              <a:spcBef>
                <a:spcPts val="0"/>
              </a:spcBef>
              <a:spcAft>
                <a:spcPts val="0"/>
              </a:spcAft>
              <a:buSzPts val="3200"/>
              <a:buChar char="•"/>
            </a:pPr>
            <a:r>
              <a:rPr lang="en-US"/>
              <a:t>2021-22 - Dance &amp; Visual Art</a:t>
            </a:r>
            <a:endParaRPr/>
          </a:p>
          <a:p>
            <a:pPr indent="-228600" lvl="1" marL="685800" rtl="0" algn="l">
              <a:lnSpc>
                <a:spcPct val="115000"/>
              </a:lnSpc>
              <a:spcBef>
                <a:spcPts val="0"/>
              </a:spcBef>
              <a:spcAft>
                <a:spcPts val="0"/>
              </a:spcAft>
              <a:buSzPts val="1800"/>
              <a:buChar char="•"/>
            </a:pPr>
            <a:r>
              <a:rPr lang="en-US"/>
              <a:t>2022-23 - Music &amp; Drama/Theatre</a:t>
            </a:r>
            <a:endParaRPr/>
          </a:p>
          <a:p>
            <a:pPr indent="-228600" lvl="0" marL="228600" rtl="0" algn="l">
              <a:lnSpc>
                <a:spcPct val="115000"/>
              </a:lnSpc>
              <a:spcBef>
                <a:spcPts val="0"/>
              </a:spcBef>
              <a:spcAft>
                <a:spcPts val="0"/>
              </a:spcAft>
              <a:buSzPts val="3200"/>
              <a:buChar char="•"/>
            </a:pPr>
            <a:r>
              <a:rPr lang="en-US"/>
              <a:t>Grant will extend through the 2024-25 school year</a:t>
            </a:r>
            <a:endParaRPr/>
          </a:p>
          <a:p>
            <a:pPr indent="-228600" lvl="0" marL="228600" rtl="0" algn="l">
              <a:lnSpc>
                <a:spcPct val="115000"/>
              </a:lnSpc>
              <a:spcBef>
                <a:spcPts val="0"/>
              </a:spcBef>
              <a:spcAft>
                <a:spcPts val="0"/>
              </a:spcAft>
              <a:buSzPts val="3200"/>
              <a:buChar char="•"/>
            </a:pPr>
            <a:r>
              <a:rPr lang="en-US" u="sng">
                <a:solidFill>
                  <a:schemeClr val="hlink"/>
                </a:solidFill>
                <a:hlinkClick r:id="rId3"/>
              </a:rPr>
              <a:t>ARTech Website</a:t>
            </a:r>
            <a:endParaRPr/>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186" name="Google Shape;186;p26"/>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7" name="Google Shape;187;p26"/>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Online Teaching Successes &amp; Challenges</a:t>
            </a:r>
            <a:endParaRPr/>
          </a:p>
        </p:txBody>
      </p:sp>
      <p:sp>
        <p:nvSpPr>
          <p:cNvPr id="193" name="Google Shape;193;p27"/>
          <p:cNvSpPr txBox="1"/>
          <p:nvPr>
            <p:ph idx="1" type="body"/>
          </p:nvPr>
        </p:nvSpPr>
        <p:spPr>
          <a:xfrm>
            <a:off x="294200" y="2490100"/>
            <a:ext cx="11603700" cy="41160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Curriculum &amp; Assignments</a:t>
            </a:r>
            <a:endParaRPr b="1"/>
          </a:p>
          <a:p>
            <a:pPr indent="-228600" lvl="1" marL="685800" rtl="0" algn="l">
              <a:lnSpc>
                <a:spcPct val="115000"/>
              </a:lnSpc>
              <a:spcBef>
                <a:spcPts val="0"/>
              </a:spcBef>
              <a:spcAft>
                <a:spcPts val="0"/>
              </a:spcAft>
              <a:buSzPts val="1800"/>
              <a:buChar char="•"/>
            </a:pPr>
            <a:r>
              <a:rPr lang="en-US"/>
              <a:t>History of Ballet, Jazz, &amp; Hip Hop</a:t>
            </a:r>
            <a:endParaRPr/>
          </a:p>
          <a:p>
            <a:pPr indent="-228600" lvl="1" marL="685800" rtl="0" algn="l">
              <a:lnSpc>
                <a:spcPct val="115000"/>
              </a:lnSpc>
              <a:spcBef>
                <a:spcPts val="0"/>
              </a:spcBef>
              <a:spcAft>
                <a:spcPts val="0"/>
              </a:spcAft>
              <a:buSzPts val="1800"/>
              <a:buChar char="•"/>
            </a:pPr>
            <a:r>
              <a:rPr lang="en-US"/>
              <a:t>Four 8s of movement - Ballet &amp; Jazz</a:t>
            </a:r>
            <a:endParaRPr/>
          </a:p>
          <a:p>
            <a:pPr indent="-228600" lvl="1" marL="685800" rtl="0" algn="l">
              <a:lnSpc>
                <a:spcPct val="115000"/>
              </a:lnSpc>
              <a:spcBef>
                <a:spcPts val="0"/>
              </a:spcBef>
              <a:spcAft>
                <a:spcPts val="0"/>
              </a:spcAft>
              <a:buSzPts val="1800"/>
              <a:buChar char="•"/>
            </a:pPr>
            <a:r>
              <a:rPr lang="en-US"/>
              <a:t>Hip Hop Creative Project</a:t>
            </a:r>
            <a:endParaRPr/>
          </a:p>
          <a:p>
            <a:pPr indent="-228600" lvl="1" marL="685800" rtl="0" algn="l">
              <a:lnSpc>
                <a:spcPct val="115000"/>
              </a:lnSpc>
              <a:spcBef>
                <a:spcPts val="0"/>
              </a:spcBef>
              <a:spcAft>
                <a:spcPts val="0"/>
              </a:spcAft>
              <a:buSzPts val="1800"/>
              <a:buChar char="•"/>
            </a:pPr>
            <a:r>
              <a:rPr lang="en-US"/>
              <a:t>Reflection in Ballet, Jazz &amp; Hip Hop</a:t>
            </a:r>
            <a:endParaRPr/>
          </a:p>
          <a:p>
            <a:pPr indent="0" lvl="0" marL="685800" rtl="0" algn="l">
              <a:lnSpc>
                <a:spcPct val="115000"/>
              </a:lnSpc>
              <a:spcBef>
                <a:spcPts val="0"/>
              </a:spcBef>
              <a:spcAft>
                <a:spcPts val="0"/>
              </a:spcAft>
              <a:buNone/>
            </a:pPr>
            <a:r>
              <a:t/>
            </a:r>
            <a:endParaRPr sz="30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194" name="Google Shape;194;p27"/>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5" name="Google Shape;195;p27"/>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sp>
        <p:nvSpPr>
          <p:cNvPr id="196" name="Google Shape;196;p27"/>
          <p:cNvSpPr txBox="1"/>
          <p:nvPr/>
        </p:nvSpPr>
        <p:spPr>
          <a:xfrm>
            <a:off x="572325" y="1371600"/>
            <a:ext cx="8614500" cy="4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a:t>Maria Krey-Gibson, Putnam City Dance Educator</a:t>
            </a:r>
            <a:endParaRPr b="1" sz="2400"/>
          </a:p>
        </p:txBody>
      </p:sp>
      <p:pic>
        <p:nvPicPr>
          <p:cNvPr id="197" name="Google Shape;197;p27"/>
          <p:cNvPicPr preferRelativeResize="0"/>
          <p:nvPr/>
        </p:nvPicPr>
        <p:blipFill>
          <a:blip r:embed="rId3">
            <a:alphaModFix/>
          </a:blip>
          <a:stretch>
            <a:fillRect/>
          </a:stretch>
        </p:blipFill>
        <p:spPr>
          <a:xfrm>
            <a:off x="8264800" y="2163550"/>
            <a:ext cx="3083574" cy="3083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294199" y="365125"/>
            <a:ext cx="11603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a:t>Online Teaching Successes &amp; Challenges</a:t>
            </a:r>
            <a:endParaRPr/>
          </a:p>
        </p:txBody>
      </p:sp>
      <p:sp>
        <p:nvSpPr>
          <p:cNvPr id="203" name="Google Shape;203;p28"/>
          <p:cNvSpPr txBox="1"/>
          <p:nvPr>
            <p:ph idx="1" type="body"/>
          </p:nvPr>
        </p:nvSpPr>
        <p:spPr>
          <a:xfrm>
            <a:off x="294200" y="1825625"/>
            <a:ext cx="7452000" cy="47805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3200"/>
              <a:buChar char="•"/>
            </a:pPr>
            <a:r>
              <a:rPr b="1" lang="en-US"/>
              <a:t>Challenges</a:t>
            </a:r>
            <a:endParaRPr b="1"/>
          </a:p>
          <a:p>
            <a:pPr indent="-228600" lvl="1" marL="685800" rtl="0" algn="l">
              <a:lnSpc>
                <a:spcPct val="115000"/>
              </a:lnSpc>
              <a:spcBef>
                <a:spcPts val="0"/>
              </a:spcBef>
              <a:spcAft>
                <a:spcPts val="0"/>
              </a:spcAft>
              <a:buSzPts val="1800"/>
              <a:buChar char="•"/>
            </a:pPr>
            <a:r>
              <a:rPr lang="en-US"/>
              <a:t>Video Assessments</a:t>
            </a:r>
            <a:endParaRPr/>
          </a:p>
          <a:p>
            <a:pPr indent="-228600" lvl="1" marL="685800" rtl="0" algn="l">
              <a:lnSpc>
                <a:spcPct val="115000"/>
              </a:lnSpc>
              <a:spcBef>
                <a:spcPts val="0"/>
              </a:spcBef>
              <a:spcAft>
                <a:spcPts val="0"/>
              </a:spcAft>
              <a:buSzPts val="1800"/>
              <a:buChar char="•"/>
            </a:pPr>
            <a:r>
              <a:rPr lang="en-US"/>
              <a:t>Building trust/community</a:t>
            </a:r>
            <a:endParaRPr/>
          </a:p>
          <a:p>
            <a:pPr indent="-228600" lvl="1" marL="685800" rtl="0" algn="l">
              <a:lnSpc>
                <a:spcPct val="115000"/>
              </a:lnSpc>
              <a:spcBef>
                <a:spcPts val="0"/>
              </a:spcBef>
              <a:spcAft>
                <a:spcPts val="0"/>
              </a:spcAft>
              <a:buSzPts val="1800"/>
              <a:buChar char="•"/>
            </a:pPr>
            <a:r>
              <a:rPr lang="en-US"/>
              <a:t>Equity - internet access</a:t>
            </a:r>
            <a:endParaRPr/>
          </a:p>
          <a:p>
            <a:pPr indent="-228600" lvl="1" marL="685800" rtl="0" algn="l">
              <a:lnSpc>
                <a:spcPct val="115000"/>
              </a:lnSpc>
              <a:spcBef>
                <a:spcPts val="0"/>
              </a:spcBef>
              <a:spcAft>
                <a:spcPts val="0"/>
              </a:spcAft>
              <a:buSzPts val="1800"/>
              <a:buChar char="•"/>
            </a:pPr>
            <a:r>
              <a:rPr lang="en-US"/>
              <a:t>Unable to collaborate</a:t>
            </a:r>
            <a:endParaRPr/>
          </a:p>
          <a:p>
            <a:pPr indent="0" lvl="0" marL="685800" rtl="0" algn="l">
              <a:lnSpc>
                <a:spcPct val="115000"/>
              </a:lnSpc>
              <a:spcBef>
                <a:spcPts val="0"/>
              </a:spcBef>
              <a:spcAft>
                <a:spcPts val="0"/>
              </a:spcAft>
              <a:buNone/>
            </a:pPr>
            <a:r>
              <a:t/>
            </a:r>
            <a:endParaRPr/>
          </a:p>
          <a:p>
            <a:pPr indent="-228600" lvl="0" marL="228600" rtl="0" algn="l">
              <a:lnSpc>
                <a:spcPct val="115000"/>
              </a:lnSpc>
              <a:spcBef>
                <a:spcPts val="0"/>
              </a:spcBef>
              <a:spcAft>
                <a:spcPts val="0"/>
              </a:spcAft>
              <a:buSzPts val="3200"/>
              <a:buChar char="•"/>
            </a:pPr>
            <a:r>
              <a:rPr b="1" lang="en-US"/>
              <a:t>Successes</a:t>
            </a:r>
            <a:endParaRPr b="1"/>
          </a:p>
          <a:p>
            <a:pPr indent="-228600" lvl="1" marL="685800" rtl="0" algn="l">
              <a:lnSpc>
                <a:spcPct val="115000"/>
              </a:lnSpc>
              <a:spcBef>
                <a:spcPts val="0"/>
              </a:spcBef>
              <a:spcAft>
                <a:spcPts val="0"/>
              </a:spcAft>
              <a:buSzPts val="1800"/>
              <a:buChar char="•"/>
            </a:pPr>
            <a:r>
              <a:rPr lang="en-US"/>
              <a:t>Reflections</a:t>
            </a:r>
            <a:endParaRPr/>
          </a:p>
          <a:p>
            <a:pPr indent="-228600" lvl="1" marL="685800" rtl="0" algn="l">
              <a:lnSpc>
                <a:spcPct val="115000"/>
              </a:lnSpc>
              <a:spcBef>
                <a:spcPts val="0"/>
              </a:spcBef>
              <a:spcAft>
                <a:spcPts val="0"/>
              </a:spcAft>
              <a:buSzPts val="1800"/>
              <a:buChar char="•"/>
            </a:pPr>
            <a:r>
              <a:rPr lang="en-US"/>
              <a:t>Hip Hop Creative Project</a:t>
            </a:r>
            <a:endParaRPr/>
          </a:p>
          <a:p>
            <a:pPr indent="0" lvl="0" marL="685800" rtl="0" algn="l">
              <a:lnSpc>
                <a:spcPct val="115000"/>
              </a:lnSpc>
              <a:spcBef>
                <a:spcPts val="0"/>
              </a:spcBef>
              <a:spcAft>
                <a:spcPts val="0"/>
              </a:spcAft>
              <a:buNone/>
            </a:pPr>
            <a:r>
              <a:t/>
            </a:r>
            <a:endParaRPr sz="30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32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t/>
            </a:r>
            <a:endParaRPr sz="2400"/>
          </a:p>
          <a:p>
            <a:pPr indent="-25400" lvl="0" marL="228600" rtl="0" algn="l">
              <a:lnSpc>
                <a:spcPct val="100000"/>
              </a:lnSpc>
              <a:spcBef>
                <a:spcPts val="1200"/>
              </a:spcBef>
              <a:spcAft>
                <a:spcPts val="0"/>
              </a:spcAft>
              <a:buSzPts val="3200"/>
              <a:buNone/>
            </a:pPr>
            <a:r>
              <a:t/>
            </a:r>
            <a:endParaRPr/>
          </a:p>
          <a:p>
            <a:pPr indent="-50800" lvl="1" marL="685800" rtl="0" algn="l">
              <a:lnSpc>
                <a:spcPct val="90000"/>
              </a:lnSpc>
              <a:spcBef>
                <a:spcPts val="500"/>
              </a:spcBef>
              <a:spcAft>
                <a:spcPts val="0"/>
              </a:spcAft>
              <a:buSzPts val="2800"/>
              <a:buNone/>
            </a:pPr>
            <a:r>
              <a:t/>
            </a:r>
            <a:endParaRPr/>
          </a:p>
          <a:p>
            <a:pPr indent="-25400" lvl="0" marL="228600" rtl="0" algn="l">
              <a:lnSpc>
                <a:spcPct val="100000"/>
              </a:lnSpc>
              <a:spcBef>
                <a:spcPts val="1200"/>
              </a:spcBef>
              <a:spcAft>
                <a:spcPts val="0"/>
              </a:spcAft>
              <a:buSzPts val="3200"/>
              <a:buNone/>
            </a:pPr>
            <a:r>
              <a:t/>
            </a:r>
            <a:endParaRPr/>
          </a:p>
        </p:txBody>
      </p:sp>
      <p:sp>
        <p:nvSpPr>
          <p:cNvPr id="204" name="Google Shape;204;p28"/>
          <p:cNvSpPr txBox="1"/>
          <p:nvPr>
            <p:ph idx="12" type="sldNum"/>
          </p:nvPr>
        </p:nvSpPr>
        <p:spPr>
          <a:xfrm>
            <a:off x="0" y="6363318"/>
            <a:ext cx="516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28"/>
          <p:cNvSpPr txBox="1"/>
          <p:nvPr>
            <p:ph idx="11" type="ftr"/>
          </p:nvPr>
        </p:nvSpPr>
        <p:spPr>
          <a:xfrm>
            <a:off x="513829" y="6363318"/>
            <a:ext cx="5966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Virtual Arts Ideas</a:t>
            </a:r>
            <a:endParaRPr/>
          </a:p>
        </p:txBody>
      </p:sp>
      <p:pic>
        <p:nvPicPr>
          <p:cNvPr id="206" name="Google Shape;206;p28"/>
          <p:cNvPicPr preferRelativeResize="0"/>
          <p:nvPr/>
        </p:nvPicPr>
        <p:blipFill>
          <a:blip r:embed="rId3">
            <a:alphaModFix/>
          </a:blip>
          <a:stretch>
            <a:fillRect/>
          </a:stretch>
        </p:blipFill>
        <p:spPr>
          <a:xfrm>
            <a:off x="8264800" y="2163550"/>
            <a:ext cx="3083574" cy="30835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